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5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8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8" autoAdjust="0"/>
  </p:normalViewPr>
  <p:slideViewPr>
    <p:cSldViewPr snapToGrid="0" snapToObjects="1">
      <p:cViewPr varScale="1">
        <p:scale>
          <a:sx n="122" d="100"/>
          <a:sy n="122" d="100"/>
        </p:scale>
        <p:origin x="-10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ECA62-7C8D-314D-9459-DD506BA3FB8D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02F5-4245-0340-85DE-86646976C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245">
              <a:defRPr/>
            </a:pPr>
            <a:endParaRPr lang="en-US" dirty="0" smtClean="0"/>
          </a:p>
          <a:p>
            <a:pPr defTabSz="89724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245">
              <a:defRPr/>
            </a:pPr>
            <a:endParaRPr lang="en-US" dirty="0" smtClean="0"/>
          </a:p>
          <a:p>
            <a:pPr defTabSz="89724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245">
              <a:defRPr/>
            </a:pPr>
            <a:endParaRPr lang="en-US" dirty="0" smtClean="0"/>
          </a:p>
          <a:p>
            <a:pPr defTabSz="89724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245">
              <a:defRPr/>
            </a:pPr>
            <a:endParaRPr lang="en-US" dirty="0" smtClean="0"/>
          </a:p>
          <a:p>
            <a:pPr defTabSz="89724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11" indent="-224311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245">
              <a:defRPr/>
            </a:pPr>
            <a:endParaRPr lang="en-US" dirty="0" smtClean="0"/>
          </a:p>
          <a:p>
            <a:pPr defTabSz="89724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CommJ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i="1" dirty="0" smtClean="0"/>
              <a:t>CommJ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/>
        </p:blipFill>
        <p:spPr bwMode="auto">
          <a:xfrm>
            <a:off x="457200" y="2514600"/>
            <a:ext cx="8257878" cy="3354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of </a:t>
            </a:r>
            <a:r>
              <a:rPr lang="en-US" sz="2400" i="1" dirty="0" smtClean="0">
                <a:latin typeface="+mj-lt"/>
              </a:rPr>
              <a:t>CommJ’s</a:t>
            </a:r>
            <a:r>
              <a:rPr lang="en-US" sz="2400" dirty="0" smtClean="0">
                <a:latin typeface="+mj-lt"/>
              </a:rPr>
              <a:t> core infrastructure </a:t>
            </a:r>
            <a:endParaRPr lang="en-US" sz="2400" dirty="0">
              <a:latin typeface="+mj-lt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514600" y="1447800"/>
            <a:ext cx="2438400" cy="914400"/>
          </a:xfrm>
          <a:prstGeom prst="wedgeRoundRectCallout">
            <a:avLst>
              <a:gd name="adj1" fmla="val 49797"/>
              <a:gd name="adj2" fmla="val 166675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Implemented as Classes</a:t>
            </a:r>
          </a:p>
        </p:txBody>
      </p:sp>
    </p:spTree>
    <p:extLst>
      <p:ext uri="{BB962C8B-B14F-4D97-AF65-F5344CB8AC3E}">
        <p14:creationId xmlns:p14="http://schemas.microsoft.com/office/powerpoint/2010/main" val="1074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286000" y="4724400"/>
            <a:ext cx="6629400" cy="990600"/>
          </a:xfrm>
          <a:prstGeom prst="wedgeRoundRectCallout">
            <a:avLst>
              <a:gd name="adj1" fmla="val -35052"/>
              <a:gd name="adj2" fmla="val -167001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4876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Implements a set of useful communications aspects, with applicability across a wide range of domains.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771" y="1905000"/>
            <a:ext cx="382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Application-level Aspects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2971800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Reusable Aspect Library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21582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Core </a:t>
            </a:r>
            <a:r>
              <a:rPr lang="en-US" sz="2400" i="1" dirty="0" smtClean="0">
                <a:solidFill>
                  <a:srgbClr val="000000"/>
                </a:solidFill>
              </a:rPr>
              <a:t>CommJ</a:t>
            </a:r>
            <a:r>
              <a:rPr lang="en-US" sz="2400" dirty="0" smtClean="0">
                <a:solidFill>
                  <a:srgbClr val="000000"/>
                </a:solidFill>
              </a:rPr>
              <a:t> Infrastructure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0" y="5562600"/>
            <a:ext cx="529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Universal Model of Communications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/>
              <a:t>CommJ</a:t>
            </a:r>
            <a:r>
              <a:rPr lang="en-US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from </a:t>
            </a:r>
            <a:r>
              <a:rPr lang="en-US" i="1" dirty="0" smtClean="0"/>
              <a:t>CommJ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8" t="21927" r="48570" b="65780"/>
          <a:stretch/>
        </p:blipFill>
        <p:spPr bwMode="auto">
          <a:xfrm>
            <a:off x="1143000" y="1600200"/>
            <a:ext cx="6934200" cy="156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7442" r="41964" b="52907"/>
          <a:stretch/>
        </p:blipFill>
        <p:spPr bwMode="auto">
          <a:xfrm>
            <a:off x="1156232" y="3467100"/>
            <a:ext cx="6920968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1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990600" y="4648200"/>
            <a:ext cx="6629400" cy="990600"/>
          </a:xfrm>
          <a:prstGeom prst="wedgeRoundRectCallout">
            <a:avLst>
              <a:gd name="adj1" fmla="val 32513"/>
              <a:gd name="adj2" fmla="val -240267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Aspects that implement custom communication CC’s – anything you can imagine!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771" y="1905000"/>
            <a:ext cx="382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Application-level Aspects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2971800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Reusable Aspect Library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21582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Core </a:t>
            </a:r>
            <a:r>
              <a:rPr lang="en-US" sz="2400" i="1" dirty="0" smtClean="0">
                <a:solidFill>
                  <a:srgbClr val="000000"/>
                </a:solidFill>
              </a:rPr>
              <a:t>CommJ</a:t>
            </a:r>
            <a:r>
              <a:rPr lang="en-US" sz="2400" dirty="0" smtClean="0">
                <a:solidFill>
                  <a:srgbClr val="000000"/>
                </a:solidFill>
              </a:rPr>
              <a:t> Infrastructure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0" y="5562600"/>
            <a:ext cx="529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Universal Model of Communications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CommJ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smtClean="0"/>
              <a:t>Conversation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19400"/>
            <a:ext cx="1219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Initial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2819400"/>
            <a:ext cx="22860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Waiting for response from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Sue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400" y="4038600"/>
            <a:ext cx="19812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Got response from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Sue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5334000"/>
            <a:ext cx="22098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Waiting for acknowledgement from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Bob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9433" y="5448300"/>
            <a:ext cx="2427567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Acknowledgement Received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32385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5867400" y="3238500"/>
            <a:ext cx="1371600" cy="800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5600700" y="4648200"/>
            <a:ext cx="16383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2667000" y="5791200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895600"/>
            <a:ext cx="130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#1 sent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7114" y="3276600"/>
            <a:ext cx="169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#2 received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53200" y="4876800"/>
            <a:ext cx="130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#3 sent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3200" y="5867400"/>
            <a:ext cx="169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#4 received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85800" y="3276600"/>
            <a:ext cx="4496694" cy="2457510"/>
            <a:chOff x="685800" y="3276600"/>
            <a:chExt cx="4496694" cy="2457510"/>
          </a:xfrm>
        </p:grpSpPr>
        <p:sp>
          <p:nvSpPr>
            <p:cNvPr id="37" name="TextBox 36"/>
            <p:cNvSpPr txBox="1"/>
            <p:nvPr/>
          </p:nvSpPr>
          <p:spPr>
            <a:xfrm>
              <a:off x="685800" y="4267200"/>
              <a:ext cx="4496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Conversation Time </a:t>
              </a:r>
              <a:r>
                <a:rPr lang="en-US" sz="2400" dirty="0" smtClean="0">
                  <a:latin typeface="+mj-lt"/>
                </a:rPr>
                <a:t>= TS2 – TS1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1200" y="3276600"/>
              <a:ext cx="483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T1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0" y="5334000"/>
              <a:ext cx="483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T2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41" name="Straight Arrow Connector 40"/>
            <p:cNvCxnSpPr>
              <a:endCxn id="38" idx="3"/>
            </p:cNvCxnSpPr>
            <p:nvPr/>
          </p:nvCxnSpPr>
          <p:spPr>
            <a:xfrm flipH="1" flipV="1">
              <a:off x="2465177" y="3476655"/>
              <a:ext cx="1802024" cy="7905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9" idx="0"/>
            </p:cNvCxnSpPr>
            <p:nvPr/>
          </p:nvCxnSpPr>
          <p:spPr>
            <a:xfrm flipH="1">
              <a:off x="2985189" y="4724400"/>
              <a:ext cx="824812" cy="609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03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following:</a:t>
            </a:r>
          </a:p>
          <a:p>
            <a:pPr lvl="1"/>
            <a:r>
              <a:rPr lang="en-US" i="1" dirty="0" smtClean="0"/>
              <a:t>Log4J</a:t>
            </a:r>
            <a:r>
              <a:rPr lang="en-US" dirty="0" smtClean="0"/>
              <a:t> properties file</a:t>
            </a:r>
          </a:p>
          <a:p>
            <a:pPr lvl="1"/>
            <a:r>
              <a:rPr lang="en-US" dirty="0" smtClean="0"/>
              <a:t>A utility package that contains:</a:t>
            </a:r>
          </a:p>
          <a:p>
            <a:pPr lvl="2"/>
            <a:r>
              <a:rPr lang="en-US" dirty="0" smtClean="0"/>
              <a:t>Encoder</a:t>
            </a:r>
          </a:p>
          <a:p>
            <a:pPr lvl="2"/>
            <a:r>
              <a:rPr lang="en-US" dirty="0" smtClean="0"/>
              <a:t>Root level Message class</a:t>
            </a:r>
          </a:p>
          <a:p>
            <a:pPr lvl="2"/>
            <a:r>
              <a:rPr lang="en-US" dirty="0" smtClean="0"/>
              <a:t>Protocol Messages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CommJ</a:t>
            </a:r>
            <a:r>
              <a:rPr lang="en-US" dirty="0" smtClean="0">
                <a:solidFill>
                  <a:srgbClr val="FF0000"/>
                </a:solidFill>
              </a:rPr>
              <a:t> developers need to delete the Encoder, Message class</a:t>
            </a:r>
          </a:p>
          <a:p>
            <a:pPr lvl="1"/>
            <a:r>
              <a:rPr lang="en-US" dirty="0" smtClean="0"/>
              <a:t>An aspect folder</a:t>
            </a:r>
          </a:p>
          <a:p>
            <a:pPr lvl="2"/>
            <a:r>
              <a:rPr lang="en-US" dirty="0" smtClean="0"/>
              <a:t>Containing the extension related classes and aspects</a:t>
            </a:r>
          </a:p>
          <a:p>
            <a:pPr marL="4572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5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CommJ </a:t>
            </a:r>
            <a:r>
              <a:rPr lang="en-US" dirty="0" smtClean="0"/>
              <a:t>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Send</a:t>
            </a:r>
          </a:p>
          <a:p>
            <a:r>
              <a:rPr lang="en-US" dirty="0" smtClean="0"/>
              <a:t>One-Way Receive</a:t>
            </a:r>
          </a:p>
          <a:p>
            <a:r>
              <a:rPr lang="en-US" dirty="0" smtClean="0"/>
              <a:t>Request-Reply</a:t>
            </a:r>
          </a:p>
          <a:p>
            <a:r>
              <a:rPr lang="en-US" dirty="0" smtClean="0"/>
              <a:t>Multistep Conversation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protocol message extends from CommJ Message class</a:t>
            </a:r>
          </a:p>
          <a:p>
            <a:r>
              <a:rPr lang="en-US" dirty="0" smtClean="0"/>
              <a:t>It has a: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Conversation</a:t>
            </a:r>
          </a:p>
          <a:p>
            <a:pPr lvl="1"/>
            <a:r>
              <a:rPr lang="en-US" dirty="0" smtClean="0"/>
              <a:t>Message Identity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CommJ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382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Application-level Aspects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971800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Reusable Aspect 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21582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Core </a:t>
            </a:r>
            <a:r>
              <a:rPr lang="en-US" sz="2400" i="1" dirty="0" err="1" smtClean="0">
                <a:solidFill>
                  <a:srgbClr val="000000"/>
                </a:solidFill>
              </a:rPr>
              <a:t>CommJ</a:t>
            </a:r>
            <a:r>
              <a:rPr lang="en-US" sz="2400" dirty="0" smtClean="0">
                <a:solidFill>
                  <a:srgbClr val="000000"/>
                </a:solidFill>
              </a:rPr>
              <a:t>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5562600"/>
            <a:ext cx="529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Universal Model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0488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8771" y="1905000"/>
            <a:ext cx="382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Application-level Aspects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2971800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Reusable Aspect Library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21582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Core </a:t>
            </a:r>
            <a:r>
              <a:rPr lang="en-US" sz="2400" i="1" dirty="0" err="1" smtClean="0">
                <a:solidFill>
                  <a:srgbClr val="000000"/>
                </a:solidFill>
              </a:rPr>
              <a:t>CommJ</a:t>
            </a:r>
            <a:r>
              <a:rPr lang="en-US" sz="2400" dirty="0" smtClean="0">
                <a:solidFill>
                  <a:srgbClr val="000000"/>
                </a:solidFill>
              </a:rPr>
              <a:t> Infrastructure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0" y="5562600"/>
            <a:ext cx="529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Universal Model of Communications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505200" y="1447800"/>
            <a:ext cx="5257800" cy="3200400"/>
          </a:xfrm>
          <a:prstGeom prst="wedgeRoundRectCallout">
            <a:avLst>
              <a:gd name="adj1" fmla="val -38302"/>
              <a:gd name="adj2" fmla="val 78800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1" y="17526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Provides a theoretical foundation for providing communication joint points and contexts: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Joint points correspond to events, e.g. message send and receive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Messages have identify and can be part of a conversation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Conversations follow protocols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And more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/>
              <a:t>CommJ</a:t>
            </a:r>
            <a:r>
              <a:rPr lang="en-US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 Model of Communications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8" y="3103562"/>
            <a:ext cx="8194112" cy="291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2000" y="2133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for part of the Universal Model of Communications (UMC)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38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443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Application-level Aspects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3288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Implements base aspects for weaving comm. advice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8771" y="1905000"/>
            <a:ext cx="382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Application-level Aspects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2971800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Reusable Aspect Library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421582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Core </a:t>
            </a:r>
            <a:r>
              <a:rPr lang="en-US" sz="2400" i="1" dirty="0" err="1" smtClean="0">
                <a:solidFill>
                  <a:srgbClr val="000000"/>
                </a:solidFill>
              </a:rPr>
              <a:t>CommJ</a:t>
            </a:r>
            <a:r>
              <a:rPr lang="en-US" sz="2400" dirty="0" smtClean="0">
                <a:solidFill>
                  <a:srgbClr val="000000"/>
                </a:solidFill>
              </a:rPr>
              <a:t> Infrastructure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0" y="5562600"/>
            <a:ext cx="529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Universal Model of Communications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905000" y="1600200"/>
            <a:ext cx="6629400" cy="2286000"/>
          </a:xfrm>
          <a:prstGeom prst="wedgeRoundRectCallout">
            <a:avLst>
              <a:gd name="adj1" fmla="val -29750"/>
              <a:gd name="adj2" fmla="val 67616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1611868"/>
            <a:ext cx="601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Implements classes for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representing communication contexts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trackers and monitor for managing these contexts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handling application-specification message identifying information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Defining common and application-specific protocols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/>
              <a:t>CommJ</a:t>
            </a:r>
            <a:r>
              <a:rPr lang="en-US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i="1" dirty="0" smtClean="0"/>
              <a:t>CommJ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/>
        </p:blipFill>
        <p:spPr bwMode="auto">
          <a:xfrm>
            <a:off x="457200" y="2514600"/>
            <a:ext cx="8257878" cy="3354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of </a:t>
            </a:r>
            <a:r>
              <a:rPr lang="en-US" sz="2400" i="1" dirty="0" smtClean="0">
                <a:latin typeface="+mj-lt"/>
              </a:rPr>
              <a:t>CommJ’s</a:t>
            </a:r>
            <a:r>
              <a:rPr lang="en-US" sz="2400" dirty="0" smtClean="0">
                <a:latin typeface="+mj-lt"/>
              </a:rPr>
              <a:t> core infrastructure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98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i="1" dirty="0" smtClean="0"/>
              <a:t>CommJ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/>
        </p:blipFill>
        <p:spPr bwMode="auto">
          <a:xfrm>
            <a:off x="457200" y="2514600"/>
            <a:ext cx="8257878" cy="3354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of </a:t>
            </a:r>
            <a:r>
              <a:rPr lang="en-US" sz="2400" i="1" dirty="0" smtClean="0">
                <a:latin typeface="+mj-lt"/>
              </a:rPr>
              <a:t>CommJ’s</a:t>
            </a:r>
            <a:r>
              <a:rPr lang="en-US" sz="2400" dirty="0" smtClean="0">
                <a:latin typeface="+mj-lt"/>
              </a:rPr>
              <a:t> core infrastructure </a:t>
            </a:r>
            <a:endParaRPr lang="en-US" sz="2400" dirty="0">
              <a:latin typeface="+mj-lt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81200" y="1752600"/>
            <a:ext cx="2438400" cy="914400"/>
          </a:xfrm>
          <a:prstGeom prst="wedgeRoundRectCallout">
            <a:avLst>
              <a:gd name="adj1" fmla="val -43212"/>
              <a:gd name="adj2" fmla="val 185278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Implemented as Aspects</a:t>
            </a:r>
          </a:p>
        </p:txBody>
      </p:sp>
    </p:spTree>
    <p:extLst>
      <p:ext uri="{BB962C8B-B14F-4D97-AF65-F5344CB8AC3E}">
        <p14:creationId xmlns:p14="http://schemas.microsoft.com/office/powerpoint/2010/main" val="25774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60</TotalTime>
  <Words>368</Words>
  <Application>Microsoft Macintosh PowerPoint</Application>
  <PresentationFormat>On-screen Show (4:3)</PresentationFormat>
  <Paragraphs>92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CommJ Tutorial</vt:lpstr>
      <vt:lpstr>CommJ Conversations</vt:lpstr>
      <vt:lpstr>Message</vt:lpstr>
      <vt:lpstr>CommJ Architecture</vt:lpstr>
      <vt:lpstr>PowerPoint Presentation</vt:lpstr>
      <vt:lpstr>Universal Model of Communications</vt:lpstr>
      <vt:lpstr>PowerPoint Presentation</vt:lpstr>
      <vt:lpstr>Core CommJ Infrastructure</vt:lpstr>
      <vt:lpstr>Core CommJ Infrastructure</vt:lpstr>
      <vt:lpstr>Core CommJ Infrastructure</vt:lpstr>
      <vt:lpstr>PowerPoint Presentation</vt:lpstr>
      <vt:lpstr>Code Snippets from CommJ</vt:lpstr>
      <vt:lpstr>CommJ Architecture</vt:lpstr>
      <vt:lpstr>Computing Conversation Time</vt:lpstr>
      <vt:lpstr>Important Instructions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Raza</dc:creator>
  <cp:lastModifiedBy>Ali Raza</cp:lastModifiedBy>
  <cp:revision>17</cp:revision>
  <dcterms:created xsi:type="dcterms:W3CDTF">2013-11-18T11:21:59Z</dcterms:created>
  <dcterms:modified xsi:type="dcterms:W3CDTF">2013-11-27T10:19:07Z</dcterms:modified>
</cp:coreProperties>
</file>