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26"/>
  </p:handoutMasterIdLst>
  <p:sldIdLst>
    <p:sldId id="256" r:id="rId2"/>
    <p:sldId id="272" r:id="rId3"/>
    <p:sldId id="258" r:id="rId4"/>
    <p:sldId id="260" r:id="rId5"/>
    <p:sldId id="261" r:id="rId6"/>
    <p:sldId id="273" r:id="rId7"/>
    <p:sldId id="263" r:id="rId8"/>
    <p:sldId id="274" r:id="rId9"/>
    <p:sldId id="283" r:id="rId10"/>
    <p:sldId id="270" r:id="rId11"/>
    <p:sldId id="271" r:id="rId12"/>
    <p:sldId id="262" r:id="rId13"/>
    <p:sldId id="26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6" r:id="rId22"/>
    <p:sldId id="282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EB6"/>
    <a:srgbClr val="C4D7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3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914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EC77D-634B-416A-90A2-05FA53CF620E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F48D4-C468-4FD2-8AEB-99506B2F3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C7ED18-DABA-4A38-9A6D-E81D615F573C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FE9844-AFDA-4041-8343-228789BFF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itchFamily="18" charset="2"/>
        <a:buChar char="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itchFamily="2" charset="2"/>
        <a:buChar char="§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Semantic-based Test Data Extraction for Integrated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Ali Raza and Stephen Clyde</a:t>
            </a:r>
          </a:p>
          <a:p>
            <a:r>
              <a:rPr lang="en-US" dirty="0" smtClean="0"/>
              <a:t>Utah State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Integrated Health 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35552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Involve multiple health information systems</a:t>
            </a:r>
          </a:p>
          <a:p>
            <a:pPr lvl="1"/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data consumers</a:t>
            </a:r>
          </a:p>
          <a:p>
            <a:r>
              <a:rPr lang="en-US" dirty="0" smtClean="0"/>
              <a:t>Involve matching, linking, and/or merging records among these data sources</a:t>
            </a:r>
          </a:p>
          <a:p>
            <a:r>
              <a:rPr lang="en-US" dirty="0" smtClean="0"/>
              <a:t>Involve data exchange between data sources and consumers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1828800"/>
            <a:ext cx="14478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Birth / Death Records System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2971800"/>
            <a:ext cx="14478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Immunization Registry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4200" y="4419600"/>
            <a:ext cx="14478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Cancer Screening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4419600"/>
            <a:ext cx="17526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Physician Electronic Medical Records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600" y="2971800"/>
            <a:ext cx="15240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Hospital Patient Management System</a:t>
            </a:r>
          </a:p>
        </p:txBody>
      </p:sp>
      <p:sp>
        <p:nvSpPr>
          <p:cNvPr id="12" name="Oval 11"/>
          <p:cNvSpPr/>
          <p:nvPr/>
        </p:nvSpPr>
        <p:spPr>
          <a:xfrm>
            <a:off x="6438900" y="30480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rot="5400000" flipH="1" flipV="1">
            <a:off x="6400800" y="2781300"/>
            <a:ext cx="5334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6"/>
            <a:endCxn id="8" idx="1"/>
          </p:cNvCxnSpPr>
          <p:nvPr/>
        </p:nvCxnSpPr>
        <p:spPr>
          <a:xfrm>
            <a:off x="6896100" y="3276600"/>
            <a:ext cx="571500" cy="381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  <a:endCxn id="11" idx="3"/>
          </p:cNvCxnSpPr>
          <p:nvPr/>
        </p:nvCxnSpPr>
        <p:spPr>
          <a:xfrm rot="10800000" flipV="1">
            <a:off x="5943600" y="3276600"/>
            <a:ext cx="495300" cy="381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10" idx="0"/>
          </p:cNvCxnSpPr>
          <p:nvPr/>
        </p:nvCxnSpPr>
        <p:spPr>
          <a:xfrm rot="5400000">
            <a:off x="5676901" y="3590645"/>
            <a:ext cx="981355" cy="67655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5"/>
            <a:endCxn id="9" idx="0"/>
          </p:cNvCxnSpPr>
          <p:nvPr/>
        </p:nvCxnSpPr>
        <p:spPr>
          <a:xfrm rot="16200000" flipH="1">
            <a:off x="6752945" y="3514444"/>
            <a:ext cx="981355" cy="82895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5410200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Sample Integrated</a:t>
            </a:r>
          </a:p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Health Information System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Integrated Health 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Testing often needs to occur in unsecured environments</a:t>
            </a:r>
          </a:p>
          <a:p>
            <a:pPr lvl="1"/>
            <a:r>
              <a:rPr lang="en-US" dirty="0" smtClean="0"/>
              <a:t>The test data needs to be realistic, but not real</a:t>
            </a:r>
          </a:p>
          <a:p>
            <a:pPr lvl="1"/>
            <a:r>
              <a:rPr lang="en-US" dirty="0" smtClean="0"/>
              <a:t>Access to real data is often limited, due to confidentiality restrictions</a:t>
            </a:r>
          </a:p>
          <a:p>
            <a:pPr lvl="1"/>
            <a:r>
              <a:rPr lang="en-US" dirty="0" smtClean="0"/>
              <a:t>To test integration, data for the different sources need to be correlated</a:t>
            </a:r>
          </a:p>
          <a:p>
            <a:pPr lvl="2"/>
            <a:r>
              <a:rPr lang="en-US" dirty="0" smtClean="0"/>
              <a:t>A realistic number of correlated records between the various databases</a:t>
            </a:r>
          </a:p>
          <a:p>
            <a:pPr lvl="2"/>
            <a:r>
              <a:rPr lang="en-US" dirty="0" smtClean="0"/>
              <a:t>Realistic types of correlation, e.g., less than perfect name matches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Semantic-based Test Data Extract for Integrated Systems (</a:t>
            </a:r>
            <a:r>
              <a:rPr lang="en-US" dirty="0" err="1" smtClean="0"/>
              <a:t>iSTDE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realistic, but de-identified, test data for all the databases in an integrate health information system, such that the records in those databases correlate with each other in roughly the same way</a:t>
            </a:r>
          </a:p>
          <a:p>
            <a:pPr lvl="1"/>
            <a:r>
              <a:rPr lang="en-US" dirty="0" smtClean="0"/>
              <a:t>The test data should contain the same “patterns” as found in the real data</a:t>
            </a:r>
          </a:p>
          <a:p>
            <a:pPr lvl="1"/>
            <a:r>
              <a:rPr lang="en-US" dirty="0" smtClean="0"/>
              <a:t>The test data should contain the same kind and amount of noise or garbage </a:t>
            </a:r>
            <a:r>
              <a:rPr lang="en-US" dirty="0" smtClean="0"/>
              <a:t>as </a:t>
            </a:r>
            <a:r>
              <a:rPr lang="en-US" dirty="0" smtClean="0"/>
              <a:t>the real data</a:t>
            </a:r>
          </a:p>
          <a:p>
            <a:pPr lvl="1"/>
            <a:r>
              <a:rPr lang="en-US" dirty="0" smtClean="0"/>
              <a:t>Invalid data should not be accidentally increased, e.g. if a screening date is suppose to occur before diagnosis date, then if a record satisfies constraint in the real data, it should also satisfy it in the test data</a:t>
            </a:r>
          </a:p>
          <a:p>
            <a:pPr lvl="1"/>
            <a:r>
              <a:rPr lang="en-US" dirty="0" smtClean="0"/>
              <a:t>Someone should </a:t>
            </a:r>
            <a:r>
              <a:rPr lang="en-US" dirty="0" smtClean="0"/>
              <a:t>not be </a:t>
            </a:r>
            <a:r>
              <a:rPr lang="en-US" dirty="0" smtClean="0"/>
              <a:t>able to deduce any real identities from the test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iSTDE</a:t>
            </a:r>
            <a:r>
              <a:rPr lang="en-US" dirty="0" smtClean="0"/>
              <a:t> from a User’s Perspective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76400" y="1600200"/>
          <a:ext cx="5746890" cy="5181600"/>
        </p:xfrm>
        <a:graphic>
          <a:graphicData uri="http://schemas.openxmlformats.org/presentationml/2006/ole">
            <p:oleObj spid="_x0000_s1026" name="Visio" r:id="rId3" imgW="7329387" imgH="744925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iSTDE</a:t>
            </a:r>
            <a:r>
              <a:rPr lang="en-US" dirty="0" smtClean="0"/>
              <a:t> from a User’s Perspective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44510" y="1600200"/>
          <a:ext cx="5746890" cy="5181600"/>
        </p:xfrm>
        <a:graphic>
          <a:graphicData uri="http://schemas.openxmlformats.org/presentationml/2006/ole">
            <p:oleObj spid="_x0000_s2050" name="Visio" r:id="rId3" imgW="7329387" imgH="7449253" progId="Visio.Drawing.11">
              <p:embed/>
            </p:oleObj>
          </a:graphicData>
        </a:graphic>
      </p:graphicFrame>
      <p:sp>
        <p:nvSpPr>
          <p:cNvPr id="4" name="Cloud Callout 3"/>
          <p:cNvSpPr/>
          <p:nvPr/>
        </p:nvSpPr>
        <p:spPr>
          <a:xfrm>
            <a:off x="457200" y="3276600"/>
            <a:ext cx="5029200" cy="2819400"/>
          </a:xfrm>
          <a:prstGeom prst="cloudCallout">
            <a:avLst>
              <a:gd name="adj1" fmla="val 46844"/>
              <a:gd name="adj2" fmla="val -76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3810000"/>
            <a:ext cx="3581400" cy="1981200"/>
          </a:xfrm>
        </p:spPr>
        <p:txBody>
          <a:bodyPr>
            <a:normAutofit fontScale="77500" lnSpcReduction="20000"/>
          </a:bodyPr>
          <a:lstStyle/>
          <a:p>
            <a:pPr marL="914400" indent="-914400">
              <a:buNone/>
            </a:pPr>
            <a:r>
              <a:rPr lang="en-US" dirty="0" smtClean="0"/>
              <a:t>Step 1:	User </a:t>
            </a:r>
            <a:r>
              <a:rPr lang="en-US" dirty="0" smtClean="0"/>
              <a:t>enters </a:t>
            </a:r>
            <a:r>
              <a:rPr lang="en-US" dirty="0" smtClean="0"/>
              <a:t>e</a:t>
            </a:r>
            <a:r>
              <a:rPr lang="en-US" dirty="0" smtClean="0"/>
              <a:t>xtraction </a:t>
            </a:r>
            <a:r>
              <a:rPr lang="en-US" dirty="0" smtClean="0"/>
              <a:t>p</a:t>
            </a:r>
            <a:r>
              <a:rPr lang="en-US" dirty="0" smtClean="0"/>
              <a:t>arameters</a:t>
            </a:r>
            <a:endParaRPr lang="en-US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Target environment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Data sources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Record selection criteria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44650" y="1600200"/>
          <a:ext cx="5746750" cy="5181600"/>
        </p:xfrm>
        <a:graphic>
          <a:graphicData uri="http://schemas.openxmlformats.org/presentationml/2006/ole">
            <p:oleObj spid="_x0000_s5123" name="Visio" r:id="rId3" imgW="7329387" imgH="7449253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iSTDE</a:t>
            </a:r>
            <a:r>
              <a:rPr lang="en-US" dirty="0" smtClean="0"/>
              <a:t> from a User’s Perspective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57200" y="3276600"/>
            <a:ext cx="5029200" cy="2819400"/>
          </a:xfrm>
          <a:prstGeom prst="cloudCallout">
            <a:avLst>
              <a:gd name="adj1" fmla="val 11124"/>
              <a:gd name="adj2" fmla="val -80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3733800"/>
            <a:ext cx="3657600" cy="2133600"/>
          </a:xfrm>
        </p:spPr>
        <p:txBody>
          <a:bodyPr>
            <a:normAutofit fontScale="77500" lnSpcReduction="20000"/>
          </a:bodyPr>
          <a:lstStyle/>
          <a:p>
            <a:pPr marL="914400" indent="-914400">
              <a:buNone/>
            </a:pPr>
            <a:r>
              <a:rPr lang="en-US" dirty="0" smtClean="0"/>
              <a:t>Step 2:	</a:t>
            </a:r>
            <a:r>
              <a:rPr lang="en-US" dirty="0" err="1" smtClean="0"/>
              <a:t>iSTDE</a:t>
            </a:r>
            <a:r>
              <a:rPr lang="en-US" dirty="0" smtClean="0"/>
              <a:t> sets up temporary data stores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SQL scripts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Create </a:t>
            </a:r>
            <a:r>
              <a:rPr lang="en-US" dirty="0" smtClean="0"/>
              <a:t>t</a:t>
            </a:r>
            <a:r>
              <a:rPr lang="en-US" dirty="0" smtClean="0"/>
              <a:t>emporary </a:t>
            </a:r>
            <a:r>
              <a:rPr lang="en-US" dirty="0" smtClean="0"/>
              <a:t>database to hold extracted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44650" y="1600200"/>
          <a:ext cx="5746750" cy="5181600"/>
        </p:xfrm>
        <a:graphic>
          <a:graphicData uri="http://schemas.openxmlformats.org/presentationml/2006/ole">
            <p:oleObj spid="_x0000_s6146" name="Visio" r:id="rId3" imgW="7329387" imgH="7449253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iSTDE</a:t>
            </a:r>
            <a:r>
              <a:rPr lang="en-US" dirty="0" smtClean="0"/>
              <a:t> from a User’s Perspective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3886200" y="3581400"/>
            <a:ext cx="5029200" cy="2819400"/>
          </a:xfrm>
          <a:prstGeom prst="cloudCallout">
            <a:avLst>
              <a:gd name="adj1" fmla="val -57903"/>
              <a:gd name="adj2" fmla="val -43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4038600"/>
            <a:ext cx="3581400" cy="2057400"/>
          </a:xfrm>
        </p:spPr>
        <p:txBody>
          <a:bodyPr>
            <a:normAutofit fontScale="77500" lnSpcReduction="20000"/>
          </a:bodyPr>
          <a:lstStyle/>
          <a:p>
            <a:pPr marL="914400" indent="-914400">
              <a:buNone/>
            </a:pPr>
            <a:r>
              <a:rPr lang="en-US" dirty="0" smtClean="0"/>
              <a:t>Step 3:	</a:t>
            </a:r>
            <a:r>
              <a:rPr lang="en-US" dirty="0" err="1" smtClean="0"/>
              <a:t>iSTDE</a:t>
            </a:r>
            <a:r>
              <a:rPr lang="en-US" dirty="0" smtClean="0"/>
              <a:t> extracts real data from production databases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Retrieves data using selection criteria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Stores data in temporary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44650" y="1600200"/>
          <a:ext cx="5746750" cy="5181600"/>
        </p:xfrm>
        <a:graphic>
          <a:graphicData uri="http://schemas.openxmlformats.org/presentationml/2006/ole">
            <p:oleObj spid="_x0000_s7170" name="Visio" r:id="rId3" imgW="7329387" imgH="7449253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iSTDE</a:t>
            </a:r>
            <a:r>
              <a:rPr lang="en-US" dirty="0" smtClean="0"/>
              <a:t> from a User’s Perspective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1447800" y="1143000"/>
            <a:ext cx="7467600" cy="3657600"/>
          </a:xfrm>
          <a:prstGeom prst="cloudCallout">
            <a:avLst>
              <a:gd name="adj1" fmla="val -20003"/>
              <a:gd name="adj2" fmla="val 68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5410200" cy="2743200"/>
          </a:xfrm>
        </p:spPr>
        <p:txBody>
          <a:bodyPr>
            <a:normAutofit fontScale="70000" lnSpcReduction="20000"/>
          </a:bodyPr>
          <a:lstStyle/>
          <a:p>
            <a:pPr marL="914400" indent="-914400">
              <a:buNone/>
            </a:pPr>
            <a:r>
              <a:rPr lang="en-US" dirty="0" smtClean="0"/>
              <a:t>Step 4:	</a:t>
            </a:r>
            <a:r>
              <a:rPr lang="en-US" dirty="0" err="1" smtClean="0"/>
              <a:t>iSTDE</a:t>
            </a:r>
            <a:r>
              <a:rPr lang="en-US" dirty="0" smtClean="0"/>
              <a:t> de-identifies the data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Mangles or swaps data in all fields containing personal identifying information: names, address, medical id, birth dates, etc.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Preserves field domains, e.g.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a male’s first name </a:t>
            </a:r>
            <a:r>
              <a:rPr lang="en-US" dirty="0" smtClean="0"/>
              <a:t>will</a:t>
            </a:r>
            <a:r>
              <a:rPr lang="en-US" dirty="0" smtClean="0"/>
              <a:t> </a:t>
            </a:r>
            <a:r>
              <a:rPr lang="en-US" dirty="0" smtClean="0"/>
              <a:t>be replaced with another male’s first name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addresses </a:t>
            </a:r>
            <a:r>
              <a:rPr lang="en-US" dirty="0" smtClean="0"/>
              <a:t>will be kept </a:t>
            </a:r>
            <a:r>
              <a:rPr lang="en-US" dirty="0" smtClean="0"/>
              <a:t>intact, but </a:t>
            </a:r>
            <a:r>
              <a:rPr lang="en-US" dirty="0" smtClean="0"/>
              <a:t>swapped </a:t>
            </a:r>
            <a:r>
              <a:rPr lang="en-US" dirty="0" smtClean="0"/>
              <a:t>among </a:t>
            </a:r>
            <a:r>
              <a:rPr lang="en-US" dirty="0" smtClean="0"/>
              <a:t>the records</a:t>
            </a:r>
            <a:endParaRPr lang="en-US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Maintains </a:t>
            </a:r>
            <a:r>
              <a:rPr lang="en-US" dirty="0" smtClean="0"/>
              <a:t>foreign-key </a:t>
            </a:r>
            <a:r>
              <a:rPr lang="en-US" dirty="0" smtClean="0"/>
              <a:t>and inter-field constraints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44650" y="1600200"/>
          <a:ext cx="5746750" cy="5181600"/>
        </p:xfrm>
        <a:graphic>
          <a:graphicData uri="http://schemas.openxmlformats.org/presentationml/2006/ole">
            <p:oleObj spid="_x0000_s8194" name="Visio" r:id="rId3" imgW="7329387" imgH="7449253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iSTDE</a:t>
            </a:r>
            <a:r>
              <a:rPr lang="en-US" dirty="0" smtClean="0"/>
              <a:t> from a User’s Perspective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1447800" y="1447800"/>
            <a:ext cx="5715000" cy="3200400"/>
          </a:xfrm>
          <a:prstGeom prst="cloudCallout">
            <a:avLst>
              <a:gd name="adj1" fmla="val 23466"/>
              <a:gd name="adj2" fmla="val 72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2057400"/>
            <a:ext cx="3886200" cy="1905000"/>
          </a:xfrm>
        </p:spPr>
        <p:txBody>
          <a:bodyPr>
            <a:normAutofit fontScale="70000" lnSpcReduction="20000"/>
          </a:bodyPr>
          <a:lstStyle/>
          <a:p>
            <a:pPr marL="914400" indent="-914400">
              <a:buNone/>
            </a:pPr>
            <a:r>
              <a:rPr lang="en-US" dirty="0" smtClean="0"/>
              <a:t>Step 5:	</a:t>
            </a:r>
            <a:r>
              <a:rPr lang="en-US" dirty="0" err="1" smtClean="0"/>
              <a:t>iSTDE</a:t>
            </a:r>
            <a:r>
              <a:rPr lang="en-US" dirty="0" smtClean="0"/>
              <a:t> moves the test data to the target environment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Moves </a:t>
            </a:r>
            <a:r>
              <a:rPr lang="en-US" dirty="0" smtClean="0"/>
              <a:t>SQL scripts </a:t>
            </a:r>
            <a:r>
              <a:rPr lang="en-US" dirty="0" smtClean="0"/>
              <a:t>to the target environment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Executes scripts to create test </a:t>
            </a:r>
            <a:r>
              <a:rPr lang="en-US" dirty="0" smtClean="0"/>
              <a:t>and populate databases </a:t>
            </a:r>
            <a:r>
              <a:rPr lang="en-US" dirty="0" smtClean="0"/>
              <a:t>in that </a:t>
            </a:r>
            <a:r>
              <a:rPr lang="en-US" dirty="0" smtClean="0"/>
              <a:t>environment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44650" y="1600200"/>
          <a:ext cx="5746750" cy="5181600"/>
        </p:xfrm>
        <a:graphic>
          <a:graphicData uri="http://schemas.openxmlformats.org/presentationml/2006/ole">
            <p:oleObj spid="_x0000_s9218" name="Visio" r:id="rId3" imgW="7329387" imgH="7449253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iSTDE</a:t>
            </a:r>
            <a:r>
              <a:rPr lang="en-US" dirty="0" smtClean="0"/>
              <a:t> from a User’s Perspective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3810000" y="2971800"/>
            <a:ext cx="4038600" cy="1828800"/>
          </a:xfrm>
          <a:prstGeom prst="cloudCallout">
            <a:avLst>
              <a:gd name="adj1" fmla="val -28229"/>
              <a:gd name="adj2" fmla="val -78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419600" y="3429000"/>
            <a:ext cx="2819400" cy="838200"/>
          </a:xfrm>
        </p:spPr>
        <p:txBody>
          <a:bodyPr>
            <a:normAutofit fontScale="70000" lnSpcReduction="20000"/>
          </a:bodyPr>
          <a:lstStyle/>
          <a:p>
            <a:pPr marL="914400" indent="-914400">
              <a:buNone/>
            </a:pPr>
            <a:r>
              <a:rPr lang="en-US" dirty="0" smtClean="0"/>
              <a:t>Step 6:	</a:t>
            </a:r>
            <a:r>
              <a:rPr lang="en-US" dirty="0" err="1" smtClean="0"/>
              <a:t>iSTDE</a:t>
            </a:r>
            <a:r>
              <a:rPr lang="en-US" dirty="0" smtClean="0"/>
              <a:t> deletes temporary databases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Health 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quality of a Health Information System depends software  testing</a:t>
            </a:r>
          </a:p>
          <a:p>
            <a:r>
              <a:rPr lang="en-US" dirty="0" smtClean="0"/>
              <a:t>Common testing techniques:</a:t>
            </a:r>
          </a:p>
          <a:p>
            <a:pPr lvl="1"/>
            <a:r>
              <a:rPr lang="en-US" dirty="0" smtClean="0"/>
              <a:t>Input-validation testing</a:t>
            </a:r>
          </a:p>
          <a:p>
            <a:pPr lvl="1"/>
            <a:r>
              <a:rPr lang="en-US" dirty="0" smtClean="0"/>
              <a:t>Logic-based testing</a:t>
            </a:r>
          </a:p>
          <a:p>
            <a:pPr lvl="1"/>
            <a:r>
              <a:rPr lang="en-US" dirty="0" smtClean="0"/>
              <a:t>Requirements-based testing</a:t>
            </a:r>
          </a:p>
          <a:p>
            <a:pPr lvl="1"/>
            <a:r>
              <a:rPr lang="en-US" dirty="0" smtClean="0"/>
              <a:t>Load testing</a:t>
            </a:r>
          </a:p>
          <a:p>
            <a:pPr lvl="1"/>
            <a:r>
              <a:rPr lang="en-US" dirty="0" smtClean="0"/>
              <a:t>Performance testing</a:t>
            </a:r>
          </a:p>
          <a:p>
            <a:pPr lvl="1"/>
            <a:r>
              <a:rPr lang="en-US" dirty="0" smtClean="0"/>
              <a:t>User-acceptance testing</a:t>
            </a:r>
          </a:p>
          <a:p>
            <a:r>
              <a:rPr lang="en-US" dirty="0" smtClean="0"/>
              <a:t>Since Health Information System are information-intensive application, </a:t>
            </a:r>
            <a:r>
              <a:rPr lang="en-US" b="1" dirty="0" smtClean="0"/>
              <a:t>good testing depends on meaningful test data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44650" y="1600200"/>
          <a:ext cx="5746750" cy="5181600"/>
        </p:xfrm>
        <a:graphic>
          <a:graphicData uri="http://schemas.openxmlformats.org/presentationml/2006/ole">
            <p:oleObj spid="_x0000_s10242" name="Visio" r:id="rId3" imgW="7329387" imgH="7449253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iSTDE</a:t>
            </a:r>
            <a:r>
              <a:rPr lang="en-US" dirty="0" smtClean="0"/>
              <a:t> from a User’s Perspective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 CHARM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62136" y="3949699"/>
            <a:ext cx="897082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CHARM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7718" y="1683328"/>
            <a:ext cx="897082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Vital Records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6400" y="5257800"/>
            <a:ext cx="897082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HiTrack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(EHDI)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81400" y="5874328"/>
            <a:ext cx="1271156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USIIS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(Immunizations)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6600" y="2971800"/>
            <a:ext cx="994065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BTOTS State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(Part-C IE)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5562600"/>
            <a:ext cx="1454728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ORSIS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(Office of Recovery Services)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343400"/>
            <a:ext cx="1215740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Clinic Health Info. Exchange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38200" y="3657600"/>
            <a:ext cx="980209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LIMS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(Newborn Screening)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87667" y="1744784"/>
            <a:ext cx="994065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Part-B IE Transition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 rot="343346">
            <a:off x="1828800" y="3923899"/>
            <a:ext cx="2299854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19753426">
            <a:off x="2471672" y="4753600"/>
            <a:ext cx="1786401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3861517">
            <a:off x="3130643" y="2936962"/>
            <a:ext cx="1804980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6904902">
            <a:off x="4255679" y="3009488"/>
            <a:ext cx="1641805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9694159">
            <a:off x="4967591" y="3453113"/>
            <a:ext cx="2120488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426899">
            <a:off x="5039661" y="4248995"/>
            <a:ext cx="2185803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0" idx="0"/>
          </p:cNvCxnSpPr>
          <p:nvPr/>
        </p:nvCxnSpPr>
        <p:spPr>
          <a:xfrm rot="5400000" flipH="1" flipV="1">
            <a:off x="7430809" y="2515024"/>
            <a:ext cx="609600" cy="303953"/>
          </a:xfrm>
          <a:prstGeom prst="straightConnector1">
            <a:avLst/>
          </a:prstGeom>
          <a:ln w="15875">
            <a:solidFill>
              <a:srgbClr val="6B859A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-Right Arrow 34"/>
          <p:cNvSpPr/>
          <p:nvPr/>
        </p:nvSpPr>
        <p:spPr>
          <a:xfrm rot="2317990">
            <a:off x="4740028" y="4906703"/>
            <a:ext cx="1423137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327728" y="2209800"/>
            <a:ext cx="1034472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Oliver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(Birth Cert. Proc.)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845402">
            <a:off x="2159797" y="3203748"/>
            <a:ext cx="2182989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406735" y="1639027"/>
            <a:ext cx="994065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BTOTS Providers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(Part-C IE)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28763" y="1699277"/>
            <a:ext cx="994065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BTOTS Providers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(Part-C IE)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61423" y="1759528"/>
            <a:ext cx="994065" cy="602672"/>
          </a:xfrm>
          <a:prstGeom prst="roundRect">
            <a:avLst>
              <a:gd name="adj" fmla="val 2333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BTOTS Providers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(Part-C IE)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Left-Right Arrow 43"/>
          <p:cNvSpPr/>
          <p:nvPr/>
        </p:nvSpPr>
        <p:spPr>
          <a:xfrm rot="6456644">
            <a:off x="3739993" y="5062308"/>
            <a:ext cx="1272818" cy="304800"/>
          </a:xfrm>
          <a:prstGeom prst="left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19800" y="5029199"/>
            <a:ext cx="1752600" cy="762000"/>
          </a:xfrm>
          <a:prstGeom prst="roundRect">
            <a:avLst>
              <a:gd name="adj" fmla="val 43216"/>
            </a:avLst>
          </a:prstGeom>
          <a:solidFill>
            <a:srgbClr val="CBC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400" y="4876799"/>
            <a:ext cx="1752600" cy="762000"/>
          </a:xfrm>
          <a:prstGeom prst="roundRect">
            <a:avLst>
              <a:gd name="adj" fmla="val 43216"/>
            </a:avLst>
          </a:prstGeom>
          <a:solidFill>
            <a:srgbClr val="CBC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 Environments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6400" y="2285999"/>
            <a:ext cx="1752600" cy="762000"/>
          </a:xfrm>
          <a:prstGeom prst="roundRect">
            <a:avLst>
              <a:gd name="adj" fmla="val 4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Production 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4876799"/>
            <a:ext cx="1752600" cy="762000"/>
          </a:xfrm>
          <a:prstGeom prst="roundRect">
            <a:avLst>
              <a:gd name="adj" fmla="val 43216"/>
            </a:avLst>
          </a:prstGeom>
          <a:solidFill>
            <a:srgbClr val="C4D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38800" y="2285999"/>
            <a:ext cx="1752600" cy="762000"/>
          </a:xfrm>
          <a:prstGeom prst="roundRect">
            <a:avLst>
              <a:gd name="adj" fmla="val 4321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System Testing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0" y="4724399"/>
            <a:ext cx="1752600" cy="762000"/>
          </a:xfrm>
          <a:prstGeom prst="roundRect">
            <a:avLst>
              <a:gd name="adj" fmla="val 43216"/>
            </a:avLst>
          </a:prstGeom>
          <a:solidFill>
            <a:srgbClr val="CBCE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171700" y="3924300"/>
            <a:ext cx="449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14400" y="4267199"/>
            <a:ext cx="35052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505200" y="2514600"/>
            <a:ext cx="2057400" cy="2286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714518">
            <a:off x="3079317" y="3706181"/>
            <a:ext cx="3204916" cy="22425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714500" y="3848099"/>
            <a:ext cx="1676400" cy="2286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33800" y="2286000"/>
            <a:ext cx="160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De-identified Test Data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 rot="1718875">
            <a:off x="3778231" y="3415505"/>
            <a:ext cx="160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De-identified Test Data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927381" y="3796505"/>
            <a:ext cx="160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De-identified Test Data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17990" y="1611868"/>
            <a:ext cx="268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 Department of Health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1600200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 State University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6869" y="2813663"/>
            <a:ext cx="1962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Secure, Confidential Zone</a:t>
            </a:r>
            <a:endParaRPr lang="en-US" sz="1400" i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69465" y="5099663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Less Secure Zone</a:t>
            </a:r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7705486" y="3737567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Less Secure Zone</a:t>
            </a:r>
            <a:endParaRPr lang="en-US" sz="1400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Creating meaningful test data is a non-trivial and potential costly task</a:t>
            </a:r>
          </a:p>
          <a:p>
            <a:r>
              <a:rPr lang="en-US" dirty="0" smtClean="0"/>
              <a:t>We have tried to create test data for CHARM </a:t>
            </a:r>
            <a:r>
              <a:rPr lang="en-US" dirty="0" smtClean="0"/>
              <a:t>manually, which </a:t>
            </a:r>
            <a:r>
              <a:rPr lang="en-US" dirty="0" smtClean="0"/>
              <a:t>proved totally impractical except of the smallest, trivial test suites</a:t>
            </a:r>
          </a:p>
          <a:p>
            <a:r>
              <a:rPr lang="en-US" dirty="0" smtClean="0"/>
              <a:t>We have tried test-case generators, but they lacked the ability to create realistic and correlated data</a:t>
            </a:r>
          </a:p>
          <a:p>
            <a:r>
              <a:rPr lang="en-US" dirty="0" smtClean="0"/>
              <a:t>Test-data </a:t>
            </a:r>
            <a:r>
              <a:rPr lang="en-US" dirty="0" smtClean="0"/>
              <a:t>extractors, </a:t>
            </a:r>
            <a:r>
              <a:rPr lang="en-US" dirty="0" smtClean="0"/>
              <a:t>and in particular, </a:t>
            </a:r>
            <a:r>
              <a:rPr lang="en-US" dirty="0" err="1" smtClean="0"/>
              <a:t>iSTDE</a:t>
            </a:r>
            <a:r>
              <a:rPr lang="en-US" dirty="0" smtClean="0"/>
              <a:t> </a:t>
            </a:r>
            <a:r>
              <a:rPr lang="en-US" dirty="0" smtClean="0"/>
              <a:t>have </a:t>
            </a:r>
            <a:r>
              <a:rPr lang="en-US" dirty="0" smtClean="0"/>
              <a:t>worked </a:t>
            </a:r>
            <a:r>
              <a:rPr lang="en-US" dirty="0" smtClean="0"/>
              <a:t>well </a:t>
            </a:r>
            <a:r>
              <a:rPr lang="en-US" dirty="0" smtClean="0"/>
              <a:t>for testing CHARM, with a couple of exceptions</a:t>
            </a:r>
          </a:p>
          <a:p>
            <a:pPr lvl="1"/>
            <a:r>
              <a:rPr lang="en-US" dirty="0" smtClean="0"/>
              <a:t>Support for variation in software versions between what’s in production and what’s in development</a:t>
            </a:r>
          </a:p>
          <a:p>
            <a:pPr lvl="1"/>
            <a:r>
              <a:rPr lang="en-US" dirty="0" smtClean="0"/>
              <a:t>Store procedures in source database have to be manually re-implemented in target database, if the target’s database manager is different from the source’s database manager.</a:t>
            </a:r>
          </a:p>
          <a:p>
            <a:pPr lvl="1"/>
            <a:r>
              <a:rPr lang="en-US" dirty="0" smtClean="0"/>
              <a:t>Adding new kinds of source database is not too difficult, but still takes more time then we would like.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Extension and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adding new types of source databases, particularly those that don’t support scheme inspection</a:t>
            </a:r>
          </a:p>
          <a:p>
            <a:r>
              <a:rPr lang="en-US" dirty="0" smtClean="0"/>
              <a:t>Support for different database managers or variations in the data schemes </a:t>
            </a:r>
            <a:r>
              <a:rPr lang="en-US" dirty="0" smtClean="0"/>
              <a:t>between the source and target environment</a:t>
            </a:r>
            <a:r>
              <a:rPr lang="en-US" dirty="0" smtClean="0"/>
              <a:t>, so developers can test new </a:t>
            </a:r>
            <a:r>
              <a:rPr lang="en-US" dirty="0" smtClean="0"/>
              <a:t>versions</a:t>
            </a:r>
            <a:endParaRPr lang="en-US" dirty="0" smtClean="0"/>
          </a:p>
          <a:p>
            <a:r>
              <a:rPr lang="en-US" dirty="0" smtClean="0"/>
              <a:t>Providing on-line services for extracting data for research purposes and data mining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Approaches to Creating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Data Generation</a:t>
            </a:r>
          </a:p>
          <a:p>
            <a:pPr>
              <a:spcBef>
                <a:spcPts val="16000"/>
              </a:spcBef>
            </a:pPr>
            <a:r>
              <a:rPr lang="en-US" dirty="0" smtClean="0"/>
              <a:t>Test Data Extraction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22860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 Scheme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019800" y="2362200"/>
            <a:ext cx="12954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295400" y="4648200"/>
            <a:ext cx="12954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(Real Data)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6096000" y="5029200"/>
            <a:ext cx="12954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51435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Data Extractor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24765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Data Generator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Parameters or Rules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6"/>
            <a:endCxn id="9" idx="1"/>
          </p:cNvCxnSpPr>
          <p:nvPr/>
        </p:nvCxnSpPr>
        <p:spPr>
          <a:xfrm>
            <a:off x="2667000" y="2552700"/>
            <a:ext cx="9144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9" idx="1"/>
          </p:cNvCxnSpPr>
          <p:nvPr/>
        </p:nvCxnSpPr>
        <p:spPr>
          <a:xfrm flipV="1">
            <a:off x="2667000" y="2857500"/>
            <a:ext cx="9144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28567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43000" y="57150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Parameters or Rules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00600" y="5523706"/>
            <a:ext cx="1295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8" idx="1"/>
          </p:cNvCxnSpPr>
          <p:nvPr/>
        </p:nvCxnSpPr>
        <p:spPr>
          <a:xfrm>
            <a:off x="2590800" y="5143500"/>
            <a:ext cx="9906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8" idx="1"/>
          </p:cNvCxnSpPr>
          <p:nvPr/>
        </p:nvCxnSpPr>
        <p:spPr>
          <a:xfrm flipV="1">
            <a:off x="2667000" y="5524500"/>
            <a:ext cx="9144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Traditional Techniques</a:t>
            </a:r>
          </a:p>
          <a:p>
            <a:pPr lvl="1"/>
            <a:r>
              <a:rPr lang="en-US" dirty="0" smtClean="0"/>
              <a:t>Random numeric data generation</a:t>
            </a:r>
          </a:p>
          <a:p>
            <a:pPr lvl="1"/>
            <a:r>
              <a:rPr lang="en-US" dirty="0" smtClean="0"/>
              <a:t>Random string data generation</a:t>
            </a:r>
          </a:p>
          <a:p>
            <a:pPr lvl="1"/>
            <a:r>
              <a:rPr lang="en-US" dirty="0" smtClean="0"/>
              <a:t>Percentage-based data generation</a:t>
            </a:r>
          </a:p>
          <a:p>
            <a:pPr lvl="1"/>
            <a:r>
              <a:rPr lang="en-US" dirty="0" smtClean="0"/>
              <a:t>Generation from user-defined grammars</a:t>
            </a:r>
          </a:p>
          <a:p>
            <a:pPr lvl="1"/>
            <a:r>
              <a:rPr lang="en-US" dirty="0" smtClean="0"/>
              <a:t>Generation of data from predefined domains</a:t>
            </a:r>
          </a:p>
          <a:p>
            <a:pPr lvl="1"/>
            <a:r>
              <a:rPr lang="en-US" dirty="0" smtClean="0"/>
              <a:t>Generation of foreign keys for related records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No need to access real data</a:t>
            </a:r>
          </a:p>
          <a:p>
            <a:r>
              <a:rPr lang="en-US" dirty="0" smtClean="0"/>
              <a:t>Current weaknesses</a:t>
            </a:r>
          </a:p>
          <a:p>
            <a:pPr lvl="1"/>
            <a:r>
              <a:rPr lang="en-US" dirty="0" smtClean="0"/>
              <a:t>Resulting data may not be “realistic”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Traditional Techniques</a:t>
            </a:r>
          </a:p>
          <a:p>
            <a:pPr lvl="1"/>
            <a:r>
              <a:rPr lang="en-US" dirty="0" smtClean="0"/>
              <a:t>Extraction of real data from files</a:t>
            </a:r>
          </a:p>
          <a:p>
            <a:pPr lvl="1"/>
            <a:r>
              <a:rPr lang="en-US" dirty="0" smtClean="0"/>
              <a:t>Extraction of real data from one database</a:t>
            </a:r>
          </a:p>
          <a:p>
            <a:pPr lvl="1"/>
            <a:r>
              <a:rPr lang="en-US" dirty="0" smtClean="0"/>
              <a:t>Extraction of uncorrelated real data from multiple databases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Realistic test data</a:t>
            </a:r>
          </a:p>
          <a:p>
            <a:r>
              <a:rPr lang="en-US" dirty="0" smtClean="0"/>
              <a:t>Current weakness</a:t>
            </a:r>
          </a:p>
          <a:p>
            <a:pPr lvl="1"/>
            <a:r>
              <a:rPr lang="en-US" dirty="0" smtClean="0"/>
              <a:t>No existing tool can extracts correlated data from multiple databases</a:t>
            </a:r>
          </a:p>
          <a:p>
            <a:pPr lvl="1"/>
            <a:r>
              <a:rPr lang="en-US" dirty="0" smtClean="0"/>
              <a:t>No existing tool will mangle the data to hide personal identities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of Existing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Eight tools evaluated:</a:t>
            </a:r>
          </a:p>
          <a:p>
            <a:pPr lvl="1"/>
            <a:r>
              <a:rPr lang="en-US" dirty="0" smtClean="0"/>
              <a:t>GenerateData.com (GenerateData.com)</a:t>
            </a:r>
          </a:p>
          <a:p>
            <a:pPr lvl="1"/>
            <a:r>
              <a:rPr lang="en-US" dirty="0" smtClean="0"/>
              <a:t>DTM Data Generator (DTM Soft)</a:t>
            </a:r>
          </a:p>
          <a:p>
            <a:pPr lvl="1"/>
            <a:r>
              <a:rPr lang="en-US" dirty="0" err="1" smtClean="0"/>
              <a:t>ForSQL</a:t>
            </a:r>
            <a:r>
              <a:rPr lang="en-US" dirty="0" smtClean="0"/>
              <a:t> Data Generator (</a:t>
            </a:r>
            <a:r>
              <a:rPr lang="en-US" dirty="0" err="1" smtClean="0"/>
              <a:t>ForSQL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Automated Test Data Generator (Tethys Solutions)</a:t>
            </a:r>
          </a:p>
          <a:p>
            <a:pPr lvl="1"/>
            <a:r>
              <a:rPr lang="en-US" dirty="0" smtClean="0"/>
              <a:t>DB Data Generator V2 (</a:t>
            </a:r>
            <a:r>
              <a:rPr lang="en-US" dirty="0" err="1" smtClean="0"/>
              <a:t>Datanamic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TurboData</a:t>
            </a:r>
            <a:r>
              <a:rPr lang="en-US" dirty="0" smtClean="0"/>
              <a:t> (Turbo Computer Systems, Inc.)</a:t>
            </a:r>
          </a:p>
          <a:p>
            <a:pPr lvl="1"/>
            <a:r>
              <a:rPr lang="en-US" dirty="0" err="1" smtClean="0"/>
              <a:t>Tnsgen</a:t>
            </a:r>
            <a:r>
              <a:rPr lang="en-US" dirty="0" smtClean="0"/>
              <a:t> – Test Data Generator (TNS Software Inc.)</a:t>
            </a:r>
          </a:p>
          <a:p>
            <a:pPr lvl="1"/>
            <a:r>
              <a:rPr lang="en-US" dirty="0" smtClean="0"/>
              <a:t>EMS Data Generator for </a:t>
            </a:r>
            <a:r>
              <a:rPr lang="en-US" dirty="0" err="1" smtClean="0"/>
              <a:t>MySQL</a:t>
            </a:r>
            <a:r>
              <a:rPr lang="en-US" dirty="0" smtClean="0"/>
              <a:t> (EMS Inc.)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Existing Tools for Support of Test Data Generation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85797" y="2133600"/>
          <a:ext cx="762000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609600"/>
                <a:gridCol w="609600"/>
                <a:gridCol w="609600"/>
                <a:gridCol w="533400"/>
                <a:gridCol w="533400"/>
                <a:gridCol w="533400"/>
                <a:gridCol w="609600"/>
                <a:gridCol w="609603"/>
              </a:tblGrid>
              <a:tr h="222250">
                <a:tc row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Test-Data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Generation Technique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Tool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Random numeric data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Random string data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Percentage-based data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Generation from user-defined grammars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Generation of data from predefined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Generation of foreign keys for related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Existing Tools for Support of Test Data Extraction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85797" y="2133600"/>
          <a:ext cx="762000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609600"/>
                <a:gridCol w="609600"/>
                <a:gridCol w="609600"/>
                <a:gridCol w="533400"/>
                <a:gridCol w="533400"/>
                <a:gridCol w="533400"/>
                <a:gridCol w="609600"/>
                <a:gridCol w="609603"/>
              </a:tblGrid>
              <a:tr h="222250">
                <a:tc row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Test-Data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Extraction Technique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Tool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Extraction of real data from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Extraction of real data from one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Extraction of uncorrelated, real data from multiple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Extraction of correlated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, real data from multiple database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Mangling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data to hide personal identify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Existing Tools for Support of Test Data Extraction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85797" y="2133600"/>
          <a:ext cx="762000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609600"/>
                <a:gridCol w="609600"/>
                <a:gridCol w="609600"/>
                <a:gridCol w="533400"/>
                <a:gridCol w="533400"/>
                <a:gridCol w="533400"/>
                <a:gridCol w="609600"/>
                <a:gridCol w="609603"/>
              </a:tblGrid>
              <a:tr h="222250">
                <a:tc row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Test-Data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Extraction Technique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Tool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Extraction of real data from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Extraction of real data from one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Extraction of uncorrelated data from multiple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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Extraction of correlated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data from multiple database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Mangling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data to hide personal identify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4495800"/>
            <a:ext cx="7620000" cy="1143000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324</TotalTime>
  <Words>1110</Words>
  <Application>Microsoft Office PowerPoint</Application>
  <PresentationFormat>On-screen Show (4:3)</PresentationFormat>
  <Paragraphs>254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Median</vt:lpstr>
      <vt:lpstr>Visio</vt:lpstr>
      <vt:lpstr>Semantic-based Test Data Extraction for Integrated Systems</vt:lpstr>
      <vt:lpstr>Testing Health Information Systems</vt:lpstr>
      <vt:lpstr>Traditional Approaches to Creating Test Data</vt:lpstr>
      <vt:lpstr>Test Data Generation</vt:lpstr>
      <vt:lpstr>Test Data Extraction</vt:lpstr>
      <vt:lpstr>Survey of Existing Tools</vt:lpstr>
      <vt:lpstr>Evaluation of Existing Tools for Support of Test Data Generation</vt:lpstr>
      <vt:lpstr>Evaluation of Existing Tools for Support of Test Data Extraction</vt:lpstr>
      <vt:lpstr>Evaluation of Existing Tools for Support of Test Data Extraction</vt:lpstr>
      <vt:lpstr>Integrated Health Information Systems</vt:lpstr>
      <vt:lpstr>Testing Integrated Health Information Systems</vt:lpstr>
      <vt:lpstr>Semantic-based Test Data Extract for Integrated Systems (iSTDE)</vt:lpstr>
      <vt:lpstr>iSTDE from a User’s Perspective</vt:lpstr>
      <vt:lpstr>iSTDE from a User’s Perspective</vt:lpstr>
      <vt:lpstr>iSTDE from a User’s Perspective</vt:lpstr>
      <vt:lpstr>iSTDE from a User’s Perspective</vt:lpstr>
      <vt:lpstr>iSTDE from a User’s Perspective</vt:lpstr>
      <vt:lpstr>iSTDE from a User’s Perspective</vt:lpstr>
      <vt:lpstr>iSTDE from a User’s Perspective</vt:lpstr>
      <vt:lpstr>iSTDE from a User’s Perspective</vt:lpstr>
      <vt:lpstr>Use in CHARM</vt:lpstr>
      <vt:lpstr>Charm Environments</vt:lpstr>
      <vt:lpstr>Summary and Lessons Learned</vt:lpstr>
      <vt:lpstr>Future Extension and Uses</vt:lpstr>
    </vt:vector>
  </TitlesOfParts>
  <Company>Utah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Semantic-based Test Data Extraction for Integrated Systems</dc:title>
  <dc:creator>Stephen W. Clyde</dc:creator>
  <cp:lastModifiedBy>Stephen W. Clyde</cp:lastModifiedBy>
  <cp:revision>31</cp:revision>
  <dcterms:created xsi:type="dcterms:W3CDTF">2010-01-20T21:01:41Z</dcterms:created>
  <dcterms:modified xsi:type="dcterms:W3CDTF">2010-01-22T15:14:26Z</dcterms:modified>
</cp:coreProperties>
</file>