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56" r:id="rId2"/>
    <p:sldId id="566" r:id="rId3"/>
    <p:sldId id="574" r:id="rId4"/>
    <p:sldId id="573" r:id="rId5"/>
    <p:sldId id="567" r:id="rId6"/>
    <p:sldId id="638" r:id="rId7"/>
    <p:sldId id="537" r:id="rId8"/>
    <p:sldId id="411" r:id="rId9"/>
    <p:sldId id="527" r:id="rId10"/>
    <p:sldId id="500" r:id="rId11"/>
    <p:sldId id="639" r:id="rId12"/>
    <p:sldId id="501" r:id="rId13"/>
    <p:sldId id="529" r:id="rId14"/>
    <p:sldId id="541" r:id="rId15"/>
    <p:sldId id="503" r:id="rId16"/>
    <p:sldId id="542" r:id="rId17"/>
    <p:sldId id="504" r:id="rId18"/>
    <p:sldId id="505" r:id="rId19"/>
    <p:sldId id="543" r:id="rId20"/>
    <p:sldId id="545" r:id="rId21"/>
    <p:sldId id="544" r:id="rId22"/>
    <p:sldId id="546" r:id="rId23"/>
    <p:sldId id="412" r:id="rId24"/>
    <p:sldId id="413" r:id="rId25"/>
    <p:sldId id="414" r:id="rId26"/>
    <p:sldId id="548" r:id="rId27"/>
    <p:sldId id="415" r:id="rId28"/>
    <p:sldId id="416" r:id="rId29"/>
    <p:sldId id="547" r:id="rId30"/>
    <p:sldId id="417" r:id="rId31"/>
    <p:sldId id="549" r:id="rId32"/>
    <p:sldId id="509" r:id="rId33"/>
    <p:sldId id="512" r:id="rId34"/>
    <p:sldId id="418" r:id="rId35"/>
    <p:sldId id="419" r:id="rId36"/>
    <p:sldId id="4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Michael Skoumal" initials="BMS" lastIdx="1" clrIdx="0"/>
  <p:cmAuthor id="2" name="Brent Michael Skoumal" initials="BMS [2]" lastIdx="1" clrIdx="1"/>
  <p:cmAuthor id="3" name="Brent Michael Skoumal" initials="BMS [2] [2]" lastIdx="1" clrIdx="2"/>
  <p:cmAuthor id="4" name="Brent Michael Skoumal" initials="BMS [2] [3]" lastIdx="1" clrIdx="3"/>
  <p:cmAuthor id="5" name="Brent Michael Skoumal" initials="BMS [2] [4]" lastIdx="1" clrIdx="4"/>
  <p:cmAuthor id="6" name="Brent Michael Skoumal" initials="BMS [2]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84055"/>
  </p:normalViewPr>
  <p:slideViewPr>
    <p:cSldViewPr snapToGrid="0" snapToObjects="1">
      <p:cViewPr varScale="1">
        <p:scale>
          <a:sx n="121" d="100"/>
          <a:sy n="121" d="100"/>
        </p:scale>
        <p:origin x="23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dirty="0"/>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26</a:t>
            </a:fld>
            <a:endParaRPr lang="en-US" dirty="0"/>
          </a:p>
        </p:txBody>
      </p:sp>
    </p:spTree>
    <p:extLst>
      <p:ext uri="{BB962C8B-B14F-4D97-AF65-F5344CB8AC3E}">
        <p14:creationId xmlns:p14="http://schemas.microsoft.com/office/powerpoint/2010/main" val="425077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9/2/2024</a:t>
            </a:fld>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9/2/2024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9/2/2024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dirty="0"/>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9/2/2024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9/2/2024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9/2/2024</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9/2/2024</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9/2/2024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9/2/2024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9/2/2024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dirty="0"/>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9/2/2024</a:t>
            </a:fld>
            <a:endParaRPr lang="en-US" dirty="0"/>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7813" y="1118395"/>
            <a:ext cx="9144000" cy="1655762"/>
          </a:xfrm>
        </p:spPr>
        <p:txBody>
          <a:bodyPr>
            <a:normAutofit/>
          </a:bodyPr>
          <a:lstStyle/>
          <a:p>
            <a:r>
              <a:rPr lang="en-US" sz="3600" dirty="0"/>
              <a:t>KNN and Probability </a:t>
            </a:r>
          </a:p>
        </p:txBody>
      </p:sp>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en-US" sz="2600" dirty="0"/>
                  <a:t>Define a distance </a:t>
                </a:r>
                <a14:m>
                  <m:oMath xmlns:m="http://schemas.openxmlformats.org/officeDocument/2006/math">
                    <m:r>
                      <a:rPr lang="en-US" altLang="en-US" sz="2600" i="1" dirty="0" smtClean="0">
                        <a:latin typeface="Cambria Math" panose="02040503050406030204" pitchFamily="18" charset="0"/>
                      </a:rPr>
                      <m:t>𝑑</m:t>
                    </m:r>
                    <m:r>
                      <a:rPr lang="en-US" altLang="en-US" sz="2600" i="1" dirty="0" smtClean="0">
                        <a:latin typeface="Cambria Math" panose="02040503050406030204" pitchFamily="18" charset="0"/>
                      </a:rPr>
                      <m:t>(</m:t>
                    </m:r>
                    <m:sSub>
                      <m:sSubPr>
                        <m:ctrlPr>
                          <a:rPr lang="en-US" altLang="en-US" sz="2600" b="0" i="1" dirty="0" smtClean="0">
                            <a:latin typeface="Cambria Math" panose="02040503050406030204" pitchFamily="18" charset="0"/>
                          </a:rPr>
                        </m:ctrlPr>
                      </m:sSubPr>
                      <m:e>
                        <m:r>
                          <a:rPr lang="en-US" altLang="en-US" sz="2600" i="1" dirty="0" smtClean="0">
                            <a:latin typeface="Cambria Math" panose="02040503050406030204" pitchFamily="18" charset="0"/>
                          </a:rPr>
                          <m:t>𝑥</m:t>
                        </m:r>
                      </m:e>
                      <m:sub>
                        <m:r>
                          <a:rPr lang="en-US" altLang="en-US" sz="2600" i="1" dirty="0" smtClean="0">
                            <a:latin typeface="Cambria Math" panose="02040503050406030204" pitchFamily="18" charset="0"/>
                          </a:rPr>
                          <m:t>1</m:t>
                        </m:r>
                      </m:sub>
                    </m:sSub>
                    <m:r>
                      <a:rPr lang="en-US" altLang="en-US" sz="2600" i="1" dirty="0" smtClean="0">
                        <a:latin typeface="Cambria Math" panose="02040503050406030204" pitchFamily="18" charset="0"/>
                      </a:rPr>
                      <m:t>,</m:t>
                    </m:r>
                    <m:sSub>
                      <m:sSubPr>
                        <m:ctrlPr>
                          <a:rPr lang="en-US" altLang="en-US" sz="2600" b="0" i="1" dirty="0" smtClean="0">
                            <a:latin typeface="Cambria Math" panose="02040503050406030204" pitchFamily="18" charset="0"/>
                          </a:rPr>
                        </m:ctrlPr>
                      </m:sSubPr>
                      <m:e>
                        <m:r>
                          <a:rPr lang="en-US" altLang="en-US" sz="2600" i="1" dirty="0" smtClean="0">
                            <a:latin typeface="Cambria Math" panose="02040503050406030204" pitchFamily="18" charset="0"/>
                          </a:rPr>
                          <m:t>𝑥</m:t>
                        </m:r>
                      </m:e>
                      <m:sub>
                        <m:r>
                          <a:rPr lang="en-US" altLang="en-US" sz="2600" i="1" dirty="0" smtClean="0">
                            <a:latin typeface="Cambria Math" panose="02040503050406030204" pitchFamily="18" charset="0"/>
                          </a:rPr>
                          <m:t>2</m:t>
                        </m:r>
                      </m:sub>
                    </m:sSub>
                    <m:r>
                      <a:rPr lang="en-US" altLang="en-US" sz="2600" i="1" dirty="0" smtClean="0">
                        <a:latin typeface="Cambria Math" panose="02040503050406030204" pitchFamily="18" charset="0"/>
                      </a:rPr>
                      <m:t>) </m:t>
                    </m:r>
                  </m:oMath>
                </a14:m>
                <a:r>
                  <a:rPr lang="en-US" altLang="en-US" sz="2600" dirty="0"/>
                  <a:t>between any 2 examples</a:t>
                </a:r>
              </a:p>
              <a:p>
                <a:pPr lvl="1"/>
                <a:r>
                  <a:rPr lang="en-US" altLang="en-US" sz="2200" dirty="0"/>
                  <a:t> Examples are essentially rows</a:t>
                </a:r>
              </a:p>
              <a:p>
                <a:pPr lvl="1"/>
                <a:r>
                  <a:rPr lang="en-US" altLang="en-US" sz="2200" dirty="0"/>
                  <a:t> So we could just use Euclidean distance … </a:t>
                </a:r>
              </a:p>
              <a:p>
                <a:r>
                  <a:rPr lang="en-US" altLang="en-US" sz="2600" dirty="0"/>
                  <a:t>Training</a:t>
                </a:r>
              </a:p>
              <a:p>
                <a:pPr lvl="1"/>
                <a:r>
                  <a:rPr lang="en-US" altLang="en-US" sz="2200" dirty="0"/>
                  <a:t> Index the training examples for fast lookup (build a “database”)</a:t>
                </a:r>
              </a:p>
              <a:p>
                <a:r>
                  <a:rPr lang="en-US" altLang="en-US" sz="2600" dirty="0"/>
                  <a:t>Test</a:t>
                </a:r>
              </a:p>
              <a:p>
                <a:pPr lvl="1"/>
                <a:r>
                  <a:rPr lang="en-US" altLang="en-US" sz="2200" dirty="0"/>
                  <a:t> Given a new </a:t>
                </a:r>
                <a14:m>
                  <m:oMath xmlns:m="http://schemas.openxmlformats.org/officeDocument/2006/math">
                    <m:r>
                      <a:rPr lang="en-US" altLang="en-US" sz="2200" i="1" dirty="0" smtClean="0">
                        <a:latin typeface="Cambria Math" panose="02040503050406030204" pitchFamily="18" charset="0"/>
                      </a:rPr>
                      <m:t>𝑥</m:t>
                    </m:r>
                  </m:oMath>
                </a14:m>
                <a:r>
                  <a:rPr lang="en-US" altLang="en-US" sz="2200" dirty="0"/>
                  <a:t>, find the closest neighbor (k=1) from training index</a:t>
                </a:r>
              </a:p>
              <a:p>
                <a:pPr lvl="1"/>
                <a:r>
                  <a:rPr lang="en-US" altLang="en-US" sz="2200" dirty="0"/>
                  <a:t> Classify x the same as its closest neighbor</a:t>
                </a:r>
              </a:p>
              <a:p>
                <a:endParaRPr lang="en-US" altLang="en-US" sz="2600" dirty="0"/>
              </a:p>
              <a:p>
                <a:pPr marL="0" indent="0" fontAlgn="base">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70"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CD0CF0-90CC-9C41-A77B-2776398A8C8B}" type="slidenum">
              <a:rPr lang="en-US" smtClean="0"/>
              <a:pPr/>
              <a:t>10</a:t>
            </a:fld>
            <a:endParaRPr lang="en-US" dirty="0"/>
          </a:p>
        </p:txBody>
      </p:sp>
    </p:spTree>
    <p:extLst>
      <p:ext uri="{BB962C8B-B14F-4D97-AF65-F5344CB8AC3E}">
        <p14:creationId xmlns:p14="http://schemas.microsoft.com/office/powerpoint/2010/main" val="14563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Approach</a:t>
            </a:r>
          </a:p>
        </p:txBody>
      </p:sp>
      <p:sp>
        <p:nvSpPr>
          <p:cNvPr id="3" name="Content Placeholder 2"/>
          <p:cNvSpPr>
            <a:spLocks noGrp="1"/>
          </p:cNvSpPr>
          <p:nvPr>
            <p:ph idx="1"/>
          </p:nvPr>
        </p:nvSpPr>
        <p:spPr>
          <a:xfrm>
            <a:off x="80553" y="751314"/>
            <a:ext cx="11487559" cy="3238432"/>
          </a:xfrm>
        </p:spPr>
        <p:txBody>
          <a:bodyPr>
            <a:normAutofit/>
          </a:bodyPr>
          <a:lstStyle/>
          <a:p>
            <a:r>
              <a:rPr lang="en-US" altLang="en-US" sz="2600" dirty="0"/>
              <a:t> Euclidean Distance Equation:</a:t>
            </a:r>
          </a:p>
          <a:p>
            <a:endParaRPr lang="en-US" altLang="en-US" sz="2600" dirty="0"/>
          </a:p>
          <a:p>
            <a:endParaRPr lang="en-US" altLang="en-US" sz="2600" dirty="0"/>
          </a:p>
          <a:p>
            <a:endParaRPr lang="en-US" altLang="en-US" sz="2600" dirty="0"/>
          </a:p>
          <a:p>
            <a:endParaRPr lang="en-US" altLang="en-US" sz="2600" dirty="0"/>
          </a:p>
          <a:p>
            <a:r>
              <a:rPr lang="en-US" altLang="en-US" sz="2600" dirty="0"/>
              <a:t> p &amp; z are the current data and q is new, think of p &amp; z as the training and q as the test. </a:t>
            </a:r>
          </a:p>
          <a:p>
            <a:pPr marL="0" indent="0">
              <a:buNone/>
            </a:pPr>
            <a:endParaRPr lang="en-US" altLang="en-US" sz="2600" dirty="0"/>
          </a:p>
          <a:p>
            <a:pPr marL="0" indent="0">
              <a:buNone/>
            </a:pPr>
            <a:endParaRPr lang="en-US" altLang="en-US" sz="2200" dirty="0"/>
          </a:p>
          <a:p>
            <a:endParaRPr lang="en-US" altLang="en-US" sz="2600" dirty="0"/>
          </a:p>
          <a:p>
            <a:pPr marL="0" indent="0" fontAlgn="base">
              <a:buNone/>
            </a:pPr>
            <a:endParaRPr lang="en-US" sz="20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11</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1F35E3EF-639E-4F0B-A633-CC0E63E83040}"/>
              </a:ext>
            </a:extLst>
          </p:cNvPr>
          <p:cNvPicPr>
            <a:picLocks noChangeAspect="1"/>
          </p:cNvPicPr>
          <p:nvPr/>
        </p:nvPicPr>
        <p:blipFill>
          <a:blip r:embed="rId2"/>
          <a:stretch>
            <a:fillRect/>
          </a:stretch>
        </p:blipFill>
        <p:spPr>
          <a:xfrm>
            <a:off x="1728788" y="1214438"/>
            <a:ext cx="7648417" cy="1817959"/>
          </a:xfrm>
          <a:prstGeom prst="rect">
            <a:avLst/>
          </a:prstGeom>
        </p:spPr>
      </p:pic>
      <p:graphicFrame>
        <p:nvGraphicFramePr>
          <p:cNvPr id="13" name="Table 12">
            <a:extLst>
              <a:ext uri="{FF2B5EF4-FFF2-40B4-BE49-F238E27FC236}">
                <a16:creationId xmlns:a16="http://schemas.microsoft.com/office/drawing/2014/main" id="{10AE4D27-018F-4CC9-AE6F-9048E92F0B07}"/>
              </a:ext>
            </a:extLst>
          </p:cNvPr>
          <p:cNvGraphicFramePr>
            <a:graphicFrameLocks noGrp="1"/>
          </p:cNvGraphicFramePr>
          <p:nvPr>
            <p:extLst>
              <p:ext uri="{D42A27DB-BD31-4B8C-83A1-F6EECF244321}">
                <p14:modId xmlns:p14="http://schemas.microsoft.com/office/powerpoint/2010/main" val="1204485389"/>
              </p:ext>
            </p:extLst>
          </p:nvPr>
        </p:nvGraphicFramePr>
        <p:xfrm>
          <a:off x="2647950" y="4640647"/>
          <a:ext cx="7467600" cy="1928813"/>
        </p:xfrm>
        <a:graphic>
          <a:graphicData uri="http://schemas.openxmlformats.org/drawingml/2006/table">
            <a:tbl>
              <a:tblPr/>
              <a:tblGrid>
                <a:gridCol w="1257300">
                  <a:extLst>
                    <a:ext uri="{9D8B030D-6E8A-4147-A177-3AD203B41FA5}">
                      <a16:colId xmlns:a16="http://schemas.microsoft.com/office/drawing/2014/main" val="2597127739"/>
                    </a:ext>
                  </a:extLst>
                </a:gridCol>
                <a:gridCol w="647700">
                  <a:extLst>
                    <a:ext uri="{9D8B030D-6E8A-4147-A177-3AD203B41FA5}">
                      <a16:colId xmlns:a16="http://schemas.microsoft.com/office/drawing/2014/main" val="1097338683"/>
                    </a:ext>
                  </a:extLst>
                </a:gridCol>
                <a:gridCol w="647700">
                  <a:extLst>
                    <a:ext uri="{9D8B030D-6E8A-4147-A177-3AD203B41FA5}">
                      <a16:colId xmlns:a16="http://schemas.microsoft.com/office/drawing/2014/main" val="2597721539"/>
                    </a:ext>
                  </a:extLst>
                </a:gridCol>
                <a:gridCol w="647700">
                  <a:extLst>
                    <a:ext uri="{9D8B030D-6E8A-4147-A177-3AD203B41FA5}">
                      <a16:colId xmlns:a16="http://schemas.microsoft.com/office/drawing/2014/main" val="1890809373"/>
                    </a:ext>
                  </a:extLst>
                </a:gridCol>
                <a:gridCol w="647700">
                  <a:extLst>
                    <a:ext uri="{9D8B030D-6E8A-4147-A177-3AD203B41FA5}">
                      <a16:colId xmlns:a16="http://schemas.microsoft.com/office/drawing/2014/main" val="123966976"/>
                    </a:ext>
                  </a:extLst>
                </a:gridCol>
                <a:gridCol w="647700">
                  <a:extLst>
                    <a:ext uri="{9D8B030D-6E8A-4147-A177-3AD203B41FA5}">
                      <a16:colId xmlns:a16="http://schemas.microsoft.com/office/drawing/2014/main" val="3012409350"/>
                    </a:ext>
                  </a:extLst>
                </a:gridCol>
                <a:gridCol w="647700">
                  <a:extLst>
                    <a:ext uri="{9D8B030D-6E8A-4147-A177-3AD203B41FA5}">
                      <a16:colId xmlns:a16="http://schemas.microsoft.com/office/drawing/2014/main" val="439135330"/>
                    </a:ext>
                  </a:extLst>
                </a:gridCol>
                <a:gridCol w="647700">
                  <a:extLst>
                    <a:ext uri="{9D8B030D-6E8A-4147-A177-3AD203B41FA5}">
                      <a16:colId xmlns:a16="http://schemas.microsoft.com/office/drawing/2014/main" val="2695767837"/>
                    </a:ext>
                  </a:extLst>
                </a:gridCol>
                <a:gridCol w="647700">
                  <a:extLst>
                    <a:ext uri="{9D8B030D-6E8A-4147-A177-3AD203B41FA5}">
                      <a16:colId xmlns:a16="http://schemas.microsoft.com/office/drawing/2014/main" val="990099986"/>
                    </a:ext>
                  </a:extLst>
                </a:gridCol>
                <a:gridCol w="1028700">
                  <a:extLst>
                    <a:ext uri="{9D8B030D-6E8A-4147-A177-3AD203B41FA5}">
                      <a16:colId xmlns:a16="http://schemas.microsoft.com/office/drawing/2014/main" val="4025705816"/>
                    </a:ext>
                  </a:extLst>
                </a:gridCol>
              </a:tblGrid>
              <a:tr h="271780">
                <a:tc>
                  <a:txBody>
                    <a:bodyPr/>
                    <a:lstStyle/>
                    <a:p>
                      <a:pPr algn="l" fontAlgn="b"/>
                      <a:endParaRPr lang="en-US" sz="1600" b="1" i="0" u="none" strike="noStrike" dirty="0">
                        <a:solidFill>
                          <a:schemeClr val="tx1"/>
                        </a:solidFill>
                        <a:effectLst/>
                        <a:latin typeface="Calibri" panose="020F0502020204030204" pitchFamily="34" charset="0"/>
                      </a:endParaRPr>
                    </a:p>
                  </a:txBody>
                  <a:tcPr marL="4763" marR="4763" marT="4763"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x1</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x2</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x3</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x4</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x5</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x6</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x7</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x8</a:t>
                      </a:r>
                    </a:p>
                  </a:txBody>
                  <a:tcPr marL="4763" marR="4763" marT="4763" marB="0" anchor="b">
                    <a:lnL>
                      <a:noFill/>
                    </a:lnL>
                    <a:lnR>
                      <a:noFill/>
                    </a:lnR>
                    <a:lnT w="6350" cap="flat" cmpd="sng" algn="ctr">
                      <a:solidFill>
                        <a:srgbClr val="8EA9D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fontAlgn="b"/>
                      <a:r>
                        <a:rPr lang="en-US" sz="1600" b="1" i="0" u="none" strike="noStrike" dirty="0">
                          <a:solidFill>
                            <a:schemeClr val="tx1"/>
                          </a:solidFill>
                          <a:effectLst/>
                          <a:latin typeface="Calibri" panose="020F0502020204030204" pitchFamily="34" charset="0"/>
                        </a:rPr>
                        <a:t>Result</a:t>
                      </a:r>
                    </a:p>
                  </a:txBody>
                  <a:tcPr marL="4763" marR="4763" marT="4763"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85081535"/>
                  </a:ext>
                </a:extLst>
              </a:tr>
              <a:tr h="300355">
                <a:tc>
                  <a:txBody>
                    <a:bodyPr/>
                    <a:lstStyle/>
                    <a:p>
                      <a:pPr algn="ctr" rtl="0" fontAlgn="ctr"/>
                      <a:r>
                        <a:rPr lang="en-US" sz="1800" b="1" i="0" u="none" strike="noStrike" dirty="0">
                          <a:solidFill>
                            <a:srgbClr val="FFFFFF"/>
                          </a:solidFill>
                          <a:effectLst/>
                          <a:latin typeface="Calibri" panose="020F0502020204030204" pitchFamily="34" charset="0"/>
                        </a:rPr>
                        <a:t>q</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3</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5</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6</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5</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763" marR="4763" marT="4763" marB="0" anchor="b">
                    <a:lnL w="12700" cap="flat" cmpd="sng" algn="ctr">
                      <a:solidFill>
                        <a:srgbClr val="FFFFFF"/>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839940658"/>
                  </a:ext>
                </a:extLst>
              </a:tr>
              <a:tr h="304800">
                <a:tc>
                  <a:txBody>
                    <a:bodyPr/>
                    <a:lstStyle/>
                    <a:p>
                      <a:pPr algn="ctr" rtl="0" fontAlgn="ctr"/>
                      <a:r>
                        <a:rPr lang="en-US" sz="1800" b="0" i="0" u="none" strike="noStrike" dirty="0">
                          <a:solidFill>
                            <a:srgbClr val="000000"/>
                          </a:solidFill>
                          <a:effectLst/>
                          <a:latin typeface="Calibri" panose="020F0502020204030204" pitchFamily="34" charset="0"/>
                        </a:rPr>
                        <a:t>p</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4</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3</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3</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6</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4</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4</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5</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6</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 </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565406073"/>
                  </a:ext>
                </a:extLst>
              </a:tr>
              <a:tr h="300355">
                <a:tc>
                  <a:txBody>
                    <a:bodyPr/>
                    <a:lstStyle/>
                    <a:p>
                      <a:pPr marL="0" algn="ctr" defTabSz="914400" rtl="0" eaLnBrk="1" fontAlgn="ctr" latinLnBrk="0" hangingPunct="1"/>
                      <a:r>
                        <a:rPr lang="en-US" sz="1800" b="0" i="0" u="none" strike="noStrike" kern="1200" dirty="0">
                          <a:solidFill>
                            <a:srgbClr val="000000"/>
                          </a:solidFill>
                          <a:effectLst/>
                          <a:latin typeface="Calibri" panose="020F0502020204030204" pitchFamily="34" charset="0"/>
                          <a:ea typeface="+mn-ea"/>
                          <a:cs typeface="+mn-cs"/>
                        </a:rPr>
                        <a:t>Euclidean</a:t>
                      </a:r>
                    </a:p>
                  </a:txBody>
                  <a:tcPr marL="4763" marR="4763" marT="4763" marB="0" anchor="b">
                    <a:lnL w="6350" cap="flat" cmpd="sng" algn="ctr">
                      <a:solidFill>
                        <a:srgbClr val="8EA9DB"/>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8EA9DB"/>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E1F2"/>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4</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4</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16</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5.39</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93072893"/>
                  </a:ext>
                </a:extLst>
              </a:tr>
              <a:tr h="304800">
                <a:tc>
                  <a:txBody>
                    <a:bodyPr/>
                    <a:lstStyle/>
                    <a:p>
                      <a:pPr algn="ctr" rtl="0" fontAlgn="ctr"/>
                      <a:r>
                        <a:rPr lang="en-US" sz="1800" b="0" i="0" u="none" strike="noStrike">
                          <a:solidFill>
                            <a:srgbClr val="000000"/>
                          </a:solidFill>
                          <a:effectLst/>
                          <a:latin typeface="Calibri" panose="020F0502020204030204" pitchFamily="34" charset="0"/>
                        </a:rPr>
                        <a:t>z</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3</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5</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6</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2</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1</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effectLst/>
                          <a:latin typeface="Calibri" panose="020F0502020204030204" pitchFamily="34" charset="0"/>
                        </a:rPr>
                        <a:t>5</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800" b="0" i="0" u="none" strike="noStrike">
                          <a:solidFill>
                            <a:srgbClr val="000000"/>
                          </a:solidFill>
                          <a:effectLst/>
                          <a:latin typeface="Calibri" panose="020F0502020204030204" pitchFamily="34" charset="0"/>
                        </a:rPr>
                        <a:t> </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311932158"/>
                  </a:ext>
                </a:extLst>
              </a:tr>
              <a:tr h="203133">
                <a:tc>
                  <a:txBody>
                    <a:bodyPr/>
                    <a:lstStyle/>
                    <a:p>
                      <a:pPr marL="0" algn="ctr" defTabSz="914400" rtl="0" eaLnBrk="1" fontAlgn="ctr" latinLnBrk="0" hangingPunct="1"/>
                      <a:r>
                        <a:rPr lang="en-US" sz="1800" b="0" i="0" u="none" strike="noStrike" kern="1200" dirty="0">
                          <a:solidFill>
                            <a:srgbClr val="000000"/>
                          </a:solidFill>
                          <a:effectLst/>
                          <a:latin typeface="Calibri" panose="020F0502020204030204" pitchFamily="34" charset="0"/>
                          <a:ea typeface="+mn-ea"/>
                          <a:cs typeface="+mn-cs"/>
                        </a:rPr>
                        <a:t>Euclidean</a:t>
                      </a:r>
                    </a:p>
                    <a:p>
                      <a:pPr algn="ctr" fontAlgn="b"/>
                      <a:endParaRPr lang="en-US" sz="11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8EA9DB"/>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effectLst/>
                          <a:latin typeface="Calibri" panose="020F0502020204030204" pitchFamily="34" charset="0"/>
                        </a:rPr>
                        <a:t>0</a:t>
                      </a: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197102165"/>
                  </a:ext>
                </a:extLst>
              </a:tr>
            </a:tbl>
          </a:graphicData>
        </a:graphic>
      </p:graphicFrame>
      <p:sp>
        <p:nvSpPr>
          <p:cNvPr id="14" name="TextBox 13">
            <a:extLst>
              <a:ext uri="{FF2B5EF4-FFF2-40B4-BE49-F238E27FC236}">
                <a16:creationId xmlns:a16="http://schemas.microsoft.com/office/drawing/2014/main" id="{5FE7B75B-C2BB-4AF4-B1CF-0547BC068639}"/>
              </a:ext>
            </a:extLst>
          </p:cNvPr>
          <p:cNvSpPr txBox="1"/>
          <p:nvPr/>
        </p:nvSpPr>
        <p:spPr>
          <a:xfrm>
            <a:off x="238126" y="4325025"/>
            <a:ext cx="1838324" cy="2308324"/>
          </a:xfrm>
          <a:prstGeom prst="rect">
            <a:avLst/>
          </a:prstGeom>
          <a:noFill/>
        </p:spPr>
        <p:txBody>
          <a:bodyPr wrap="square" rtlCol="0">
            <a:spAutoFit/>
          </a:bodyPr>
          <a:lstStyle/>
          <a:p>
            <a:r>
              <a:rPr lang="en-US" dirty="0">
                <a:solidFill>
                  <a:schemeClr val="accent1"/>
                </a:solidFill>
                <a:latin typeface="Calibri" panose="020F0502020204030204" pitchFamily="34" charset="0"/>
                <a:cs typeface="Calibri" panose="020F0502020204030204" pitchFamily="34" charset="0"/>
              </a:rPr>
              <a:t>Subtracting then squaring row p with q. Then summing and taking the sqrt. </a:t>
            </a:r>
          </a:p>
          <a:p>
            <a:endParaRPr lang="en-US" dirty="0">
              <a:solidFill>
                <a:schemeClr val="accent1"/>
              </a:solidFill>
              <a:latin typeface="Calibri" panose="020F0502020204030204" pitchFamily="34" charset="0"/>
              <a:cs typeface="Calibri" panose="020F0502020204030204" pitchFamily="34" charset="0"/>
            </a:endParaRPr>
          </a:p>
          <a:p>
            <a:r>
              <a:rPr lang="en-US" dirty="0">
                <a:solidFill>
                  <a:schemeClr val="accent1"/>
                </a:solidFill>
                <a:latin typeface="Calibri" panose="020F0502020204030204" pitchFamily="34" charset="0"/>
                <a:cs typeface="Calibri" panose="020F0502020204030204" pitchFamily="34" charset="0"/>
              </a:rPr>
              <a:t>Do the same with z and compare</a:t>
            </a:r>
          </a:p>
        </p:txBody>
      </p:sp>
    </p:spTree>
    <p:extLst>
      <p:ext uri="{BB962C8B-B14F-4D97-AF65-F5344CB8AC3E}">
        <p14:creationId xmlns:p14="http://schemas.microsoft.com/office/powerpoint/2010/main" val="227057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760164"/>
            <a:ext cx="10515600" cy="4351338"/>
          </a:xfrm>
        </p:spPr>
        <p:txBody>
          <a:bodyPr/>
          <a:lstStyle/>
          <a:p>
            <a:r>
              <a:rPr lang="en-US" dirty="0"/>
              <a:t>kNN can learn complex decision boundaries</a:t>
            </a:r>
          </a:p>
          <a:p>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12</a:t>
            </a:fld>
            <a:endParaRPr lang="en-US" dirty="0"/>
          </a:p>
        </p:txBody>
      </p:sp>
      <p:pic>
        <p:nvPicPr>
          <p:cNvPr id="5" name="Picture 2"/>
          <p:cNvPicPr>
            <a:picLocks noChangeAspect="1" noChangeArrowheads="1"/>
          </p:cNvPicPr>
          <p:nvPr/>
        </p:nvPicPr>
        <p:blipFill>
          <a:blip r:embed="rId2">
            <a:lum bright="-10000" contrast="54000"/>
            <a:extLst>
              <a:ext uri="{28A0092B-C50C-407E-A947-70E740481C1C}">
                <a14:useLocalDpi xmlns:a14="http://schemas.microsoft.com/office/drawing/2010/main" val="0"/>
              </a:ext>
            </a:extLst>
          </a:blip>
          <a:srcRect l="10547" r="12305"/>
          <a:stretch>
            <a:fillRect/>
          </a:stretch>
        </p:blipFill>
        <p:spPr>
          <a:xfrm>
            <a:off x="2786062" y="1295400"/>
            <a:ext cx="6777796" cy="5426075"/>
          </a:xfrm>
          <a:prstGeom prst="rect">
            <a:avLst/>
          </a:prstGeom>
          <a:ln>
            <a:solidFill>
              <a:schemeClr val="accent1"/>
            </a:solidFill>
          </a:ln>
        </p:spPr>
      </p:pic>
    </p:spTree>
    <p:extLst>
      <p:ext uri="{BB962C8B-B14F-4D97-AF65-F5344CB8AC3E}">
        <p14:creationId xmlns:p14="http://schemas.microsoft.com/office/powerpoint/2010/main" val="82810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3" y="1066867"/>
            <a:ext cx="11049409" cy="4467157"/>
          </a:xfrm>
        </p:spPr>
        <p:txBody>
          <a:bodyPr/>
          <a:lstStyle/>
          <a:p>
            <a:r>
              <a:rPr lang="en-US" dirty="0"/>
              <a:t>Instead of picking the (1) nearest neighbor, what if we picked the </a:t>
            </a:r>
            <a:br>
              <a:rPr lang="en-US" dirty="0"/>
            </a:br>
            <a:r>
              <a:rPr lang="en-US" dirty="0"/>
              <a:t>k-Nearest Neighbors and have them vote?</a:t>
            </a:r>
          </a:p>
          <a:p>
            <a:r>
              <a:rPr lang="en-US" dirty="0"/>
              <a:t>Choosing k points is more reliable in the following cases:</a:t>
            </a:r>
          </a:p>
          <a:p>
            <a:pPr lvl="1"/>
            <a:r>
              <a:rPr lang="en-US" dirty="0"/>
              <a:t> Noise in training vectors x</a:t>
            </a:r>
          </a:p>
          <a:p>
            <a:pPr lvl="1"/>
            <a:r>
              <a:rPr lang="en-US" dirty="0"/>
              <a:t> Noise in training labels y</a:t>
            </a:r>
          </a:p>
          <a:p>
            <a:pPr lvl="1"/>
            <a:r>
              <a:rPr lang="en-US" dirty="0"/>
              <a:t> Overlapping classes</a:t>
            </a:r>
          </a:p>
        </p:txBody>
      </p:sp>
      <p:sp>
        <p:nvSpPr>
          <p:cNvPr id="2" name="Title 1"/>
          <p:cNvSpPr>
            <a:spLocks noGrp="1"/>
          </p:cNvSpPr>
          <p:nvPr>
            <p:ph type="title"/>
          </p:nvPr>
        </p:nvSpPr>
        <p:spPr/>
        <p:txBody>
          <a:bodyPr/>
          <a:lstStyle/>
          <a:p>
            <a:r>
              <a:rPr lang="en-US" dirty="0"/>
              <a:t>kNN</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13</a:t>
            </a:fld>
            <a:endParaRPr lang="en-US" dirty="0"/>
          </a:p>
        </p:txBody>
      </p:sp>
      <p:grpSp>
        <p:nvGrpSpPr>
          <p:cNvPr id="6" name="Group 5"/>
          <p:cNvGrpSpPr>
            <a:grpSpLocks/>
          </p:cNvGrpSpPr>
          <p:nvPr/>
        </p:nvGrpSpPr>
        <p:grpSpPr bwMode="auto">
          <a:xfrm>
            <a:off x="4352925" y="2857500"/>
            <a:ext cx="3905249" cy="3011870"/>
            <a:chOff x="909" y="2976"/>
            <a:chExt cx="1155" cy="1007"/>
          </a:xfrm>
        </p:grpSpPr>
        <p:sp>
          <p:nvSpPr>
            <p:cNvPr id="7" name="Line 6"/>
            <p:cNvSpPr>
              <a:spLocks noChangeShapeType="1"/>
            </p:cNvSpPr>
            <p:nvPr/>
          </p:nvSpPr>
          <p:spPr bwMode="auto">
            <a:xfrm>
              <a:off x="1152" y="297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8" name="Line 7"/>
            <p:cNvSpPr>
              <a:spLocks noChangeShapeType="1"/>
            </p:cNvSpPr>
            <p:nvPr/>
          </p:nvSpPr>
          <p:spPr bwMode="auto">
            <a:xfrm>
              <a:off x="1152" y="374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9" name="Text Box 8"/>
            <p:cNvSpPr txBox="1">
              <a:spLocks noChangeArrowheads="1"/>
            </p:cNvSpPr>
            <p:nvPr/>
          </p:nvSpPr>
          <p:spPr bwMode="auto">
            <a:xfrm>
              <a:off x="1241" y="3770"/>
              <a:ext cx="3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dirty="0">
                  <a:solidFill>
                    <a:schemeClr val="accent1"/>
                  </a:solidFill>
                  <a:latin typeface="Times" charset="0"/>
                </a:rPr>
                <a:t>x_1</a:t>
              </a:r>
            </a:p>
          </p:txBody>
        </p:sp>
        <p:sp>
          <p:nvSpPr>
            <p:cNvPr id="10" name="Text Box 9"/>
            <p:cNvSpPr txBox="1">
              <a:spLocks noChangeArrowheads="1"/>
            </p:cNvSpPr>
            <p:nvPr/>
          </p:nvSpPr>
          <p:spPr bwMode="auto">
            <a:xfrm rot="16200000">
              <a:off x="864" y="3211"/>
              <a:ext cx="3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dirty="0">
                  <a:solidFill>
                    <a:schemeClr val="accent1"/>
                  </a:solidFill>
                  <a:latin typeface="Times" charset="0"/>
                </a:rPr>
                <a:t>x_2</a:t>
              </a:r>
            </a:p>
          </p:txBody>
        </p:sp>
      </p:grpSp>
      <p:sp>
        <p:nvSpPr>
          <p:cNvPr id="11" name="Text Box 10"/>
          <p:cNvSpPr txBox="1">
            <a:spLocks noChangeArrowheads="1"/>
          </p:cNvSpPr>
          <p:nvPr/>
        </p:nvSpPr>
        <p:spPr bwMode="auto">
          <a:xfrm>
            <a:off x="5806139" y="4225903"/>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2" name="Text Box 11"/>
          <p:cNvSpPr txBox="1">
            <a:spLocks noChangeArrowheads="1"/>
          </p:cNvSpPr>
          <p:nvPr/>
        </p:nvSpPr>
        <p:spPr bwMode="auto">
          <a:xfrm>
            <a:off x="5958539" y="4378303"/>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3" name="Text Box 12"/>
          <p:cNvSpPr txBox="1">
            <a:spLocks noChangeArrowheads="1"/>
          </p:cNvSpPr>
          <p:nvPr/>
        </p:nvSpPr>
        <p:spPr bwMode="auto">
          <a:xfrm>
            <a:off x="5898214" y="41512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4" name="Text Box 13"/>
          <p:cNvSpPr txBox="1">
            <a:spLocks noChangeArrowheads="1"/>
          </p:cNvSpPr>
          <p:nvPr/>
        </p:nvSpPr>
        <p:spPr bwMode="auto">
          <a:xfrm>
            <a:off x="6263339" y="4683103"/>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5" name="Text Box 14"/>
          <p:cNvSpPr txBox="1">
            <a:spLocks noChangeArrowheads="1"/>
          </p:cNvSpPr>
          <p:nvPr/>
        </p:nvSpPr>
        <p:spPr bwMode="auto">
          <a:xfrm>
            <a:off x="6050614" y="43036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6" name="Text Box 15"/>
          <p:cNvSpPr txBox="1">
            <a:spLocks noChangeArrowheads="1"/>
          </p:cNvSpPr>
          <p:nvPr/>
        </p:nvSpPr>
        <p:spPr bwMode="auto">
          <a:xfrm>
            <a:off x="5898214" y="39988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7" name="Text Box 16"/>
          <p:cNvSpPr txBox="1">
            <a:spLocks noChangeArrowheads="1"/>
          </p:cNvSpPr>
          <p:nvPr/>
        </p:nvSpPr>
        <p:spPr bwMode="auto">
          <a:xfrm>
            <a:off x="5974414" y="41512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8" name="Text Box 17"/>
          <p:cNvSpPr txBox="1">
            <a:spLocks noChangeArrowheads="1"/>
          </p:cNvSpPr>
          <p:nvPr/>
        </p:nvSpPr>
        <p:spPr bwMode="auto">
          <a:xfrm>
            <a:off x="6050614" y="40750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dirty="0">
                <a:solidFill>
                  <a:schemeClr val="accent1"/>
                </a:solidFill>
                <a:latin typeface="Times" charset="0"/>
              </a:rPr>
              <a:t>+</a:t>
            </a:r>
          </a:p>
        </p:txBody>
      </p:sp>
      <p:sp>
        <p:nvSpPr>
          <p:cNvPr id="19" name="Text Box 18"/>
          <p:cNvSpPr txBox="1">
            <a:spLocks noChangeArrowheads="1"/>
          </p:cNvSpPr>
          <p:nvPr/>
        </p:nvSpPr>
        <p:spPr bwMode="auto">
          <a:xfrm>
            <a:off x="5745814" y="40750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20" name="Text Box 19"/>
          <p:cNvSpPr txBox="1">
            <a:spLocks noChangeArrowheads="1"/>
          </p:cNvSpPr>
          <p:nvPr/>
        </p:nvSpPr>
        <p:spPr bwMode="auto">
          <a:xfrm>
            <a:off x="6665828" y="3616303"/>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1" name="Text Box 20"/>
          <p:cNvSpPr txBox="1">
            <a:spLocks noChangeArrowheads="1"/>
          </p:cNvSpPr>
          <p:nvPr/>
        </p:nvSpPr>
        <p:spPr bwMode="auto">
          <a:xfrm>
            <a:off x="6300703" y="3922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2" name="Text Box 21"/>
          <p:cNvSpPr txBox="1">
            <a:spLocks noChangeArrowheads="1"/>
          </p:cNvSpPr>
          <p:nvPr/>
        </p:nvSpPr>
        <p:spPr bwMode="auto">
          <a:xfrm>
            <a:off x="6605503" y="34654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3" name="Text Box 22"/>
          <p:cNvSpPr txBox="1">
            <a:spLocks noChangeArrowheads="1"/>
          </p:cNvSpPr>
          <p:nvPr/>
        </p:nvSpPr>
        <p:spPr bwMode="auto">
          <a:xfrm>
            <a:off x="6529303" y="36940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4" name="Text Box 23"/>
          <p:cNvSpPr txBox="1">
            <a:spLocks noChangeArrowheads="1"/>
          </p:cNvSpPr>
          <p:nvPr/>
        </p:nvSpPr>
        <p:spPr bwMode="auto">
          <a:xfrm>
            <a:off x="6529303" y="3922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5" name="Text Box 24"/>
          <p:cNvSpPr txBox="1">
            <a:spLocks noChangeArrowheads="1"/>
          </p:cNvSpPr>
          <p:nvPr/>
        </p:nvSpPr>
        <p:spPr bwMode="auto">
          <a:xfrm>
            <a:off x="6529303" y="34654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6" name="Text Box 25"/>
          <p:cNvSpPr txBox="1">
            <a:spLocks noChangeArrowheads="1"/>
          </p:cNvSpPr>
          <p:nvPr/>
        </p:nvSpPr>
        <p:spPr bwMode="auto">
          <a:xfrm>
            <a:off x="6529303" y="3541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7" name="Text Box 26"/>
          <p:cNvSpPr txBox="1">
            <a:spLocks noChangeArrowheads="1"/>
          </p:cNvSpPr>
          <p:nvPr/>
        </p:nvSpPr>
        <p:spPr bwMode="auto">
          <a:xfrm>
            <a:off x="6376903" y="34654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8" name="Text Box 27"/>
          <p:cNvSpPr txBox="1">
            <a:spLocks noChangeArrowheads="1"/>
          </p:cNvSpPr>
          <p:nvPr/>
        </p:nvSpPr>
        <p:spPr bwMode="auto">
          <a:xfrm>
            <a:off x="6681703" y="3541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9" name="Text Box 28"/>
          <p:cNvSpPr txBox="1">
            <a:spLocks noChangeArrowheads="1"/>
          </p:cNvSpPr>
          <p:nvPr/>
        </p:nvSpPr>
        <p:spPr bwMode="auto">
          <a:xfrm>
            <a:off x="6453103" y="36178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0" name="Text Box 29"/>
          <p:cNvSpPr txBox="1">
            <a:spLocks noChangeArrowheads="1"/>
          </p:cNvSpPr>
          <p:nvPr/>
        </p:nvSpPr>
        <p:spPr bwMode="auto">
          <a:xfrm>
            <a:off x="6529303" y="33130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1" name="Text Box 30"/>
          <p:cNvSpPr txBox="1">
            <a:spLocks noChangeArrowheads="1"/>
          </p:cNvSpPr>
          <p:nvPr/>
        </p:nvSpPr>
        <p:spPr bwMode="auto">
          <a:xfrm>
            <a:off x="6279214" y="37702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2" name="Text Box 31"/>
          <p:cNvSpPr txBox="1">
            <a:spLocks noChangeArrowheads="1"/>
          </p:cNvSpPr>
          <p:nvPr/>
        </p:nvSpPr>
        <p:spPr bwMode="auto">
          <a:xfrm>
            <a:off x="6203014" y="34654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3" name="Text Box 32"/>
          <p:cNvSpPr txBox="1">
            <a:spLocks noChangeArrowheads="1"/>
          </p:cNvSpPr>
          <p:nvPr/>
        </p:nvSpPr>
        <p:spPr bwMode="auto">
          <a:xfrm>
            <a:off x="6584014" y="3694091"/>
            <a:ext cx="682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4" name="Text Box 33"/>
          <p:cNvSpPr txBox="1">
            <a:spLocks noChangeArrowheads="1"/>
          </p:cNvSpPr>
          <p:nvPr/>
        </p:nvSpPr>
        <p:spPr bwMode="auto">
          <a:xfrm>
            <a:off x="6148303" y="36940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5" name="Text Box 34"/>
          <p:cNvSpPr txBox="1">
            <a:spLocks noChangeArrowheads="1"/>
          </p:cNvSpPr>
          <p:nvPr/>
        </p:nvSpPr>
        <p:spPr bwMode="auto">
          <a:xfrm>
            <a:off x="5843503" y="3922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6" name="Text Box 35"/>
          <p:cNvSpPr txBox="1">
            <a:spLocks noChangeArrowheads="1"/>
          </p:cNvSpPr>
          <p:nvPr/>
        </p:nvSpPr>
        <p:spPr bwMode="auto">
          <a:xfrm>
            <a:off x="6148303" y="3922691"/>
            <a:ext cx="608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62" name="TextBox 61"/>
          <p:cNvSpPr txBox="1"/>
          <p:nvPr/>
        </p:nvSpPr>
        <p:spPr>
          <a:xfrm>
            <a:off x="7097139" y="3200918"/>
            <a:ext cx="1398084" cy="984885"/>
          </a:xfrm>
          <a:prstGeom prst="rect">
            <a:avLst/>
          </a:prstGeom>
          <a:noFill/>
        </p:spPr>
        <p:txBody>
          <a:bodyPr wrap="square" rtlCol="0">
            <a:spAutoFit/>
          </a:bodyPr>
          <a:lstStyle/>
          <a:p>
            <a:r>
              <a:rPr lang="en-US" dirty="0">
                <a:solidFill>
                  <a:schemeClr val="accent1"/>
                </a:solidFill>
              </a:rPr>
              <a:t>k=1</a:t>
            </a:r>
          </a:p>
          <a:p>
            <a:r>
              <a:rPr lang="en-US" sz="4000" b="1" dirty="0">
                <a:solidFill>
                  <a:srgbClr val="FF0000"/>
                </a:solidFill>
              </a:rPr>
              <a:t> </a:t>
            </a:r>
          </a:p>
        </p:txBody>
      </p:sp>
    </p:spTree>
    <p:extLst>
      <p:ext uri="{BB962C8B-B14F-4D97-AF65-F5344CB8AC3E}">
        <p14:creationId xmlns:p14="http://schemas.microsoft.com/office/powerpoint/2010/main" val="154212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sp>
        <p:nvSpPr>
          <p:cNvPr id="3" name="Content Placeholder 2"/>
          <p:cNvSpPr>
            <a:spLocks noGrp="1"/>
          </p:cNvSpPr>
          <p:nvPr>
            <p:ph idx="1"/>
          </p:nvPr>
        </p:nvSpPr>
        <p:spPr/>
        <p:txBody>
          <a:bodyPr/>
          <a:lstStyle/>
          <a:p>
            <a:r>
              <a:rPr lang="en-US" dirty="0"/>
              <a:t>Instead of picking the (1) nearest neighbor, what if we picked the </a:t>
            </a:r>
            <a:br>
              <a:rPr lang="en-US" dirty="0"/>
            </a:br>
            <a:r>
              <a:rPr lang="en-US" dirty="0"/>
              <a:t>k-Nearest Neighbors and have them vote?</a:t>
            </a:r>
          </a:p>
          <a:p>
            <a:r>
              <a:rPr lang="en-US" dirty="0"/>
              <a:t>Choosing k points is more reliable in the following cases:</a:t>
            </a:r>
          </a:p>
          <a:p>
            <a:pPr lvl="1"/>
            <a:r>
              <a:rPr lang="en-US" dirty="0"/>
              <a:t>Noise in training vectors x</a:t>
            </a:r>
          </a:p>
          <a:p>
            <a:pPr lvl="1"/>
            <a:r>
              <a:rPr lang="en-US" dirty="0"/>
              <a:t>Noise in training labels y</a:t>
            </a:r>
          </a:p>
          <a:p>
            <a:pPr lvl="1"/>
            <a:r>
              <a:rPr lang="en-US" dirty="0"/>
              <a:t>Overlapping classes</a:t>
            </a:r>
          </a:p>
          <a:p>
            <a:r>
              <a:rPr lang="en-US" dirty="0"/>
              <a:t>Why?</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14</a:t>
            </a:fld>
            <a:endParaRPr lang="en-US" dirty="0"/>
          </a:p>
        </p:txBody>
      </p:sp>
      <p:grpSp>
        <p:nvGrpSpPr>
          <p:cNvPr id="6" name="Group 5"/>
          <p:cNvGrpSpPr>
            <a:grpSpLocks/>
          </p:cNvGrpSpPr>
          <p:nvPr/>
        </p:nvGrpSpPr>
        <p:grpSpPr bwMode="auto">
          <a:xfrm>
            <a:off x="4246403" y="3245803"/>
            <a:ext cx="2603183" cy="2340609"/>
            <a:chOff x="909" y="2976"/>
            <a:chExt cx="1155" cy="1007"/>
          </a:xfrm>
        </p:grpSpPr>
        <p:sp>
          <p:nvSpPr>
            <p:cNvPr id="7" name="Line 6"/>
            <p:cNvSpPr>
              <a:spLocks noChangeShapeType="1"/>
            </p:cNvSpPr>
            <p:nvPr/>
          </p:nvSpPr>
          <p:spPr bwMode="auto">
            <a:xfrm>
              <a:off x="1152" y="297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8" name="Line 7"/>
            <p:cNvSpPr>
              <a:spLocks noChangeShapeType="1"/>
            </p:cNvSpPr>
            <p:nvPr/>
          </p:nvSpPr>
          <p:spPr bwMode="auto">
            <a:xfrm>
              <a:off x="1152" y="374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9" name="Text Box 8"/>
            <p:cNvSpPr txBox="1">
              <a:spLocks noChangeArrowheads="1"/>
            </p:cNvSpPr>
            <p:nvPr/>
          </p:nvSpPr>
          <p:spPr bwMode="auto">
            <a:xfrm>
              <a:off x="1241" y="3770"/>
              <a:ext cx="3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dirty="0">
                  <a:solidFill>
                    <a:schemeClr val="accent1"/>
                  </a:solidFill>
                  <a:latin typeface="Times" charset="0"/>
                </a:rPr>
                <a:t>x_1</a:t>
              </a:r>
            </a:p>
          </p:txBody>
        </p:sp>
        <p:sp>
          <p:nvSpPr>
            <p:cNvPr id="10" name="Text Box 9"/>
            <p:cNvSpPr txBox="1">
              <a:spLocks noChangeArrowheads="1"/>
            </p:cNvSpPr>
            <p:nvPr/>
          </p:nvSpPr>
          <p:spPr bwMode="auto">
            <a:xfrm rot="16200000">
              <a:off x="864" y="3211"/>
              <a:ext cx="3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dirty="0">
                  <a:solidFill>
                    <a:schemeClr val="accent1"/>
                  </a:solidFill>
                  <a:latin typeface="Times" charset="0"/>
                </a:rPr>
                <a:t>x_2</a:t>
              </a:r>
            </a:p>
          </p:txBody>
        </p:sp>
      </p:grpSp>
      <p:sp>
        <p:nvSpPr>
          <p:cNvPr id="11" name="Text Box 10"/>
          <p:cNvSpPr txBox="1">
            <a:spLocks noChangeArrowheads="1"/>
          </p:cNvSpPr>
          <p:nvPr/>
        </p:nvSpPr>
        <p:spPr bwMode="auto">
          <a:xfrm>
            <a:off x="5403710" y="3930014"/>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2" name="Text Box 11"/>
          <p:cNvSpPr txBox="1">
            <a:spLocks noChangeArrowheads="1"/>
          </p:cNvSpPr>
          <p:nvPr/>
        </p:nvSpPr>
        <p:spPr bwMode="auto">
          <a:xfrm>
            <a:off x="5556110" y="4082414"/>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3" name="Text Box 12"/>
          <p:cNvSpPr txBox="1">
            <a:spLocks noChangeArrowheads="1"/>
          </p:cNvSpPr>
          <p:nvPr/>
        </p:nvSpPr>
        <p:spPr bwMode="auto">
          <a:xfrm>
            <a:off x="5495785" y="38554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4" name="Text Box 13"/>
          <p:cNvSpPr txBox="1">
            <a:spLocks noChangeArrowheads="1"/>
          </p:cNvSpPr>
          <p:nvPr/>
        </p:nvSpPr>
        <p:spPr bwMode="auto">
          <a:xfrm>
            <a:off x="5860910" y="4387214"/>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5" name="Text Box 14"/>
          <p:cNvSpPr txBox="1">
            <a:spLocks noChangeArrowheads="1"/>
          </p:cNvSpPr>
          <p:nvPr/>
        </p:nvSpPr>
        <p:spPr bwMode="auto">
          <a:xfrm>
            <a:off x="5648185" y="40078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6" name="Text Box 15"/>
          <p:cNvSpPr txBox="1">
            <a:spLocks noChangeArrowheads="1"/>
          </p:cNvSpPr>
          <p:nvPr/>
        </p:nvSpPr>
        <p:spPr bwMode="auto">
          <a:xfrm>
            <a:off x="5495785" y="37030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7" name="Text Box 16"/>
          <p:cNvSpPr txBox="1">
            <a:spLocks noChangeArrowheads="1"/>
          </p:cNvSpPr>
          <p:nvPr/>
        </p:nvSpPr>
        <p:spPr bwMode="auto">
          <a:xfrm>
            <a:off x="5571985" y="38554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8" name="Text Box 17"/>
          <p:cNvSpPr txBox="1">
            <a:spLocks noChangeArrowheads="1"/>
          </p:cNvSpPr>
          <p:nvPr/>
        </p:nvSpPr>
        <p:spPr bwMode="auto">
          <a:xfrm>
            <a:off x="5648185" y="37792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19" name="Text Box 18"/>
          <p:cNvSpPr txBox="1">
            <a:spLocks noChangeArrowheads="1"/>
          </p:cNvSpPr>
          <p:nvPr/>
        </p:nvSpPr>
        <p:spPr bwMode="auto">
          <a:xfrm>
            <a:off x="5343385" y="37792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20" name="Text Box 19"/>
          <p:cNvSpPr txBox="1">
            <a:spLocks noChangeArrowheads="1"/>
          </p:cNvSpPr>
          <p:nvPr/>
        </p:nvSpPr>
        <p:spPr bwMode="auto">
          <a:xfrm>
            <a:off x="6256569" y="3320414"/>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1" name="Text Box 20"/>
          <p:cNvSpPr txBox="1">
            <a:spLocks noChangeArrowheads="1"/>
          </p:cNvSpPr>
          <p:nvPr/>
        </p:nvSpPr>
        <p:spPr bwMode="auto">
          <a:xfrm>
            <a:off x="5891444" y="3626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2" name="Text Box 21"/>
          <p:cNvSpPr txBox="1">
            <a:spLocks noChangeArrowheads="1"/>
          </p:cNvSpPr>
          <p:nvPr/>
        </p:nvSpPr>
        <p:spPr bwMode="auto">
          <a:xfrm>
            <a:off x="6196244" y="31696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3" name="Text Box 22"/>
          <p:cNvSpPr txBox="1">
            <a:spLocks noChangeArrowheads="1"/>
          </p:cNvSpPr>
          <p:nvPr/>
        </p:nvSpPr>
        <p:spPr bwMode="auto">
          <a:xfrm>
            <a:off x="6120044" y="33982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4" name="Text Box 23"/>
          <p:cNvSpPr txBox="1">
            <a:spLocks noChangeArrowheads="1"/>
          </p:cNvSpPr>
          <p:nvPr/>
        </p:nvSpPr>
        <p:spPr bwMode="auto">
          <a:xfrm>
            <a:off x="6120044" y="3626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dirty="0">
                <a:solidFill>
                  <a:schemeClr val="accent1"/>
                </a:solidFill>
                <a:latin typeface="Times" charset="0"/>
              </a:rPr>
              <a:t>o</a:t>
            </a:r>
          </a:p>
        </p:txBody>
      </p:sp>
      <p:sp>
        <p:nvSpPr>
          <p:cNvPr id="25" name="Text Box 24"/>
          <p:cNvSpPr txBox="1">
            <a:spLocks noChangeArrowheads="1"/>
          </p:cNvSpPr>
          <p:nvPr/>
        </p:nvSpPr>
        <p:spPr bwMode="auto">
          <a:xfrm>
            <a:off x="6120044" y="31696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6" name="Text Box 25"/>
          <p:cNvSpPr txBox="1">
            <a:spLocks noChangeArrowheads="1"/>
          </p:cNvSpPr>
          <p:nvPr/>
        </p:nvSpPr>
        <p:spPr bwMode="auto">
          <a:xfrm>
            <a:off x="6120044" y="3245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7" name="Text Box 26"/>
          <p:cNvSpPr txBox="1">
            <a:spLocks noChangeArrowheads="1"/>
          </p:cNvSpPr>
          <p:nvPr/>
        </p:nvSpPr>
        <p:spPr bwMode="auto">
          <a:xfrm>
            <a:off x="5967644" y="31696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8" name="Text Box 27"/>
          <p:cNvSpPr txBox="1">
            <a:spLocks noChangeArrowheads="1"/>
          </p:cNvSpPr>
          <p:nvPr/>
        </p:nvSpPr>
        <p:spPr bwMode="auto">
          <a:xfrm>
            <a:off x="6272444" y="3245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29" name="Text Box 28"/>
          <p:cNvSpPr txBox="1">
            <a:spLocks noChangeArrowheads="1"/>
          </p:cNvSpPr>
          <p:nvPr/>
        </p:nvSpPr>
        <p:spPr bwMode="auto">
          <a:xfrm>
            <a:off x="6043844" y="33220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0" name="Text Box 29"/>
          <p:cNvSpPr txBox="1">
            <a:spLocks noChangeArrowheads="1"/>
          </p:cNvSpPr>
          <p:nvPr/>
        </p:nvSpPr>
        <p:spPr bwMode="auto">
          <a:xfrm>
            <a:off x="6120044" y="30172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1" name="Text Box 30"/>
          <p:cNvSpPr txBox="1">
            <a:spLocks noChangeArrowheads="1"/>
          </p:cNvSpPr>
          <p:nvPr/>
        </p:nvSpPr>
        <p:spPr bwMode="auto">
          <a:xfrm>
            <a:off x="5876785" y="34744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2" name="Text Box 31"/>
          <p:cNvSpPr txBox="1">
            <a:spLocks noChangeArrowheads="1"/>
          </p:cNvSpPr>
          <p:nvPr/>
        </p:nvSpPr>
        <p:spPr bwMode="auto">
          <a:xfrm>
            <a:off x="5800585" y="31696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3" name="Text Box 32"/>
          <p:cNvSpPr txBox="1">
            <a:spLocks noChangeArrowheads="1"/>
          </p:cNvSpPr>
          <p:nvPr/>
        </p:nvSpPr>
        <p:spPr bwMode="auto">
          <a:xfrm>
            <a:off x="6181585" y="3398202"/>
            <a:ext cx="4552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a:t>
            </a:r>
          </a:p>
        </p:txBody>
      </p:sp>
      <p:sp>
        <p:nvSpPr>
          <p:cNvPr id="34" name="Text Box 33"/>
          <p:cNvSpPr txBox="1">
            <a:spLocks noChangeArrowheads="1"/>
          </p:cNvSpPr>
          <p:nvPr/>
        </p:nvSpPr>
        <p:spPr bwMode="auto">
          <a:xfrm>
            <a:off x="5739044" y="33982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5" name="Text Box 34"/>
          <p:cNvSpPr txBox="1">
            <a:spLocks noChangeArrowheads="1"/>
          </p:cNvSpPr>
          <p:nvPr/>
        </p:nvSpPr>
        <p:spPr bwMode="auto">
          <a:xfrm>
            <a:off x="5434244" y="3626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36" name="Text Box 35"/>
          <p:cNvSpPr txBox="1">
            <a:spLocks noChangeArrowheads="1"/>
          </p:cNvSpPr>
          <p:nvPr/>
        </p:nvSpPr>
        <p:spPr bwMode="auto">
          <a:xfrm>
            <a:off x="5739044" y="3626802"/>
            <a:ext cx="405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eaLnBrk="0" hangingPunct="0"/>
            <a:r>
              <a:rPr lang="en-US" altLang="en-US" sz="1600" i="1">
                <a:solidFill>
                  <a:schemeClr val="accent1"/>
                </a:solidFill>
                <a:latin typeface="Times" charset="0"/>
              </a:rPr>
              <a:t>o</a:t>
            </a:r>
          </a:p>
        </p:txBody>
      </p:sp>
      <p:sp>
        <p:nvSpPr>
          <p:cNvPr id="62" name="TextBox 61"/>
          <p:cNvSpPr txBox="1"/>
          <p:nvPr/>
        </p:nvSpPr>
        <p:spPr>
          <a:xfrm>
            <a:off x="6760379" y="3210559"/>
            <a:ext cx="931943" cy="984885"/>
          </a:xfrm>
          <a:prstGeom prst="rect">
            <a:avLst/>
          </a:prstGeom>
          <a:noFill/>
        </p:spPr>
        <p:txBody>
          <a:bodyPr wrap="square" rtlCol="0">
            <a:spAutoFit/>
          </a:bodyPr>
          <a:lstStyle/>
          <a:p>
            <a:r>
              <a:rPr lang="en-US" dirty="0">
                <a:solidFill>
                  <a:schemeClr val="accent1"/>
                </a:solidFill>
              </a:rPr>
              <a:t>k=1</a:t>
            </a:r>
          </a:p>
          <a:p>
            <a:r>
              <a:rPr lang="en-US" sz="4000" b="1" dirty="0">
                <a:solidFill>
                  <a:srgbClr val="FF0000"/>
                </a:solidFill>
              </a:rPr>
              <a:t> </a:t>
            </a:r>
          </a:p>
        </p:txBody>
      </p:sp>
      <p:sp>
        <p:nvSpPr>
          <p:cNvPr id="63" name="Rectangle 62"/>
          <p:cNvSpPr/>
          <p:nvPr/>
        </p:nvSpPr>
        <p:spPr>
          <a:xfrm>
            <a:off x="6748482" y="2940257"/>
            <a:ext cx="234675" cy="830997"/>
          </a:xfrm>
          <a:prstGeom prst="rect">
            <a:avLst/>
          </a:prstGeom>
        </p:spPr>
        <p:txBody>
          <a:bodyPr wrap="square">
            <a:spAutoFit/>
          </a:bodyPr>
          <a:lstStyle/>
          <a:p>
            <a:r>
              <a:rPr lang="en-US" sz="4800" b="1" dirty="0">
                <a:solidFill>
                  <a:srgbClr val="FF0000"/>
                </a:solidFill>
              </a:rPr>
              <a:t>X</a:t>
            </a:r>
            <a:endParaRPr lang="en-US" sz="4800" dirty="0">
              <a:solidFill>
                <a:schemeClr val="accent1"/>
              </a:solidFill>
            </a:endParaRPr>
          </a:p>
        </p:txBody>
      </p:sp>
    </p:spTree>
    <p:extLst>
      <p:ext uri="{BB962C8B-B14F-4D97-AF65-F5344CB8AC3E}">
        <p14:creationId xmlns:p14="http://schemas.microsoft.com/office/powerpoint/2010/main" val="12784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12133" cy="4351338"/>
          </a:xfrm>
        </p:spPr>
        <p:txBody>
          <a:bodyPr>
            <a:normAutofit/>
          </a:bodyPr>
          <a:lstStyle/>
          <a:p>
            <a:r>
              <a:rPr lang="en-US" sz="2400" dirty="0"/>
              <a:t>Consider this example with R,G,B classes with significant overlap</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15</a:t>
            </a:fld>
            <a:endParaRPr lang="en-US" dirty="0"/>
          </a:p>
        </p:txBody>
      </p:sp>
      <p:pic>
        <p:nvPicPr>
          <p:cNvPr id="62" name="Picture 2"/>
          <p:cNvPicPr>
            <a:picLocks noChangeAspect="1" noChangeArrowheads="1"/>
          </p:cNvPicPr>
          <p:nvPr/>
        </p:nvPicPr>
        <p:blipFill>
          <a:blip r:embed="rId2">
            <a:lum bright="-10000" contrast="54000"/>
            <a:extLst>
              <a:ext uri="{28A0092B-C50C-407E-A947-70E740481C1C}">
                <a14:useLocalDpi xmlns:a14="http://schemas.microsoft.com/office/drawing/2010/main" val="0"/>
              </a:ext>
            </a:extLst>
          </a:blip>
          <a:srcRect l="10547" r="12305"/>
          <a:stretch>
            <a:fillRect/>
          </a:stretch>
        </p:blipFill>
        <p:spPr>
          <a:xfrm>
            <a:off x="6399071" y="1362057"/>
            <a:ext cx="5450840" cy="4363758"/>
          </a:xfrm>
          <a:prstGeom prst="rect">
            <a:avLst/>
          </a:prstGeom>
          <a:ln>
            <a:solidFill>
              <a:schemeClr val="accent1"/>
            </a:solidFill>
          </a:ln>
        </p:spPr>
      </p:pic>
    </p:spTree>
    <p:extLst>
      <p:ext uri="{BB962C8B-B14F-4D97-AF65-F5344CB8AC3E}">
        <p14:creationId xmlns:p14="http://schemas.microsoft.com/office/powerpoint/2010/main" val="146099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12133" cy="4351338"/>
          </a:xfrm>
        </p:spPr>
        <p:txBody>
          <a:bodyPr>
            <a:normAutofit/>
          </a:bodyPr>
          <a:lstStyle/>
          <a:p>
            <a:r>
              <a:rPr lang="en-US" sz="2400" dirty="0"/>
              <a:t>Consider this example with R,G,B classes with significant overlap</a:t>
            </a:r>
          </a:p>
          <a:p>
            <a:r>
              <a:rPr lang="en-US" sz="2400" dirty="0"/>
              <a:t>k=1 Decision Boundary</a:t>
            </a:r>
          </a:p>
          <a:p>
            <a:pPr lvl="1"/>
            <a:r>
              <a:rPr lang="en-US" dirty="0"/>
              <a:t>Looks complex</a:t>
            </a:r>
          </a:p>
          <a:p>
            <a:pPr lvl="1"/>
            <a:r>
              <a:rPr lang="en-US" dirty="0"/>
              <a:t>Overfitting?</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16</a:t>
            </a:fld>
            <a:endParaRPr lang="en-US" dirty="0"/>
          </a:p>
        </p:txBody>
      </p:sp>
      <p:pic>
        <p:nvPicPr>
          <p:cNvPr id="62" name="Picture 2"/>
          <p:cNvPicPr>
            <a:picLocks noChangeAspect="1" noChangeArrowheads="1"/>
          </p:cNvPicPr>
          <p:nvPr/>
        </p:nvPicPr>
        <p:blipFill>
          <a:blip r:embed="rId2">
            <a:lum bright="-10000" contrast="54000"/>
            <a:extLst>
              <a:ext uri="{28A0092B-C50C-407E-A947-70E740481C1C}">
                <a14:useLocalDpi xmlns:a14="http://schemas.microsoft.com/office/drawing/2010/main" val="0"/>
              </a:ext>
            </a:extLst>
          </a:blip>
          <a:srcRect l="10547" r="12305"/>
          <a:stretch>
            <a:fillRect/>
          </a:stretch>
        </p:blipFill>
        <p:spPr>
          <a:xfrm>
            <a:off x="6399071" y="1362057"/>
            <a:ext cx="5450840" cy="4363758"/>
          </a:xfrm>
          <a:prstGeom prst="rect">
            <a:avLst/>
          </a:prstGeom>
          <a:ln>
            <a:solidFill>
              <a:schemeClr val="accent1"/>
            </a:solidFill>
          </a:ln>
        </p:spPr>
      </p:pic>
    </p:spTree>
    <p:extLst>
      <p:ext uri="{BB962C8B-B14F-4D97-AF65-F5344CB8AC3E}">
        <p14:creationId xmlns:p14="http://schemas.microsoft.com/office/powerpoint/2010/main" val="226777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5713959"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17</a:t>
            </a:fld>
            <a:endParaRPr lang="en-US" dirty="0"/>
          </a:p>
        </p:txBody>
      </p:sp>
      <p:pic>
        <p:nvPicPr>
          <p:cNvPr id="62" name="Picture 2"/>
          <p:cNvPicPr>
            <a:picLocks noChangeAspect="1" noChangeArrowheads="1"/>
          </p:cNvPicPr>
          <p:nvPr/>
        </p:nvPicPr>
        <p:blipFill>
          <a:blip r:embed="rId2">
            <a:lum bright="-10000" contrast="54000"/>
            <a:extLst>
              <a:ext uri="{28A0092B-C50C-407E-A947-70E740481C1C}">
                <a14:useLocalDpi xmlns:a14="http://schemas.microsoft.com/office/drawing/2010/main" val="0"/>
              </a:ext>
            </a:extLst>
          </a:blip>
          <a:srcRect l="10547" r="12305"/>
          <a:stretch>
            <a:fillRect/>
          </a:stretch>
        </p:blipFill>
        <p:spPr>
          <a:xfrm>
            <a:off x="6399071" y="1362057"/>
            <a:ext cx="5450840" cy="4363758"/>
          </a:xfrm>
          <a:prstGeom prst="rect">
            <a:avLst/>
          </a:prstGeom>
          <a:ln>
            <a:solidFill>
              <a:schemeClr val="accent1"/>
            </a:solidFill>
          </a:ln>
        </p:spPr>
      </p:pic>
    </p:spTree>
    <p:extLst>
      <p:ext uri="{BB962C8B-B14F-4D97-AF65-F5344CB8AC3E}">
        <p14:creationId xmlns:p14="http://schemas.microsoft.com/office/powerpoint/2010/main" val="9965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22072"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a:p>
            <a:pPr lvl="1"/>
            <a:r>
              <a:rPr lang="en-US" dirty="0"/>
              <a:t>K=15 Decision boundary</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dirty="0"/>
          </a:p>
        </p:txBody>
      </p:sp>
      <p:pic>
        <p:nvPicPr>
          <p:cNvPr id="6" name="Picture 2"/>
          <p:cNvPicPr>
            <a:picLocks noChangeAspect="1" noChangeArrowheads="1"/>
          </p:cNvPicPr>
          <p:nvPr/>
        </p:nvPicPr>
        <p:blipFill>
          <a:blip r:embed="rId2">
            <a:lum bright="-10000" contrast="50000"/>
            <a:extLst>
              <a:ext uri="{28A0092B-C50C-407E-A947-70E740481C1C}">
                <a14:useLocalDpi xmlns:a14="http://schemas.microsoft.com/office/drawing/2010/main" val="0"/>
              </a:ext>
            </a:extLst>
          </a:blip>
          <a:srcRect l="10547" r="12305"/>
          <a:stretch>
            <a:fillRect/>
          </a:stretch>
        </p:blipFill>
        <p:spPr>
          <a:xfrm>
            <a:off x="6442251" y="1319841"/>
            <a:ext cx="5328920" cy="4284034"/>
          </a:xfrm>
          <a:prstGeom prst="rect">
            <a:avLst/>
          </a:prstGeom>
          <a:ln>
            <a:solidFill>
              <a:schemeClr val="accent1"/>
            </a:solidFill>
          </a:ln>
        </p:spPr>
      </p:pic>
    </p:spTree>
    <p:extLst>
      <p:ext uri="{BB962C8B-B14F-4D97-AF65-F5344CB8AC3E}">
        <p14:creationId xmlns:p14="http://schemas.microsoft.com/office/powerpoint/2010/main" val="212149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22072"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a:p>
            <a:pPr lvl="1"/>
            <a:r>
              <a:rPr lang="en-US" dirty="0"/>
              <a:t>K=15 Decision boundary</a:t>
            </a:r>
          </a:p>
          <a:p>
            <a:pPr lvl="1"/>
            <a:r>
              <a:rPr lang="en-US" dirty="0"/>
              <a:t>Smoother boundaries</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dirty="0"/>
          </a:p>
        </p:txBody>
      </p:sp>
      <p:pic>
        <p:nvPicPr>
          <p:cNvPr id="6" name="Picture 2"/>
          <p:cNvPicPr>
            <a:picLocks noChangeAspect="1" noChangeArrowheads="1"/>
          </p:cNvPicPr>
          <p:nvPr/>
        </p:nvPicPr>
        <p:blipFill>
          <a:blip r:embed="rId2">
            <a:lum bright="-10000" contrast="50000"/>
            <a:extLst>
              <a:ext uri="{28A0092B-C50C-407E-A947-70E740481C1C}">
                <a14:useLocalDpi xmlns:a14="http://schemas.microsoft.com/office/drawing/2010/main" val="0"/>
              </a:ext>
            </a:extLst>
          </a:blip>
          <a:srcRect l="10547" r="12305"/>
          <a:stretch>
            <a:fillRect/>
          </a:stretch>
        </p:blipFill>
        <p:spPr>
          <a:xfrm>
            <a:off x="6442251" y="1319841"/>
            <a:ext cx="5328920" cy="4284034"/>
          </a:xfrm>
          <a:prstGeom prst="rect">
            <a:avLst/>
          </a:prstGeom>
          <a:ln>
            <a:solidFill>
              <a:schemeClr val="accent1"/>
            </a:solidFill>
          </a:ln>
        </p:spPr>
      </p:pic>
    </p:spTree>
    <p:extLst>
      <p:ext uri="{BB962C8B-B14F-4D97-AF65-F5344CB8AC3E}">
        <p14:creationId xmlns:p14="http://schemas.microsoft.com/office/powerpoint/2010/main" val="82898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03AF-C8CF-7E4C-B529-B0A671E0E36F}"/>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0F748EB-D875-4744-9764-3F69A770054B}"/>
              </a:ext>
            </a:extLst>
          </p:cNvPr>
          <p:cNvSpPr>
            <a:spLocks noGrp="1"/>
          </p:cNvSpPr>
          <p:nvPr>
            <p:ph idx="1"/>
          </p:nvPr>
        </p:nvSpPr>
        <p:spPr>
          <a:xfrm>
            <a:off x="132941" y="843031"/>
            <a:ext cx="10515600" cy="4351338"/>
          </a:xfrm>
        </p:spPr>
        <p:txBody>
          <a:bodyPr>
            <a:normAutofit/>
          </a:bodyPr>
          <a:lstStyle/>
          <a:p>
            <a:r>
              <a:rPr lang="en-US" dirty="0"/>
              <a:t>Definition</a:t>
            </a:r>
          </a:p>
          <a:p>
            <a:pPr lvl="1"/>
            <a:r>
              <a:rPr lang="en-US" sz="2800" dirty="0"/>
              <a:t>Classification can take two distinct meanings in Machine Learning</a:t>
            </a:r>
          </a:p>
          <a:p>
            <a:pPr lvl="2"/>
            <a:r>
              <a:rPr lang="en-US" sz="2400" dirty="0"/>
              <a:t>Unsupervised Learning </a:t>
            </a:r>
          </a:p>
          <a:p>
            <a:pPr lvl="3"/>
            <a:r>
              <a:rPr lang="en-US" sz="2400" dirty="0"/>
              <a:t>We may be given a set of observations with the aim of establishing the existence of classes or clusters in the data</a:t>
            </a:r>
          </a:p>
          <a:p>
            <a:pPr lvl="2"/>
            <a:r>
              <a:rPr lang="en-US" sz="2400" dirty="0"/>
              <a:t>Supervised Learning </a:t>
            </a:r>
          </a:p>
          <a:p>
            <a:pPr lvl="3"/>
            <a:r>
              <a:rPr lang="en-US" sz="2400" dirty="0"/>
              <a:t>We may know for certain that there are so many classes, and the aim is to establish a rule that we can use to classify a new observation into one of the existing classes</a:t>
            </a:r>
          </a:p>
          <a:p>
            <a:pPr lvl="1"/>
            <a:r>
              <a:rPr lang="en-US" sz="2800" dirty="0"/>
              <a:t>k-NN is a supervised method for classification </a:t>
            </a:r>
          </a:p>
        </p:txBody>
      </p:sp>
      <p:sp>
        <p:nvSpPr>
          <p:cNvPr id="4" name="Slide Number Placeholder 3">
            <a:extLst>
              <a:ext uri="{FF2B5EF4-FFF2-40B4-BE49-F238E27FC236}">
                <a16:creationId xmlns:a16="http://schemas.microsoft.com/office/drawing/2014/main" id="{9EA98E91-EBDC-6543-82FF-CB0E2AFCBD8C}"/>
              </a:ext>
            </a:extLst>
          </p:cNvPr>
          <p:cNvSpPr>
            <a:spLocks noGrp="1"/>
          </p:cNvSpPr>
          <p:nvPr>
            <p:ph type="sldNum" sz="quarter" idx="12"/>
          </p:nvPr>
        </p:nvSpPr>
        <p:spPr/>
        <p:txBody>
          <a:bodyPr/>
          <a:lstStyle/>
          <a:p>
            <a:fld id="{5ACD0CF0-90CC-9C41-A77B-2776398A8C8B}" type="slidenum">
              <a:rPr lang="en-US" smtClean="0"/>
              <a:pPr/>
              <a:t>2</a:t>
            </a:fld>
            <a:endParaRPr lang="en-US" dirty="0"/>
          </a:p>
        </p:txBody>
      </p:sp>
    </p:spTree>
    <p:extLst>
      <p:ext uri="{BB962C8B-B14F-4D97-AF65-F5344CB8AC3E}">
        <p14:creationId xmlns:p14="http://schemas.microsoft.com/office/powerpoint/2010/main" val="370303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22072"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a:p>
            <a:pPr lvl="1"/>
            <a:r>
              <a:rPr lang="en-US" dirty="0"/>
              <a:t>K=15 Decision boundary</a:t>
            </a:r>
          </a:p>
          <a:p>
            <a:pPr lvl="1"/>
            <a:r>
              <a:rPr lang="en-US" dirty="0"/>
              <a:t>Smoother boundaries</a:t>
            </a:r>
          </a:p>
          <a:p>
            <a:pPr lvl="1"/>
            <a:r>
              <a:rPr lang="en-US" dirty="0"/>
              <a:t>Generalizes better on unseen data</a:t>
            </a:r>
          </a:p>
        </p:txBody>
      </p:sp>
      <p:sp>
        <p:nvSpPr>
          <p:cNvPr id="4" name="Slide Number Placeholder 3"/>
          <p:cNvSpPr>
            <a:spLocks noGrp="1"/>
          </p:cNvSpPr>
          <p:nvPr>
            <p:ph type="sldNum" sz="quarter" idx="12"/>
          </p:nvPr>
        </p:nvSpPr>
        <p:spPr/>
        <p:txBody>
          <a:bodyPr/>
          <a:lstStyle/>
          <a:p>
            <a:fld id="{5ACD0CF0-90CC-9C41-A77B-2776398A8C8B}" type="slidenum">
              <a:rPr lang="en-US" smtClean="0"/>
              <a:pPr/>
              <a:t>20</a:t>
            </a:fld>
            <a:endParaRPr lang="en-US" dirty="0"/>
          </a:p>
        </p:txBody>
      </p:sp>
      <p:pic>
        <p:nvPicPr>
          <p:cNvPr id="6" name="Picture 2"/>
          <p:cNvPicPr>
            <a:picLocks noChangeAspect="1" noChangeArrowheads="1"/>
          </p:cNvPicPr>
          <p:nvPr/>
        </p:nvPicPr>
        <p:blipFill>
          <a:blip r:embed="rId2">
            <a:lum bright="-10000" contrast="50000"/>
            <a:extLst>
              <a:ext uri="{28A0092B-C50C-407E-A947-70E740481C1C}">
                <a14:useLocalDpi xmlns:a14="http://schemas.microsoft.com/office/drawing/2010/main" val="0"/>
              </a:ext>
            </a:extLst>
          </a:blip>
          <a:srcRect l="10547" r="12305"/>
          <a:stretch>
            <a:fillRect/>
          </a:stretch>
        </p:blipFill>
        <p:spPr>
          <a:xfrm>
            <a:off x="6442251" y="1319841"/>
            <a:ext cx="5328920" cy="4284034"/>
          </a:xfrm>
          <a:prstGeom prst="rect">
            <a:avLst/>
          </a:prstGeom>
          <a:ln>
            <a:solidFill>
              <a:schemeClr val="accent1"/>
            </a:solidFill>
          </a:ln>
        </p:spPr>
      </p:pic>
    </p:spTree>
    <p:extLst>
      <p:ext uri="{BB962C8B-B14F-4D97-AF65-F5344CB8AC3E}">
        <p14:creationId xmlns:p14="http://schemas.microsoft.com/office/powerpoint/2010/main" val="134604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22072"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a:p>
            <a:pPr lvl="1"/>
            <a:r>
              <a:rPr lang="en-US" dirty="0"/>
              <a:t>K=15 Decision boundary</a:t>
            </a:r>
          </a:p>
          <a:p>
            <a:pPr lvl="1"/>
            <a:r>
              <a:rPr lang="en-US" dirty="0"/>
              <a:t>Smoother boundaries</a:t>
            </a:r>
          </a:p>
          <a:p>
            <a:pPr lvl="1"/>
            <a:r>
              <a:rPr lang="en-US" dirty="0"/>
              <a:t>Generalizes better on unseen data</a:t>
            </a:r>
          </a:p>
          <a:p>
            <a:r>
              <a:rPr lang="en-US" sz="2400" dirty="0"/>
              <a:t>What makes the boundaries smoother?</a:t>
            </a:r>
          </a:p>
        </p:txBody>
      </p:sp>
      <p:sp>
        <p:nvSpPr>
          <p:cNvPr id="4" name="Slide Number Placeholder 3"/>
          <p:cNvSpPr>
            <a:spLocks noGrp="1"/>
          </p:cNvSpPr>
          <p:nvPr>
            <p:ph type="sldNum" sz="quarter" idx="12"/>
          </p:nvPr>
        </p:nvSpPr>
        <p:spPr/>
        <p:txBody>
          <a:bodyPr/>
          <a:lstStyle/>
          <a:p>
            <a:fld id="{5ACD0CF0-90CC-9C41-A77B-2776398A8C8B}" type="slidenum">
              <a:rPr lang="en-US" smtClean="0"/>
              <a:pPr/>
              <a:t>21</a:t>
            </a:fld>
            <a:endParaRPr lang="en-US" dirty="0"/>
          </a:p>
        </p:txBody>
      </p:sp>
      <p:pic>
        <p:nvPicPr>
          <p:cNvPr id="6" name="Picture 2"/>
          <p:cNvPicPr>
            <a:picLocks noChangeAspect="1" noChangeArrowheads="1"/>
          </p:cNvPicPr>
          <p:nvPr/>
        </p:nvPicPr>
        <p:blipFill>
          <a:blip r:embed="rId2">
            <a:lum bright="-10000" contrast="50000"/>
            <a:extLst>
              <a:ext uri="{28A0092B-C50C-407E-A947-70E740481C1C}">
                <a14:useLocalDpi xmlns:a14="http://schemas.microsoft.com/office/drawing/2010/main" val="0"/>
              </a:ext>
            </a:extLst>
          </a:blip>
          <a:srcRect l="10547" r="12305"/>
          <a:stretch>
            <a:fillRect/>
          </a:stretch>
        </p:blipFill>
        <p:spPr>
          <a:xfrm>
            <a:off x="6442251" y="1319841"/>
            <a:ext cx="5328920" cy="4284034"/>
          </a:xfrm>
          <a:prstGeom prst="rect">
            <a:avLst/>
          </a:prstGeom>
          <a:ln>
            <a:solidFill>
              <a:schemeClr val="accent1"/>
            </a:solidFill>
          </a:ln>
        </p:spPr>
      </p:pic>
    </p:spTree>
    <p:extLst>
      <p:ext uri="{BB962C8B-B14F-4D97-AF65-F5344CB8AC3E}">
        <p14:creationId xmlns:p14="http://schemas.microsoft.com/office/powerpoint/2010/main" val="1394997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Decision Boundaries</a:t>
            </a:r>
          </a:p>
        </p:txBody>
      </p:sp>
      <p:sp>
        <p:nvSpPr>
          <p:cNvPr id="3" name="Content Placeholder 2"/>
          <p:cNvSpPr>
            <a:spLocks noGrp="1"/>
          </p:cNvSpPr>
          <p:nvPr>
            <p:ph idx="1"/>
          </p:nvPr>
        </p:nvSpPr>
        <p:spPr>
          <a:xfrm>
            <a:off x="80554" y="1066868"/>
            <a:ext cx="6022072" cy="4351338"/>
          </a:xfrm>
        </p:spPr>
        <p:txBody>
          <a:bodyPr>
            <a:normAutofit/>
          </a:bodyPr>
          <a:lstStyle/>
          <a:p>
            <a:r>
              <a:rPr lang="en-US" sz="2400" dirty="0"/>
              <a:t>k=1 Decision Boundary</a:t>
            </a:r>
          </a:p>
          <a:p>
            <a:pPr lvl="1"/>
            <a:r>
              <a:rPr lang="en-US" dirty="0"/>
              <a:t>Looks complex</a:t>
            </a:r>
          </a:p>
          <a:p>
            <a:pPr lvl="1"/>
            <a:r>
              <a:rPr lang="en-US" dirty="0"/>
              <a:t>Overfitting?</a:t>
            </a:r>
          </a:p>
          <a:p>
            <a:r>
              <a:rPr lang="en-US" sz="2400" dirty="0"/>
              <a:t>What if we were to increase k?</a:t>
            </a:r>
          </a:p>
          <a:p>
            <a:pPr lvl="1"/>
            <a:r>
              <a:rPr lang="en-US" dirty="0"/>
              <a:t>K=15 Decision boundary</a:t>
            </a:r>
          </a:p>
          <a:p>
            <a:pPr lvl="1"/>
            <a:r>
              <a:rPr lang="en-US" dirty="0"/>
              <a:t>Smoother boundaries</a:t>
            </a:r>
          </a:p>
          <a:p>
            <a:pPr lvl="1"/>
            <a:r>
              <a:rPr lang="en-US" dirty="0"/>
              <a:t>Generalizes better on unseen data</a:t>
            </a:r>
          </a:p>
          <a:p>
            <a:r>
              <a:rPr lang="en-US" sz="2400" dirty="0"/>
              <a:t>What makes the boundaries smoother?</a:t>
            </a:r>
          </a:p>
          <a:p>
            <a:r>
              <a:rPr lang="en-US" sz="2400" dirty="0"/>
              <a:t>Let’s look at a two-class (binary) example</a:t>
            </a:r>
          </a:p>
        </p:txBody>
      </p:sp>
      <p:sp>
        <p:nvSpPr>
          <p:cNvPr id="4" name="Slide Number Placeholder 3"/>
          <p:cNvSpPr>
            <a:spLocks noGrp="1"/>
          </p:cNvSpPr>
          <p:nvPr>
            <p:ph type="sldNum" sz="quarter" idx="12"/>
          </p:nvPr>
        </p:nvSpPr>
        <p:spPr/>
        <p:txBody>
          <a:bodyPr/>
          <a:lstStyle/>
          <a:p>
            <a:fld id="{5ACD0CF0-90CC-9C41-A77B-2776398A8C8B}" type="slidenum">
              <a:rPr lang="en-US" smtClean="0"/>
              <a:pPr/>
              <a:t>22</a:t>
            </a:fld>
            <a:endParaRPr lang="en-US" dirty="0"/>
          </a:p>
        </p:txBody>
      </p:sp>
      <p:pic>
        <p:nvPicPr>
          <p:cNvPr id="6" name="Picture 2"/>
          <p:cNvPicPr>
            <a:picLocks noChangeAspect="1" noChangeArrowheads="1"/>
          </p:cNvPicPr>
          <p:nvPr/>
        </p:nvPicPr>
        <p:blipFill>
          <a:blip r:embed="rId2">
            <a:lum bright="-10000" contrast="50000"/>
            <a:extLst>
              <a:ext uri="{28A0092B-C50C-407E-A947-70E740481C1C}">
                <a14:useLocalDpi xmlns:a14="http://schemas.microsoft.com/office/drawing/2010/main" val="0"/>
              </a:ext>
            </a:extLst>
          </a:blip>
          <a:srcRect l="10547" r="12305"/>
          <a:stretch>
            <a:fillRect/>
          </a:stretch>
        </p:blipFill>
        <p:spPr>
          <a:xfrm>
            <a:off x="6442251" y="1319841"/>
            <a:ext cx="5328920" cy="4284034"/>
          </a:xfrm>
          <a:prstGeom prst="rect">
            <a:avLst/>
          </a:prstGeom>
          <a:ln>
            <a:solidFill>
              <a:schemeClr val="accent1"/>
            </a:solidFill>
          </a:ln>
        </p:spPr>
      </p:pic>
    </p:spTree>
    <p:extLst>
      <p:ext uri="{BB962C8B-B14F-4D97-AF65-F5344CB8AC3E}">
        <p14:creationId xmlns:p14="http://schemas.microsoft.com/office/powerpoint/2010/main" val="414163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7303311" y="1753236"/>
            <a:ext cx="4546600" cy="3581400"/>
          </a:xfrm>
          <a:prstGeom prst="rect">
            <a:avLst/>
          </a:prstGeom>
          <a:ln>
            <a:solidFill>
              <a:schemeClr val="accent1"/>
            </a:solidFill>
          </a:ln>
        </p:spPr>
      </p:pic>
      <p:sp>
        <p:nvSpPr>
          <p:cNvPr id="7" name="Content Placeholder 2">
            <a:extLst>
              <a:ext uri="{FF2B5EF4-FFF2-40B4-BE49-F238E27FC236}">
                <a16:creationId xmlns:a16="http://schemas.microsoft.com/office/drawing/2014/main" id="{8D87B60F-F4CC-3F46-B359-38EE8ADD362F}"/>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Consider this two-dimensional dataset with points classified as Red or Green </a:t>
            </a:r>
          </a:p>
        </p:txBody>
      </p:sp>
    </p:spTree>
    <p:extLst>
      <p:ext uri="{BB962C8B-B14F-4D97-AF65-F5344CB8AC3E}">
        <p14:creationId xmlns:p14="http://schemas.microsoft.com/office/powerpoint/2010/main" val="1623544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7303311" y="1753236"/>
            <a:ext cx="4546600" cy="3581400"/>
          </a:xfrm>
          <a:prstGeom prst="rect">
            <a:avLst/>
          </a:prstGeom>
          <a:ln>
            <a:solidFill>
              <a:schemeClr val="accent1"/>
            </a:solidFill>
          </a:ln>
        </p:spPr>
      </p:pic>
      <p:sp>
        <p:nvSpPr>
          <p:cNvPr id="6" name="Right Arrow 5"/>
          <p:cNvSpPr/>
          <p:nvPr/>
        </p:nvSpPr>
        <p:spPr>
          <a:xfrm>
            <a:off x="8852711" y="3242537"/>
            <a:ext cx="508000" cy="440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782FCFD3-A472-2B40-9A63-C831B908A464}"/>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p:txBody>
      </p:sp>
    </p:spTree>
    <p:extLst>
      <p:ext uri="{BB962C8B-B14F-4D97-AF65-F5344CB8AC3E}">
        <p14:creationId xmlns:p14="http://schemas.microsoft.com/office/powerpoint/2010/main" val="992066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25</a:t>
            </a:fld>
            <a:endParaRPr lang="en-US" dirty="0"/>
          </a:p>
        </p:txBody>
      </p:sp>
      <p:pic>
        <p:nvPicPr>
          <p:cNvPr id="7" name="Picture 6"/>
          <p:cNvPicPr>
            <a:picLocks noChangeAspect="1"/>
          </p:cNvPicPr>
          <p:nvPr/>
        </p:nvPicPr>
        <p:blipFill>
          <a:blip r:embed="rId2"/>
          <a:stretch>
            <a:fillRect/>
          </a:stretch>
        </p:blipFill>
        <p:spPr>
          <a:xfrm>
            <a:off x="7303951" y="1753236"/>
            <a:ext cx="4572000" cy="3581400"/>
          </a:xfrm>
          <a:prstGeom prst="rect">
            <a:avLst/>
          </a:prstGeom>
          <a:ln>
            <a:solidFill>
              <a:schemeClr val="accent1"/>
            </a:solidFill>
          </a:ln>
        </p:spPr>
      </p:pic>
      <p:sp>
        <p:nvSpPr>
          <p:cNvPr id="9" name="Content Placeholder 2">
            <a:extLst>
              <a:ext uri="{FF2B5EF4-FFF2-40B4-BE49-F238E27FC236}">
                <a16:creationId xmlns:a16="http://schemas.microsoft.com/office/drawing/2014/main" id="{EC6821C6-B74B-DC4F-850A-782A7AEF7406}"/>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p:txBody>
      </p:sp>
    </p:spTree>
    <p:extLst>
      <p:ext uri="{BB962C8B-B14F-4D97-AF65-F5344CB8AC3E}">
        <p14:creationId xmlns:p14="http://schemas.microsoft.com/office/powerpoint/2010/main" val="603352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26</a:t>
            </a:fld>
            <a:endParaRPr lang="en-US" dirty="0"/>
          </a:p>
        </p:txBody>
      </p:sp>
      <p:pic>
        <p:nvPicPr>
          <p:cNvPr id="7" name="Picture 6"/>
          <p:cNvPicPr>
            <a:picLocks noChangeAspect="1"/>
          </p:cNvPicPr>
          <p:nvPr/>
        </p:nvPicPr>
        <p:blipFill>
          <a:blip r:embed="rId3"/>
          <a:stretch>
            <a:fillRect/>
          </a:stretch>
        </p:blipFill>
        <p:spPr>
          <a:xfrm>
            <a:off x="7303951" y="1753236"/>
            <a:ext cx="4572000" cy="3581400"/>
          </a:xfrm>
          <a:prstGeom prst="rect">
            <a:avLst/>
          </a:prstGeom>
          <a:ln>
            <a:solidFill>
              <a:schemeClr val="accent1"/>
            </a:solidFill>
          </a:ln>
        </p:spPr>
      </p:pic>
      <p:sp>
        <p:nvSpPr>
          <p:cNvPr id="9" name="Content Placeholder 2">
            <a:extLst>
              <a:ext uri="{FF2B5EF4-FFF2-40B4-BE49-F238E27FC236}">
                <a16:creationId xmlns:a16="http://schemas.microsoft.com/office/drawing/2014/main" id="{EC6821C6-B74B-DC4F-850A-782A7AEF7406}"/>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p:txBody>
      </p:sp>
      <p:cxnSp>
        <p:nvCxnSpPr>
          <p:cNvPr id="6" name="Straight Arrow Connector 5">
            <a:extLst>
              <a:ext uri="{FF2B5EF4-FFF2-40B4-BE49-F238E27FC236}">
                <a16:creationId xmlns:a16="http://schemas.microsoft.com/office/drawing/2014/main" id="{9641C8C8-27FD-D34D-8536-B1BEE7483D0D}"/>
              </a:ext>
            </a:extLst>
          </p:cNvPr>
          <p:cNvCxnSpPr/>
          <p:nvPr/>
        </p:nvCxnSpPr>
        <p:spPr>
          <a:xfrm flipV="1">
            <a:off x="8507896" y="3339548"/>
            <a:ext cx="805069" cy="38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52033F1-CF90-874A-A7B3-6944020DDAC9}"/>
              </a:ext>
            </a:extLst>
          </p:cNvPr>
          <p:cNvSpPr/>
          <p:nvPr/>
        </p:nvSpPr>
        <p:spPr>
          <a:xfrm>
            <a:off x="8251837" y="3543936"/>
            <a:ext cx="359394" cy="369332"/>
          </a:xfrm>
          <a:prstGeom prst="rect">
            <a:avLst/>
          </a:prstGeom>
        </p:spPr>
        <p:txBody>
          <a:bodyPr wrap="none">
            <a:spAutoFit/>
          </a:bodyPr>
          <a:lstStyle/>
          <a:p>
            <a:r>
              <a:rPr lang="en-US" dirty="0">
                <a:solidFill>
                  <a:schemeClr val="accent1"/>
                </a:solidFill>
              </a:rPr>
              <a:t>d</a:t>
            </a:r>
            <a:r>
              <a:rPr lang="en-US" dirty="0"/>
              <a:t> </a:t>
            </a:r>
          </a:p>
        </p:txBody>
      </p:sp>
    </p:spTree>
    <p:extLst>
      <p:ext uri="{BB962C8B-B14F-4D97-AF65-F5344CB8AC3E}">
        <p14:creationId xmlns:p14="http://schemas.microsoft.com/office/powerpoint/2010/main" val="1839762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7305423" y="1751166"/>
            <a:ext cx="4572000" cy="3594100"/>
          </a:xfrm>
          <a:prstGeom prst="rect">
            <a:avLst/>
          </a:prstGeom>
          <a:ln>
            <a:solidFill>
              <a:schemeClr val="accent1"/>
            </a:solidFill>
          </a:ln>
        </p:spPr>
      </p:pic>
      <p:sp>
        <p:nvSpPr>
          <p:cNvPr id="7" name="Content Placeholder 2">
            <a:extLst>
              <a:ext uri="{FF2B5EF4-FFF2-40B4-BE49-F238E27FC236}">
                <a16:creationId xmlns:a16="http://schemas.microsoft.com/office/drawing/2014/main" id="{3753246E-527B-3F40-ABBF-C933B8F93698}"/>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a:p>
            <a:pPr lvl="1"/>
            <a:r>
              <a:rPr lang="en-US" sz="2000" dirty="0"/>
              <a:t>The point is classified as Red</a:t>
            </a:r>
          </a:p>
        </p:txBody>
      </p:sp>
    </p:spTree>
    <p:extLst>
      <p:ext uri="{BB962C8B-B14F-4D97-AF65-F5344CB8AC3E}">
        <p14:creationId xmlns:p14="http://schemas.microsoft.com/office/powerpoint/2010/main" val="135400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7295263" y="1736947"/>
            <a:ext cx="4572000" cy="3594100"/>
          </a:xfrm>
          <a:prstGeom prst="rect">
            <a:avLst/>
          </a:prstGeom>
          <a:ln>
            <a:solidFill>
              <a:schemeClr val="accent1"/>
            </a:solidFill>
          </a:ln>
        </p:spPr>
      </p:pic>
      <p:sp>
        <p:nvSpPr>
          <p:cNvPr id="10" name="Content Placeholder 2">
            <a:extLst>
              <a:ext uri="{FF2B5EF4-FFF2-40B4-BE49-F238E27FC236}">
                <a16:creationId xmlns:a16="http://schemas.microsoft.com/office/drawing/2014/main" id="{E6EFCABF-8793-6141-B192-9F8BF9FA4273}"/>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a:p>
            <a:pPr lvl="1"/>
            <a:r>
              <a:rPr lang="en-US" sz="2000" dirty="0"/>
              <a:t>The point is classified as Red</a:t>
            </a:r>
          </a:p>
          <a:p>
            <a:r>
              <a:rPr lang="en-US" sz="2400" dirty="0"/>
              <a:t>If we consider k=5 neighbors</a:t>
            </a:r>
          </a:p>
          <a:p>
            <a:pPr lvl="1"/>
            <a:endParaRPr lang="en-US" sz="2000" dirty="0"/>
          </a:p>
        </p:txBody>
      </p:sp>
    </p:spTree>
    <p:extLst>
      <p:ext uri="{BB962C8B-B14F-4D97-AF65-F5344CB8AC3E}">
        <p14:creationId xmlns:p14="http://schemas.microsoft.com/office/powerpoint/2010/main" val="1495710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7295263" y="1736947"/>
            <a:ext cx="4572000" cy="3594100"/>
          </a:xfrm>
          <a:prstGeom prst="rect">
            <a:avLst/>
          </a:prstGeom>
          <a:ln>
            <a:solidFill>
              <a:schemeClr val="accent1"/>
            </a:solidFill>
          </a:ln>
        </p:spPr>
      </p:pic>
      <p:sp>
        <p:nvSpPr>
          <p:cNvPr id="10" name="Content Placeholder 2">
            <a:extLst>
              <a:ext uri="{FF2B5EF4-FFF2-40B4-BE49-F238E27FC236}">
                <a16:creationId xmlns:a16="http://schemas.microsoft.com/office/drawing/2014/main" id="{E6EFCABF-8793-6141-B192-9F8BF9FA4273}"/>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a:p>
            <a:pPr lvl="1"/>
            <a:r>
              <a:rPr lang="en-US" sz="2000" dirty="0"/>
              <a:t>The point is classified as Red</a:t>
            </a:r>
          </a:p>
          <a:p>
            <a:r>
              <a:rPr lang="en-US" sz="2400" dirty="0"/>
              <a:t>If we consider k=5 neighbors</a:t>
            </a:r>
          </a:p>
          <a:p>
            <a:pPr lvl="1"/>
            <a:r>
              <a:rPr lang="en-US" sz="2000" dirty="0"/>
              <a:t>Measured by some distance</a:t>
            </a:r>
          </a:p>
          <a:p>
            <a:pPr lvl="1"/>
            <a:endParaRPr lang="en-US" sz="2000" dirty="0"/>
          </a:p>
        </p:txBody>
      </p:sp>
      <p:cxnSp>
        <p:nvCxnSpPr>
          <p:cNvPr id="7" name="Straight Arrow Connector 6">
            <a:extLst>
              <a:ext uri="{FF2B5EF4-FFF2-40B4-BE49-F238E27FC236}">
                <a16:creationId xmlns:a16="http://schemas.microsoft.com/office/drawing/2014/main" id="{62A36947-6B04-4542-91A2-57123C5F51E5}"/>
              </a:ext>
            </a:extLst>
          </p:cNvPr>
          <p:cNvCxnSpPr/>
          <p:nvPr/>
        </p:nvCxnSpPr>
        <p:spPr>
          <a:xfrm flipV="1">
            <a:off x="8507896" y="3339548"/>
            <a:ext cx="805069" cy="38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5836DC7-17E5-DE48-85D3-847D5FC88A5D}"/>
              </a:ext>
            </a:extLst>
          </p:cNvPr>
          <p:cNvSpPr/>
          <p:nvPr/>
        </p:nvSpPr>
        <p:spPr>
          <a:xfrm>
            <a:off x="8251837" y="3543936"/>
            <a:ext cx="359394" cy="369332"/>
          </a:xfrm>
          <a:prstGeom prst="rect">
            <a:avLst/>
          </a:prstGeom>
        </p:spPr>
        <p:txBody>
          <a:bodyPr wrap="none">
            <a:spAutoFit/>
          </a:bodyPr>
          <a:lstStyle/>
          <a:p>
            <a:r>
              <a:rPr lang="en-US" dirty="0">
                <a:solidFill>
                  <a:schemeClr val="accent1"/>
                </a:solidFill>
              </a:rPr>
              <a:t>d</a:t>
            </a:r>
            <a:r>
              <a:rPr lang="en-US" dirty="0"/>
              <a:t> </a:t>
            </a:r>
          </a:p>
        </p:txBody>
      </p:sp>
    </p:spTree>
    <p:extLst>
      <p:ext uri="{BB962C8B-B14F-4D97-AF65-F5344CB8AC3E}">
        <p14:creationId xmlns:p14="http://schemas.microsoft.com/office/powerpoint/2010/main" val="351646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03AF-C8CF-7E4C-B529-B0A671E0E36F}"/>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0F748EB-D875-4744-9764-3F69A770054B}"/>
              </a:ext>
            </a:extLst>
          </p:cNvPr>
          <p:cNvSpPr>
            <a:spLocks noGrp="1"/>
          </p:cNvSpPr>
          <p:nvPr>
            <p:ph idx="1"/>
          </p:nvPr>
        </p:nvSpPr>
        <p:spPr/>
        <p:txBody>
          <a:bodyPr>
            <a:normAutofit lnSpcReduction="10000"/>
          </a:bodyPr>
          <a:lstStyle/>
          <a:p>
            <a:r>
              <a:rPr lang="en-US" dirty="0"/>
              <a:t>A few classification examples:</a:t>
            </a:r>
          </a:p>
          <a:p>
            <a:pPr lvl="1"/>
            <a:r>
              <a:rPr lang="en-US" dirty="0"/>
              <a:t> A Person arrives at the emergency room with a set of symptoms that could possibly be attributed to one of three medical conditions. Which of the three conditions does the individual have?</a:t>
            </a:r>
          </a:p>
          <a:p>
            <a:pPr lvl="1"/>
            <a:endParaRPr lang="en-US" dirty="0"/>
          </a:p>
          <a:p>
            <a:pPr lvl="1"/>
            <a:r>
              <a:rPr lang="en-US" dirty="0"/>
              <a:t> An online banking service must be able to determine whether or not a transaction being performed on the site is fraudulent, on the basis of the user’s IP address, past transaction history, and so forth.</a:t>
            </a:r>
          </a:p>
          <a:p>
            <a:pPr lvl="1"/>
            <a:endParaRPr lang="en-US" dirty="0"/>
          </a:p>
          <a:p>
            <a:pPr lvl="1"/>
            <a:r>
              <a:rPr lang="en-US" dirty="0"/>
              <a:t> On the basis of DN sequence data for a number of patients with and without a given disease, a biologist would like to figure out which DNA mutations are disease-causing and which are not.</a:t>
            </a:r>
          </a:p>
        </p:txBody>
      </p:sp>
      <p:sp>
        <p:nvSpPr>
          <p:cNvPr id="4" name="Slide Number Placeholder 3">
            <a:extLst>
              <a:ext uri="{FF2B5EF4-FFF2-40B4-BE49-F238E27FC236}">
                <a16:creationId xmlns:a16="http://schemas.microsoft.com/office/drawing/2014/main" id="{9EA98E91-EBDC-6543-82FF-CB0E2AFCBD8C}"/>
              </a:ext>
            </a:extLst>
          </p:cNvPr>
          <p:cNvSpPr>
            <a:spLocks noGrp="1"/>
          </p:cNvSpPr>
          <p:nvPr>
            <p:ph type="sldNum" sz="quarter" idx="12"/>
          </p:nvPr>
        </p:nvSpPr>
        <p:spPr/>
        <p:txBody>
          <a:bodyPr/>
          <a:lstStyle/>
          <a:p>
            <a:fld id="{5ACD0CF0-90CC-9C41-A77B-2776398A8C8B}" type="slidenum">
              <a:rPr lang="en-US" smtClean="0"/>
              <a:pPr/>
              <a:t>3</a:t>
            </a:fld>
            <a:endParaRPr lang="en-US" dirty="0"/>
          </a:p>
        </p:txBody>
      </p:sp>
    </p:spTree>
    <p:extLst>
      <p:ext uri="{BB962C8B-B14F-4D97-AF65-F5344CB8AC3E}">
        <p14:creationId xmlns:p14="http://schemas.microsoft.com/office/powerpoint/2010/main" val="26266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7306927" y="1728738"/>
            <a:ext cx="4572000" cy="3606800"/>
          </a:xfrm>
          <a:prstGeom prst="rect">
            <a:avLst/>
          </a:prstGeom>
          <a:ln>
            <a:solidFill>
              <a:schemeClr val="accent1"/>
            </a:solidFill>
          </a:ln>
        </p:spPr>
      </p:pic>
      <p:sp>
        <p:nvSpPr>
          <p:cNvPr id="7" name="Content Placeholder 2">
            <a:extLst>
              <a:ext uri="{FF2B5EF4-FFF2-40B4-BE49-F238E27FC236}">
                <a16:creationId xmlns:a16="http://schemas.microsoft.com/office/drawing/2014/main" id="{6E82AD3E-7525-994A-BA8F-682C55416493}"/>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a:p>
            <a:pPr lvl="1"/>
            <a:r>
              <a:rPr lang="en-US" sz="2000" dirty="0"/>
              <a:t>The point is classified as Red</a:t>
            </a:r>
          </a:p>
          <a:p>
            <a:r>
              <a:rPr lang="en-US" sz="2400" dirty="0"/>
              <a:t>If we consider k=5 neighbors</a:t>
            </a:r>
          </a:p>
          <a:p>
            <a:pPr lvl="1"/>
            <a:r>
              <a:rPr lang="en-US" sz="2000" dirty="0"/>
              <a:t>Measured by some distance</a:t>
            </a:r>
          </a:p>
          <a:p>
            <a:pPr lvl="1"/>
            <a:r>
              <a:rPr lang="en-US" sz="2000" dirty="0"/>
              <a:t>The point is classified as Green</a:t>
            </a:r>
          </a:p>
          <a:p>
            <a:pPr lvl="1"/>
            <a:endParaRPr lang="en-US" sz="2000" dirty="0"/>
          </a:p>
        </p:txBody>
      </p:sp>
    </p:spTree>
    <p:extLst>
      <p:ext uri="{BB962C8B-B14F-4D97-AF65-F5344CB8AC3E}">
        <p14:creationId xmlns:p14="http://schemas.microsoft.com/office/powerpoint/2010/main" val="2109949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Graphical Example</a:t>
            </a:r>
          </a:p>
        </p:txBody>
      </p:sp>
      <p:sp>
        <p:nvSpPr>
          <p:cNvPr id="3" name="Content Placeholder 2"/>
          <p:cNvSpPr>
            <a:spLocks noGrp="1"/>
          </p:cNvSpPr>
          <p:nvPr>
            <p:ph idx="1"/>
          </p:nvPr>
        </p:nvSpPr>
        <p:spPr/>
        <p:txBody>
          <a:bodyPr>
            <a:normAutofit/>
          </a:bodyPr>
          <a:lstStyle/>
          <a:p>
            <a:pPr marL="0" indent="0" fontAlgn="base">
              <a:buNone/>
            </a:pPr>
            <a:endParaRPr lang="en-US" sz="3600" dirty="0"/>
          </a:p>
          <a:p>
            <a:pPr marL="0" indent="0" fontAlgn="base">
              <a:buNone/>
            </a:pPr>
            <a:endParaRPr lang="en-US" sz="1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7306927" y="1728738"/>
            <a:ext cx="4572000" cy="3606800"/>
          </a:xfrm>
          <a:prstGeom prst="rect">
            <a:avLst/>
          </a:prstGeom>
          <a:ln>
            <a:solidFill>
              <a:schemeClr val="accent1"/>
            </a:solidFill>
          </a:ln>
        </p:spPr>
      </p:pic>
      <p:sp>
        <p:nvSpPr>
          <p:cNvPr id="7" name="Content Placeholder 2">
            <a:extLst>
              <a:ext uri="{FF2B5EF4-FFF2-40B4-BE49-F238E27FC236}">
                <a16:creationId xmlns:a16="http://schemas.microsoft.com/office/drawing/2014/main" id="{6E82AD3E-7525-994A-BA8F-682C55416493}"/>
              </a:ext>
            </a:extLst>
          </p:cNvPr>
          <p:cNvSpPr txBox="1">
            <a:spLocks/>
          </p:cNvSpPr>
          <p:nvPr/>
        </p:nvSpPr>
        <p:spPr>
          <a:xfrm>
            <a:off x="80554" y="1066868"/>
            <a:ext cx="60220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Consider this two-dimensional dataset with points classified as Red or Green </a:t>
            </a:r>
          </a:p>
          <a:p>
            <a:r>
              <a:rPr lang="en-US" sz="2400" dirty="0"/>
              <a:t>We want to Classify this point</a:t>
            </a:r>
          </a:p>
          <a:p>
            <a:r>
              <a:rPr lang="en-US" sz="2400" dirty="0"/>
              <a:t>If we consider k=3 neighbors </a:t>
            </a:r>
          </a:p>
          <a:p>
            <a:pPr lvl="1"/>
            <a:r>
              <a:rPr lang="en-US" sz="2000" dirty="0"/>
              <a:t>Measured by some distance</a:t>
            </a:r>
          </a:p>
          <a:p>
            <a:pPr lvl="1"/>
            <a:r>
              <a:rPr lang="en-US" sz="2000" dirty="0"/>
              <a:t>The point is classified as Red</a:t>
            </a:r>
          </a:p>
          <a:p>
            <a:r>
              <a:rPr lang="en-US" sz="2400" dirty="0"/>
              <a:t>If we consider k=5 neighbors</a:t>
            </a:r>
          </a:p>
          <a:p>
            <a:pPr lvl="1"/>
            <a:r>
              <a:rPr lang="en-US" sz="2000" dirty="0"/>
              <a:t>Measured by some distance</a:t>
            </a:r>
          </a:p>
          <a:p>
            <a:pPr lvl="1"/>
            <a:r>
              <a:rPr lang="en-US" sz="2000" dirty="0"/>
              <a:t>The point is classified as Green</a:t>
            </a:r>
          </a:p>
          <a:p>
            <a:r>
              <a:rPr lang="en-US" sz="2400" dirty="0"/>
              <a:t>So, how do we know what k to choose?</a:t>
            </a:r>
          </a:p>
          <a:p>
            <a:pPr lvl="1"/>
            <a:endParaRPr lang="en-US" sz="2000" dirty="0"/>
          </a:p>
        </p:txBody>
      </p:sp>
    </p:spTree>
    <p:extLst>
      <p:ext uri="{BB962C8B-B14F-4D97-AF65-F5344CB8AC3E}">
        <p14:creationId xmlns:p14="http://schemas.microsoft.com/office/powerpoint/2010/main" val="1518967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“k”</a:t>
            </a:r>
          </a:p>
        </p:txBody>
      </p:sp>
      <p:sp>
        <p:nvSpPr>
          <p:cNvPr id="3" name="Content Placeholder 2"/>
          <p:cNvSpPr>
            <a:spLocks noGrp="1"/>
          </p:cNvSpPr>
          <p:nvPr>
            <p:ph idx="1"/>
          </p:nvPr>
        </p:nvSpPr>
        <p:spPr/>
        <p:txBody>
          <a:bodyPr>
            <a:normAutofit/>
          </a:bodyPr>
          <a:lstStyle/>
          <a:p>
            <a:pPr>
              <a:lnSpc>
                <a:spcPct val="80000"/>
              </a:lnSpc>
            </a:pPr>
            <a:r>
              <a:rPr lang="en-US" altLang="en-US" sz="2400" dirty="0"/>
              <a:t>Odd k (often 1, 3, or 5):</a:t>
            </a:r>
          </a:p>
          <a:p>
            <a:pPr lvl="1">
              <a:lnSpc>
                <a:spcPct val="80000"/>
              </a:lnSpc>
            </a:pPr>
            <a:r>
              <a:rPr lang="en-US" altLang="en-US" dirty="0"/>
              <a:t>Avoids problem of breaking ties (in a binary classifier)</a:t>
            </a:r>
          </a:p>
          <a:p>
            <a:pPr>
              <a:lnSpc>
                <a:spcPct val="80000"/>
              </a:lnSpc>
            </a:pPr>
            <a:r>
              <a:rPr lang="en-US" altLang="en-US" sz="2400" dirty="0"/>
              <a:t>Large k:</a:t>
            </a:r>
          </a:p>
          <a:p>
            <a:pPr lvl="1">
              <a:lnSpc>
                <a:spcPct val="80000"/>
              </a:lnSpc>
            </a:pPr>
            <a:r>
              <a:rPr lang="en-US" altLang="en-US" dirty="0"/>
              <a:t>Less sensitive to noise (particularly class noise)</a:t>
            </a:r>
          </a:p>
          <a:p>
            <a:pPr lvl="1">
              <a:lnSpc>
                <a:spcPct val="80000"/>
              </a:lnSpc>
            </a:pPr>
            <a:r>
              <a:rPr lang="en-US" altLang="en-US" dirty="0"/>
              <a:t>Better probability estimates for discrete classes</a:t>
            </a:r>
          </a:p>
          <a:p>
            <a:pPr lvl="1">
              <a:lnSpc>
                <a:spcPct val="80000"/>
              </a:lnSpc>
            </a:pPr>
            <a:r>
              <a:rPr lang="en-US" altLang="en-US" dirty="0"/>
              <a:t>Larger training sets allow larger values of k</a:t>
            </a:r>
          </a:p>
          <a:p>
            <a:pPr>
              <a:lnSpc>
                <a:spcPct val="80000"/>
              </a:lnSpc>
            </a:pPr>
            <a:r>
              <a:rPr lang="en-US" altLang="en-US" sz="2400" dirty="0"/>
              <a:t>Small k:</a:t>
            </a:r>
          </a:p>
          <a:p>
            <a:pPr lvl="1">
              <a:lnSpc>
                <a:spcPct val="80000"/>
              </a:lnSpc>
            </a:pPr>
            <a:r>
              <a:rPr lang="en-US" altLang="en-US" dirty="0"/>
              <a:t>Captures fine structure of problem space better</a:t>
            </a:r>
          </a:p>
          <a:p>
            <a:pPr lvl="1">
              <a:lnSpc>
                <a:spcPct val="80000"/>
              </a:lnSpc>
            </a:pPr>
            <a:r>
              <a:rPr lang="en-US" altLang="en-US" dirty="0"/>
              <a:t>May be necessary with small training sets</a:t>
            </a:r>
          </a:p>
          <a:p>
            <a:pPr>
              <a:lnSpc>
                <a:spcPct val="80000"/>
              </a:lnSpc>
            </a:pPr>
            <a:r>
              <a:rPr lang="en-US" altLang="en-US" sz="2400" dirty="0"/>
              <a:t>Balance between large and small k</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32</a:t>
            </a:fld>
            <a:endParaRPr lang="en-US" dirty="0"/>
          </a:p>
        </p:txBody>
      </p:sp>
    </p:spTree>
    <p:extLst>
      <p:ext uri="{BB962C8B-B14F-4D97-AF65-F5344CB8AC3E}">
        <p14:creationId xmlns:p14="http://schemas.microsoft.com/office/powerpoint/2010/main" val="1564485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Oval 95"/>
          <p:cNvSpPr>
            <a:spLocks noChangeArrowheads="1"/>
          </p:cNvSpPr>
          <p:nvPr/>
        </p:nvSpPr>
        <p:spPr bwMode="auto">
          <a:xfrm>
            <a:off x="3643806" y="4758883"/>
            <a:ext cx="354013" cy="378469"/>
          </a:xfrm>
          <a:prstGeom prst="ellipse">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138" name="Freeform 89"/>
          <p:cNvSpPr>
            <a:spLocks/>
          </p:cNvSpPr>
          <p:nvPr/>
        </p:nvSpPr>
        <p:spPr bwMode="auto">
          <a:xfrm>
            <a:off x="8079282" y="4745389"/>
            <a:ext cx="862013" cy="455613"/>
          </a:xfrm>
          <a:custGeom>
            <a:avLst/>
            <a:gdLst>
              <a:gd name="T0" fmla="*/ 28 w 207"/>
              <a:gd name="T1" fmla="*/ 48 h 287"/>
              <a:gd name="T2" fmla="*/ 14 w 207"/>
              <a:gd name="T3" fmla="*/ 187 h 287"/>
              <a:gd name="T4" fmla="*/ 110 w 207"/>
              <a:gd name="T5" fmla="*/ 283 h 287"/>
              <a:gd name="T6" fmla="*/ 198 w 207"/>
              <a:gd name="T7" fmla="*/ 160 h 287"/>
              <a:gd name="T8" fmla="*/ 163 w 207"/>
              <a:gd name="T9" fmla="*/ 19 h 287"/>
              <a:gd name="T10" fmla="*/ 28 w 207"/>
              <a:gd name="T11" fmla="*/ 48 h 287"/>
            </a:gdLst>
            <a:ahLst/>
            <a:cxnLst>
              <a:cxn ang="0">
                <a:pos x="T0" y="T1"/>
              </a:cxn>
              <a:cxn ang="0">
                <a:pos x="T2" y="T3"/>
              </a:cxn>
              <a:cxn ang="0">
                <a:pos x="T4" y="T5"/>
              </a:cxn>
              <a:cxn ang="0">
                <a:pos x="T6" y="T7"/>
              </a:cxn>
              <a:cxn ang="0">
                <a:pos x="T8" y="T9"/>
              </a:cxn>
              <a:cxn ang="0">
                <a:pos x="T10" y="T11"/>
              </a:cxn>
            </a:cxnLst>
            <a:rect l="0" t="0" r="r" b="b"/>
            <a:pathLst>
              <a:path w="207" h="287">
                <a:moveTo>
                  <a:pt x="28" y="48"/>
                </a:moveTo>
                <a:cubicBezTo>
                  <a:pt x="3" y="76"/>
                  <a:pt x="0" y="148"/>
                  <a:pt x="14" y="187"/>
                </a:cubicBezTo>
                <a:cubicBezTo>
                  <a:pt x="28" y="226"/>
                  <a:pt x="79" y="287"/>
                  <a:pt x="110" y="283"/>
                </a:cubicBezTo>
                <a:cubicBezTo>
                  <a:pt x="141" y="279"/>
                  <a:pt x="189" y="204"/>
                  <a:pt x="198" y="160"/>
                </a:cubicBezTo>
                <a:cubicBezTo>
                  <a:pt x="207" y="116"/>
                  <a:pt x="191" y="38"/>
                  <a:pt x="163" y="19"/>
                </a:cubicBezTo>
                <a:cubicBezTo>
                  <a:pt x="135" y="0"/>
                  <a:pt x="53" y="20"/>
                  <a:pt x="28" y="48"/>
                </a:cubicBezTo>
                <a:close/>
              </a:path>
            </a:pathLst>
          </a:custGeom>
          <a:solidFill>
            <a:schemeClr val="accent1">
              <a:lumMod val="40000"/>
              <a:lumOff val="60000"/>
            </a:schemeClr>
          </a:solidFill>
          <a:ln>
            <a:noFill/>
          </a:ln>
          <a:effectLst/>
        </p:spPr>
        <p:txBody>
          <a:bodyPr/>
          <a:lstStyle/>
          <a:p>
            <a:endParaRPr lang="en-US">
              <a:solidFill>
                <a:schemeClr val="accent1"/>
              </a:solidFill>
            </a:endParaRPr>
          </a:p>
        </p:txBody>
      </p:sp>
      <p:sp>
        <p:nvSpPr>
          <p:cNvPr id="2" name="Title 1"/>
          <p:cNvSpPr>
            <a:spLocks noGrp="1"/>
          </p:cNvSpPr>
          <p:nvPr>
            <p:ph type="title"/>
          </p:nvPr>
        </p:nvSpPr>
        <p:spPr/>
        <p:txBody>
          <a:bodyPr/>
          <a:lstStyle/>
          <a:p>
            <a:r>
              <a:rPr lang="en-US" dirty="0"/>
              <a:t>kNN distance problem</a:t>
            </a:r>
          </a:p>
        </p:txBody>
      </p:sp>
      <p:sp>
        <p:nvSpPr>
          <p:cNvPr id="3" name="Content Placeholder 2"/>
          <p:cNvSpPr>
            <a:spLocks noGrp="1"/>
          </p:cNvSpPr>
          <p:nvPr>
            <p:ph idx="1"/>
          </p:nvPr>
        </p:nvSpPr>
        <p:spPr>
          <a:xfrm>
            <a:off x="80554" y="1066868"/>
            <a:ext cx="8860246" cy="2109753"/>
          </a:xfrm>
        </p:spPr>
        <p:txBody>
          <a:bodyPr>
            <a:noAutofit/>
          </a:bodyPr>
          <a:lstStyle/>
          <a:p>
            <a:pPr>
              <a:lnSpc>
                <a:spcPct val="80000"/>
              </a:lnSpc>
            </a:pPr>
            <a:r>
              <a:rPr lang="en-US" altLang="en-US" sz="2400" dirty="0"/>
              <a:t>Problem:</a:t>
            </a:r>
          </a:p>
          <a:p>
            <a:pPr lvl="1">
              <a:lnSpc>
                <a:spcPct val="80000"/>
              </a:lnSpc>
            </a:pPr>
            <a:r>
              <a:rPr lang="en-US" altLang="en-US" dirty="0"/>
              <a:t>What if the input represents weight in milligrams?</a:t>
            </a:r>
          </a:p>
          <a:p>
            <a:pPr marL="685800" lvl="3">
              <a:lnSpc>
                <a:spcPct val="80000"/>
              </a:lnSpc>
              <a:spcBef>
                <a:spcPts val="1000"/>
              </a:spcBef>
            </a:pPr>
            <a:r>
              <a:rPr lang="en-US" altLang="en-US" sz="2400" dirty="0"/>
              <a:t>Then small differences in physical weight dimension have a huge effect on distances, overwhelming other features</a:t>
            </a:r>
          </a:p>
          <a:p>
            <a:pPr lvl="1"/>
            <a:r>
              <a:rPr lang="en-US" altLang="en-US" dirty="0"/>
              <a:t>Should really correct for these arbitrary “scaling” issues</a:t>
            </a:r>
          </a:p>
          <a:p>
            <a:pPr lvl="2"/>
            <a:r>
              <a:rPr lang="en-US" altLang="en-US" sz="2400" dirty="0"/>
              <a:t>This leads to Standard Scaling</a:t>
            </a:r>
          </a:p>
          <a:p>
            <a:pPr lvl="2"/>
            <a:r>
              <a:rPr lang="en-US" altLang="en-US" sz="2400" dirty="0"/>
              <a:t>Rescale weights so that standard deviation = 1</a:t>
            </a:r>
          </a:p>
          <a:p>
            <a:pPr marL="0" indent="0">
              <a:lnSpc>
                <a:spcPct val="80000"/>
              </a:lnSpc>
              <a:buNone/>
            </a:pPr>
            <a:endParaRPr lang="en-US" altLang="en-US" sz="2400" dirty="0"/>
          </a:p>
          <a:p>
            <a:pPr>
              <a:lnSpc>
                <a:spcPct val="80000"/>
              </a:lnSpc>
            </a:pPr>
            <a:endParaRPr lang="en-US" altLang="en-US" sz="2400" dirty="0"/>
          </a:p>
          <a:p>
            <a:pPr marL="0" indent="0" fontAlgn="base">
              <a:buNone/>
            </a:pPr>
            <a:endParaRPr lang="en-US" sz="24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33</a:t>
            </a:fld>
            <a:endParaRPr lang="en-US" dirty="0"/>
          </a:p>
        </p:txBody>
      </p:sp>
      <p:grpSp>
        <p:nvGrpSpPr>
          <p:cNvPr id="81" name="Group 96"/>
          <p:cNvGrpSpPr>
            <a:grpSpLocks/>
          </p:cNvGrpSpPr>
          <p:nvPr/>
        </p:nvGrpSpPr>
        <p:grpSpPr bwMode="auto">
          <a:xfrm>
            <a:off x="3234231" y="4943033"/>
            <a:ext cx="4038600" cy="444500"/>
            <a:chOff x="1632" y="1008"/>
            <a:chExt cx="2544" cy="280"/>
          </a:xfrm>
        </p:grpSpPr>
        <p:sp>
          <p:nvSpPr>
            <p:cNvPr id="82" name="Oval 95"/>
            <p:cNvSpPr>
              <a:spLocks noChangeArrowheads="1"/>
            </p:cNvSpPr>
            <p:nvPr/>
          </p:nvSpPr>
          <p:spPr bwMode="auto">
            <a:xfrm>
              <a:off x="3560" y="1008"/>
              <a:ext cx="616" cy="280"/>
            </a:xfrm>
            <a:prstGeom prst="ellipse">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83" name="Oval 94"/>
            <p:cNvSpPr>
              <a:spLocks noChangeArrowheads="1"/>
            </p:cNvSpPr>
            <p:nvPr/>
          </p:nvSpPr>
          <p:spPr bwMode="auto">
            <a:xfrm>
              <a:off x="1632" y="1008"/>
              <a:ext cx="192" cy="240"/>
            </a:xfrm>
            <a:prstGeom prst="ellipse">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grpSp>
      <p:grpSp>
        <p:nvGrpSpPr>
          <p:cNvPr id="84" name="Group 100"/>
          <p:cNvGrpSpPr>
            <a:grpSpLocks/>
          </p:cNvGrpSpPr>
          <p:nvPr/>
        </p:nvGrpSpPr>
        <p:grpSpPr bwMode="auto">
          <a:xfrm>
            <a:off x="2545256" y="4485833"/>
            <a:ext cx="1831975" cy="1631950"/>
            <a:chOff x="1198" y="720"/>
            <a:chExt cx="1154" cy="1028"/>
          </a:xfrm>
        </p:grpSpPr>
        <p:sp>
          <p:nvSpPr>
            <p:cNvPr id="85" name="Text Box 37"/>
            <p:cNvSpPr txBox="1">
              <a:spLocks noChangeArrowheads="1"/>
            </p:cNvSpPr>
            <p:nvPr/>
          </p:nvSpPr>
          <p:spPr bwMode="auto">
            <a:xfrm>
              <a:off x="1584" y="1104"/>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86" name="Text Box 48"/>
            <p:cNvSpPr txBox="1">
              <a:spLocks noChangeArrowheads="1"/>
            </p:cNvSpPr>
            <p:nvPr/>
          </p:nvSpPr>
          <p:spPr bwMode="auto">
            <a:xfrm>
              <a:off x="1582" y="95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dirty="0">
                  <a:solidFill>
                    <a:schemeClr val="accent1"/>
                  </a:solidFill>
                  <a:latin typeface="Times" charset="0"/>
                </a:rPr>
                <a:t>o</a:t>
              </a:r>
            </a:p>
          </p:txBody>
        </p:sp>
        <p:sp>
          <p:nvSpPr>
            <p:cNvPr id="87" name="Text Box 54"/>
            <p:cNvSpPr txBox="1">
              <a:spLocks noChangeArrowheads="1"/>
            </p:cNvSpPr>
            <p:nvPr/>
          </p:nvSpPr>
          <p:spPr bwMode="auto">
            <a:xfrm>
              <a:off x="1692" y="96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88" name="Text Box 43"/>
            <p:cNvSpPr txBox="1">
              <a:spLocks noChangeArrowheads="1"/>
            </p:cNvSpPr>
            <p:nvPr/>
          </p:nvSpPr>
          <p:spPr bwMode="auto">
            <a:xfrm>
              <a:off x="1776" y="1104"/>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grpSp>
          <p:nvGrpSpPr>
            <p:cNvPr id="89" name="Group 30"/>
            <p:cNvGrpSpPr>
              <a:grpSpLocks/>
            </p:cNvGrpSpPr>
            <p:nvPr/>
          </p:nvGrpSpPr>
          <p:grpSpPr bwMode="auto">
            <a:xfrm>
              <a:off x="1198" y="766"/>
              <a:ext cx="1154" cy="982"/>
              <a:chOff x="910" y="2974"/>
              <a:chExt cx="1154" cy="982"/>
            </a:xfrm>
          </p:grpSpPr>
          <p:sp>
            <p:nvSpPr>
              <p:cNvPr id="106" name="Line 31"/>
              <p:cNvSpPr>
                <a:spLocks noChangeShapeType="1"/>
              </p:cNvSpPr>
              <p:nvPr/>
            </p:nvSpPr>
            <p:spPr bwMode="auto">
              <a:xfrm>
                <a:off x="1152" y="297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107" name="Line 32"/>
              <p:cNvSpPr>
                <a:spLocks noChangeShapeType="1"/>
              </p:cNvSpPr>
              <p:nvPr/>
            </p:nvSpPr>
            <p:spPr bwMode="auto">
              <a:xfrm>
                <a:off x="1152" y="374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108" name="Text Box 33"/>
              <p:cNvSpPr txBox="1">
                <a:spLocks noChangeArrowheads="1"/>
              </p:cNvSpPr>
              <p:nvPr/>
            </p:nvSpPr>
            <p:spPr bwMode="auto">
              <a:xfrm>
                <a:off x="980" y="3744"/>
                <a:ext cx="9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sz="1600" i="1">
                    <a:solidFill>
                      <a:schemeClr val="accent1"/>
                    </a:solidFill>
                    <a:latin typeface="Times" charset="0"/>
                  </a:rPr>
                  <a:t>          weight (lb)</a:t>
                </a:r>
              </a:p>
            </p:txBody>
          </p:sp>
          <p:sp>
            <p:nvSpPr>
              <p:cNvPr id="109" name="Text Box 34"/>
              <p:cNvSpPr txBox="1">
                <a:spLocks noChangeArrowheads="1"/>
              </p:cNvSpPr>
              <p:nvPr/>
            </p:nvSpPr>
            <p:spPr bwMode="auto">
              <a:xfrm rot="-5400000">
                <a:off x="672" y="3212"/>
                <a:ext cx="6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attribute_2</a:t>
                </a:r>
              </a:p>
            </p:txBody>
          </p:sp>
        </p:grpSp>
        <p:sp>
          <p:nvSpPr>
            <p:cNvPr id="90" name="Text Box 35"/>
            <p:cNvSpPr txBox="1">
              <a:spLocks noChangeArrowheads="1"/>
            </p:cNvSpPr>
            <p:nvPr/>
          </p:nvSpPr>
          <p:spPr bwMode="auto">
            <a:xfrm>
              <a:off x="1526" y="1199"/>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1" name="Text Box 36"/>
            <p:cNvSpPr txBox="1">
              <a:spLocks noChangeArrowheads="1"/>
            </p:cNvSpPr>
            <p:nvPr/>
          </p:nvSpPr>
          <p:spPr bwMode="auto">
            <a:xfrm>
              <a:off x="1622" y="1295"/>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2" name="Text Box 38"/>
            <p:cNvSpPr txBox="1">
              <a:spLocks noChangeArrowheads="1"/>
            </p:cNvSpPr>
            <p:nvPr/>
          </p:nvSpPr>
          <p:spPr bwMode="auto">
            <a:xfrm>
              <a:off x="1814" y="1487"/>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3" name="Text Box 39"/>
            <p:cNvSpPr txBox="1">
              <a:spLocks noChangeArrowheads="1"/>
            </p:cNvSpPr>
            <p:nvPr/>
          </p:nvSpPr>
          <p:spPr bwMode="auto">
            <a:xfrm>
              <a:off x="2016" y="1296"/>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4" name="Text Box 40"/>
            <p:cNvSpPr txBox="1">
              <a:spLocks noChangeArrowheads="1"/>
            </p:cNvSpPr>
            <p:nvPr/>
          </p:nvSpPr>
          <p:spPr bwMode="auto">
            <a:xfrm>
              <a:off x="1728" y="1200"/>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5" name="Text Box 41"/>
            <p:cNvSpPr txBox="1">
              <a:spLocks noChangeArrowheads="1"/>
            </p:cNvSpPr>
            <p:nvPr/>
          </p:nvSpPr>
          <p:spPr bwMode="auto">
            <a:xfrm>
              <a:off x="1920" y="1200"/>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6" name="Text Box 42"/>
            <p:cNvSpPr txBox="1">
              <a:spLocks noChangeArrowheads="1"/>
            </p:cNvSpPr>
            <p:nvPr/>
          </p:nvSpPr>
          <p:spPr bwMode="auto">
            <a:xfrm>
              <a:off x="1920" y="988"/>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97" name="Text Box 44"/>
            <p:cNvSpPr txBox="1">
              <a:spLocks noChangeArrowheads="1"/>
            </p:cNvSpPr>
            <p:nvPr/>
          </p:nvSpPr>
          <p:spPr bwMode="auto">
            <a:xfrm>
              <a:off x="2054" y="81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98" name="Text Box 45"/>
            <p:cNvSpPr txBox="1">
              <a:spLocks noChangeArrowheads="1"/>
            </p:cNvSpPr>
            <p:nvPr/>
          </p:nvSpPr>
          <p:spPr bwMode="auto">
            <a:xfrm>
              <a:off x="1776" y="96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99" name="Text Box 46"/>
            <p:cNvSpPr txBox="1">
              <a:spLocks noChangeArrowheads="1"/>
            </p:cNvSpPr>
            <p:nvPr/>
          </p:nvSpPr>
          <p:spPr bwMode="auto">
            <a:xfrm>
              <a:off x="2016"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0" name="Text Box 47"/>
            <p:cNvSpPr txBox="1">
              <a:spLocks noChangeArrowheads="1"/>
            </p:cNvSpPr>
            <p:nvPr/>
          </p:nvSpPr>
          <p:spPr bwMode="auto">
            <a:xfrm>
              <a:off x="1776" y="7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1" name="Text Box 49"/>
            <p:cNvSpPr txBox="1">
              <a:spLocks noChangeArrowheads="1"/>
            </p:cNvSpPr>
            <p:nvPr/>
          </p:nvSpPr>
          <p:spPr bwMode="auto">
            <a:xfrm>
              <a:off x="1968"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2" name="Text Box 50"/>
            <p:cNvSpPr txBox="1">
              <a:spLocks noChangeArrowheads="1"/>
            </p:cNvSpPr>
            <p:nvPr/>
          </p:nvSpPr>
          <p:spPr bwMode="auto">
            <a:xfrm>
              <a:off x="1968" y="8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3" name="Text Box 51"/>
            <p:cNvSpPr txBox="1">
              <a:spLocks noChangeArrowheads="1"/>
            </p:cNvSpPr>
            <p:nvPr/>
          </p:nvSpPr>
          <p:spPr bwMode="auto">
            <a:xfrm>
              <a:off x="1872"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4" name="Text Box 52"/>
            <p:cNvSpPr txBox="1">
              <a:spLocks noChangeArrowheads="1"/>
            </p:cNvSpPr>
            <p:nvPr/>
          </p:nvSpPr>
          <p:spPr bwMode="auto">
            <a:xfrm>
              <a:off x="1872" y="8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05" name="Text Box 53"/>
            <p:cNvSpPr txBox="1">
              <a:spLocks noChangeArrowheads="1"/>
            </p:cNvSpPr>
            <p:nvPr/>
          </p:nvSpPr>
          <p:spPr bwMode="auto">
            <a:xfrm>
              <a:off x="1740" y="8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grpSp>
      <p:grpSp>
        <p:nvGrpSpPr>
          <p:cNvPr id="110" name="Group 103"/>
          <p:cNvGrpSpPr>
            <a:grpSpLocks/>
          </p:cNvGrpSpPr>
          <p:nvPr/>
        </p:nvGrpSpPr>
        <p:grpSpPr bwMode="auto">
          <a:xfrm>
            <a:off x="4377231" y="4485833"/>
            <a:ext cx="6477000" cy="1631950"/>
            <a:chOff x="2352" y="720"/>
            <a:chExt cx="4080" cy="1028"/>
          </a:xfrm>
        </p:grpSpPr>
        <p:sp>
          <p:nvSpPr>
            <p:cNvPr id="111" name="Line 97"/>
            <p:cNvSpPr>
              <a:spLocks noChangeShapeType="1"/>
            </p:cNvSpPr>
            <p:nvPr/>
          </p:nvSpPr>
          <p:spPr bwMode="auto">
            <a:xfrm>
              <a:off x="2400" y="1104"/>
              <a:ext cx="336" cy="0"/>
            </a:xfrm>
            <a:prstGeom prst="line">
              <a:avLst/>
            </a:prstGeom>
            <a:noFill/>
            <a:ln w="28575">
              <a:solidFill>
                <a:srgbClr val="FF5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chemeClr val="accent1"/>
                </a:solidFill>
              </a:endParaRPr>
            </a:p>
          </p:txBody>
        </p:sp>
        <p:grpSp>
          <p:nvGrpSpPr>
            <p:cNvPr id="112" name="Group 98"/>
            <p:cNvGrpSpPr>
              <a:grpSpLocks/>
            </p:cNvGrpSpPr>
            <p:nvPr/>
          </p:nvGrpSpPr>
          <p:grpSpPr bwMode="auto">
            <a:xfrm>
              <a:off x="2812" y="720"/>
              <a:ext cx="3620" cy="1028"/>
              <a:chOff x="2812" y="720"/>
              <a:chExt cx="3620" cy="1028"/>
            </a:xfrm>
          </p:grpSpPr>
          <p:sp>
            <p:nvSpPr>
              <p:cNvPr id="114" name="Text Box 61"/>
              <p:cNvSpPr txBox="1">
                <a:spLocks noChangeArrowheads="1"/>
              </p:cNvSpPr>
              <p:nvPr/>
            </p:nvSpPr>
            <p:spPr bwMode="auto">
              <a:xfrm>
                <a:off x="3792" y="1536"/>
                <a:ext cx="7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weight (mg)</a:t>
                </a:r>
              </a:p>
            </p:txBody>
          </p:sp>
          <p:sp>
            <p:nvSpPr>
              <p:cNvPr id="115" name="Text Box 62"/>
              <p:cNvSpPr txBox="1">
                <a:spLocks noChangeArrowheads="1"/>
              </p:cNvSpPr>
              <p:nvPr/>
            </p:nvSpPr>
            <p:spPr bwMode="auto">
              <a:xfrm rot="16200000">
                <a:off x="2572" y="1001"/>
                <a:ext cx="69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attribute_2</a:t>
                </a:r>
              </a:p>
            </p:txBody>
          </p:sp>
          <p:sp>
            <p:nvSpPr>
              <p:cNvPr id="116" name="Text Box 66"/>
              <p:cNvSpPr txBox="1">
                <a:spLocks noChangeArrowheads="1"/>
              </p:cNvSpPr>
              <p:nvPr/>
            </p:nvSpPr>
            <p:spPr bwMode="auto">
              <a:xfrm>
                <a:off x="3956" y="1487"/>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17" name="Line 59"/>
              <p:cNvSpPr>
                <a:spLocks noChangeShapeType="1"/>
              </p:cNvSpPr>
              <p:nvPr/>
            </p:nvSpPr>
            <p:spPr bwMode="auto">
              <a:xfrm>
                <a:off x="3070" y="768"/>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118" name="Line 60"/>
              <p:cNvSpPr>
                <a:spLocks noChangeShapeType="1"/>
              </p:cNvSpPr>
              <p:nvPr/>
            </p:nvSpPr>
            <p:spPr bwMode="auto">
              <a:xfrm>
                <a:off x="3070" y="1536"/>
                <a:ext cx="3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accent1"/>
                  </a:solidFill>
                </a:endParaRPr>
              </a:p>
            </p:txBody>
          </p:sp>
          <p:sp>
            <p:nvSpPr>
              <p:cNvPr id="119" name="Text Box 63"/>
              <p:cNvSpPr txBox="1">
                <a:spLocks noChangeArrowheads="1"/>
              </p:cNvSpPr>
              <p:nvPr/>
            </p:nvSpPr>
            <p:spPr bwMode="auto">
              <a:xfrm>
                <a:off x="3387" y="1199"/>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0" name="Text Box 64"/>
              <p:cNvSpPr txBox="1">
                <a:spLocks noChangeArrowheads="1"/>
              </p:cNvSpPr>
              <p:nvPr/>
            </p:nvSpPr>
            <p:spPr bwMode="auto">
              <a:xfrm>
                <a:off x="3740" y="1295"/>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1" name="Text Box 65"/>
              <p:cNvSpPr txBox="1">
                <a:spLocks noChangeArrowheads="1"/>
              </p:cNvSpPr>
              <p:nvPr/>
            </p:nvSpPr>
            <p:spPr bwMode="auto">
              <a:xfrm>
                <a:off x="3600" y="1104"/>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2" name="Text Box 67"/>
              <p:cNvSpPr txBox="1">
                <a:spLocks noChangeArrowheads="1"/>
              </p:cNvSpPr>
              <p:nvPr/>
            </p:nvSpPr>
            <p:spPr bwMode="auto">
              <a:xfrm>
                <a:off x="5193" y="1296"/>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3" name="Text Box 68"/>
              <p:cNvSpPr txBox="1">
                <a:spLocks noChangeArrowheads="1"/>
              </p:cNvSpPr>
              <p:nvPr/>
            </p:nvSpPr>
            <p:spPr bwMode="auto">
              <a:xfrm>
                <a:off x="4132" y="1200"/>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4" name="Text Box 69"/>
              <p:cNvSpPr txBox="1">
                <a:spLocks noChangeArrowheads="1"/>
              </p:cNvSpPr>
              <p:nvPr/>
            </p:nvSpPr>
            <p:spPr bwMode="auto">
              <a:xfrm>
                <a:off x="4840" y="1200"/>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5" name="Text Box 70"/>
              <p:cNvSpPr txBox="1">
                <a:spLocks noChangeArrowheads="1"/>
              </p:cNvSpPr>
              <p:nvPr/>
            </p:nvSpPr>
            <p:spPr bwMode="auto">
              <a:xfrm>
                <a:off x="4840" y="988"/>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6" name="Text Box 71"/>
              <p:cNvSpPr txBox="1">
                <a:spLocks noChangeArrowheads="1"/>
              </p:cNvSpPr>
              <p:nvPr/>
            </p:nvSpPr>
            <p:spPr bwMode="auto">
              <a:xfrm>
                <a:off x="4308" y="1104"/>
                <a:ext cx="2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a:t>
                </a:r>
              </a:p>
            </p:txBody>
          </p:sp>
          <p:sp>
            <p:nvSpPr>
              <p:cNvPr id="127" name="Text Box 72"/>
              <p:cNvSpPr txBox="1">
                <a:spLocks noChangeArrowheads="1"/>
              </p:cNvSpPr>
              <p:nvPr/>
            </p:nvSpPr>
            <p:spPr bwMode="auto">
              <a:xfrm>
                <a:off x="5333" y="81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28" name="Text Box 73"/>
              <p:cNvSpPr txBox="1">
                <a:spLocks noChangeArrowheads="1"/>
              </p:cNvSpPr>
              <p:nvPr/>
            </p:nvSpPr>
            <p:spPr bwMode="auto">
              <a:xfrm>
                <a:off x="4308" y="96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29" name="Text Box 74"/>
              <p:cNvSpPr txBox="1">
                <a:spLocks noChangeArrowheads="1"/>
              </p:cNvSpPr>
              <p:nvPr/>
            </p:nvSpPr>
            <p:spPr bwMode="auto">
              <a:xfrm>
                <a:off x="5193"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0" name="Text Box 75"/>
              <p:cNvSpPr txBox="1">
                <a:spLocks noChangeArrowheads="1"/>
              </p:cNvSpPr>
              <p:nvPr/>
            </p:nvSpPr>
            <p:spPr bwMode="auto">
              <a:xfrm>
                <a:off x="4308" y="7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1" name="Text Box 76"/>
              <p:cNvSpPr txBox="1">
                <a:spLocks noChangeArrowheads="1"/>
              </p:cNvSpPr>
              <p:nvPr/>
            </p:nvSpPr>
            <p:spPr bwMode="auto">
              <a:xfrm>
                <a:off x="3600" y="960"/>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2" name="Text Box 77"/>
              <p:cNvSpPr txBox="1">
                <a:spLocks noChangeArrowheads="1"/>
              </p:cNvSpPr>
              <p:nvPr/>
            </p:nvSpPr>
            <p:spPr bwMode="auto">
              <a:xfrm>
                <a:off x="5017"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3" name="Text Box 78"/>
              <p:cNvSpPr txBox="1">
                <a:spLocks noChangeArrowheads="1"/>
              </p:cNvSpPr>
              <p:nvPr/>
            </p:nvSpPr>
            <p:spPr bwMode="auto">
              <a:xfrm>
                <a:off x="5017" y="8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4" name="Text Box 79"/>
              <p:cNvSpPr txBox="1">
                <a:spLocks noChangeArrowheads="1"/>
              </p:cNvSpPr>
              <p:nvPr/>
            </p:nvSpPr>
            <p:spPr bwMode="auto">
              <a:xfrm>
                <a:off x="4662" y="720"/>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5" name="Text Box 80"/>
              <p:cNvSpPr txBox="1">
                <a:spLocks noChangeArrowheads="1"/>
              </p:cNvSpPr>
              <p:nvPr/>
            </p:nvSpPr>
            <p:spPr bwMode="auto">
              <a:xfrm>
                <a:off x="4662" y="844"/>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6" name="Text Box 81"/>
              <p:cNvSpPr txBox="1">
                <a:spLocks noChangeArrowheads="1"/>
              </p:cNvSpPr>
              <p:nvPr/>
            </p:nvSpPr>
            <p:spPr bwMode="auto">
              <a:xfrm>
                <a:off x="4176" y="84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sp>
            <p:nvSpPr>
              <p:cNvPr id="137" name="Text Box 82"/>
              <p:cNvSpPr txBox="1">
                <a:spLocks noChangeArrowheads="1"/>
              </p:cNvSpPr>
              <p:nvPr/>
            </p:nvSpPr>
            <p:spPr bwMode="auto">
              <a:xfrm>
                <a:off x="3998" y="960"/>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altLang="en-US" sz="1600" i="1">
                    <a:solidFill>
                      <a:schemeClr val="accent1"/>
                    </a:solidFill>
                    <a:latin typeface="Times" charset="0"/>
                  </a:rPr>
                  <a:t>o</a:t>
                </a:r>
              </a:p>
            </p:txBody>
          </p:sp>
        </p:grpSp>
        <p:sp>
          <p:nvSpPr>
            <p:cNvPr id="113" name="Text Box 101"/>
            <p:cNvSpPr txBox="1">
              <a:spLocks noChangeArrowheads="1"/>
            </p:cNvSpPr>
            <p:nvPr/>
          </p:nvSpPr>
          <p:spPr bwMode="auto">
            <a:xfrm>
              <a:off x="2352" y="873"/>
              <a:ext cx="3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a:solidFill>
                    <a:schemeClr val="accent1"/>
                  </a:solidFill>
                </a:rPr>
                <a:t>bad</a:t>
              </a:r>
            </a:p>
          </p:txBody>
        </p:sp>
      </p:grpSp>
    </p:spTree>
    <p:extLst>
      <p:ext uri="{BB962C8B-B14F-4D97-AF65-F5344CB8AC3E}">
        <p14:creationId xmlns:p14="http://schemas.microsoft.com/office/powerpoint/2010/main" val="21355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ppt_x</p:attrName>
                                        </p:attrNameLst>
                                      </p:cBhvr>
                                      <p:tavLst>
                                        <p:tav tm="0">
                                          <p:val>
                                            <p:strVal val="#ppt_x-#ppt_w/2"/>
                                          </p:val>
                                        </p:tav>
                                        <p:tav tm="100000">
                                          <p:val>
                                            <p:strVal val="#ppt_x"/>
                                          </p:val>
                                        </p:tav>
                                      </p:tavLst>
                                    </p:anim>
                                    <p:anim calcmode="lin" valueType="num">
                                      <p:cBhvr>
                                        <p:cTn id="8" dur="500" fill="hold"/>
                                        <p:tgtEl>
                                          <p:spTgt spid="110"/>
                                        </p:tgtEl>
                                        <p:attrNameLst>
                                          <p:attrName>ppt_y</p:attrName>
                                        </p:attrNameLst>
                                      </p:cBhvr>
                                      <p:tavLst>
                                        <p:tav tm="0">
                                          <p:val>
                                            <p:strVal val="#ppt_y"/>
                                          </p:val>
                                        </p:tav>
                                        <p:tav tm="100000">
                                          <p:val>
                                            <p:strVal val="#ppt_y"/>
                                          </p:val>
                                        </p:tav>
                                      </p:tavLst>
                                    </p:anim>
                                    <p:anim calcmode="lin" valueType="num">
                                      <p:cBhvr>
                                        <p:cTn id="9" dur="500" fill="hold"/>
                                        <p:tgtEl>
                                          <p:spTgt spid="110"/>
                                        </p:tgtEl>
                                        <p:attrNameLst>
                                          <p:attrName>ppt_w</p:attrName>
                                        </p:attrNameLst>
                                      </p:cBhvr>
                                      <p:tavLst>
                                        <p:tav tm="0">
                                          <p:val>
                                            <p:fltVal val="0"/>
                                          </p:val>
                                        </p:tav>
                                        <p:tav tm="100000">
                                          <p:val>
                                            <p:strVal val="#ppt_w"/>
                                          </p:val>
                                        </p:tav>
                                      </p:tavLst>
                                    </p:anim>
                                    <p:anim calcmode="lin" valueType="num">
                                      <p:cBhvr>
                                        <p:cTn id="10" dur="500" fill="hold"/>
                                        <p:tgtEl>
                                          <p:spTgt spid="11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kNN Details</a:t>
            </a:r>
          </a:p>
        </p:txBody>
      </p:sp>
      <p:sp>
        <p:nvSpPr>
          <p:cNvPr id="3" name="Content Placeholder 2"/>
          <p:cNvSpPr>
            <a:spLocks noGrp="1"/>
          </p:cNvSpPr>
          <p:nvPr>
            <p:ph idx="1"/>
          </p:nvPr>
        </p:nvSpPr>
        <p:spPr>
          <a:xfrm>
            <a:off x="80554" y="788373"/>
            <a:ext cx="10515600" cy="5511124"/>
          </a:xfrm>
        </p:spPr>
        <p:txBody>
          <a:bodyPr>
            <a:noAutofit/>
          </a:bodyPr>
          <a:lstStyle/>
          <a:p>
            <a:r>
              <a:rPr lang="en-US" sz="2400" dirty="0"/>
              <a:t>Nonparametric - makes no explicit assumptions about the underlying distribution of the input</a:t>
            </a:r>
          </a:p>
          <a:p>
            <a:pPr fontAlgn="base"/>
            <a:r>
              <a:rPr lang="en-US" sz="2400" dirty="0"/>
              <a:t>Instance/memory-based learning means that this algorithm doesn’t explicitly learn a model. Instead, it chooses to memorize the training instances which are subsequently used as “knowledge” for the prediction phase</a:t>
            </a:r>
          </a:p>
          <a:p>
            <a:pPr fontAlgn="base"/>
            <a:r>
              <a:rPr lang="en-US" altLang="en-US" sz="2400" dirty="0"/>
              <a:t>Learns arbitrarily complicated decision boundaries</a:t>
            </a:r>
            <a:endParaRPr lang="en-US" sz="2400" dirty="0"/>
          </a:p>
          <a:p>
            <a:pPr fontAlgn="base"/>
            <a:r>
              <a:rPr lang="en-US" sz="2400" dirty="0"/>
              <a:t>Lazy learner - method that generalizes data in the testing (deployment) phase, rather than during the training phase – designed to be continuously updating as new data comes in</a:t>
            </a:r>
          </a:p>
          <a:p>
            <a:pPr lvl="1" fontAlgn="base"/>
            <a:endParaRPr lang="en-US" sz="1800" dirty="0"/>
          </a:p>
          <a:p>
            <a:pPr lvl="1" fontAlgn="base"/>
            <a:r>
              <a:rPr lang="en-US" dirty="0"/>
              <a:t>A benefit of lazy learning is that it can quickly adapt to changes, </a:t>
            </a:r>
          </a:p>
          <a:p>
            <a:pPr lvl="2" fontAlgn="base"/>
            <a:r>
              <a:rPr lang="en-US" sz="1800" dirty="0"/>
              <a:t>Think Netflix recommendations, new options are appearing constantly so have a static training set it’s really valuable.  </a:t>
            </a:r>
          </a:p>
          <a:p>
            <a:pPr lvl="1" fontAlgn="base"/>
            <a:r>
              <a:rPr lang="en-US" dirty="0"/>
              <a:t>Very fast training time, but very slow prediction (has to search for the nearest neighbors)</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34</a:t>
            </a:fld>
            <a:endParaRPr lang="en-US" dirty="0"/>
          </a:p>
        </p:txBody>
      </p:sp>
    </p:spTree>
    <p:extLst>
      <p:ext uri="{BB962C8B-B14F-4D97-AF65-F5344CB8AC3E}">
        <p14:creationId xmlns:p14="http://schemas.microsoft.com/office/powerpoint/2010/main" val="51916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k-NN</a:t>
            </a:r>
          </a:p>
        </p:txBody>
      </p:sp>
      <p:sp>
        <p:nvSpPr>
          <p:cNvPr id="3" name="Content Placeholder 2"/>
          <p:cNvSpPr>
            <a:spLocks noGrp="1"/>
          </p:cNvSpPr>
          <p:nvPr>
            <p:ph idx="1"/>
          </p:nvPr>
        </p:nvSpPr>
        <p:spPr>
          <a:xfrm>
            <a:off x="151991" y="800168"/>
            <a:ext cx="10515600" cy="4351338"/>
          </a:xfrm>
        </p:spPr>
        <p:txBody>
          <a:bodyPr>
            <a:normAutofit/>
          </a:bodyPr>
          <a:lstStyle/>
          <a:p>
            <a:pPr fontAlgn="base"/>
            <a:r>
              <a:rPr lang="en-US" dirty="0"/>
              <a:t>Simple and fast to deploy</a:t>
            </a:r>
          </a:p>
          <a:p>
            <a:pPr lvl="1" fontAlgn="base"/>
            <a:r>
              <a:rPr lang="en-US" dirty="0"/>
              <a:t>Little to no training time</a:t>
            </a:r>
          </a:p>
          <a:p>
            <a:pPr fontAlgn="base"/>
            <a:r>
              <a:rPr lang="en-US" dirty="0"/>
              <a:t>Easy to interpret/explain</a:t>
            </a:r>
          </a:p>
          <a:p>
            <a:pPr fontAlgn="base"/>
            <a:r>
              <a:rPr lang="en-US" dirty="0"/>
              <a:t>Naturally handles multiclass datasets</a:t>
            </a:r>
          </a:p>
          <a:p>
            <a:pPr fontAlgn="base"/>
            <a:r>
              <a:rPr lang="en-US" dirty="0"/>
              <a:t>Non-parametric </a:t>
            </a:r>
          </a:p>
          <a:p>
            <a:pPr lvl="1" fontAlgn="base"/>
            <a:r>
              <a:rPr lang="en-US" dirty="0"/>
              <a:t>Does not assume any probability distributions on the input data</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35</a:t>
            </a:fld>
            <a:endParaRPr lang="en-US" dirty="0"/>
          </a:p>
        </p:txBody>
      </p:sp>
    </p:spTree>
    <p:extLst>
      <p:ext uri="{BB962C8B-B14F-4D97-AF65-F5344CB8AC3E}">
        <p14:creationId xmlns:p14="http://schemas.microsoft.com/office/powerpoint/2010/main" val="32402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k-NN</a:t>
            </a:r>
          </a:p>
        </p:txBody>
      </p:sp>
      <p:sp>
        <p:nvSpPr>
          <p:cNvPr id="3" name="Content Placeholder 2"/>
          <p:cNvSpPr>
            <a:spLocks noGrp="1"/>
          </p:cNvSpPr>
          <p:nvPr>
            <p:ph idx="1"/>
          </p:nvPr>
        </p:nvSpPr>
        <p:spPr>
          <a:xfrm>
            <a:off x="123417" y="731521"/>
            <a:ext cx="10515600" cy="5989954"/>
          </a:xfrm>
        </p:spPr>
        <p:txBody>
          <a:bodyPr>
            <a:noAutofit/>
          </a:bodyPr>
          <a:lstStyle/>
          <a:p>
            <a:pPr fontAlgn="base"/>
            <a:r>
              <a:rPr lang="en-US" dirty="0"/>
              <a:t> Storage of model takes a lot of disk space (contains entire training dataset)</a:t>
            </a:r>
          </a:p>
          <a:p>
            <a:r>
              <a:rPr lang="en-US" altLang="en-US" dirty="0"/>
              <a:t> Curse of Dimensionality - often works best with 25 or fewer dimensions</a:t>
            </a:r>
          </a:p>
          <a:p>
            <a:pPr lvl="1"/>
            <a:r>
              <a:rPr lang="en-US" sz="2800" dirty="0"/>
              <a:t> There is little difference between the nearest and farthest neighbor in high dimensional data (starts to normalize to 1)</a:t>
            </a:r>
          </a:p>
          <a:p>
            <a:pPr fontAlgn="base"/>
            <a:r>
              <a:rPr lang="en-US" dirty="0"/>
              <a:t> Computationally expensive predictions (large search problem to find nearest neighbors)</a:t>
            </a:r>
          </a:p>
          <a:p>
            <a:pPr lvl="1" fontAlgn="base"/>
            <a:r>
              <a:rPr lang="en-US" sz="2800" dirty="0"/>
              <a:t>Might be impractical in industry settings</a:t>
            </a:r>
          </a:p>
          <a:p>
            <a:pPr fontAlgn="base"/>
            <a:r>
              <a:rPr lang="en-US" dirty="0"/>
              <a:t> Need to normalize - suffers from skewed class distributions</a:t>
            </a:r>
          </a:p>
          <a:p>
            <a:pPr lvl="1" fontAlgn="base"/>
            <a:r>
              <a:rPr lang="en-US" sz="2800" dirty="0"/>
              <a:t> If one type of category occurs much more than another, classifying an input will be more biased towards that one category (dominates the majority vote since it is more likely to be neighbors with the input)</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36</a:t>
            </a:fld>
            <a:endParaRPr lang="en-US" dirty="0"/>
          </a:p>
        </p:txBody>
      </p:sp>
    </p:spTree>
    <p:extLst>
      <p:ext uri="{BB962C8B-B14F-4D97-AF65-F5344CB8AC3E}">
        <p14:creationId xmlns:p14="http://schemas.microsoft.com/office/powerpoint/2010/main" val="20858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03AF-C8CF-7E4C-B529-B0A671E0E36F}"/>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0F748EB-D875-4744-9764-3F69A770054B}"/>
              </a:ext>
            </a:extLst>
          </p:cNvPr>
          <p:cNvSpPr>
            <a:spLocks noGrp="1"/>
          </p:cNvSpPr>
          <p:nvPr>
            <p:ph idx="1"/>
          </p:nvPr>
        </p:nvSpPr>
        <p:spPr/>
        <p:txBody>
          <a:bodyPr>
            <a:normAutofit/>
          </a:bodyPr>
          <a:lstStyle/>
          <a:p>
            <a:r>
              <a:rPr lang="en-US" dirty="0"/>
              <a:t> There are many possible techniques that a classifier might use to predict a qualitative response. Today we will discuss k-NN</a:t>
            </a:r>
          </a:p>
          <a:p>
            <a:pPr lvl="1"/>
            <a:r>
              <a:rPr lang="en-US" dirty="0"/>
              <a:t> k-Nearest Neighbors</a:t>
            </a:r>
          </a:p>
          <a:p>
            <a:pPr lvl="1"/>
            <a:r>
              <a:rPr lang="en-US" dirty="0"/>
              <a:t> Naïve Bayes </a:t>
            </a:r>
          </a:p>
          <a:p>
            <a:pPr lvl="1"/>
            <a:r>
              <a:rPr lang="en-US" dirty="0"/>
              <a:t> Logistic Regression</a:t>
            </a:r>
          </a:p>
          <a:p>
            <a:pPr lvl="1"/>
            <a:r>
              <a:rPr lang="en-US" dirty="0"/>
              <a:t> Tree – based methods</a:t>
            </a:r>
          </a:p>
        </p:txBody>
      </p:sp>
      <p:sp>
        <p:nvSpPr>
          <p:cNvPr id="4" name="Slide Number Placeholder 3">
            <a:extLst>
              <a:ext uri="{FF2B5EF4-FFF2-40B4-BE49-F238E27FC236}">
                <a16:creationId xmlns:a16="http://schemas.microsoft.com/office/drawing/2014/main" id="{9EA98E91-EBDC-6543-82FF-CB0E2AFCBD8C}"/>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Tree>
    <p:extLst>
      <p:ext uri="{BB962C8B-B14F-4D97-AF65-F5344CB8AC3E}">
        <p14:creationId xmlns:p14="http://schemas.microsoft.com/office/powerpoint/2010/main" val="1226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1" end="1"/>
                                            </p:txEl>
                                          </p:spTgt>
                                        </p:tgtEl>
                                        <p:attrNameLst>
                                          <p:attrName>ppt_x</p:attrName>
                                          <p:attrName>ppt_y</p:attrName>
                                        </p:attrNameLst>
                                      </p:cBhvr>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03AF-C8CF-7E4C-B529-B0A671E0E36F}"/>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0F748EB-D875-4744-9764-3F69A770054B}"/>
              </a:ext>
            </a:extLst>
          </p:cNvPr>
          <p:cNvSpPr>
            <a:spLocks noGrp="1"/>
          </p:cNvSpPr>
          <p:nvPr>
            <p:ph idx="1"/>
          </p:nvPr>
        </p:nvSpPr>
        <p:spPr>
          <a:xfrm>
            <a:off x="142466" y="828743"/>
            <a:ext cx="10515600" cy="4351338"/>
          </a:xfrm>
        </p:spPr>
        <p:txBody>
          <a:bodyPr>
            <a:noAutofit/>
          </a:bodyPr>
          <a:lstStyle/>
          <a:p>
            <a:pPr marL="0" indent="0">
              <a:buNone/>
            </a:pPr>
            <a:r>
              <a:rPr lang="en-US" sz="2400" dirty="0"/>
              <a:t>A few issues to keep in mind when building a classifier</a:t>
            </a:r>
          </a:p>
          <a:p>
            <a:r>
              <a:rPr lang="en-US" sz="2400" b="1" dirty="0"/>
              <a:t> Accuracy. </a:t>
            </a:r>
            <a:r>
              <a:rPr lang="en-US" sz="2400" dirty="0"/>
              <a:t>There is the reliability of the rule, usually represented by the proportion of correct classifications, although it may be that some errors are more serious than others, and it may be important to control the error rate for some key class.</a:t>
            </a:r>
          </a:p>
          <a:p>
            <a:r>
              <a:rPr lang="en-US" sz="2400" b="1" dirty="0"/>
              <a:t> Speed. </a:t>
            </a:r>
            <a:r>
              <a:rPr lang="en-US" sz="2400" dirty="0"/>
              <a:t>In some circumstances, the speed of the classifier is a major issue. A classifier that is 85% accurate may be preferred over one that is 95% accurate if it is 100 times faster in </a:t>
            </a:r>
            <a:r>
              <a:rPr lang="en-US" sz="2400" b="1" dirty="0">
                <a:solidFill>
                  <a:srgbClr val="FF0000"/>
                </a:solidFill>
              </a:rPr>
              <a:t>testing</a:t>
            </a:r>
            <a:r>
              <a:rPr lang="en-US" sz="2400" dirty="0"/>
              <a:t> (and such differences in time-scales are not uncommon in neural networks for example). </a:t>
            </a:r>
          </a:p>
          <a:p>
            <a:pPr lvl="1"/>
            <a:r>
              <a:rPr lang="en-US" dirty="0"/>
              <a:t> Such considerations would be important for the automatic reading of postal codes, or automatic fault detection of items on a production line for example.</a:t>
            </a:r>
          </a:p>
          <a:p>
            <a:pPr marL="457200" lvl="1" indent="0">
              <a:buNone/>
            </a:pPr>
            <a:endParaRPr lang="en-US" sz="1800" dirty="0"/>
          </a:p>
        </p:txBody>
      </p:sp>
      <p:sp>
        <p:nvSpPr>
          <p:cNvPr id="4" name="Slide Number Placeholder 3">
            <a:extLst>
              <a:ext uri="{FF2B5EF4-FFF2-40B4-BE49-F238E27FC236}">
                <a16:creationId xmlns:a16="http://schemas.microsoft.com/office/drawing/2014/main" id="{9EA98E91-EBDC-6543-82FF-CB0E2AFCBD8C}"/>
              </a:ext>
            </a:extLst>
          </p:cNvPr>
          <p:cNvSpPr>
            <a:spLocks noGrp="1"/>
          </p:cNvSpPr>
          <p:nvPr>
            <p:ph type="sldNum" sz="quarter" idx="12"/>
          </p:nvPr>
        </p:nvSpPr>
        <p:spPr/>
        <p:txBody>
          <a:bodyPr/>
          <a:lstStyle/>
          <a:p>
            <a:fld id="{5ACD0CF0-90CC-9C41-A77B-2776398A8C8B}" type="slidenum">
              <a:rPr lang="en-US" smtClean="0"/>
              <a:pPr/>
              <a:t>5</a:t>
            </a:fld>
            <a:endParaRPr lang="en-US" dirty="0"/>
          </a:p>
        </p:txBody>
      </p:sp>
    </p:spTree>
    <p:extLst>
      <p:ext uri="{BB962C8B-B14F-4D97-AF65-F5344CB8AC3E}">
        <p14:creationId xmlns:p14="http://schemas.microsoft.com/office/powerpoint/2010/main" val="13837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03AF-C8CF-7E4C-B529-B0A671E0E36F}"/>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D0F748EB-D875-4744-9764-3F69A770054B}"/>
              </a:ext>
            </a:extLst>
          </p:cNvPr>
          <p:cNvSpPr>
            <a:spLocks noGrp="1"/>
          </p:cNvSpPr>
          <p:nvPr>
            <p:ph idx="1"/>
          </p:nvPr>
        </p:nvSpPr>
        <p:spPr>
          <a:xfrm>
            <a:off x="142466" y="828743"/>
            <a:ext cx="10515600" cy="4351338"/>
          </a:xfrm>
        </p:spPr>
        <p:txBody>
          <a:bodyPr>
            <a:noAutofit/>
          </a:bodyPr>
          <a:lstStyle/>
          <a:p>
            <a:pPr marL="0" indent="0">
              <a:buNone/>
            </a:pPr>
            <a:r>
              <a:rPr lang="en-US" sz="2400" dirty="0"/>
              <a:t>A few issues to keep in mind when building a classifier</a:t>
            </a:r>
          </a:p>
          <a:p>
            <a:r>
              <a:rPr lang="en-US" sz="2400" b="1" dirty="0"/>
              <a:t>Comprehensibility. </a:t>
            </a:r>
            <a:r>
              <a:rPr lang="en-US" sz="2400" dirty="0"/>
              <a:t>If it is a human operator that must apply the classification procedure, the procedure must be easily understood else mistakes will be made in applying the rule. It is important also, that human operators believe the system. </a:t>
            </a:r>
          </a:p>
          <a:p>
            <a:r>
              <a:rPr lang="en-US" sz="2400" b="1" dirty="0"/>
              <a:t>Training Time. </a:t>
            </a:r>
            <a:r>
              <a:rPr lang="en-US" sz="2400" dirty="0"/>
              <a:t>Especially in a rapidly changing environment, it may be necessary to learn a classification rule quickly, or make adjustments to an existing rule in real time. “Quickly” might imply also that we need only a small number of observations to establish our rule.</a:t>
            </a:r>
            <a:endParaRPr lang="en-US" sz="1800" dirty="0"/>
          </a:p>
        </p:txBody>
      </p:sp>
      <p:sp>
        <p:nvSpPr>
          <p:cNvPr id="4" name="Slide Number Placeholder 3">
            <a:extLst>
              <a:ext uri="{FF2B5EF4-FFF2-40B4-BE49-F238E27FC236}">
                <a16:creationId xmlns:a16="http://schemas.microsoft.com/office/drawing/2014/main" id="{9EA98E91-EBDC-6543-82FF-CB0E2AFCBD8C}"/>
              </a:ext>
            </a:extLst>
          </p:cNvPr>
          <p:cNvSpPr>
            <a:spLocks noGrp="1"/>
          </p:cNvSpPr>
          <p:nvPr>
            <p:ph type="sldNum" sz="quarter" idx="12"/>
          </p:nvPr>
        </p:nvSpPr>
        <p:spPr/>
        <p:txBody>
          <a:bodyPr/>
          <a:lstStyle/>
          <a:p>
            <a:fld id="{5ACD0CF0-90CC-9C41-A77B-2776398A8C8B}" type="slidenum">
              <a:rPr lang="en-US" smtClean="0"/>
              <a:pPr/>
              <a:t>6</a:t>
            </a:fld>
            <a:endParaRPr lang="en-US" dirty="0"/>
          </a:p>
        </p:txBody>
      </p:sp>
    </p:spTree>
    <p:extLst>
      <p:ext uri="{BB962C8B-B14F-4D97-AF65-F5344CB8AC3E}">
        <p14:creationId xmlns:p14="http://schemas.microsoft.com/office/powerpoint/2010/main" val="37973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5456-71E1-D041-AACD-F6BD4E78D2AE}"/>
              </a:ext>
            </a:extLst>
          </p:cNvPr>
          <p:cNvSpPr>
            <a:spLocks noGrp="1"/>
          </p:cNvSpPr>
          <p:nvPr>
            <p:ph idx="1"/>
          </p:nvPr>
        </p:nvSpPr>
        <p:spPr>
          <a:xfrm>
            <a:off x="1395004" y="685868"/>
            <a:ext cx="10515600" cy="4351338"/>
          </a:xfrm>
        </p:spPr>
        <p:txBody>
          <a:bodyPr anchor="ctr">
            <a:normAutofit/>
          </a:bodyPr>
          <a:lstStyle/>
          <a:p>
            <a:pPr marL="0" indent="0" algn="ctr">
              <a:buNone/>
            </a:pPr>
            <a:r>
              <a:rPr lang="en-US" sz="6000" dirty="0"/>
              <a:t>K-Nearest Neighbors</a:t>
            </a:r>
          </a:p>
        </p:txBody>
      </p:sp>
      <p:sp>
        <p:nvSpPr>
          <p:cNvPr id="4" name="Slide Number Placeholder 3">
            <a:extLst>
              <a:ext uri="{FF2B5EF4-FFF2-40B4-BE49-F238E27FC236}">
                <a16:creationId xmlns:a16="http://schemas.microsoft.com/office/drawing/2014/main" id="{7CCADC4E-C173-6548-ABE4-A56E42C22BF5}"/>
              </a:ext>
            </a:extLst>
          </p:cNvPr>
          <p:cNvSpPr>
            <a:spLocks noGrp="1"/>
          </p:cNvSpPr>
          <p:nvPr>
            <p:ph type="sldNum" sz="quarter" idx="12"/>
          </p:nvPr>
        </p:nvSpPr>
        <p:spPr/>
        <p:txBody>
          <a:bodyPr/>
          <a:lstStyle/>
          <a:p>
            <a:fld id="{5ACD0CF0-90CC-9C41-A77B-2776398A8C8B}" type="slidenum">
              <a:rPr lang="en-US" smtClean="0"/>
              <a:pPr/>
              <a:t>7</a:t>
            </a:fld>
            <a:endParaRPr lang="en-US" dirty="0"/>
          </a:p>
        </p:txBody>
      </p:sp>
    </p:spTree>
    <p:extLst>
      <p:ext uri="{BB962C8B-B14F-4D97-AF65-F5344CB8AC3E}">
        <p14:creationId xmlns:p14="http://schemas.microsoft.com/office/powerpoint/2010/main" val="20911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approach for k-NN</a:t>
            </a:r>
          </a:p>
        </p:txBody>
      </p:sp>
      <p:sp>
        <p:nvSpPr>
          <p:cNvPr id="3" name="Content Placeholder 2"/>
          <p:cNvSpPr>
            <a:spLocks noGrp="1"/>
          </p:cNvSpPr>
          <p:nvPr>
            <p:ph idx="1"/>
          </p:nvPr>
        </p:nvSpPr>
        <p:spPr>
          <a:xfrm>
            <a:off x="80554" y="831089"/>
            <a:ext cx="10515600" cy="5655435"/>
          </a:xfrm>
        </p:spPr>
        <p:txBody>
          <a:bodyPr>
            <a:normAutofit/>
          </a:bodyPr>
          <a:lstStyle/>
          <a:p>
            <a:pPr marL="0" indent="0" fontAlgn="base">
              <a:buNone/>
            </a:pPr>
            <a:r>
              <a:rPr lang="en-US" sz="2400" dirty="0"/>
              <a:t>Simple goal:</a:t>
            </a:r>
          </a:p>
          <a:p>
            <a:pPr fontAlgn="base"/>
            <a:r>
              <a:rPr lang="en-US" sz="2400" dirty="0"/>
              <a:t>Predict the label of a data point by:</a:t>
            </a:r>
          </a:p>
          <a:p>
            <a:pPr lvl="1" fontAlgn="base"/>
            <a:r>
              <a:rPr lang="en-US" dirty="0"/>
              <a:t> Looking at the ‘k’ closest labeled data points (neighbors)</a:t>
            </a:r>
          </a:p>
          <a:p>
            <a:pPr lvl="1" fontAlgn="base"/>
            <a:r>
              <a:rPr lang="en-US" dirty="0"/>
              <a:t> Uses a </a:t>
            </a:r>
            <a:r>
              <a:rPr lang="en-US" b="1" dirty="0">
                <a:solidFill>
                  <a:srgbClr val="FF0000"/>
                </a:solidFill>
              </a:rPr>
              <a:t>majority vote</a:t>
            </a:r>
          </a:p>
          <a:p>
            <a:pPr fontAlgn="base"/>
            <a:r>
              <a:rPr lang="en-US" sz="2400" dirty="0"/>
              <a:t> One of the easiest algorithms to interpret, oftentimes used as a </a:t>
            </a:r>
            <a:r>
              <a:rPr lang="en-US" sz="2400" b="1" dirty="0">
                <a:solidFill>
                  <a:srgbClr val="FF0000"/>
                </a:solidFill>
              </a:rPr>
              <a:t>baseline</a:t>
            </a:r>
            <a:r>
              <a:rPr lang="en-US" sz="2400" dirty="0"/>
              <a:t> for measuring model performance</a:t>
            </a:r>
          </a:p>
          <a:p>
            <a:r>
              <a:rPr lang="en-US" altLang="en-US" sz="2400" dirty="0"/>
              <a:t> Memory-Based Learning</a:t>
            </a:r>
          </a:p>
          <a:p>
            <a:pPr lvl="1"/>
            <a:r>
              <a:rPr lang="en-US" altLang="en-US" dirty="0"/>
              <a:t> Also known as “case-based” or “example-based” learning</a:t>
            </a:r>
          </a:p>
          <a:p>
            <a:r>
              <a:rPr lang="en-US" altLang="en-US" sz="2400" dirty="0"/>
              <a:t> Intuition behind memory-based learning</a:t>
            </a:r>
          </a:p>
          <a:p>
            <a:pPr lvl="1"/>
            <a:r>
              <a:rPr lang="en-US" altLang="en-US" dirty="0"/>
              <a:t> Similar inputs map to similar outputs</a:t>
            </a:r>
          </a:p>
          <a:p>
            <a:pPr lvl="2"/>
            <a:r>
              <a:rPr lang="en-US" altLang="en-US" sz="2400" dirty="0"/>
              <a:t> If true, we just have to define “similar”</a:t>
            </a:r>
          </a:p>
          <a:p>
            <a:pPr lvl="2"/>
            <a:r>
              <a:rPr lang="en-US" altLang="en-US" dirty="0"/>
              <a:t> </a:t>
            </a:r>
            <a:r>
              <a:rPr lang="en-US" altLang="en-US" sz="2400" dirty="0"/>
              <a:t>Not all similarities created equal</a:t>
            </a:r>
            <a:r>
              <a:rPr lang="mr-IN" altLang="en-US" sz="2400" dirty="0"/>
              <a:t>…</a:t>
            </a:r>
            <a:endParaRPr lang="en-US" altLang="en-US" sz="2400" dirty="0"/>
          </a:p>
          <a:p>
            <a:pPr fontAlgn="base"/>
            <a:endParaRPr lang="en-US" sz="24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8</a:t>
            </a:fld>
            <a:endParaRPr lang="en-US" dirty="0"/>
          </a:p>
        </p:txBody>
      </p:sp>
    </p:spTree>
    <p:extLst>
      <p:ext uri="{BB962C8B-B14F-4D97-AF65-F5344CB8AC3E}">
        <p14:creationId xmlns:p14="http://schemas.microsoft.com/office/powerpoint/2010/main" val="15930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Memory-Based Learning</a:t>
            </a:r>
          </a:p>
        </p:txBody>
      </p:sp>
      <p:sp>
        <p:nvSpPr>
          <p:cNvPr id="3" name="Content Placeholder 2"/>
          <p:cNvSpPr>
            <a:spLocks noGrp="1"/>
          </p:cNvSpPr>
          <p:nvPr>
            <p:ph idx="1"/>
          </p:nvPr>
        </p:nvSpPr>
        <p:spPr>
          <a:xfrm>
            <a:off x="47216" y="862081"/>
            <a:ext cx="10515600" cy="5391082"/>
          </a:xfrm>
        </p:spPr>
        <p:txBody>
          <a:bodyPr>
            <a:noAutofit/>
          </a:bodyPr>
          <a:lstStyle/>
          <a:p>
            <a:pPr>
              <a:lnSpc>
                <a:spcPct val="80000"/>
              </a:lnSpc>
            </a:pPr>
            <a:r>
              <a:rPr lang="en-US" altLang="en-US" dirty="0"/>
              <a:t> How do we determine “similar”?</a:t>
            </a:r>
          </a:p>
          <a:p>
            <a:pPr>
              <a:lnSpc>
                <a:spcPct val="80000"/>
              </a:lnSpc>
            </a:pPr>
            <a:r>
              <a:rPr lang="en-US" altLang="en-US" dirty="0"/>
              <a:t> For instance, if we wanted to:</a:t>
            </a:r>
          </a:p>
          <a:p>
            <a:pPr>
              <a:lnSpc>
                <a:spcPct val="80000"/>
              </a:lnSpc>
            </a:pPr>
            <a:r>
              <a:rPr lang="en-US" altLang="en-US" dirty="0"/>
              <a:t> Predict Brian’s weight</a:t>
            </a:r>
          </a:p>
          <a:p>
            <a:pPr lvl="1">
              <a:lnSpc>
                <a:spcPct val="80000"/>
              </a:lnSpc>
            </a:pPr>
            <a:r>
              <a:rPr lang="en-US" altLang="en-US" sz="2800" dirty="0"/>
              <a:t> Who are the similar people?</a:t>
            </a:r>
          </a:p>
          <a:p>
            <a:pPr lvl="1">
              <a:lnSpc>
                <a:spcPct val="80000"/>
              </a:lnSpc>
            </a:pPr>
            <a:r>
              <a:rPr lang="en-US" altLang="en-US" sz="2800" dirty="0"/>
              <a:t> Similar age, diet, height, waistline, activity level …</a:t>
            </a:r>
          </a:p>
          <a:p>
            <a:pPr>
              <a:lnSpc>
                <a:spcPct val="80000"/>
              </a:lnSpc>
            </a:pPr>
            <a:r>
              <a:rPr lang="en-US" altLang="en-US" dirty="0"/>
              <a:t> Predict Brian’s IQ</a:t>
            </a:r>
          </a:p>
          <a:p>
            <a:pPr lvl="1">
              <a:lnSpc>
                <a:spcPct val="80000"/>
              </a:lnSpc>
            </a:pPr>
            <a:r>
              <a:rPr lang="en-US" altLang="en-US" sz="2800" dirty="0"/>
              <a:t> Similar occupation, writing style, undergraduate degree, SAT score, …</a:t>
            </a:r>
          </a:p>
          <a:p>
            <a:pPr>
              <a:lnSpc>
                <a:spcPct val="80000"/>
              </a:lnSpc>
            </a:pPr>
            <a:r>
              <a:rPr lang="en-US" altLang="en-US" dirty="0"/>
              <a:t> How do we calculate variously ranges in similarity?</a:t>
            </a:r>
          </a:p>
          <a:p>
            <a:pPr lvl="1">
              <a:lnSpc>
                <a:spcPct val="80000"/>
              </a:lnSpc>
            </a:pPr>
            <a:r>
              <a:rPr lang="en-US" altLang="en-US" sz="2800" dirty="0"/>
              <a:t>Need some metric…</a:t>
            </a:r>
          </a:p>
          <a:p>
            <a:pPr lvl="2">
              <a:lnSpc>
                <a:spcPct val="80000"/>
              </a:lnSpc>
            </a:pPr>
            <a:r>
              <a:rPr lang="en-US" altLang="en-US" sz="2800" dirty="0"/>
              <a:t> Distance</a:t>
            </a:r>
          </a:p>
          <a:p>
            <a:pPr lvl="2">
              <a:lnSpc>
                <a:spcPct val="80000"/>
              </a:lnSpc>
            </a:pPr>
            <a:endParaRPr lang="en-US" altLang="en-US" sz="28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9</a:t>
            </a:fld>
            <a:endParaRPr lang="en-US" dirty="0"/>
          </a:p>
        </p:txBody>
      </p:sp>
    </p:spTree>
    <p:extLst>
      <p:ext uri="{BB962C8B-B14F-4D97-AF65-F5344CB8AC3E}">
        <p14:creationId xmlns:p14="http://schemas.microsoft.com/office/powerpoint/2010/main" val="19532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
                                        <p:tgtEl>
                                          <p:spTgt spid="3">
                                            <p:txEl>
                                              <p:pRg st="8" end="8"/>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65624</TotalTime>
  <Words>2124</Words>
  <Application>Microsoft Office PowerPoint</Application>
  <PresentationFormat>Widescreen</PresentationFormat>
  <Paragraphs>442</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Times</vt:lpstr>
      <vt:lpstr>Wingdings</vt:lpstr>
      <vt:lpstr>Office Theme</vt:lpstr>
      <vt:lpstr>PowerPoint Presentation</vt:lpstr>
      <vt:lpstr>Classification</vt:lpstr>
      <vt:lpstr>Classification</vt:lpstr>
      <vt:lpstr>Classification</vt:lpstr>
      <vt:lpstr>Classification</vt:lpstr>
      <vt:lpstr>Classification</vt:lpstr>
      <vt:lpstr>PowerPoint Presentation</vt:lpstr>
      <vt:lpstr>Simple approach for k-NN</vt:lpstr>
      <vt:lpstr>Memory-Based Learning</vt:lpstr>
      <vt:lpstr>k-NN Approach</vt:lpstr>
      <vt:lpstr>k-NN Approach</vt:lpstr>
      <vt:lpstr>kNN Decision Boundaries</vt:lpstr>
      <vt:lpstr>kNN</vt:lpstr>
      <vt:lpstr>kNN</vt:lpstr>
      <vt:lpstr>kNN Decision Boundaries</vt:lpstr>
      <vt:lpstr>kNN Decision Boundaries</vt:lpstr>
      <vt:lpstr>kNN Decision Boundaries</vt:lpstr>
      <vt:lpstr>kNN Decision Boundaries</vt:lpstr>
      <vt:lpstr>kNN Decision Boundaries</vt:lpstr>
      <vt:lpstr>kNN Decision Boundaries</vt:lpstr>
      <vt:lpstr>kNN Decision Boundaries</vt:lpstr>
      <vt:lpstr>kNN Decision Boundaries</vt:lpstr>
      <vt:lpstr>k-NN Graphical Example</vt:lpstr>
      <vt:lpstr>k-NN Graphical Example</vt:lpstr>
      <vt:lpstr>k-NN Graphical Example</vt:lpstr>
      <vt:lpstr>k-NN Graphical Example</vt:lpstr>
      <vt:lpstr>k-NN Graphical Example</vt:lpstr>
      <vt:lpstr>k-NN Graphical Example</vt:lpstr>
      <vt:lpstr>k-NN Graphical Example</vt:lpstr>
      <vt:lpstr>k-NN Graphical Example</vt:lpstr>
      <vt:lpstr>k-NN Graphical Example</vt:lpstr>
      <vt:lpstr>How to choose “k”</vt:lpstr>
      <vt:lpstr>kNN distance problem</vt:lpstr>
      <vt:lpstr>More kNN Details</vt:lpstr>
      <vt:lpstr>Advantages of k-NN</vt:lpstr>
      <vt:lpstr>Disadvantages of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604</cp:revision>
  <dcterms:created xsi:type="dcterms:W3CDTF">2017-12-21T15:47:29Z</dcterms:created>
  <dcterms:modified xsi:type="dcterms:W3CDTF">2024-09-02T19:07:23Z</dcterms:modified>
</cp:coreProperties>
</file>