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3C4091-9A1E-6B2E-8A92-D7928B0F3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57EB947-F080-EE6E-DE2A-F0DBFAA41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23AF56-C30D-FCB5-EB5B-29B1A8B7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CB4-65F0-4A96-960E-9AABC57B2D88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2B7C49-B9D2-0850-3A9E-A8CAAB2D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69E104-01D3-EA16-9E25-E1B51D80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69BF-3AD7-4FE8-84F5-1EF127E5CB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4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873CE6-B9AB-1C8D-60B1-A5276985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EF335AC-E76C-D2BB-E30D-531CACCA3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20E362-E507-E558-455B-80D4B706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CB4-65F0-4A96-960E-9AABC57B2D88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A09FC52-5D11-6A7F-A896-AF56BFC1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844506-AF3F-EEED-6E7A-685C316D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69BF-3AD7-4FE8-84F5-1EF127E5CB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714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C705764-9EBF-860B-4EC6-BC3E88E8E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08DA639-BEF1-BBDA-9454-99E8C6271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0AA9C1-57FC-5A1E-7518-FD2D4FDB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CB4-65F0-4A96-960E-9AABC57B2D88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E9DDDD-44BB-259D-3FBE-2EB59AB9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846F71F-8B17-A451-DE61-4E8E5C26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69BF-3AD7-4FE8-84F5-1EF127E5CB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037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E1396B-CD09-63AA-8A5A-D2DAA5CD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ADEC08-9B16-B33C-8EBB-D39AF288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9CCE7C-2E72-F37F-5BC1-D031FB03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CB4-65F0-4A96-960E-9AABC57B2D88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06A443-9CA1-5D0E-2040-D7CC6AD2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88B3FE-429D-D3A5-C34F-61CC34DE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69BF-3AD7-4FE8-84F5-1EF127E5CB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574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02DA58-4382-92A2-7F84-7357E467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A33C24-9AA3-933E-0330-512CE41CE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F28DBC0-AC2E-578F-DA8A-3EE36032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CB4-65F0-4A96-960E-9AABC57B2D88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4F4C3A-AA87-9D16-8F98-BE551A34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4F7E2E-6280-04F5-6FCF-E52E8F5D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69BF-3AD7-4FE8-84F5-1EF127E5CB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49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2A748E-E336-B257-D0C0-6FC1E5C8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257C5B-9AEF-271A-C2F7-28665778E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06C879A-C57A-4ABB-7370-F1A536773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AA0CADA-2310-FEC9-B864-91DA050E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CB4-65F0-4A96-960E-9AABC57B2D88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B1394A9-8A66-31C8-255F-3C451F70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D5986BB-7100-6B4C-3E8B-B78ECC4F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69BF-3AD7-4FE8-84F5-1EF127E5CB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849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B59070-E3B4-03E3-C434-EFE934B5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3B2622E-DE3A-F3B1-99B4-EE1D4F9D5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2EDAC2A-E44C-EA7A-C20C-0EF4F6A2B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3F5B058-8512-367F-F422-E919240B2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160425D-A5EC-6D4C-0230-4DFE2DEEB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2F7B16C-2052-E68E-6D85-80EB0A11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CB4-65F0-4A96-960E-9AABC57B2D88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4318E4C-D9F7-78C3-31F6-423ECC4A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6263118-714D-EAD2-05FE-CD4B14A5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69BF-3AD7-4FE8-84F5-1EF127E5CB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70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FFAAD6-0479-2947-DDAB-74AC91F8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B61067B-870E-5A6B-0BB0-8D3CDEC5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CB4-65F0-4A96-960E-9AABC57B2D88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374220B-DC1E-03A6-86E1-EFB47844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8DE67F6-12A4-C9CC-35E3-D5920341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69BF-3AD7-4FE8-84F5-1EF127E5CB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70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5E66334-E644-8008-0390-8E76EAC7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CB4-65F0-4A96-960E-9AABC57B2D88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D4C40C1-2ED1-66FA-F72E-899C740D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52316D5-AD88-E890-DBAE-935B0E1E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69BF-3AD7-4FE8-84F5-1EF127E5CB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385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E58805-96FB-FD4E-3C4A-3BBA3BEE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9D644C-1B14-6925-3462-34181DA4D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82C02D6-C2C3-4438-89F6-D3F031032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706B0A7-5BD0-A12B-DDCE-19AC0799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CB4-65F0-4A96-960E-9AABC57B2D88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25D824-B6AE-9BCE-6316-E6B6FAE3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B61A5D2-AA26-AD7F-7838-13973FF5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69BF-3AD7-4FE8-84F5-1EF127E5CB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917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A5A19F-0556-DB57-3F2C-02BA09CB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C29D95E-9BE6-7ABC-645E-37FE73043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9C1E822-FE8D-3D87-C266-8C67394B8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BBF0ED8-510E-EA26-3647-C44001E2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CB4-65F0-4A96-960E-9AABC57B2D88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FED6531-75CE-E619-027F-97B49117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62CC220-8E8C-C0E7-601D-621E8268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69BF-3AD7-4FE8-84F5-1EF127E5CB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03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DF532FE-9F51-06E7-2E4C-21FD5EBF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63D178D-C8CF-A2E7-B365-D06FE152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32601C-0182-3D55-4188-C01D0867D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CB4-65F0-4A96-960E-9AABC57B2D88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C64C6E9-9205-929E-ED4A-E05B3B907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48C665-013D-4E38-DA58-C9075029B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D69BF-3AD7-4FE8-84F5-1EF127E5CB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884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i0.wp.com/www.yazilimkodlama.com/wp-content/uploads/2016/05/metot_2.jp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23860CB-0BF4-1875-0330-7E0679D70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65" y="298078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metot_2">
            <a:hlinkClick r:id="rId2"/>
            <a:extLst>
              <a:ext uri="{FF2B5EF4-FFF2-40B4-BE49-F238E27FC236}">
                <a16:creationId xmlns:a16="http://schemas.microsoft.com/office/drawing/2014/main" id="{A91525B9-AF0D-5D21-992D-636532EBE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732" y="2481494"/>
            <a:ext cx="53911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2953996-E8F8-F971-999B-D5A949F51068}"/>
              </a:ext>
            </a:extLst>
          </p:cNvPr>
          <p:cNvSpPr txBox="1"/>
          <p:nvPr/>
        </p:nvSpPr>
        <p:spPr>
          <a:xfrm>
            <a:off x="534571" y="481932"/>
            <a:ext cx="10381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bin"/>
              </a:rPr>
              <a:t>Metotlar belirli işlemleri yerine getiren kod bloklarıdır. Aynı kodların tekrar tekrar kullanılması gereken durumlarda büyük kolaylık sağlamaktadır. Oluşturulan 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bin"/>
              </a:rPr>
              <a:t>metot, 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bin"/>
              </a:rPr>
              <a:t>ismiyle çağırılarak içerisinde bulunan kod bloklarının çalıştırılması sağlanır. Metotların yapısı temel olarak şu şekildedir.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tr-TR" sz="24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6171A69-5D8A-C5AF-C632-B834FA5A8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65" y="4332848"/>
            <a:ext cx="8894835" cy="25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7871FB-52AE-760E-5FCB-828080D05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28" y="453682"/>
            <a:ext cx="10495671" cy="595063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tr-TR" b="1" dirty="0">
                <a:solidFill>
                  <a:srgbClr val="444444"/>
                </a:solidFill>
                <a:latin typeface="Cabin"/>
              </a:rPr>
              <a:t>ERİŞİM BELİRTEÇLERİ (SEVİYESİ)</a:t>
            </a:r>
            <a:endParaRPr lang="tr-TR" sz="4200" b="1" dirty="0"/>
          </a:p>
          <a:p>
            <a:pPr>
              <a:lnSpc>
                <a:spcPct val="160000"/>
              </a:lnSpc>
            </a:pPr>
            <a:r>
              <a:rPr lang="tr-TR" sz="2400" b="1" dirty="0" err="1"/>
              <a:t>Private</a:t>
            </a:r>
            <a:r>
              <a:rPr lang="tr-TR" sz="2400" b="1" dirty="0"/>
              <a:t> (Gizli)</a:t>
            </a:r>
            <a:br>
              <a:rPr lang="tr-TR" sz="1600" dirty="0"/>
            </a:br>
            <a:r>
              <a:rPr lang="tr-TR" sz="1600" dirty="0"/>
              <a:t>Bir değerin </a:t>
            </a:r>
            <a:r>
              <a:rPr lang="tr-TR" sz="1600" dirty="0" err="1"/>
              <a:t>private</a:t>
            </a:r>
            <a:r>
              <a:rPr lang="tr-TR" sz="1600" dirty="0"/>
              <a:t> olarak tanımlanması demek, o değişkene sadece kendi </a:t>
            </a:r>
            <a:r>
              <a:rPr lang="tr-TR" sz="1600" dirty="0" err="1"/>
              <a:t>class’ı</a:t>
            </a:r>
            <a:r>
              <a:rPr lang="tr-TR" sz="1600" dirty="0"/>
              <a:t> içinden ulaşılabileceği anlamına gelmektedir. Program içinde kesinlikle değiştirilmemesi gereken, kritik kodlarda kullanılmaktadır.</a:t>
            </a:r>
            <a:br>
              <a:rPr lang="tr-TR" sz="1600" dirty="0"/>
            </a:br>
            <a:r>
              <a:rPr lang="tr-TR" sz="1600" dirty="0"/>
              <a:t>Ayrıca; </a:t>
            </a:r>
            <a:r>
              <a:rPr lang="tr-TR" sz="1600" dirty="0" err="1"/>
              <a:t>private</a:t>
            </a:r>
            <a:r>
              <a:rPr lang="tr-TR" sz="1600" dirty="0"/>
              <a:t>, varsayılan erişim belirleyici tipidir. Örneğin; “</a:t>
            </a:r>
            <a:r>
              <a:rPr lang="tr-TR" sz="1600" dirty="0" err="1"/>
              <a:t>int</a:t>
            </a:r>
            <a:r>
              <a:rPr lang="tr-TR" sz="1600" dirty="0"/>
              <a:t> deneme = 0;” gibi bir değişken tanımlandığında program tarafından deneme değeri </a:t>
            </a:r>
            <a:r>
              <a:rPr lang="tr-TR" sz="1600" dirty="0" err="1"/>
              <a:t>private</a:t>
            </a:r>
            <a:r>
              <a:rPr lang="tr-TR" sz="1600" dirty="0"/>
              <a:t> olarak algılanmaktadır.</a:t>
            </a:r>
          </a:p>
          <a:p>
            <a:pPr>
              <a:lnSpc>
                <a:spcPct val="160000"/>
              </a:lnSpc>
            </a:pPr>
            <a:r>
              <a:rPr lang="tr-TR" sz="2400" b="1" dirty="0" err="1"/>
              <a:t>Public</a:t>
            </a:r>
            <a:r>
              <a:rPr lang="tr-TR" sz="2400" b="1" dirty="0"/>
              <a:t> (Genel)</a:t>
            </a:r>
            <a:br>
              <a:rPr lang="tr-TR" sz="1600" dirty="0"/>
            </a:br>
            <a:r>
              <a:rPr lang="tr-TR" sz="1600" dirty="0"/>
              <a:t>Bir değerin </a:t>
            </a:r>
            <a:r>
              <a:rPr lang="tr-TR" sz="1600" dirty="0" err="1"/>
              <a:t>public</a:t>
            </a:r>
            <a:r>
              <a:rPr lang="tr-TR" sz="1600" dirty="0"/>
              <a:t> olarak belirtilmesi; o değerin, kod içinde herhangi bir yerden erişilebilir durumda olmasını sağlamaktadır. </a:t>
            </a:r>
            <a:r>
              <a:rPr lang="tr-TR" sz="1600" dirty="0" err="1"/>
              <a:t>Public</a:t>
            </a:r>
            <a:r>
              <a:rPr lang="tr-TR" sz="1600" dirty="0"/>
              <a:t> erişim belirleyici tipinde hiç bir kısıtlama yoktur.</a:t>
            </a:r>
          </a:p>
          <a:p>
            <a:pPr>
              <a:lnSpc>
                <a:spcPct val="160000"/>
              </a:lnSpc>
            </a:pPr>
            <a:r>
              <a:rPr lang="tr-TR" sz="2400" b="1" dirty="0" err="1"/>
              <a:t>Protected</a:t>
            </a:r>
            <a:r>
              <a:rPr lang="tr-TR" sz="2400" b="1" dirty="0"/>
              <a:t> (Korunumlu)</a:t>
            </a:r>
            <a:br>
              <a:rPr lang="tr-TR" sz="1600" dirty="0"/>
            </a:br>
            <a:r>
              <a:rPr lang="tr-TR" sz="1600" dirty="0"/>
              <a:t>Kod içinde bir değerin </a:t>
            </a:r>
            <a:r>
              <a:rPr lang="tr-TR" sz="1600" dirty="0" err="1"/>
              <a:t>protected</a:t>
            </a:r>
            <a:r>
              <a:rPr lang="tr-TR" sz="1600" dirty="0"/>
              <a:t> olarak tanımlanması; o değere, bulunduğu </a:t>
            </a:r>
            <a:r>
              <a:rPr lang="tr-TR" sz="1600" dirty="0" err="1"/>
              <a:t>class</a:t>
            </a:r>
            <a:r>
              <a:rPr lang="tr-TR" sz="1600" dirty="0"/>
              <a:t>  ve ondan türetilen diğer sınıflar içinden erişilebilir olduğunu göstermektedir. </a:t>
            </a:r>
            <a:r>
              <a:rPr lang="tr-TR" sz="1600" dirty="0" err="1"/>
              <a:t>Protected</a:t>
            </a:r>
            <a:r>
              <a:rPr lang="tr-TR" sz="1600" dirty="0"/>
              <a:t>; bir anlamda, </a:t>
            </a:r>
            <a:r>
              <a:rPr lang="tr-TR" sz="1600" dirty="0" err="1"/>
              <a:t>public</a:t>
            </a:r>
            <a:r>
              <a:rPr lang="tr-TR" sz="1600" dirty="0"/>
              <a:t> ve </a:t>
            </a:r>
            <a:r>
              <a:rPr lang="tr-TR" sz="1600" dirty="0" err="1"/>
              <a:t>private</a:t>
            </a:r>
            <a:r>
              <a:rPr lang="tr-TR" sz="1600" dirty="0"/>
              <a:t> erişim belirleyicilerinin birleşimi olarak görülebilmektedir.</a:t>
            </a:r>
          </a:p>
          <a:p>
            <a:pPr>
              <a:lnSpc>
                <a:spcPct val="160000"/>
              </a:lnSpc>
            </a:pPr>
            <a:r>
              <a:rPr lang="tr-TR" sz="2400" b="1" dirty="0" err="1"/>
              <a:t>Internal</a:t>
            </a:r>
            <a:r>
              <a:rPr lang="tr-TR" sz="2400" b="1" dirty="0"/>
              <a:t> (İçsel)</a:t>
            </a:r>
            <a:br>
              <a:rPr lang="tr-TR" sz="1600" dirty="0"/>
            </a:br>
            <a:r>
              <a:rPr lang="tr-TR" sz="1600" dirty="0" err="1"/>
              <a:t>Internal</a:t>
            </a:r>
            <a:r>
              <a:rPr lang="tr-TR" sz="1600" dirty="0"/>
              <a:t> olarak tanımlanan bir değer; aynı program içerisinden erişilebilir, fakat farklı bir program içerisinden erişilemez durumdadır. Program içerisinde herhangi bir kısıtlaması yoktur.</a:t>
            </a:r>
          </a:p>
        </p:txBody>
      </p:sp>
    </p:spTree>
    <p:extLst>
      <p:ext uri="{BB962C8B-B14F-4D97-AF65-F5344CB8AC3E}">
        <p14:creationId xmlns:p14="http://schemas.microsoft.com/office/powerpoint/2010/main" val="380534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12B01D17-8920-7D9F-F2D7-B0EF9B40F275}"/>
              </a:ext>
            </a:extLst>
          </p:cNvPr>
          <p:cNvSpPr txBox="1"/>
          <p:nvPr/>
        </p:nvSpPr>
        <p:spPr>
          <a:xfrm>
            <a:off x="309488" y="3590779"/>
            <a:ext cx="1188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tr-TR" b="0" i="0" dirty="0">
              <a:effectLst/>
              <a:latin typeface="-apple-system"/>
            </a:endParaRP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757CD15-DD51-59CF-7740-A209B373F5FA}"/>
              </a:ext>
            </a:extLst>
          </p:cNvPr>
          <p:cNvSpPr txBox="1"/>
          <p:nvPr/>
        </p:nvSpPr>
        <p:spPr>
          <a:xfrm>
            <a:off x="998806" y="4107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5A46711D-3E81-997B-AD19-992F09EE90D7}"/>
              </a:ext>
            </a:extLst>
          </p:cNvPr>
          <p:cNvSpPr txBox="1"/>
          <p:nvPr/>
        </p:nvSpPr>
        <p:spPr>
          <a:xfrm>
            <a:off x="309488" y="1305341"/>
            <a:ext cx="60984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public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static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void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Alan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WriteLine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>
                <a:solidFill>
                  <a:srgbClr val="669900"/>
                </a:solidFill>
                <a:effectLst/>
                <a:latin typeface="inherit"/>
              </a:rPr>
              <a:t>"Kısa kenarı girin :"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int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k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Monaco"/>
              </a:rPr>
              <a:t>ı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sak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A67F59"/>
                </a:solidFill>
                <a:effectLst/>
                <a:latin typeface="inherit"/>
              </a:rPr>
              <a:t>=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Convert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ToInt32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ReadLine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());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WriteLine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>
                <a:solidFill>
                  <a:srgbClr val="669900"/>
                </a:solidFill>
                <a:effectLst/>
                <a:latin typeface="inherit"/>
              </a:rPr>
              <a:t>"Uzun kenarı girin :"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int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uzunk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A67F59"/>
                </a:solidFill>
                <a:effectLst/>
                <a:latin typeface="inherit"/>
              </a:rPr>
              <a:t>=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Convert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ToInt32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ReadLine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());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int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alanHesabi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A67F59"/>
                </a:solidFill>
                <a:effectLst/>
                <a:latin typeface="inherit"/>
              </a:rPr>
              <a:t>=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k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Monaco"/>
              </a:rPr>
              <a:t>ı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sak</a:t>
            </a:r>
            <a:r>
              <a:rPr lang="tr-TR" b="0" i="0" dirty="0">
                <a:solidFill>
                  <a:srgbClr val="A67F59"/>
                </a:solidFill>
                <a:effectLst/>
                <a:latin typeface="inherit"/>
              </a:rPr>
              <a:t>*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uzunk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WriteLine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>
                <a:solidFill>
                  <a:srgbClr val="669900"/>
                </a:solidFill>
                <a:effectLst/>
                <a:latin typeface="inherit"/>
              </a:rPr>
              <a:t>"Alan = "</a:t>
            </a:r>
            <a:r>
              <a:rPr lang="tr-TR" b="0" i="0" dirty="0">
                <a:solidFill>
                  <a:srgbClr val="A67F59"/>
                </a:solidFill>
                <a:effectLst/>
                <a:latin typeface="inherit"/>
              </a:rPr>
              <a:t>+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alanHesabi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0000"/>
                </a:solidFill>
                <a:effectLst/>
                <a:latin typeface="Monaco"/>
              </a:rPr>
              <a:t> </a:t>
            </a: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static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void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Main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string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[]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args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Alan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ReadLine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(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graphicFrame>
        <p:nvGraphicFramePr>
          <p:cNvPr id="23" name="Tablo 22">
            <a:extLst>
              <a:ext uri="{FF2B5EF4-FFF2-40B4-BE49-F238E27FC236}">
                <a16:creationId xmlns:a16="http://schemas.microsoft.com/office/drawing/2014/main" id="{8445880E-B2F8-F09A-CCE2-DAE93F2D4DE2}"/>
              </a:ext>
            </a:extLst>
          </p:cNvPr>
          <p:cNvGraphicFramePr>
            <a:graphicFrameLocks noGrp="1"/>
          </p:cNvGraphicFramePr>
          <p:nvPr/>
        </p:nvGraphicFramePr>
        <p:xfrm>
          <a:off x="7281139" y="2872105"/>
          <a:ext cx="2791657" cy="2011680"/>
        </p:xfrm>
        <a:graphic>
          <a:graphicData uri="http://schemas.openxmlformats.org/drawingml/2006/table">
            <a:tbl>
              <a:tblPr/>
              <a:tblGrid>
                <a:gridCol w="1255598">
                  <a:extLst>
                    <a:ext uri="{9D8B030D-6E8A-4147-A177-3AD203B41FA5}">
                      <a16:colId xmlns:a16="http://schemas.microsoft.com/office/drawing/2014/main" val="2900954231"/>
                    </a:ext>
                  </a:extLst>
                </a:gridCol>
                <a:gridCol w="1536059">
                  <a:extLst>
                    <a:ext uri="{9D8B030D-6E8A-4147-A177-3AD203B41FA5}">
                      <a16:colId xmlns:a16="http://schemas.microsoft.com/office/drawing/2014/main" val="845940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tr-TR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base"/>
                      <a:r>
                        <a:rPr lang="tr-TR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base"/>
                      <a:r>
                        <a:rPr lang="tr-TR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i-FI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Kısa kenarı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girin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A67F59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tr-TR" dirty="0">
                        <a:solidFill>
                          <a:srgbClr val="A67F59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fi-FI" dirty="0">
                          <a:solidFill>
                            <a:srgbClr val="990055"/>
                          </a:solidFill>
                          <a:effectLst/>
                          <a:latin typeface="inherit"/>
                        </a:rPr>
                        <a:t>10</a:t>
                      </a:r>
                      <a:endParaRPr lang="fi-FI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fi-FI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Uzun kenarı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girin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A67F59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tr-TR" dirty="0">
                        <a:solidFill>
                          <a:srgbClr val="A67F59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fi-FI" dirty="0">
                          <a:solidFill>
                            <a:srgbClr val="990055"/>
                          </a:solidFill>
                          <a:effectLst/>
                          <a:latin typeface="inherit"/>
                        </a:rPr>
                        <a:t>15</a:t>
                      </a:r>
                      <a:endParaRPr lang="fi-FI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fi-FI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Alan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A67F59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990055"/>
                          </a:solidFill>
                          <a:effectLst/>
                          <a:latin typeface="inherit"/>
                        </a:rPr>
                        <a:t>150</a:t>
                      </a:r>
                      <a:endParaRPr lang="fi-FI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83599"/>
                  </a:ext>
                </a:extLst>
              </a:tr>
            </a:tbl>
          </a:graphicData>
        </a:graphic>
      </p:graphicFrame>
      <p:sp>
        <p:nvSpPr>
          <p:cNvPr id="24" name="Rectangle 9">
            <a:extLst>
              <a:ext uri="{FF2B5EF4-FFF2-40B4-BE49-F238E27FC236}">
                <a16:creationId xmlns:a16="http://schemas.microsoft.com/office/drawing/2014/main" id="{E2BDAFFF-CE94-1BDA-476C-668BD0619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139" y="2242222"/>
            <a:ext cx="301323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Ekran Çıktısı</a:t>
            </a:r>
            <a:endParaRPr kumimoji="0" lang="tr-TR" altLang="tr-T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4968882-7533-DC09-E88E-A0DF5425EA02}"/>
              </a:ext>
            </a:extLst>
          </p:cNvPr>
          <p:cNvSpPr txBox="1"/>
          <p:nvPr/>
        </p:nvSpPr>
        <p:spPr>
          <a:xfrm>
            <a:off x="309488" y="221226"/>
            <a:ext cx="9753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tr-TR" b="1" i="0" dirty="0">
                <a:effectLst/>
                <a:latin typeface="inherit"/>
              </a:rPr>
              <a:t>1.Geriye Değer Döndürmeyen ve Parametre Almayan metotlar.</a:t>
            </a:r>
            <a:endParaRPr lang="tr-TR" b="0" i="0" dirty="0">
              <a:effectLst/>
              <a:latin typeface="-apple-system"/>
            </a:endParaRPr>
          </a:p>
          <a:p>
            <a:pPr algn="l" fontAlgn="base"/>
            <a:r>
              <a:rPr lang="tr-TR" b="0" i="0" dirty="0">
                <a:effectLst/>
                <a:latin typeface="-apple-system"/>
              </a:rPr>
              <a:t>Aşağıdaki kodda gördüğünüz gibi </a:t>
            </a:r>
            <a:r>
              <a:rPr lang="tr-TR" b="0" i="0" dirty="0" err="1">
                <a:effectLst/>
                <a:latin typeface="-apple-system"/>
              </a:rPr>
              <a:t>void</a:t>
            </a:r>
            <a:r>
              <a:rPr lang="tr-TR" b="0" i="0" dirty="0">
                <a:effectLst/>
                <a:latin typeface="-apple-system"/>
              </a:rPr>
              <a:t> anahtar sözcüğü kullanılarak metodun bir değer döndürmediğini belirtiyoruz. Bütün işlemler metot içerisinde yapılmıştır.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62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12B01D17-8920-7D9F-F2D7-B0EF9B40F275}"/>
              </a:ext>
            </a:extLst>
          </p:cNvPr>
          <p:cNvSpPr txBox="1"/>
          <p:nvPr/>
        </p:nvSpPr>
        <p:spPr>
          <a:xfrm>
            <a:off x="309488" y="3590779"/>
            <a:ext cx="1188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tr-TR" b="0" i="0" dirty="0">
              <a:effectLst/>
              <a:latin typeface="-apple-system"/>
            </a:endParaRP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757CD15-DD51-59CF-7740-A209B373F5FA}"/>
              </a:ext>
            </a:extLst>
          </p:cNvPr>
          <p:cNvSpPr txBox="1"/>
          <p:nvPr/>
        </p:nvSpPr>
        <p:spPr>
          <a:xfrm>
            <a:off x="998806" y="4107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5A46711D-3E81-997B-AD19-992F09EE90D7}"/>
              </a:ext>
            </a:extLst>
          </p:cNvPr>
          <p:cNvSpPr txBox="1"/>
          <p:nvPr/>
        </p:nvSpPr>
        <p:spPr>
          <a:xfrm>
            <a:off x="309488" y="1728006"/>
            <a:ext cx="60984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public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static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void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Alan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int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kisakenar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,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int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uzunkenar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int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alanHesabi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A67F59"/>
                </a:solidFill>
                <a:effectLst/>
                <a:latin typeface="inherit"/>
              </a:rPr>
              <a:t>=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kisakenar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A67F59"/>
                </a:solidFill>
                <a:effectLst/>
                <a:latin typeface="inherit"/>
              </a:rPr>
              <a:t>*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uzunkenar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WriteLine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>
                <a:solidFill>
                  <a:srgbClr val="669900"/>
                </a:solidFill>
                <a:effectLst/>
                <a:latin typeface="inherit"/>
              </a:rPr>
              <a:t>"Alan = "</a:t>
            </a:r>
            <a:r>
              <a:rPr lang="tr-TR" b="0" i="0" dirty="0">
                <a:solidFill>
                  <a:srgbClr val="A67F59"/>
                </a:solidFill>
                <a:effectLst/>
                <a:latin typeface="inherit"/>
              </a:rPr>
              <a:t>+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alanHesabi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0000"/>
                </a:solidFill>
                <a:effectLst/>
                <a:latin typeface="Monaco"/>
              </a:rPr>
              <a:t> </a:t>
            </a: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static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void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Main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string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[]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args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WriteLine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>
                <a:solidFill>
                  <a:srgbClr val="669900"/>
                </a:solidFill>
                <a:effectLst/>
                <a:latin typeface="inherit"/>
              </a:rPr>
              <a:t>"Kısa kenarı girin :"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int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k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Monaco"/>
              </a:rPr>
              <a:t>ı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sak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A67F59"/>
                </a:solidFill>
                <a:effectLst/>
                <a:latin typeface="inherit"/>
              </a:rPr>
              <a:t>=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Convert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ToInt32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ReadLine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());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WriteLine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>
                <a:solidFill>
                  <a:srgbClr val="669900"/>
                </a:solidFill>
                <a:effectLst/>
                <a:latin typeface="inherit"/>
              </a:rPr>
              <a:t>"Uzun kenarı girin :"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int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uzunk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A67F59"/>
                </a:solidFill>
                <a:effectLst/>
                <a:latin typeface="inherit"/>
              </a:rPr>
              <a:t>=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Convert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ToInt32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ReadLine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());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Alan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kısak,uzunk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</a:p>
          <a:p>
            <a:pPr algn="l" fontAlgn="base"/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ReadLine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(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graphicFrame>
        <p:nvGraphicFramePr>
          <p:cNvPr id="23" name="Tablo 22">
            <a:extLst>
              <a:ext uri="{FF2B5EF4-FFF2-40B4-BE49-F238E27FC236}">
                <a16:creationId xmlns:a16="http://schemas.microsoft.com/office/drawing/2014/main" id="{8445880E-B2F8-F09A-CCE2-DAE93F2D4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74135"/>
              </p:ext>
            </p:extLst>
          </p:nvPr>
        </p:nvGraphicFramePr>
        <p:xfrm>
          <a:off x="7281139" y="2872105"/>
          <a:ext cx="2791657" cy="2011680"/>
        </p:xfrm>
        <a:graphic>
          <a:graphicData uri="http://schemas.openxmlformats.org/drawingml/2006/table">
            <a:tbl>
              <a:tblPr/>
              <a:tblGrid>
                <a:gridCol w="1255598">
                  <a:extLst>
                    <a:ext uri="{9D8B030D-6E8A-4147-A177-3AD203B41FA5}">
                      <a16:colId xmlns:a16="http://schemas.microsoft.com/office/drawing/2014/main" val="2900954231"/>
                    </a:ext>
                  </a:extLst>
                </a:gridCol>
                <a:gridCol w="1536059">
                  <a:extLst>
                    <a:ext uri="{9D8B030D-6E8A-4147-A177-3AD203B41FA5}">
                      <a16:colId xmlns:a16="http://schemas.microsoft.com/office/drawing/2014/main" val="845940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tr-TR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base"/>
                      <a:r>
                        <a:rPr lang="tr-TR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base"/>
                      <a:r>
                        <a:rPr lang="tr-TR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i-FI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Kısa kenarı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girin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A67F59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tr-TR" dirty="0">
                        <a:solidFill>
                          <a:srgbClr val="A67F59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fi-FI" dirty="0">
                          <a:solidFill>
                            <a:srgbClr val="990055"/>
                          </a:solidFill>
                          <a:effectLst/>
                          <a:latin typeface="inherit"/>
                        </a:rPr>
                        <a:t>10</a:t>
                      </a:r>
                      <a:endParaRPr lang="fi-FI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fi-FI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Uzun kenarı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girin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A67F59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tr-TR" dirty="0">
                        <a:solidFill>
                          <a:srgbClr val="A67F59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fi-FI" dirty="0">
                          <a:solidFill>
                            <a:srgbClr val="990055"/>
                          </a:solidFill>
                          <a:effectLst/>
                          <a:latin typeface="inherit"/>
                        </a:rPr>
                        <a:t>15</a:t>
                      </a:r>
                      <a:endParaRPr lang="fi-FI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fi-FI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Alan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A67F59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990055"/>
                          </a:solidFill>
                          <a:effectLst/>
                          <a:latin typeface="inherit"/>
                        </a:rPr>
                        <a:t>150</a:t>
                      </a:r>
                      <a:endParaRPr lang="fi-FI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83599"/>
                  </a:ext>
                </a:extLst>
              </a:tr>
            </a:tbl>
          </a:graphicData>
        </a:graphic>
      </p:graphicFrame>
      <p:sp>
        <p:nvSpPr>
          <p:cNvPr id="24" name="Rectangle 9">
            <a:extLst>
              <a:ext uri="{FF2B5EF4-FFF2-40B4-BE49-F238E27FC236}">
                <a16:creationId xmlns:a16="http://schemas.microsoft.com/office/drawing/2014/main" id="{E2BDAFFF-CE94-1BDA-476C-668BD0619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139" y="2242222"/>
            <a:ext cx="301323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Ekran Çıktısı</a:t>
            </a:r>
            <a:endParaRPr kumimoji="0" lang="tr-TR" altLang="tr-T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AE4ECA70-E769-5A3B-BD93-5254A73560C7}"/>
              </a:ext>
            </a:extLst>
          </p:cNvPr>
          <p:cNvSpPr txBox="1"/>
          <p:nvPr/>
        </p:nvSpPr>
        <p:spPr>
          <a:xfrm>
            <a:off x="309488" y="328680"/>
            <a:ext cx="9753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tr-TR" b="1" i="0" dirty="0">
                <a:effectLst/>
                <a:latin typeface="-apple-system"/>
              </a:rPr>
              <a:t>2.Geriye Değer Döndürmeyen ve Parametre Alan metotlar.</a:t>
            </a:r>
            <a:br>
              <a:rPr lang="tr-TR" dirty="0"/>
            </a:br>
            <a:r>
              <a:rPr lang="tr-TR" b="0" i="0" dirty="0">
                <a:effectLst/>
                <a:latin typeface="-apple-system"/>
              </a:rPr>
              <a:t>Metotların bir diğer varyasyonu, herhangi bir türden bir veya daha fazla parametre almasıdır. Girilecek olan parametre sayısı için bir sınır yoktur.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455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12B01D17-8920-7D9F-F2D7-B0EF9B40F275}"/>
              </a:ext>
            </a:extLst>
          </p:cNvPr>
          <p:cNvSpPr txBox="1"/>
          <p:nvPr/>
        </p:nvSpPr>
        <p:spPr>
          <a:xfrm>
            <a:off x="309488" y="3590779"/>
            <a:ext cx="1188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tr-TR" b="0" i="0" dirty="0">
              <a:effectLst/>
              <a:latin typeface="-apple-system"/>
            </a:endParaRP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757CD15-DD51-59CF-7740-A209B373F5FA}"/>
              </a:ext>
            </a:extLst>
          </p:cNvPr>
          <p:cNvSpPr txBox="1"/>
          <p:nvPr/>
        </p:nvSpPr>
        <p:spPr>
          <a:xfrm>
            <a:off x="998806" y="4107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0A445691-E868-861C-A82D-82AD332069BB}"/>
              </a:ext>
            </a:extLst>
          </p:cNvPr>
          <p:cNvSpPr txBox="1"/>
          <p:nvPr/>
        </p:nvSpPr>
        <p:spPr>
          <a:xfrm>
            <a:off x="309488" y="221226"/>
            <a:ext cx="9753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tr-TR" b="1" i="0" dirty="0">
                <a:effectLst/>
                <a:latin typeface="-apple-system"/>
              </a:rPr>
              <a:t>3.Geriye Değer Döndüren ve Parametre Almayan metotlar.</a:t>
            </a:r>
            <a:br>
              <a:rPr lang="tr-TR" dirty="0"/>
            </a:br>
            <a:r>
              <a:rPr lang="tr-TR" b="0" i="0" dirty="0">
                <a:effectLst/>
                <a:latin typeface="-apple-system"/>
              </a:rPr>
              <a:t>Geriye değer döndürmede metotlar bir veri türünü, herhangi bir türden nesneyi geri döndürebilir. Yapmış olduğumuz bir metodu çağırdığımıza, oluşan veriyi bir başka değişkene aktarmak istediğimizde, </a:t>
            </a:r>
            <a:r>
              <a:rPr lang="tr-TR" b="1" i="0" dirty="0" err="1">
                <a:effectLst/>
                <a:latin typeface="-apple-system"/>
              </a:rPr>
              <a:t>return</a:t>
            </a:r>
            <a:r>
              <a:rPr lang="tr-TR" b="0" i="0" dirty="0">
                <a:effectLst/>
                <a:latin typeface="-apple-system"/>
              </a:rPr>
              <a:t> anahtar kelimemizi kullanırız. Geriye değer döndürme işlemini</a:t>
            </a:r>
            <a:r>
              <a:rPr lang="tr-TR" b="1" i="0" dirty="0">
                <a:effectLst/>
                <a:latin typeface="-apple-system"/>
              </a:rPr>
              <a:t> </a:t>
            </a:r>
            <a:r>
              <a:rPr lang="tr-TR" b="1" i="0" dirty="0" err="1">
                <a:effectLst/>
                <a:latin typeface="-apple-system"/>
              </a:rPr>
              <a:t>return</a:t>
            </a:r>
            <a:r>
              <a:rPr lang="tr-TR" b="0" i="0" dirty="0">
                <a:effectLst/>
                <a:latin typeface="-apple-system"/>
              </a:rPr>
              <a:t> anahtar kelimesini kullanarak yapabiliriz.</a:t>
            </a:r>
            <a:endParaRPr lang="tr-TR" dirty="0"/>
          </a:p>
        </p:txBody>
      </p:sp>
      <p:graphicFrame>
        <p:nvGraphicFramePr>
          <p:cNvPr id="23" name="Tablo 22">
            <a:extLst>
              <a:ext uri="{FF2B5EF4-FFF2-40B4-BE49-F238E27FC236}">
                <a16:creationId xmlns:a16="http://schemas.microsoft.com/office/drawing/2014/main" id="{8445880E-B2F8-F09A-CCE2-DAE93F2D4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93586"/>
              </p:ext>
            </p:extLst>
          </p:nvPr>
        </p:nvGraphicFramePr>
        <p:xfrm>
          <a:off x="7281139" y="2872105"/>
          <a:ext cx="3912055" cy="1463040"/>
        </p:xfrm>
        <a:graphic>
          <a:graphicData uri="http://schemas.openxmlformats.org/drawingml/2006/table">
            <a:tbl>
              <a:tblPr/>
              <a:tblGrid>
                <a:gridCol w="1759517">
                  <a:extLst>
                    <a:ext uri="{9D8B030D-6E8A-4147-A177-3AD203B41FA5}">
                      <a16:colId xmlns:a16="http://schemas.microsoft.com/office/drawing/2014/main" val="2900954231"/>
                    </a:ext>
                  </a:extLst>
                </a:gridCol>
                <a:gridCol w="2152538">
                  <a:extLst>
                    <a:ext uri="{9D8B030D-6E8A-4147-A177-3AD203B41FA5}">
                      <a16:colId xmlns:a16="http://schemas.microsoft.com/office/drawing/2014/main" val="845940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tr-TR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base"/>
                      <a:r>
                        <a:rPr lang="tr-TR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base"/>
                      <a:r>
                        <a:rPr lang="tr-TR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i-FI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Kısa kenarı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girin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A67F59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tr-TR" dirty="0">
                        <a:solidFill>
                          <a:srgbClr val="A67F59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fi-FI" dirty="0">
                          <a:solidFill>
                            <a:srgbClr val="990055"/>
                          </a:solidFill>
                          <a:effectLst/>
                          <a:latin typeface="inherit"/>
                        </a:rPr>
                        <a:t>10</a:t>
                      </a:r>
                      <a:endParaRPr lang="fi-FI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fi-FI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Uzun kenarı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girin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A67F59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tr-TR" dirty="0">
                        <a:solidFill>
                          <a:srgbClr val="A67F59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fi-FI" dirty="0">
                          <a:solidFill>
                            <a:srgbClr val="990055"/>
                          </a:solidFill>
                          <a:effectLst/>
                          <a:latin typeface="inherit"/>
                        </a:rPr>
                        <a:t>15</a:t>
                      </a:r>
                      <a:endParaRPr lang="fi-FI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tr-TR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İşlem Sonucu:</a:t>
                      </a:r>
                      <a:r>
                        <a:rPr lang="fi-FI" dirty="0">
                          <a:solidFill>
                            <a:srgbClr val="990055"/>
                          </a:solidFill>
                          <a:effectLst/>
                          <a:latin typeface="inherit"/>
                        </a:rPr>
                        <a:t>150</a:t>
                      </a:r>
                      <a:endParaRPr lang="fi-FI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83599"/>
                  </a:ext>
                </a:extLst>
              </a:tr>
            </a:tbl>
          </a:graphicData>
        </a:graphic>
      </p:graphicFrame>
      <p:sp>
        <p:nvSpPr>
          <p:cNvPr id="24" name="Rectangle 9">
            <a:extLst>
              <a:ext uri="{FF2B5EF4-FFF2-40B4-BE49-F238E27FC236}">
                <a16:creationId xmlns:a16="http://schemas.microsoft.com/office/drawing/2014/main" id="{E2BDAFFF-CE94-1BDA-476C-668BD0619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139" y="2242222"/>
            <a:ext cx="301323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Ekran Çıktısı</a:t>
            </a:r>
            <a:endParaRPr kumimoji="0" lang="tr-TR" altLang="tr-T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61D7AAA-F554-2AC9-E377-7C7D5DF3ECBF}"/>
              </a:ext>
            </a:extLst>
          </p:cNvPr>
          <p:cNvSpPr txBox="1"/>
          <p:nvPr/>
        </p:nvSpPr>
        <p:spPr>
          <a:xfrm>
            <a:off x="309488" y="1845608"/>
            <a:ext cx="60984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public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static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void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  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Alan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</a:p>
          <a:p>
            <a:pPr algn="l" fontAlgn="base"/>
            <a:r>
              <a:rPr lang="tr-TR" b="0" i="0" dirty="0">
                <a:solidFill>
                  <a:srgbClr val="000000"/>
                </a:solidFill>
                <a:effectLst/>
                <a:latin typeface="Monaco"/>
              </a:rPr>
              <a:t>	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WriteLine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>
                <a:solidFill>
                  <a:srgbClr val="669900"/>
                </a:solidFill>
                <a:effectLst/>
                <a:latin typeface="inherit"/>
              </a:rPr>
              <a:t>"Kısa kenarı girin :"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int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k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Monaco"/>
              </a:rPr>
              <a:t>ı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sak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A67F59"/>
                </a:solidFill>
                <a:effectLst/>
                <a:latin typeface="inherit"/>
              </a:rPr>
              <a:t>=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Convert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ToInt32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ReadLine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());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WriteLine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>
                <a:solidFill>
                  <a:srgbClr val="669900"/>
                </a:solidFill>
                <a:effectLst/>
                <a:latin typeface="inherit"/>
              </a:rPr>
              <a:t>"Uzun kenarı girin :"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int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uzunk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A67F59"/>
                </a:solidFill>
                <a:effectLst/>
                <a:latin typeface="inherit"/>
              </a:rPr>
              <a:t>=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Convert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ToInt32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ReadLine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());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int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alanHesabi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A67F59"/>
                </a:solidFill>
                <a:effectLst/>
                <a:latin typeface="inherit"/>
              </a:rPr>
              <a:t>=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kisakenar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A67F59"/>
                </a:solidFill>
                <a:effectLst/>
                <a:latin typeface="inherit"/>
              </a:rPr>
              <a:t>*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uzunkenar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</a:t>
            </a:r>
          </a:p>
          <a:p>
            <a:pPr algn="l" fontAlgn="base"/>
            <a:r>
              <a:rPr lang="tr-TR" dirty="0">
                <a:solidFill>
                  <a:srgbClr val="006FE0"/>
                </a:solidFill>
                <a:latin typeface="inherit"/>
              </a:rPr>
              <a:t>	</a:t>
            </a:r>
            <a:r>
              <a:rPr lang="tr-TR" dirty="0">
                <a:solidFill>
                  <a:srgbClr val="000000"/>
                </a:solidFill>
                <a:latin typeface="inherit"/>
              </a:rPr>
              <a:t>Return </a:t>
            </a:r>
            <a:r>
              <a:rPr lang="tr-TR" dirty="0" err="1">
                <a:solidFill>
                  <a:srgbClr val="000000"/>
                </a:solidFill>
                <a:latin typeface="inherit"/>
              </a:rPr>
              <a:t>alanHesabi</a:t>
            </a:r>
            <a:r>
              <a:rPr lang="tr-TR" dirty="0">
                <a:solidFill>
                  <a:srgbClr val="000000"/>
                </a:solidFill>
                <a:latin typeface="inherit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0000"/>
                </a:solidFill>
                <a:effectLst/>
                <a:latin typeface="Monaco"/>
              </a:rPr>
              <a:t> </a:t>
            </a: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static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void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Main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string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[]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args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</a:t>
            </a:r>
            <a:r>
              <a:rPr lang="tr-TR" b="0" i="0" dirty="0" err="1">
                <a:solidFill>
                  <a:srgbClr val="006FE0"/>
                </a:solidFill>
                <a:effectLst/>
                <a:latin typeface="inherit"/>
              </a:rPr>
              <a:t>int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6FE0"/>
                </a:solidFill>
                <a:effectLst/>
                <a:latin typeface="inherit"/>
              </a:rPr>
              <a:t>sonuc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= 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Alan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kısak,uzunk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ReadLine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(</a:t>
            </a:r>
            <a:r>
              <a:rPr lang="tr-TR" dirty="0">
                <a:solidFill>
                  <a:srgbClr val="669900"/>
                </a:solidFill>
                <a:latin typeface="inherit"/>
              </a:rPr>
              <a:t>"</a:t>
            </a:r>
            <a:r>
              <a:rPr lang="tr-TR" b="0" i="0" dirty="0">
                <a:solidFill>
                  <a:srgbClr val="669900"/>
                </a:solidFill>
                <a:effectLst/>
                <a:latin typeface="inherit"/>
              </a:rPr>
              <a:t>İşlem Sonucu:" +</a:t>
            </a:r>
            <a:r>
              <a:rPr lang="tr-TR" b="0" i="0" dirty="0" err="1">
                <a:solidFill>
                  <a:srgbClr val="669900"/>
                </a:solidFill>
                <a:effectLst/>
                <a:latin typeface="inherit"/>
              </a:rPr>
              <a:t>sonuc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6251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12B01D17-8920-7D9F-F2D7-B0EF9B40F275}"/>
              </a:ext>
            </a:extLst>
          </p:cNvPr>
          <p:cNvSpPr txBox="1"/>
          <p:nvPr/>
        </p:nvSpPr>
        <p:spPr>
          <a:xfrm>
            <a:off x="309488" y="3590779"/>
            <a:ext cx="1188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tr-TR" b="0" i="0" dirty="0">
              <a:effectLst/>
              <a:latin typeface="-apple-system"/>
            </a:endParaRP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757CD15-DD51-59CF-7740-A209B373F5FA}"/>
              </a:ext>
            </a:extLst>
          </p:cNvPr>
          <p:cNvSpPr txBox="1"/>
          <p:nvPr/>
        </p:nvSpPr>
        <p:spPr>
          <a:xfrm>
            <a:off x="998806" y="4107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0A445691-E868-861C-A82D-82AD332069BB}"/>
              </a:ext>
            </a:extLst>
          </p:cNvPr>
          <p:cNvSpPr txBox="1"/>
          <p:nvPr/>
        </p:nvSpPr>
        <p:spPr>
          <a:xfrm>
            <a:off x="309488" y="221226"/>
            <a:ext cx="975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tr-TR" b="1" i="0" dirty="0">
                <a:effectLst/>
                <a:latin typeface="-apple-system"/>
              </a:rPr>
              <a:t>4.Geriye Değer Döndüren ve Parametre Alan metotlar. </a:t>
            </a:r>
          </a:p>
        </p:txBody>
      </p:sp>
      <p:graphicFrame>
        <p:nvGraphicFramePr>
          <p:cNvPr id="23" name="Tablo 22">
            <a:extLst>
              <a:ext uri="{FF2B5EF4-FFF2-40B4-BE49-F238E27FC236}">
                <a16:creationId xmlns:a16="http://schemas.microsoft.com/office/drawing/2014/main" id="{8445880E-B2F8-F09A-CCE2-DAE93F2D4DE2}"/>
              </a:ext>
            </a:extLst>
          </p:cNvPr>
          <p:cNvGraphicFramePr>
            <a:graphicFrameLocks noGrp="1"/>
          </p:cNvGraphicFramePr>
          <p:nvPr/>
        </p:nvGraphicFramePr>
        <p:xfrm>
          <a:off x="7281139" y="2872105"/>
          <a:ext cx="3912055" cy="1463040"/>
        </p:xfrm>
        <a:graphic>
          <a:graphicData uri="http://schemas.openxmlformats.org/drawingml/2006/table">
            <a:tbl>
              <a:tblPr/>
              <a:tblGrid>
                <a:gridCol w="1759517">
                  <a:extLst>
                    <a:ext uri="{9D8B030D-6E8A-4147-A177-3AD203B41FA5}">
                      <a16:colId xmlns:a16="http://schemas.microsoft.com/office/drawing/2014/main" val="2900954231"/>
                    </a:ext>
                  </a:extLst>
                </a:gridCol>
                <a:gridCol w="2152538">
                  <a:extLst>
                    <a:ext uri="{9D8B030D-6E8A-4147-A177-3AD203B41FA5}">
                      <a16:colId xmlns:a16="http://schemas.microsoft.com/office/drawing/2014/main" val="845940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tr-TR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base"/>
                      <a:r>
                        <a:rPr lang="tr-TR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base"/>
                      <a:r>
                        <a:rPr lang="tr-TR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i-FI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Kısa kenarı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girin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A67F59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tr-TR" dirty="0">
                        <a:solidFill>
                          <a:srgbClr val="A67F59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fi-FI" dirty="0">
                          <a:solidFill>
                            <a:srgbClr val="990055"/>
                          </a:solidFill>
                          <a:effectLst/>
                          <a:latin typeface="inherit"/>
                        </a:rPr>
                        <a:t>10</a:t>
                      </a:r>
                      <a:endParaRPr lang="fi-FI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fi-FI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Uzun kenarı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girin</a:t>
                      </a:r>
                      <a:r>
                        <a:rPr lang="fi-FI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i-FI" dirty="0">
                          <a:solidFill>
                            <a:srgbClr val="A67F59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tr-TR" dirty="0">
                        <a:solidFill>
                          <a:srgbClr val="A67F59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fi-FI" dirty="0">
                          <a:solidFill>
                            <a:srgbClr val="990055"/>
                          </a:solidFill>
                          <a:effectLst/>
                          <a:latin typeface="inherit"/>
                        </a:rPr>
                        <a:t>15</a:t>
                      </a:r>
                      <a:endParaRPr lang="fi-FI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tr-TR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İşlem Sonucu:</a:t>
                      </a:r>
                      <a:r>
                        <a:rPr lang="fi-FI" dirty="0">
                          <a:solidFill>
                            <a:srgbClr val="990055"/>
                          </a:solidFill>
                          <a:effectLst/>
                          <a:latin typeface="inherit"/>
                        </a:rPr>
                        <a:t>150</a:t>
                      </a:r>
                      <a:endParaRPr lang="fi-FI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83599"/>
                  </a:ext>
                </a:extLst>
              </a:tr>
            </a:tbl>
          </a:graphicData>
        </a:graphic>
      </p:graphicFrame>
      <p:sp>
        <p:nvSpPr>
          <p:cNvPr id="24" name="Rectangle 9">
            <a:extLst>
              <a:ext uri="{FF2B5EF4-FFF2-40B4-BE49-F238E27FC236}">
                <a16:creationId xmlns:a16="http://schemas.microsoft.com/office/drawing/2014/main" id="{E2BDAFFF-CE94-1BDA-476C-668BD0619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139" y="2242222"/>
            <a:ext cx="301323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Ekran Çıktısı</a:t>
            </a:r>
            <a:endParaRPr kumimoji="0" lang="tr-TR" altLang="tr-T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61D7AAA-F554-2AC9-E377-7C7D5DF3ECBF}"/>
              </a:ext>
            </a:extLst>
          </p:cNvPr>
          <p:cNvSpPr txBox="1"/>
          <p:nvPr/>
        </p:nvSpPr>
        <p:spPr>
          <a:xfrm>
            <a:off x="324791" y="1190122"/>
            <a:ext cx="60984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public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static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void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  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Alan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int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kisakenar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,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int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uzunkenar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int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alanHesabi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A67F59"/>
                </a:solidFill>
                <a:effectLst/>
                <a:latin typeface="inherit"/>
              </a:rPr>
              <a:t>=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kisakenar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A67F59"/>
                </a:solidFill>
                <a:effectLst/>
                <a:latin typeface="inherit"/>
              </a:rPr>
              <a:t>*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uzunkenar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</a:t>
            </a:r>
          </a:p>
          <a:p>
            <a:pPr algn="l" fontAlgn="base"/>
            <a:r>
              <a:rPr lang="tr-TR" dirty="0">
                <a:solidFill>
                  <a:srgbClr val="006FE0"/>
                </a:solidFill>
                <a:latin typeface="inherit"/>
              </a:rPr>
              <a:t>	</a:t>
            </a:r>
            <a:r>
              <a:rPr lang="tr-TR" dirty="0">
                <a:solidFill>
                  <a:srgbClr val="000000"/>
                </a:solidFill>
                <a:latin typeface="inherit"/>
              </a:rPr>
              <a:t>Return </a:t>
            </a:r>
            <a:r>
              <a:rPr lang="tr-TR" dirty="0" err="1">
                <a:solidFill>
                  <a:srgbClr val="000000"/>
                </a:solidFill>
                <a:latin typeface="inherit"/>
              </a:rPr>
              <a:t>alanHesabi</a:t>
            </a:r>
            <a:r>
              <a:rPr lang="tr-TR" dirty="0">
                <a:solidFill>
                  <a:srgbClr val="000000"/>
                </a:solidFill>
                <a:latin typeface="inherit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0000"/>
                </a:solidFill>
                <a:effectLst/>
                <a:latin typeface="Monaco"/>
              </a:rPr>
              <a:t> </a:t>
            </a: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static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void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Main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string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[]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args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	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WriteLine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>
                <a:solidFill>
                  <a:srgbClr val="669900"/>
                </a:solidFill>
                <a:effectLst/>
                <a:latin typeface="inherit"/>
              </a:rPr>
              <a:t>"Kısa kenarı girin :"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int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k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Monaco"/>
              </a:rPr>
              <a:t>ı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sak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A67F59"/>
                </a:solidFill>
                <a:effectLst/>
                <a:latin typeface="inherit"/>
              </a:rPr>
              <a:t>=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Convert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ToInt32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ReadLine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());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WriteLine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>
                <a:solidFill>
                  <a:srgbClr val="669900"/>
                </a:solidFill>
                <a:effectLst/>
                <a:latin typeface="inherit"/>
              </a:rPr>
              <a:t>"Uzun kenarı girin :"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1" i="0" dirty="0" err="1">
                <a:solidFill>
                  <a:srgbClr val="1990C5"/>
                </a:solidFill>
                <a:effectLst/>
                <a:latin typeface="inherit"/>
              </a:rPr>
              <a:t>int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uzunk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A67F59"/>
                </a:solidFill>
                <a:effectLst/>
                <a:latin typeface="inherit"/>
              </a:rPr>
              <a:t>=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Convert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ToInt32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ReadLine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());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</a:t>
            </a:r>
            <a:r>
              <a:rPr lang="tr-TR" b="0" i="0" dirty="0" err="1">
                <a:solidFill>
                  <a:srgbClr val="006FE0"/>
                </a:solidFill>
                <a:effectLst/>
                <a:latin typeface="inherit"/>
              </a:rPr>
              <a:t>int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006FE0"/>
                </a:solidFill>
                <a:effectLst/>
                <a:latin typeface="inherit"/>
              </a:rPr>
              <a:t>sonuc</a:t>
            </a:r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= </a:t>
            </a:r>
            <a:r>
              <a:rPr lang="tr-TR" b="0" i="0" dirty="0">
                <a:solidFill>
                  <a:srgbClr val="000000"/>
                </a:solidFill>
                <a:effectLst/>
                <a:latin typeface="inherit"/>
              </a:rPr>
              <a:t>Alan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kısak,uzunk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Console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herit"/>
              </a:rPr>
              <a:t>ReadLine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(</a:t>
            </a:r>
            <a:r>
              <a:rPr lang="tr-TR" dirty="0">
                <a:solidFill>
                  <a:srgbClr val="669900"/>
                </a:solidFill>
                <a:latin typeface="inherit"/>
              </a:rPr>
              <a:t>"</a:t>
            </a:r>
            <a:r>
              <a:rPr lang="tr-TR" b="0" i="0" dirty="0">
                <a:solidFill>
                  <a:srgbClr val="669900"/>
                </a:solidFill>
                <a:effectLst/>
                <a:latin typeface="inherit"/>
              </a:rPr>
              <a:t>İşlem Sonucu:" +</a:t>
            </a:r>
            <a:r>
              <a:rPr lang="tr-TR" b="0" i="0" dirty="0" err="1">
                <a:solidFill>
                  <a:srgbClr val="669900"/>
                </a:solidFill>
                <a:effectLst/>
                <a:latin typeface="inherit"/>
              </a:rPr>
              <a:t>sonuc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tr-TR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tr-TR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4263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Geniş ekran</PresentationFormat>
  <Paragraphs>113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4" baseType="lpstr">
      <vt:lpstr>-apple-system</vt:lpstr>
      <vt:lpstr>Arial</vt:lpstr>
      <vt:lpstr>Cabin</vt:lpstr>
      <vt:lpstr>Calibri</vt:lpstr>
      <vt:lpstr>Calibri Light</vt:lpstr>
      <vt:lpstr>inherit</vt:lpstr>
      <vt:lpstr>Monaco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SERAP ÇELİK</dc:creator>
  <cp:lastModifiedBy>SERAP ÇELİK</cp:lastModifiedBy>
  <cp:revision>2</cp:revision>
  <dcterms:created xsi:type="dcterms:W3CDTF">2023-06-15T20:44:57Z</dcterms:created>
  <dcterms:modified xsi:type="dcterms:W3CDTF">2023-06-16T09:59:01Z</dcterms:modified>
</cp:coreProperties>
</file>