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58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4848-E8E5-4B98-B000-EC10DDF6AC4C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22B5-2794-4A0A-B03C-06688C8AE8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055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4848-E8E5-4B98-B000-EC10DDF6AC4C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22B5-2794-4A0A-B03C-06688C8AE8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911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6F54848-E8E5-4B98-B000-EC10DDF6AC4C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BA122B5-2794-4A0A-B03C-06688C8AE8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53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4848-E8E5-4B98-B000-EC10DDF6AC4C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22B5-2794-4A0A-B03C-06688C8AE8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015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54848-E8E5-4B98-B000-EC10DDF6AC4C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A122B5-2794-4A0A-B03C-06688C8AE8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1396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4848-E8E5-4B98-B000-EC10DDF6AC4C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22B5-2794-4A0A-B03C-06688C8AE8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326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4848-E8E5-4B98-B000-EC10DDF6AC4C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22B5-2794-4A0A-B03C-06688C8AE8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748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4848-E8E5-4B98-B000-EC10DDF6AC4C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22B5-2794-4A0A-B03C-06688C8AE8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535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4848-E8E5-4B98-B000-EC10DDF6AC4C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22B5-2794-4A0A-B03C-06688C8AE8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7615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4848-E8E5-4B98-B000-EC10DDF6AC4C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22B5-2794-4A0A-B03C-06688C8AE8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309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4848-E8E5-4B98-B000-EC10DDF6AC4C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122B5-2794-4A0A-B03C-06688C8AE8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683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6F54848-E8E5-4B98-B000-EC10DDF6AC4C}" type="datetimeFigureOut">
              <a:rPr lang="en-ID" smtClean="0"/>
              <a:t>17/03/2025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BA122B5-2794-4A0A-B03C-06688C8AE8C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6763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233D-23C1-EAB4-97AB-2AC52BC13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PEMROGRAMAN BERORIENTASI OBJEK 2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0C8A4-7B09-2FE3-7A2D-C27683808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5711"/>
            <a:ext cx="2724443" cy="379119"/>
          </a:xfrm>
        </p:spPr>
        <p:txBody>
          <a:bodyPr>
            <a:normAutofit/>
          </a:bodyPr>
          <a:lstStyle/>
          <a:p>
            <a:r>
              <a:rPr lang="en-GB" dirty="0"/>
              <a:t>Ali Rohman, </a:t>
            </a:r>
            <a:r>
              <a:rPr lang="en-GB" dirty="0" err="1"/>
              <a:t>M.Kom</a:t>
            </a:r>
            <a:endParaRPr lang="en-ID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070C31C-D2E3-7BE7-1601-08F9D3276C35}"/>
              </a:ext>
            </a:extLst>
          </p:cNvPr>
          <p:cNvSpPr txBox="1">
            <a:spLocks/>
          </p:cNvSpPr>
          <p:nvPr/>
        </p:nvSpPr>
        <p:spPr>
          <a:xfrm>
            <a:off x="10789920" y="287969"/>
            <a:ext cx="1153552" cy="79524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1531A-7B36-8660-DABE-C490A47BE807}"/>
              </a:ext>
            </a:extLst>
          </p:cNvPr>
          <p:cNvSpPr txBox="1"/>
          <p:nvPr/>
        </p:nvSpPr>
        <p:spPr>
          <a:xfrm>
            <a:off x="10698481" y="395609"/>
            <a:ext cx="13364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latin typeface="Aptos" panose="020B0004020202020204" pitchFamily="34" charset="0"/>
              </a:rPr>
              <a:t>P.3-4</a:t>
            </a:r>
            <a:endParaRPr lang="en-ID" sz="32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71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40000"/>
                <a:lumOff val="60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B38A-A24A-C3F9-5994-AC3CB560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STRUKTUR APLIKASI MODULAR</a:t>
            </a:r>
            <a:endParaRPr lang="en-ID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16A074B7-A84A-5BA7-65F3-CACFE313B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494" y="1984341"/>
            <a:ext cx="5657835" cy="440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53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C8A0-0D5E-2172-B5E5-C4F18E5C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BE8A6-7DB6-6CD3-3082-B5E3EEB6E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DATABASE: </a:t>
            </a:r>
            <a:r>
              <a:rPr lang="en-GB" b="1" dirty="0" err="1">
                <a:solidFill>
                  <a:srgbClr val="FFFF00"/>
                </a:solidFill>
              </a:rPr>
              <a:t>Mahasiswa</a:t>
            </a:r>
            <a:endParaRPr lang="en-GB" b="1" dirty="0">
              <a:solidFill>
                <a:srgbClr val="FFFF00"/>
              </a:solidFill>
            </a:endParaRPr>
          </a:p>
          <a:p>
            <a:r>
              <a:rPr lang="en-GB" dirty="0"/>
              <a:t>TABLE: </a:t>
            </a:r>
            <a:r>
              <a:rPr lang="en-GB" b="1" dirty="0" err="1">
                <a:solidFill>
                  <a:srgbClr val="FFFF00"/>
                </a:solidFill>
              </a:rPr>
              <a:t>tbuser</a:t>
            </a:r>
            <a:endParaRPr lang="en-ID" b="1" dirty="0">
              <a:solidFill>
                <a:srgbClr val="FFFF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3D755C-4BE7-7AB5-F026-B426D9D5F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243" y="2322065"/>
            <a:ext cx="3536621" cy="337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9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9CEB-E6E5-7E6C-A48C-79346CB7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798482"/>
          </a:xfrm>
        </p:spPr>
        <p:txBody>
          <a:bodyPr/>
          <a:lstStyle/>
          <a:p>
            <a:r>
              <a:rPr lang="en-ID" b="1" dirty="0"/>
              <a:t>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6EE86-7FA9-00F6-86D4-6DB601D28C8F}"/>
              </a:ext>
            </a:extLst>
          </p:cNvPr>
          <p:cNvSpPr txBox="1"/>
          <p:nvPr/>
        </p:nvSpPr>
        <p:spPr>
          <a:xfrm>
            <a:off x="1202919" y="901683"/>
            <a:ext cx="9966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1" dirty="0" err="1">
                <a:solidFill>
                  <a:schemeClr val="bg2"/>
                </a:solidFill>
              </a:rPr>
              <a:t>Fungsi</a:t>
            </a:r>
            <a:r>
              <a:rPr lang="en-ID" sz="2400" b="1" dirty="0">
                <a:solidFill>
                  <a:schemeClr val="bg2"/>
                </a:solidFill>
              </a:rPr>
              <a:t>:</a:t>
            </a:r>
            <a:r>
              <a:rPr lang="en-ID" sz="2400" dirty="0">
                <a:solidFill>
                  <a:schemeClr val="bg2"/>
                </a:solidFill>
              </a:rPr>
              <a:t> </a:t>
            </a:r>
            <a:r>
              <a:rPr lang="en-ID" sz="2400" dirty="0" err="1">
                <a:solidFill>
                  <a:schemeClr val="bg2"/>
                </a:solidFill>
              </a:rPr>
              <a:t>Menyimpan</a:t>
            </a:r>
            <a:r>
              <a:rPr lang="en-ID" sz="2400" dirty="0">
                <a:solidFill>
                  <a:schemeClr val="bg2"/>
                </a:solidFill>
              </a:rPr>
              <a:t> </a:t>
            </a:r>
            <a:r>
              <a:rPr lang="en-ID" sz="2400" dirty="0" err="1">
                <a:solidFill>
                  <a:schemeClr val="bg2"/>
                </a:solidFill>
              </a:rPr>
              <a:t>struktur</a:t>
            </a:r>
            <a:r>
              <a:rPr lang="en-ID" sz="2400" dirty="0">
                <a:solidFill>
                  <a:schemeClr val="bg2"/>
                </a:solidFill>
              </a:rPr>
              <a:t> data yang </a:t>
            </a:r>
            <a:r>
              <a:rPr lang="en-ID" sz="2400" dirty="0" err="1">
                <a:solidFill>
                  <a:schemeClr val="bg2"/>
                </a:solidFill>
              </a:rPr>
              <a:t>merepresentasikan</a:t>
            </a:r>
            <a:r>
              <a:rPr lang="en-ID" sz="2400" dirty="0">
                <a:solidFill>
                  <a:schemeClr val="bg2"/>
                </a:solidFill>
              </a:rPr>
              <a:t> </a:t>
            </a:r>
            <a:r>
              <a:rPr lang="en-ID" sz="2400" dirty="0" err="1">
                <a:solidFill>
                  <a:schemeClr val="bg2"/>
                </a:solidFill>
              </a:rPr>
              <a:t>entitas</a:t>
            </a:r>
            <a:r>
              <a:rPr lang="en-ID" sz="2400" dirty="0">
                <a:solidFill>
                  <a:schemeClr val="bg2"/>
                </a:solidFill>
              </a:rPr>
              <a:t> di </a:t>
            </a:r>
            <a:r>
              <a:rPr lang="en-ID" sz="2400" dirty="0" err="1">
                <a:solidFill>
                  <a:schemeClr val="bg2"/>
                </a:solidFill>
              </a:rPr>
              <a:t>aplikasi</a:t>
            </a:r>
            <a:r>
              <a:rPr lang="en-ID" sz="24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529EC4-DA51-ADB4-F878-7D8DE1719190}"/>
              </a:ext>
            </a:extLst>
          </p:cNvPr>
          <p:cNvSpPr txBox="1"/>
          <p:nvPr/>
        </p:nvSpPr>
        <p:spPr>
          <a:xfrm>
            <a:off x="1417319" y="1863358"/>
            <a:ext cx="60983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D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D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 </a:t>
            </a:r>
            <a:r>
              <a:rPr lang="en-ID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ID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ID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D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D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id</a:t>
            </a:r>
            <a:r>
              <a:rPr lang="en-ID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ID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ID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D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nim</a:t>
            </a:r>
            <a:r>
              <a:rPr lang="en-ID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ID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ID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D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nama</a:t>
            </a:r>
            <a:r>
              <a:rPr lang="en-ID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ID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ID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D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D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prodi</a:t>
            </a:r>
            <a:r>
              <a:rPr lang="en-ID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ID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ID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D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password</a:t>
            </a:r>
            <a:r>
              <a:rPr lang="en-ID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ID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ID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D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D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akses</a:t>
            </a:r>
            <a:r>
              <a:rPr lang="en-ID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ID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ID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ID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772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9082A2-267B-B714-6630-CAE99838A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6B4C-26C1-5D74-D65C-E34BCAD1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798482"/>
          </a:xfrm>
        </p:spPr>
        <p:txBody>
          <a:bodyPr/>
          <a:lstStyle/>
          <a:p>
            <a:r>
              <a:rPr lang="en-ID" b="1" dirty="0"/>
              <a:t>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2CEB7-D1AC-2710-3C8D-22E5950A6199}"/>
              </a:ext>
            </a:extLst>
          </p:cNvPr>
          <p:cNvSpPr txBox="1"/>
          <p:nvPr/>
        </p:nvSpPr>
        <p:spPr>
          <a:xfrm>
            <a:off x="1202919" y="901683"/>
            <a:ext cx="9966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b="1" dirty="0" err="1">
                <a:solidFill>
                  <a:schemeClr val="bg2"/>
                </a:solidFill>
              </a:rPr>
              <a:t>Fungsi</a:t>
            </a:r>
            <a:r>
              <a:rPr lang="en-ID" sz="2400" b="1" dirty="0">
                <a:solidFill>
                  <a:schemeClr val="bg2"/>
                </a:solidFill>
              </a:rPr>
              <a:t>:</a:t>
            </a:r>
            <a:r>
              <a:rPr lang="en-ID" sz="2400" dirty="0">
                <a:solidFill>
                  <a:schemeClr val="bg2"/>
                </a:solidFill>
              </a:rPr>
              <a:t> </a:t>
            </a:r>
            <a:r>
              <a:rPr lang="en-ID" sz="2400" dirty="0" err="1">
                <a:solidFill>
                  <a:schemeClr val="bg2"/>
                </a:solidFill>
              </a:rPr>
              <a:t>Menyimpan</a:t>
            </a:r>
            <a:r>
              <a:rPr lang="en-ID" sz="2400" dirty="0">
                <a:solidFill>
                  <a:schemeClr val="bg2"/>
                </a:solidFill>
              </a:rPr>
              <a:t> </a:t>
            </a:r>
            <a:r>
              <a:rPr lang="en-ID" sz="2400" dirty="0" err="1">
                <a:solidFill>
                  <a:schemeClr val="bg2"/>
                </a:solidFill>
              </a:rPr>
              <a:t>struktur</a:t>
            </a:r>
            <a:r>
              <a:rPr lang="en-ID" sz="2400" dirty="0">
                <a:solidFill>
                  <a:schemeClr val="bg2"/>
                </a:solidFill>
              </a:rPr>
              <a:t> data yang </a:t>
            </a:r>
            <a:r>
              <a:rPr lang="en-ID" sz="2400" dirty="0" err="1">
                <a:solidFill>
                  <a:schemeClr val="bg2"/>
                </a:solidFill>
              </a:rPr>
              <a:t>merepresentasikan</a:t>
            </a:r>
            <a:r>
              <a:rPr lang="en-ID" sz="2400" dirty="0">
                <a:solidFill>
                  <a:schemeClr val="bg2"/>
                </a:solidFill>
              </a:rPr>
              <a:t> </a:t>
            </a:r>
            <a:r>
              <a:rPr lang="en-ID" sz="2400" dirty="0" err="1">
                <a:solidFill>
                  <a:schemeClr val="bg2"/>
                </a:solidFill>
              </a:rPr>
              <a:t>entitas</a:t>
            </a:r>
            <a:r>
              <a:rPr lang="en-ID" sz="2400" dirty="0">
                <a:solidFill>
                  <a:schemeClr val="bg2"/>
                </a:solidFill>
              </a:rPr>
              <a:t> di </a:t>
            </a:r>
            <a:r>
              <a:rPr lang="en-ID" sz="2400" dirty="0" err="1">
                <a:solidFill>
                  <a:schemeClr val="bg2"/>
                </a:solidFill>
              </a:rPr>
              <a:t>aplikasi</a:t>
            </a:r>
            <a:r>
              <a:rPr lang="en-ID" sz="24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811964-9AE1-6B76-392C-4139EF009C84}"/>
              </a:ext>
            </a:extLst>
          </p:cNvPr>
          <p:cNvSpPr txBox="1"/>
          <p:nvPr/>
        </p:nvSpPr>
        <p:spPr>
          <a:xfrm>
            <a:off x="682415" y="2770830"/>
            <a:ext cx="60983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D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D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 </a:t>
            </a:r>
            <a:r>
              <a:rPr lang="en-ID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ID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ID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D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D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id</a:t>
            </a:r>
            <a:r>
              <a:rPr lang="en-ID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ID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ID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D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nim</a:t>
            </a:r>
            <a:r>
              <a:rPr lang="en-ID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ID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ID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D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nama</a:t>
            </a:r>
            <a:r>
              <a:rPr lang="en-ID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ID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ID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D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D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prodi</a:t>
            </a:r>
            <a:r>
              <a:rPr lang="en-ID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ID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ID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D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password</a:t>
            </a:r>
            <a:r>
              <a:rPr lang="en-ID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ID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ID" sz="24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D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D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akses</a:t>
            </a:r>
            <a:r>
              <a:rPr lang="en-ID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ID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ID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ID" sz="24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E7070-4133-3AED-0E86-D48E031B668F}"/>
              </a:ext>
            </a:extLst>
          </p:cNvPr>
          <p:cNvSpPr txBox="1"/>
          <p:nvPr/>
        </p:nvSpPr>
        <p:spPr>
          <a:xfrm>
            <a:off x="1350496" y="1363348"/>
            <a:ext cx="4318783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Hanya </a:t>
            </a:r>
            <a:r>
              <a:rPr lang="en-ID" dirty="0" err="1">
                <a:solidFill>
                  <a:srgbClr val="000000"/>
                </a:solidFill>
                <a:latin typeface="Courier New" panose="02070309020205020404" pitchFamily="49" charset="0"/>
              </a:rPr>
              <a:t>berisi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ourier New" panose="02070309020205020404" pitchFamily="49" charset="0"/>
              </a:rPr>
              <a:t>Atribut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 (data)</a:t>
            </a:r>
          </a:p>
          <a:p>
            <a:pPr marL="285750" indent="-285750">
              <a:buFontTx/>
              <a:buChar char="-"/>
            </a:pPr>
            <a:r>
              <a:rPr lang="en-ID" dirty="0" err="1">
                <a:solidFill>
                  <a:srgbClr val="000000"/>
                </a:solidFill>
                <a:latin typeface="Courier New" panose="02070309020205020404" pitchFamily="49" charset="0"/>
              </a:rPr>
              <a:t>Tanpa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 Logika </a:t>
            </a:r>
            <a:r>
              <a:rPr lang="en-ID" dirty="0" err="1">
                <a:solidFill>
                  <a:srgbClr val="000000"/>
                </a:solidFill>
                <a:latin typeface="Courier New" panose="02070309020205020404" pitchFamily="49" charset="0"/>
              </a:rPr>
              <a:t>bisnis</a:t>
            </a:r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Hanya </a:t>
            </a:r>
            <a:r>
              <a:rPr lang="en-ID" dirty="0" err="1">
                <a:solidFill>
                  <a:srgbClr val="000000"/>
                </a:solidFill>
                <a:latin typeface="Courier New" panose="02070309020205020404" pitchFamily="49" charset="0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ourier New" panose="02070309020205020404" pitchFamily="49" charset="0"/>
              </a:rPr>
              <a:t>menyimpan</a:t>
            </a:r>
            <a:endParaRPr lang="en-ID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C20F3-F75B-ECDD-1A27-6DA02C21E6BB}"/>
              </a:ext>
            </a:extLst>
          </p:cNvPr>
          <p:cNvSpPr txBox="1"/>
          <p:nvPr/>
        </p:nvSpPr>
        <p:spPr>
          <a:xfrm>
            <a:off x="6988125" y="2981845"/>
            <a:ext cx="49272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D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D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</a:t>
            </a:r>
            <a:r>
              <a:rPr lang="en-ID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en-ID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ID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D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en-ID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D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ID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ID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D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nim</a:t>
            </a:r>
            <a:r>
              <a:rPr lang="en-ID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"22011001"</a:t>
            </a:r>
            <a:r>
              <a:rPr lang="en-ID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ID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ID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D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nama</a:t>
            </a:r>
            <a:r>
              <a:rPr lang="en-ID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"Budi Santoso"</a:t>
            </a:r>
            <a:r>
              <a:rPr lang="en-ID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ID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ID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D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prodi</a:t>
            </a:r>
            <a:r>
              <a:rPr lang="en-ID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D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Informatika</a:t>
            </a:r>
            <a:r>
              <a:rPr lang="en-ID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D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ID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ID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D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D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D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hashed_password</a:t>
            </a:r>
            <a:r>
              <a:rPr lang="en-ID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D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ID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D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D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akses</a:t>
            </a:r>
            <a:r>
              <a:rPr lang="en-ID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D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D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D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mahasiswa</a:t>
            </a:r>
            <a:r>
              <a:rPr lang="en-ID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D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ID" dirty="0">
              <a:effectLst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55F67B9-C2EF-D53A-8FA3-2BA1CC5FC968}"/>
              </a:ext>
            </a:extLst>
          </p:cNvPr>
          <p:cNvCxnSpPr>
            <a:cxnSpLocks/>
          </p:cNvCxnSpPr>
          <p:nvPr/>
        </p:nvCxnSpPr>
        <p:spPr>
          <a:xfrm flipV="1">
            <a:off x="4600135" y="3658124"/>
            <a:ext cx="2284307" cy="787267"/>
          </a:xfrm>
          <a:prstGeom prst="curvedConnector3">
            <a:avLst/>
          </a:prstGeom>
          <a:ln w="57150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12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6E07-7E96-E962-36EE-4D92045C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PRAKTEK</a:t>
            </a:r>
            <a:endParaRPr lang="en-ID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CF8CDC-2278-787A-DC61-303CEED83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674" y="2057634"/>
            <a:ext cx="7881643" cy="438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115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307</TotalTime>
  <Words>168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Corbel</vt:lpstr>
      <vt:lpstr>Courier New</vt:lpstr>
      <vt:lpstr>Wingdings</vt:lpstr>
      <vt:lpstr>Banded</vt:lpstr>
      <vt:lpstr>PEMROGRAMAN BERORIENTASI OBJEK 2</vt:lpstr>
      <vt:lpstr>STRUKTUR APLIKASI MODULAR</vt:lpstr>
      <vt:lpstr>DATABASE</vt:lpstr>
      <vt:lpstr>MODEL</vt:lpstr>
      <vt:lpstr>MODEL</vt:lpstr>
      <vt:lpstr>PRAKTEK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</dc:creator>
  <cp:lastModifiedBy>PC</cp:lastModifiedBy>
  <cp:revision>8</cp:revision>
  <dcterms:created xsi:type="dcterms:W3CDTF">2025-02-27T14:44:06Z</dcterms:created>
  <dcterms:modified xsi:type="dcterms:W3CDTF">2025-03-17T07:41:57Z</dcterms:modified>
</cp:coreProperties>
</file>