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6" r:id="rId1"/>
  </p:sldMasterIdLst>
  <p:notesMasterIdLst>
    <p:notesMasterId r:id="rId17"/>
  </p:notesMasterIdLst>
  <p:handoutMasterIdLst>
    <p:handoutMasterId r:id="rId18"/>
  </p:handoutMasterIdLst>
  <p:sldIdLst>
    <p:sldId id="265" r:id="rId2"/>
    <p:sldId id="266" r:id="rId3"/>
    <p:sldId id="276" r:id="rId4"/>
    <p:sldId id="275" r:id="rId5"/>
    <p:sldId id="278" r:id="rId6"/>
    <p:sldId id="279" r:id="rId7"/>
    <p:sldId id="280" r:id="rId8"/>
    <p:sldId id="281" r:id="rId9"/>
    <p:sldId id="282" r:id="rId10"/>
    <p:sldId id="277" r:id="rId11"/>
    <p:sldId id="283" r:id="rId12"/>
    <p:sldId id="285" r:id="rId13"/>
    <p:sldId id="286" r:id="rId14"/>
    <p:sldId id="288" r:id="rId15"/>
    <p:sldId id="287" r:id="rId16"/>
  </p:sldIdLst>
  <p:sldSz cx="9144000" cy="5715000" type="screen16x10"/>
  <p:notesSz cx="7099300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F3C00"/>
    <a:srgbClr val="FEA59E"/>
    <a:srgbClr val="8100D0"/>
    <a:srgbClr val="FF7BEC"/>
    <a:srgbClr val="00682F"/>
    <a:srgbClr val="DA6900"/>
    <a:srgbClr val="F5D800"/>
    <a:srgbClr val="DCDCDC"/>
    <a:srgbClr val="ADE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5701" autoAdjust="0"/>
  </p:normalViewPr>
  <p:slideViewPr>
    <p:cSldViewPr snapToGrid="0" snapToObjects="1">
      <p:cViewPr varScale="1">
        <p:scale>
          <a:sx n="101" d="100"/>
          <a:sy n="101" d="100"/>
        </p:scale>
        <p:origin x="516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2003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1134" y="-1137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r">
              <a:defRPr sz="1300"/>
            </a:lvl1pPr>
          </a:lstStyle>
          <a:p>
            <a:fld id="{A3A710CB-D68B-4ECD-B63A-D37A0FE5AD8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r">
              <a:defRPr sz="1300"/>
            </a:lvl1pPr>
          </a:lstStyle>
          <a:p>
            <a:fld id="{B762B09C-F1B7-4164-956F-C5078A3434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01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r">
              <a:defRPr sz="1300"/>
            </a:lvl1pPr>
          </a:lstStyle>
          <a:p>
            <a:fld id="{C5935D1E-0D47-4659-BF7E-E3FE532ABDF4}" type="datetimeFigureOut">
              <a:rPr lang="it-IT" smtClean="0"/>
              <a:pPr/>
              <a:t>09/03/2018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68350"/>
            <a:ext cx="61341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6" tIns="49518" rIns="99036" bIns="49518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6" tIns="49518" rIns="99036" bIns="49518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r">
              <a:defRPr sz="1300"/>
            </a:lvl1pPr>
          </a:lstStyle>
          <a:p>
            <a:fld id="{7294955F-7AD0-49A9-94B1-62B5205F5FF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80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 userDrawn="1"/>
        </p:nvSpPr>
        <p:spPr>
          <a:xfrm>
            <a:off x="83371" y="5222519"/>
            <a:ext cx="456661" cy="4583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itchFamily="34" charset="0"/>
            </a:endParaRPr>
          </a:p>
        </p:txBody>
      </p:sp>
      <p:cxnSp>
        <p:nvCxnSpPr>
          <p:cNvPr id="6" name="Connettore 1 5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8" y="5235983"/>
            <a:ext cx="436692" cy="436692"/>
          </a:xfrm>
          <a:prstGeom prst="rect">
            <a:avLst/>
          </a:prstGeom>
        </p:spPr>
      </p:pic>
      <p:sp>
        <p:nvSpPr>
          <p:cNvPr id="8" name="Titolo 23"/>
          <p:cNvSpPr txBox="1">
            <a:spLocks/>
          </p:cNvSpPr>
          <p:nvPr userDrawn="1"/>
        </p:nvSpPr>
        <p:spPr>
          <a:xfrm>
            <a:off x="645032" y="5394346"/>
            <a:ext cx="4948943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t-IT" sz="1300" i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AIA - </a:t>
            </a:r>
            <a:r>
              <a:rPr lang="it-IT" sz="1300" i="1" dirty="0" err="1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Introduction</a:t>
            </a:r>
            <a:r>
              <a:rPr lang="it-IT" sz="1300" i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it-IT" sz="130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– A.A. 2017-2018 | Alessandro Bria</a:t>
            </a:r>
          </a:p>
        </p:txBody>
      </p:sp>
      <p:sp>
        <p:nvSpPr>
          <p:cNvPr id="9" name="Rettangolo 8"/>
          <p:cNvSpPr/>
          <p:nvPr userDrawn="1"/>
        </p:nvSpPr>
        <p:spPr>
          <a:xfrm>
            <a:off x="8472023" y="5394348"/>
            <a:ext cx="64129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DB0A777A-9A85-4BE0-9226-44B443F7F57B}" type="slidenum">
              <a:rPr lang="en-US" sz="1200" smtClean="0">
                <a:solidFill>
                  <a:srgbClr val="085091"/>
                </a:solidFill>
                <a:latin typeface="Trebuchet MS" pitchFamily="34" charset="0"/>
              </a:rPr>
              <a:t>‹N›</a:t>
            </a:fld>
            <a:r>
              <a:rPr lang="en-US" sz="1200" dirty="0" smtClean="0">
                <a:solidFill>
                  <a:srgbClr val="085091"/>
                </a:solidFill>
                <a:latin typeface="Trebuchet MS" pitchFamily="34" charset="0"/>
              </a:rPr>
              <a:t>/15</a:t>
            </a:r>
            <a:endParaRPr lang="en-US" sz="1400" dirty="0">
              <a:solidFill>
                <a:srgbClr val="085091"/>
              </a:solidFill>
              <a:latin typeface="Trebuchet MS" pitchFamily="34" charset="0"/>
            </a:endParaRPr>
          </a:p>
        </p:txBody>
      </p:sp>
      <p:sp>
        <p:nvSpPr>
          <p:cNvPr id="15" name="Titolo 14"/>
          <p:cNvSpPr>
            <a:spLocks noGrp="1"/>
          </p:cNvSpPr>
          <p:nvPr>
            <p:ph type="title" hasCustomPrompt="1"/>
          </p:nvPr>
        </p:nvSpPr>
        <p:spPr>
          <a:xfrm>
            <a:off x="628650" y="178627"/>
            <a:ext cx="7886700" cy="5043891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Trebuchet MS" panose="020B0603020202020204" pitchFamily="34" charset="0"/>
              </a:defRPr>
            </a:lvl1pPr>
          </a:lstStyle>
          <a:p>
            <a:r>
              <a:rPr lang="it-IT" dirty="0" smtClean="0"/>
              <a:t>Titolo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ercizi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7"/>
          <p:cNvSpPr txBox="1">
            <a:spLocks/>
          </p:cNvSpPr>
          <p:nvPr userDrawn="1"/>
        </p:nvSpPr>
        <p:spPr>
          <a:xfrm>
            <a:off x="0" y="120746"/>
            <a:ext cx="9147470" cy="58220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76000"/>
            </a:schemeClr>
          </a:solidFill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400" b="0" kern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endParaRPr lang="it-IT"/>
          </a:p>
        </p:txBody>
      </p:sp>
      <p:sp>
        <p:nvSpPr>
          <p:cNvPr id="9" name="Ovale 8"/>
          <p:cNvSpPr/>
          <p:nvPr userDrawn="1"/>
        </p:nvSpPr>
        <p:spPr>
          <a:xfrm>
            <a:off x="83370" y="5222519"/>
            <a:ext cx="456661" cy="458324"/>
          </a:xfrm>
          <a:prstGeom prst="ellipse">
            <a:avLst/>
          </a:prstGeom>
          <a:noFill/>
          <a:ln w="38100">
            <a:solidFill>
              <a:srgbClr val="A4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ttangolo 9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rgbClr val="A4A4A4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olo 23"/>
          <p:cNvSpPr txBox="1">
            <a:spLocks/>
          </p:cNvSpPr>
          <p:nvPr userDrawn="1"/>
        </p:nvSpPr>
        <p:spPr>
          <a:xfrm>
            <a:off x="645033" y="5394346"/>
            <a:ext cx="4805203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AIA -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Introduction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– A.A. 2017-2018 | Alessandro</a:t>
            </a:r>
            <a:r>
              <a:rPr lang="it-IT" sz="13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Bria</a:t>
            </a:r>
            <a:endParaRPr lang="it-IT" sz="1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" y="5235983"/>
            <a:ext cx="436692" cy="436692"/>
          </a:xfrm>
          <a:prstGeom prst="rect">
            <a:avLst/>
          </a:prstGeom>
        </p:spPr>
      </p:pic>
      <p:sp>
        <p:nvSpPr>
          <p:cNvPr id="14" name="Rettangolo 13"/>
          <p:cNvSpPr/>
          <p:nvPr userDrawn="1"/>
        </p:nvSpPr>
        <p:spPr>
          <a:xfrm>
            <a:off x="8450582" y="5394348"/>
            <a:ext cx="66273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7E299ACB-13A6-4434-8433-AB280771EF2D}" type="slidenum"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‹N›</a:t>
            </a:fld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/15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658387" cy="4448468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algn="just">
              <a:spcAft>
                <a:spcPts val="300"/>
              </a:spcAft>
              <a:buClr>
                <a:srgbClr val="A4A4A4"/>
              </a:buClr>
              <a:defRPr sz="2000">
                <a:latin typeface="Calibri Light" panose="020F0302020204030204" pitchFamily="34" charset="0"/>
              </a:defRPr>
            </a:lvl1pPr>
            <a:lvl2pPr marL="640080" indent="-246888" algn="just">
              <a:spcAft>
                <a:spcPts val="300"/>
              </a:spcAft>
              <a:buClr>
                <a:srgbClr val="A4A4A4"/>
              </a:buClr>
              <a:buFont typeface="Symbol" panose="05050102010706020507" pitchFamily="18" charset="2"/>
              <a:buChar char="-"/>
              <a:defRPr sz="1800">
                <a:latin typeface="Calibri Light" panose="020F0302020204030204" pitchFamily="34" charset="0"/>
              </a:defRPr>
            </a:lvl2pPr>
            <a:lvl3pPr marL="914400" indent="-246888" algn="just">
              <a:spcAft>
                <a:spcPts val="300"/>
              </a:spcAft>
              <a:buClr>
                <a:srgbClr val="A4A4A4"/>
              </a:buClr>
              <a:buFont typeface="Wingdings" panose="05000000000000000000" pitchFamily="2" charset="2"/>
              <a:buChar char="§"/>
              <a:defRPr sz="1600">
                <a:latin typeface="Calibri Light" panose="020F0302020204030204" pitchFamily="34" charset="0"/>
              </a:defRPr>
            </a:lvl3pPr>
            <a:lvl4pPr>
              <a:defRPr sz="1600">
                <a:latin typeface="Calibri Light" panose="020F0302020204030204" pitchFamily="34" charset="0"/>
              </a:defRPr>
            </a:lvl4pPr>
            <a:lvl5pP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</p:txBody>
      </p:sp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-3470" y="120746"/>
            <a:ext cx="9147470" cy="58220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>
              <a:defRPr sz="2800" b="0">
                <a:solidFill>
                  <a:schemeClr val="tx1"/>
                </a:solidFill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it-IT" smtClean="0"/>
              <a:t>Fare clic qui per inserire il titolo</a:t>
            </a:r>
            <a:endParaRPr lang="it-IT" dirty="0"/>
          </a:p>
        </p:txBody>
      </p:sp>
      <p:cxnSp>
        <p:nvCxnSpPr>
          <p:cNvPr id="15" name="Connettore 1 14"/>
          <p:cNvCxnSpPr/>
          <p:nvPr userDrawn="1"/>
        </p:nvCxnSpPr>
        <p:spPr>
          <a:xfrm flipV="1">
            <a:off x="-3470" y="120746"/>
            <a:ext cx="914747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/>
          <p:cNvCxnSpPr/>
          <p:nvPr userDrawn="1"/>
        </p:nvCxnSpPr>
        <p:spPr>
          <a:xfrm flipV="1">
            <a:off x="-3470" y="702949"/>
            <a:ext cx="914747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5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7"/>
          <p:cNvSpPr txBox="1">
            <a:spLocks/>
          </p:cNvSpPr>
          <p:nvPr userDrawn="1"/>
        </p:nvSpPr>
        <p:spPr>
          <a:xfrm>
            <a:off x="0" y="120746"/>
            <a:ext cx="9147470" cy="582203"/>
          </a:xfrm>
          <a:prstGeom prst="roundRect">
            <a:avLst>
              <a:gd name="adj" fmla="val 0"/>
            </a:avLst>
          </a:prstGeom>
          <a:solidFill>
            <a:srgbClr val="3F8CD1"/>
          </a:solidFill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400" b="0" kern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endParaRPr lang="it-IT"/>
          </a:p>
        </p:txBody>
      </p:sp>
      <p:sp>
        <p:nvSpPr>
          <p:cNvPr id="9" name="Ovale 8"/>
          <p:cNvSpPr/>
          <p:nvPr userDrawn="1"/>
        </p:nvSpPr>
        <p:spPr>
          <a:xfrm>
            <a:off x="83370" y="5222519"/>
            <a:ext cx="456661" cy="4583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ttangolo 9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olo 23"/>
          <p:cNvSpPr txBox="1">
            <a:spLocks/>
          </p:cNvSpPr>
          <p:nvPr userDrawn="1"/>
        </p:nvSpPr>
        <p:spPr>
          <a:xfrm>
            <a:off x="645033" y="5394346"/>
            <a:ext cx="4805203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AIA -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Introduction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– A.A. 2017-2018 | Alessandro</a:t>
            </a:r>
            <a:r>
              <a:rPr lang="it-IT" sz="13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Bria</a:t>
            </a:r>
            <a:endParaRPr lang="it-IT" sz="1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" y="5235983"/>
            <a:ext cx="436692" cy="436692"/>
          </a:xfrm>
          <a:prstGeom prst="rect">
            <a:avLst/>
          </a:prstGeom>
        </p:spPr>
      </p:pic>
      <p:sp>
        <p:nvSpPr>
          <p:cNvPr id="14" name="Rettangolo 13"/>
          <p:cNvSpPr/>
          <p:nvPr userDrawn="1"/>
        </p:nvSpPr>
        <p:spPr>
          <a:xfrm>
            <a:off x="8450582" y="5394348"/>
            <a:ext cx="66273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7E299ACB-13A6-4434-8433-AB280771EF2D}" type="slidenum"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‹N›</a:t>
            </a:fld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/15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658387" cy="4448468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algn="just">
              <a:spcAft>
                <a:spcPts val="300"/>
              </a:spcAft>
              <a:buClr>
                <a:schemeClr val="accent1"/>
              </a:buClr>
              <a:defRPr sz="2000">
                <a:latin typeface="Calibri Light" panose="020F0302020204030204" pitchFamily="34" charset="0"/>
              </a:defRPr>
            </a:lvl1pPr>
            <a:lvl2pPr marL="640080" indent="-246888" algn="just">
              <a:spcAft>
                <a:spcPts val="300"/>
              </a:spcAft>
              <a:buFont typeface="Symbol" panose="05050102010706020507" pitchFamily="18" charset="2"/>
              <a:buChar char="-"/>
              <a:defRPr sz="1800">
                <a:latin typeface="Calibri Light" panose="020F0302020204030204" pitchFamily="34" charset="0"/>
              </a:defRPr>
            </a:lvl2pPr>
            <a:lvl3pPr marL="914400" indent="-246888" algn="just">
              <a:spcAft>
                <a:spcPts val="300"/>
              </a:spcAft>
              <a:buFont typeface="Wingdings" panose="05000000000000000000" pitchFamily="2" charset="2"/>
              <a:buChar char="§"/>
              <a:defRPr sz="1600">
                <a:latin typeface="Calibri Light" panose="020F0302020204030204" pitchFamily="34" charset="0"/>
              </a:defRPr>
            </a:lvl3pPr>
            <a:lvl4pPr>
              <a:defRPr sz="1600">
                <a:latin typeface="Calibri Light" panose="020F0302020204030204" pitchFamily="34" charset="0"/>
              </a:defRPr>
            </a:lvl4pPr>
            <a:lvl5pP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</a:t>
            </a:r>
            <a:r>
              <a:rPr lang="it-IT" smtClean="0"/>
              <a:t>dello schem</a:t>
            </a:r>
          </a:p>
          <a:p>
            <a:pPr lvl="0"/>
            <a:r>
              <a:rPr lang="it-IT" smtClean="0"/>
              <a:t>a</a:t>
            </a:r>
            <a:endParaRPr lang="it-IT" dirty="0" smtClean="0"/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</p:txBody>
      </p:sp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-3470" y="120746"/>
            <a:ext cx="9147470" cy="58220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it-IT" smtClean="0"/>
              <a:t>Fare clic qui per inserire il titolo</a:t>
            </a:r>
            <a:endParaRPr lang="it-IT" dirty="0"/>
          </a:p>
        </p:txBody>
      </p:sp>
      <p:cxnSp>
        <p:nvCxnSpPr>
          <p:cNvPr id="15" name="Connettore 1 14"/>
          <p:cNvCxnSpPr/>
          <p:nvPr userDrawn="1"/>
        </p:nvCxnSpPr>
        <p:spPr>
          <a:xfrm flipV="1">
            <a:off x="-3470" y="120746"/>
            <a:ext cx="9147470" cy="0"/>
          </a:xfrm>
          <a:prstGeom prst="line">
            <a:avLst/>
          </a:prstGeom>
          <a:ln w="28575">
            <a:solidFill>
              <a:srgbClr val="085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/>
          <p:cNvCxnSpPr/>
          <p:nvPr userDrawn="1"/>
        </p:nvCxnSpPr>
        <p:spPr>
          <a:xfrm flipV="1">
            <a:off x="-3470" y="702949"/>
            <a:ext cx="9147470" cy="0"/>
          </a:xfrm>
          <a:prstGeom prst="line">
            <a:avLst/>
          </a:prstGeom>
          <a:ln w="28575">
            <a:solidFill>
              <a:srgbClr val="085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tto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/>
          <p:cNvSpPr/>
          <p:nvPr userDrawn="1"/>
        </p:nvSpPr>
        <p:spPr>
          <a:xfrm>
            <a:off x="83370" y="5222519"/>
            <a:ext cx="456661" cy="4583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ttangolo 9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olo 23"/>
          <p:cNvSpPr txBox="1">
            <a:spLocks/>
          </p:cNvSpPr>
          <p:nvPr userDrawn="1"/>
        </p:nvSpPr>
        <p:spPr>
          <a:xfrm>
            <a:off x="645033" y="5394346"/>
            <a:ext cx="4805203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AIA -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Introduction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– A.A. 2017-2018 | Alessandro</a:t>
            </a:r>
            <a:r>
              <a:rPr lang="it-IT" sz="13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Bria</a:t>
            </a:r>
            <a:endParaRPr lang="it-IT" sz="1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" y="5235983"/>
            <a:ext cx="436692" cy="436692"/>
          </a:xfrm>
          <a:prstGeom prst="rect">
            <a:avLst/>
          </a:prstGeom>
        </p:spPr>
      </p:pic>
      <p:sp>
        <p:nvSpPr>
          <p:cNvPr id="14" name="Rettangolo 13"/>
          <p:cNvSpPr/>
          <p:nvPr userDrawn="1"/>
        </p:nvSpPr>
        <p:spPr>
          <a:xfrm>
            <a:off x="8450582" y="5394348"/>
            <a:ext cx="66273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7E299ACB-13A6-4434-8433-AB280771EF2D}" type="slidenum"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‹N›</a:t>
            </a:fld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/15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9" name="Titolo 14"/>
          <p:cNvSpPr>
            <a:spLocks noGrp="1"/>
          </p:cNvSpPr>
          <p:nvPr>
            <p:ph type="title" hasCustomPrompt="1"/>
          </p:nvPr>
        </p:nvSpPr>
        <p:spPr>
          <a:xfrm>
            <a:off x="628650" y="178627"/>
            <a:ext cx="7886700" cy="5043891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solidFill>
                  <a:srgbClr val="0C5AA0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it-IT" dirty="0" smtClean="0"/>
              <a:t>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51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9" r:id="rId2"/>
    <p:sldLayoutId id="2147483758" r:id="rId3"/>
    <p:sldLayoutId id="214748376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rsbweb.nih.gov/ij/download/win32/ij147-jdk6-64bit-setup.ex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ttotitolo 24"/>
          <p:cNvSpPr txBox="1">
            <a:spLocks/>
          </p:cNvSpPr>
          <p:nvPr/>
        </p:nvSpPr>
        <p:spPr>
          <a:xfrm>
            <a:off x="447997" y="307074"/>
            <a:ext cx="8309377" cy="5069597"/>
          </a:xfrm>
          <a:prstGeom prst="rect">
            <a:avLst/>
          </a:prstGeom>
        </p:spPr>
        <p:txBody>
          <a:bodyPr vert="horz" lIns="0" rIns="18288" anchor="ctr" anchorCtr="0">
            <a:noAutofit/>
          </a:bodyPr>
          <a:lstStyle/>
          <a:p>
            <a:pPr marR="45720" algn="ctr">
              <a:spcAft>
                <a:spcPts val="800"/>
              </a:spcAft>
              <a:buClr>
                <a:schemeClr val="accent3"/>
              </a:buClr>
              <a:buSzPct val="95000"/>
              <a:defRPr/>
            </a:pPr>
            <a:r>
              <a:rPr lang="en-US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Advanced Image Analysis</a:t>
            </a:r>
            <a:endParaRPr lang="en-US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1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a.a</a:t>
            </a:r>
            <a:r>
              <a:rPr lang="en-US" sz="1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. </a:t>
            </a:r>
            <a:r>
              <a:rPr lang="en-US" sz="20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2017-2018, 2</a:t>
            </a:r>
            <a:r>
              <a:rPr lang="en-US" sz="2000" b="1" baseline="30000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nd</a:t>
            </a:r>
            <a:r>
              <a:rPr lang="en-US" sz="20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 semester</a:t>
            </a:r>
            <a:endParaRPr lang="en-US" sz="20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>
              <a:buClr>
                <a:schemeClr val="accent3"/>
              </a:buClr>
              <a:buSzPct val="95000"/>
              <a:defRPr/>
            </a:pPr>
            <a:endParaRPr lang="en-US" sz="20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>
              <a:buClr>
                <a:schemeClr val="accent3"/>
              </a:buClr>
              <a:buSzPct val="95000"/>
              <a:defRPr/>
            </a:pPr>
            <a:endParaRPr lang="en-US" sz="20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Module 1</a:t>
            </a:r>
            <a:endParaRPr lang="en-US" sz="4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Introduction</a:t>
            </a:r>
            <a:endParaRPr lang="en-US" sz="20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>
              <a:buClr>
                <a:schemeClr val="accent3"/>
              </a:buClr>
              <a:buSzPct val="95000"/>
              <a:defRPr/>
            </a:pPr>
            <a:endParaRPr lang="en-US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endParaRPr lang="en-US" sz="1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24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Alessandro Bria</a:t>
            </a: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16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Contract Professor</a:t>
            </a: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16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and Post-doc Researcher</a:t>
            </a: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16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email: a.bria@unicas.it</a:t>
            </a:r>
            <a:endParaRPr lang="en-US" sz="16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</a:t>
            </a:r>
            <a:endParaRPr lang="en-US"/>
          </a:p>
        </p:txBody>
      </p:sp>
      <p:sp>
        <p:nvSpPr>
          <p:cNvPr id="9" name="Freccia in giù 8"/>
          <p:cNvSpPr/>
          <p:nvPr/>
        </p:nvSpPr>
        <p:spPr>
          <a:xfrm rot="16200000">
            <a:off x="4532124" y="-1619252"/>
            <a:ext cx="474347" cy="811530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12064" y="2750751"/>
            <a:ext cx="12619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Calibri Light" panose="020F0302020204030204" pitchFamily="34" charset="0"/>
              </a:rPr>
              <a:t>March 12</a:t>
            </a:r>
            <a:r>
              <a:rPr lang="it-IT" baseline="30000" dirty="0" smtClean="0">
                <a:latin typeface="Calibri Light" panose="020F0302020204030204" pitchFamily="34" charset="0"/>
              </a:rPr>
              <a:t>th</a:t>
            </a:r>
            <a:r>
              <a:rPr lang="it-IT" dirty="0" smtClean="0">
                <a:latin typeface="Calibri Light" panose="020F0302020204030204" pitchFamily="34" charset="0"/>
              </a:rPr>
              <a:t> </a:t>
            </a:r>
            <a:endParaRPr lang="it-IT" dirty="0" smtClean="0">
              <a:latin typeface="Calibri Light" panose="020F0302020204030204" pitchFamily="34" charset="0"/>
            </a:endParaRPr>
          </a:p>
          <a:p>
            <a:r>
              <a:rPr lang="it-IT" sz="1400" dirty="0" err="1" smtClean="0">
                <a:latin typeface="Calibri Light" panose="020F0302020204030204" pitchFamily="34" charset="0"/>
              </a:rPr>
              <a:t>course</a:t>
            </a:r>
            <a:r>
              <a:rPr lang="it-IT" sz="1400" dirty="0" smtClean="0">
                <a:latin typeface="Calibri Light" panose="020F0302020204030204" pitchFamily="34" charset="0"/>
              </a:rPr>
              <a:t> </a:t>
            </a:r>
            <a:r>
              <a:rPr lang="it-IT" sz="1400" dirty="0" err="1" smtClean="0">
                <a:latin typeface="Calibri Light" panose="020F0302020204030204" pitchFamily="34" charset="0"/>
              </a:rPr>
              <a:t>starts</a:t>
            </a:r>
            <a:r>
              <a:rPr lang="it-IT" sz="1400" dirty="0">
                <a:latin typeface="Calibri Light" panose="020F0302020204030204" pitchFamily="34" charset="0"/>
              </a:rPr>
              <a:t> </a:t>
            </a:r>
            <a:r>
              <a:rPr lang="it-IT" sz="1400" dirty="0" smtClean="0">
                <a:latin typeface="Calibri Light" panose="020F0302020204030204" pitchFamily="34" charset="0"/>
              </a:rPr>
              <a:t>/ </a:t>
            </a:r>
          </a:p>
          <a:p>
            <a:r>
              <a:rPr lang="it-IT" sz="1400" dirty="0" err="1" smtClean="0">
                <a:latin typeface="Calibri Light" panose="020F0302020204030204" pitchFamily="34" charset="0"/>
              </a:rPr>
              <a:t>introduction</a:t>
            </a:r>
            <a:r>
              <a:rPr lang="it-IT" sz="1400" dirty="0" smtClean="0">
                <a:latin typeface="Calibri Light" panose="020F0302020204030204" pitchFamily="34" charset="0"/>
              </a:rPr>
              <a:t> /</a:t>
            </a:r>
            <a:endParaRPr lang="it-IT" sz="1400" dirty="0" smtClean="0">
              <a:latin typeface="Calibri Light" panose="020F0302020204030204" pitchFamily="34" charset="0"/>
            </a:endParaRPr>
          </a:p>
          <a:p>
            <a:r>
              <a:rPr lang="it-IT" sz="1400" b="1" dirty="0">
                <a:latin typeface="Calibri Light" panose="020F0302020204030204" pitchFamily="34" charset="0"/>
              </a:rPr>
              <a:t>C</a:t>
            </a:r>
            <a:r>
              <a:rPr lang="it-IT" sz="1400" b="1" dirty="0" smtClean="0">
                <a:latin typeface="Calibri Light" panose="020F0302020204030204" pitchFamily="34" charset="0"/>
              </a:rPr>
              <a:t>olor image </a:t>
            </a:r>
            <a:r>
              <a:rPr lang="it-IT" sz="1400" b="1" dirty="0" smtClean="0">
                <a:latin typeface="Calibri Light" panose="020F0302020204030204" pitchFamily="34" charset="0"/>
              </a:rPr>
              <a:t>processing</a:t>
            </a:r>
            <a:r>
              <a:rPr lang="it-IT" sz="1400" dirty="0" smtClean="0">
                <a:latin typeface="Calibri Light" panose="020F0302020204030204" pitchFamily="34" charset="0"/>
              </a:rPr>
              <a:t> </a:t>
            </a:r>
            <a:r>
              <a:rPr lang="it-IT" sz="1400" dirty="0" err="1" smtClean="0">
                <a:latin typeface="Calibri Light" panose="020F0302020204030204" pitchFamily="34" charset="0"/>
              </a:rPr>
              <a:t>starts</a:t>
            </a:r>
            <a:endParaRPr lang="it-IT" sz="1400" b="1" dirty="0">
              <a:latin typeface="Calibri Light" panose="020F0302020204030204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736880" y="1488119"/>
            <a:ext cx="1723875" cy="83099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smtClean="0">
                <a:solidFill>
                  <a:srgbClr val="C00000"/>
                </a:solidFill>
                <a:latin typeface="Calibri Light" panose="020F0302020204030204" pitchFamily="34" charset="0"/>
              </a:rPr>
              <a:t>AIA break + </a:t>
            </a:r>
            <a:r>
              <a:rPr lang="it-IT" sz="1600" b="1" dirty="0" err="1" smtClean="0">
                <a:solidFill>
                  <a:srgbClr val="C00000"/>
                </a:solidFill>
                <a:latin typeface="Calibri Light" panose="020F0302020204030204" pitchFamily="34" charset="0"/>
              </a:rPr>
              <a:t>Easter</a:t>
            </a:r>
            <a:r>
              <a:rPr lang="it-IT" sz="1600" b="1" dirty="0" smtClean="0">
                <a:solidFill>
                  <a:srgbClr val="C00000"/>
                </a:solidFill>
                <a:latin typeface="Calibri Light" panose="020F0302020204030204" pitchFamily="34" charset="0"/>
              </a:rPr>
              <a:t> break</a:t>
            </a:r>
            <a:endParaRPr lang="it-IT" sz="1600" b="1" dirty="0" smtClean="0">
              <a:solidFill>
                <a:srgbClr val="C00000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it-IT" sz="1600" spc="-50" dirty="0" smtClean="0">
                <a:solidFill>
                  <a:srgbClr val="C00000"/>
                </a:solidFill>
                <a:latin typeface="Calibri Light" panose="020F0302020204030204" pitchFamily="34" charset="0"/>
              </a:rPr>
              <a:t>no </a:t>
            </a:r>
            <a:r>
              <a:rPr lang="it-IT" sz="1600" spc="-50" dirty="0" err="1" smtClean="0">
                <a:solidFill>
                  <a:srgbClr val="C00000"/>
                </a:solidFill>
                <a:latin typeface="Calibri Light" panose="020F0302020204030204" pitchFamily="34" charset="0"/>
              </a:rPr>
              <a:t>lectures</a:t>
            </a:r>
            <a:endParaRPr lang="it-IT" sz="1200" spc="-50" baseline="30000" dirty="0">
              <a:solidFill>
                <a:srgbClr val="C00000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3" name="Connettore 1 12"/>
          <p:cNvCxnSpPr>
            <a:stCxn id="9" idx="0"/>
          </p:cNvCxnSpPr>
          <p:nvPr/>
        </p:nvCxnSpPr>
        <p:spPr>
          <a:xfrm>
            <a:off x="711647" y="2438399"/>
            <a:ext cx="0" cy="370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935049" y="2755926"/>
            <a:ext cx="15303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Calibri Light" panose="020F0302020204030204" pitchFamily="34" charset="0"/>
              </a:rPr>
              <a:t>March 22</a:t>
            </a:r>
            <a:r>
              <a:rPr lang="it-IT" baseline="30000" dirty="0" smtClean="0">
                <a:latin typeface="Calibri Light" panose="020F0302020204030204" pitchFamily="34" charset="0"/>
              </a:rPr>
              <a:t>nd</a:t>
            </a:r>
            <a:endParaRPr lang="it-IT" baseline="30000" dirty="0" smtClean="0">
              <a:latin typeface="Calibri Light" panose="020F0302020204030204" pitchFamily="34" charset="0"/>
            </a:endParaRPr>
          </a:p>
          <a:p>
            <a:r>
              <a:rPr lang="it-IT" sz="1400" b="1" dirty="0">
                <a:latin typeface="Calibri Light" panose="020F0302020204030204" pitchFamily="34" charset="0"/>
              </a:rPr>
              <a:t>Color image processing</a:t>
            </a:r>
            <a:r>
              <a:rPr lang="it-IT" sz="1400" dirty="0">
                <a:latin typeface="Calibri Light" panose="020F0302020204030204" pitchFamily="34" charset="0"/>
              </a:rPr>
              <a:t> </a:t>
            </a:r>
            <a:r>
              <a:rPr lang="it-IT" sz="1400" dirty="0" err="1" smtClean="0">
                <a:latin typeface="Calibri Light" panose="020F0302020204030204" pitchFamily="34" charset="0"/>
              </a:rPr>
              <a:t>ends</a:t>
            </a:r>
            <a:endParaRPr lang="it-IT" sz="1400" dirty="0" smtClean="0">
              <a:latin typeface="Calibri Light" panose="020F0302020204030204" pitchFamily="34" charset="0"/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7385008" y="2753638"/>
            <a:ext cx="1261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Calibri Light" panose="020F0302020204030204" pitchFamily="34" charset="0"/>
              </a:rPr>
              <a:t>May</a:t>
            </a:r>
            <a:r>
              <a:rPr lang="it-IT" dirty="0" smtClean="0">
                <a:latin typeface="Calibri Light" panose="020F0302020204030204" pitchFamily="34" charset="0"/>
              </a:rPr>
              <a:t> 28</a:t>
            </a:r>
            <a:r>
              <a:rPr lang="it-IT" baseline="30000" dirty="0" smtClean="0">
                <a:latin typeface="Calibri Light" panose="020F0302020204030204" pitchFamily="34" charset="0"/>
              </a:rPr>
              <a:t>th</a:t>
            </a:r>
            <a:r>
              <a:rPr lang="it-IT" dirty="0" smtClean="0">
                <a:latin typeface="Calibri Light" panose="020F0302020204030204" pitchFamily="34" charset="0"/>
              </a:rPr>
              <a:t> </a:t>
            </a:r>
            <a:endParaRPr lang="it-IT" dirty="0" smtClean="0">
              <a:latin typeface="Calibri Light" panose="020F0302020204030204" pitchFamily="34" charset="0"/>
            </a:endParaRPr>
          </a:p>
          <a:p>
            <a:r>
              <a:rPr lang="it-IT" sz="1400" dirty="0" err="1" smtClean="0">
                <a:latin typeface="Calibri Light" panose="020F0302020204030204" pitchFamily="34" charset="0"/>
              </a:rPr>
              <a:t>course</a:t>
            </a:r>
            <a:r>
              <a:rPr lang="it-IT" sz="1400" dirty="0" smtClean="0">
                <a:latin typeface="Calibri Light" panose="020F0302020204030204" pitchFamily="34" charset="0"/>
              </a:rPr>
              <a:t> </a:t>
            </a:r>
            <a:r>
              <a:rPr lang="it-IT" sz="1400" dirty="0" err="1" smtClean="0">
                <a:latin typeface="Calibri Light" panose="020F0302020204030204" pitchFamily="34" charset="0"/>
              </a:rPr>
              <a:t>ends</a:t>
            </a:r>
            <a:endParaRPr lang="it-IT" sz="1400" dirty="0">
              <a:latin typeface="Calibri Light" panose="020F0302020204030204" pitchFamily="34" charset="0"/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2598301" y="2354102"/>
            <a:ext cx="2022249" cy="164308"/>
          </a:xfrm>
          <a:prstGeom prst="rect">
            <a:avLst/>
          </a:prstGeom>
          <a:solidFill>
            <a:srgbClr val="C00000">
              <a:alpha val="38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ttore 1 29"/>
          <p:cNvCxnSpPr/>
          <p:nvPr/>
        </p:nvCxnSpPr>
        <p:spPr>
          <a:xfrm flipH="1">
            <a:off x="8465000" y="2333897"/>
            <a:ext cx="2" cy="1342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/>
          <p:cNvSpPr txBox="1"/>
          <p:nvPr/>
        </p:nvSpPr>
        <p:spPr>
          <a:xfrm>
            <a:off x="5826096" y="1718781"/>
            <a:ext cx="2150758" cy="584775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b="1" dirty="0" err="1" smtClean="0">
                <a:solidFill>
                  <a:srgbClr val="C00000"/>
                </a:solidFill>
                <a:latin typeface="Calibri Light" panose="020F0302020204030204" pitchFamily="34" charset="0"/>
              </a:rPr>
              <a:t>Workers</a:t>
            </a:r>
            <a:r>
              <a:rPr lang="it-IT" sz="1600" b="1" dirty="0" smtClean="0">
                <a:solidFill>
                  <a:srgbClr val="C00000"/>
                </a:solidFill>
                <a:latin typeface="Calibri Light" panose="020F0302020204030204" pitchFamily="34" charset="0"/>
              </a:rPr>
              <a:t>' </a:t>
            </a:r>
            <a:r>
              <a:rPr lang="it-IT" sz="1600" b="1" dirty="0" err="1" smtClean="0">
                <a:solidFill>
                  <a:srgbClr val="C00000"/>
                </a:solidFill>
                <a:latin typeface="Calibri Light" panose="020F0302020204030204" pitchFamily="34" charset="0"/>
              </a:rPr>
              <a:t>day</a:t>
            </a:r>
            <a:endParaRPr lang="it-IT" sz="1600" b="1" dirty="0" smtClean="0">
              <a:solidFill>
                <a:srgbClr val="C00000"/>
              </a:solidFill>
              <a:latin typeface="Calibri Light" panose="020F0302020204030204" pitchFamily="34" charset="0"/>
            </a:endParaRPr>
          </a:p>
          <a:p>
            <a:r>
              <a:rPr lang="it-IT" sz="1600" dirty="0" smtClean="0">
                <a:solidFill>
                  <a:srgbClr val="C00000"/>
                </a:solidFill>
                <a:latin typeface="Calibri Light" panose="020F0302020204030204" pitchFamily="34" charset="0"/>
              </a:rPr>
              <a:t>no </a:t>
            </a:r>
            <a:r>
              <a:rPr lang="it-IT" sz="1600" dirty="0" err="1" smtClean="0">
                <a:solidFill>
                  <a:srgbClr val="C00000"/>
                </a:solidFill>
                <a:latin typeface="Calibri Light" panose="020F0302020204030204" pitchFamily="34" charset="0"/>
              </a:rPr>
              <a:t>lecture</a:t>
            </a:r>
            <a:r>
              <a:rPr lang="it-IT" sz="1600" dirty="0" smtClean="0">
                <a:solidFill>
                  <a:srgbClr val="C00000"/>
                </a:solidFill>
                <a:latin typeface="Calibri Light" panose="020F0302020204030204" pitchFamily="34" charset="0"/>
              </a:rPr>
              <a:t> </a:t>
            </a:r>
            <a:r>
              <a:rPr lang="it-IT" sz="1600" dirty="0" smtClean="0">
                <a:solidFill>
                  <a:srgbClr val="C00000"/>
                </a:solidFill>
                <a:latin typeface="Calibri Light" panose="020F0302020204030204" pitchFamily="34" charset="0"/>
              </a:rPr>
              <a:t>on </a:t>
            </a:r>
            <a:r>
              <a:rPr lang="it-IT" sz="1600" dirty="0" err="1" smtClean="0">
                <a:solidFill>
                  <a:srgbClr val="C00000"/>
                </a:solidFill>
                <a:latin typeface="Calibri Light" panose="020F0302020204030204" pitchFamily="34" charset="0"/>
              </a:rPr>
              <a:t>May</a:t>
            </a:r>
            <a:r>
              <a:rPr lang="it-IT" sz="1600" dirty="0" smtClean="0">
                <a:solidFill>
                  <a:srgbClr val="C00000"/>
                </a:solidFill>
                <a:latin typeface="Calibri Light" panose="020F0302020204030204" pitchFamily="34" charset="0"/>
              </a:rPr>
              <a:t> 1</a:t>
            </a:r>
            <a:r>
              <a:rPr lang="it-IT" sz="1600" baseline="30000" dirty="0" smtClean="0">
                <a:solidFill>
                  <a:srgbClr val="C00000"/>
                </a:solidFill>
                <a:latin typeface="Calibri Light" panose="020F0302020204030204" pitchFamily="34" charset="0"/>
              </a:rPr>
              <a:t>st</a:t>
            </a:r>
            <a:endParaRPr lang="it-IT" sz="1200" dirty="0">
              <a:solidFill>
                <a:srgbClr val="C00000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37" name="Connettore 1 36"/>
          <p:cNvCxnSpPr/>
          <p:nvPr/>
        </p:nvCxnSpPr>
        <p:spPr>
          <a:xfrm>
            <a:off x="2574320" y="2324360"/>
            <a:ext cx="0" cy="370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4632839" y="2333897"/>
            <a:ext cx="0" cy="370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/>
          <p:cNvSpPr/>
          <p:nvPr/>
        </p:nvSpPr>
        <p:spPr>
          <a:xfrm>
            <a:off x="711845" y="1532632"/>
            <a:ext cx="1872000" cy="782346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6000">
                <a:srgbClr val="8100D0"/>
              </a:gs>
              <a:gs pos="45000">
                <a:srgbClr val="CF3C00"/>
              </a:gs>
              <a:gs pos="27000">
                <a:srgbClr val="FF7BEC"/>
              </a:gs>
              <a:gs pos="100000">
                <a:schemeClr val="tx2">
                  <a:lumMod val="40000"/>
                  <a:lumOff val="60000"/>
                </a:schemeClr>
              </a:gs>
              <a:gs pos="80000">
                <a:srgbClr val="00B050"/>
              </a:gs>
              <a:gs pos="61000">
                <a:srgbClr val="FFFF00"/>
              </a:gs>
            </a:gsLst>
            <a:lin ang="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682F"/>
              </a:solidFill>
              <a:latin typeface="Calibri Light" panose="020F0302020204030204" pitchFamily="34" charset="0"/>
            </a:endParaRPr>
          </a:p>
        </p:txBody>
      </p:sp>
      <p:sp>
        <p:nvSpPr>
          <p:cNvPr id="69" name="Rettangolo 68"/>
          <p:cNvSpPr/>
          <p:nvPr/>
        </p:nvSpPr>
        <p:spPr>
          <a:xfrm>
            <a:off x="807354" y="4885130"/>
            <a:ext cx="212278" cy="16573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 Light" panose="020F0302020204030204" pitchFamily="34" charset="0"/>
              </a:rPr>
              <a:t>P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1019631" y="4798721"/>
            <a:ext cx="5266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Calibri Light" panose="020F0302020204030204" pitchFamily="34" charset="0"/>
              </a:rPr>
              <a:t>= </a:t>
            </a:r>
            <a:r>
              <a:rPr lang="it-IT" sz="1600" dirty="0" err="1" smtClean="0">
                <a:latin typeface="Calibri Light" panose="020F0302020204030204" pitchFamily="34" charset="0"/>
              </a:rPr>
              <a:t>project</a:t>
            </a:r>
            <a:r>
              <a:rPr lang="it-IT" sz="1600" dirty="0" smtClean="0">
                <a:latin typeface="Calibri Light" panose="020F0302020204030204" pitchFamily="34" charset="0"/>
              </a:rPr>
              <a:t> sessions (April </a:t>
            </a:r>
            <a:r>
              <a:rPr lang="it-IT" sz="1600" dirty="0" smtClean="0">
                <a:latin typeface="Calibri Light" panose="020F0302020204030204" pitchFamily="34" charset="0"/>
              </a:rPr>
              <a:t>10, 17, 24, </a:t>
            </a:r>
            <a:r>
              <a:rPr lang="it-IT" sz="1600" dirty="0" err="1" smtClean="0">
                <a:latin typeface="Calibri Light" panose="020F0302020204030204" pitchFamily="34" charset="0"/>
              </a:rPr>
              <a:t>May</a:t>
            </a:r>
            <a:r>
              <a:rPr lang="it-IT" sz="1600" dirty="0" smtClean="0">
                <a:latin typeface="Calibri Light" panose="020F0302020204030204" pitchFamily="34" charset="0"/>
              </a:rPr>
              <a:t> </a:t>
            </a:r>
            <a:r>
              <a:rPr lang="it-IT" sz="1600" dirty="0" smtClean="0">
                <a:latin typeface="Calibri Light" panose="020F0302020204030204" pitchFamily="34" charset="0"/>
              </a:rPr>
              <a:t>8, 15, 22)</a:t>
            </a:r>
            <a:endParaRPr lang="it-IT" sz="1200" dirty="0">
              <a:latin typeface="Calibri Light" panose="020F0302020204030204" pitchFamily="34" charset="0"/>
            </a:endParaRPr>
          </a:p>
        </p:txBody>
      </p:sp>
      <p:sp>
        <p:nvSpPr>
          <p:cNvPr id="71" name="Rettangolo 70"/>
          <p:cNvSpPr/>
          <p:nvPr/>
        </p:nvSpPr>
        <p:spPr>
          <a:xfrm>
            <a:off x="687666" y="1532632"/>
            <a:ext cx="1872000" cy="782345"/>
          </a:xfrm>
          <a:prstGeom prst="rect">
            <a:avLst/>
          </a:prstGeom>
          <a:solidFill>
            <a:schemeClr val="bg1">
              <a:alpha val="58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Adrian </a:t>
            </a:r>
            <a:r>
              <a:rPr lang="en-US" sz="1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Galdran</a:t>
            </a:r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    </a:t>
            </a:r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(visiting MAIA Scholar) </a:t>
            </a:r>
            <a:endParaRPr lang="en-US" sz="12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Color image processing</a:t>
            </a:r>
            <a:endParaRPr lang="en-US" sz="14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56" name="Connettore 1 55"/>
          <p:cNvCxnSpPr/>
          <p:nvPr/>
        </p:nvCxnSpPr>
        <p:spPr>
          <a:xfrm>
            <a:off x="2583845" y="1244360"/>
            <a:ext cx="0" cy="10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4108963" y="2755926"/>
            <a:ext cx="15303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Calibri Light" panose="020F0302020204030204" pitchFamily="34" charset="0"/>
              </a:rPr>
              <a:t>April 5</a:t>
            </a:r>
            <a:r>
              <a:rPr lang="it-IT" baseline="30000" dirty="0" smtClean="0">
                <a:latin typeface="Calibri Light" panose="020F0302020204030204" pitchFamily="34" charset="0"/>
              </a:rPr>
              <a:t>th</a:t>
            </a:r>
            <a:endParaRPr lang="it-IT" baseline="30000" dirty="0" smtClean="0">
              <a:latin typeface="Calibri Light" panose="020F0302020204030204" pitchFamily="34" charset="0"/>
            </a:endParaRPr>
          </a:p>
          <a:p>
            <a:r>
              <a:rPr lang="it-IT" sz="1400" b="1" dirty="0" smtClean="0">
                <a:latin typeface="Calibri Light" panose="020F0302020204030204" pitchFamily="34" charset="0"/>
              </a:rPr>
              <a:t>Project Presentation </a:t>
            </a:r>
            <a:r>
              <a:rPr lang="it-IT" sz="1400" b="1" dirty="0" err="1" smtClean="0">
                <a:latin typeface="Calibri Light" panose="020F0302020204030204" pitchFamily="34" charset="0"/>
              </a:rPr>
              <a:t>Day</a:t>
            </a:r>
            <a:endParaRPr lang="it-IT" sz="1400" dirty="0" smtClean="0">
              <a:latin typeface="Calibri Light" panose="020F0302020204030204" pitchFamily="34" charset="0"/>
            </a:endParaRPr>
          </a:p>
        </p:txBody>
      </p:sp>
      <p:sp>
        <p:nvSpPr>
          <p:cNvPr id="59" name="Rettangolo 58"/>
          <p:cNvSpPr/>
          <p:nvPr/>
        </p:nvSpPr>
        <p:spPr>
          <a:xfrm>
            <a:off x="6583649" y="2354102"/>
            <a:ext cx="255301" cy="164308"/>
          </a:xfrm>
          <a:prstGeom prst="rect">
            <a:avLst/>
          </a:prstGeom>
          <a:solidFill>
            <a:srgbClr val="C00000">
              <a:alpha val="38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Connettore 1 59"/>
          <p:cNvCxnSpPr/>
          <p:nvPr/>
        </p:nvCxnSpPr>
        <p:spPr>
          <a:xfrm>
            <a:off x="6692249" y="2262662"/>
            <a:ext cx="0" cy="180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/>
          <p:cNvCxnSpPr/>
          <p:nvPr/>
        </p:nvCxnSpPr>
        <p:spPr>
          <a:xfrm>
            <a:off x="3576864" y="2246731"/>
            <a:ext cx="0" cy="180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tangolo 64"/>
          <p:cNvSpPr/>
          <p:nvPr/>
        </p:nvSpPr>
        <p:spPr>
          <a:xfrm>
            <a:off x="5226148" y="2352662"/>
            <a:ext cx="212278" cy="16573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 Light" panose="020F0302020204030204" pitchFamily="34" charset="0"/>
              </a:rPr>
              <a:t>P</a:t>
            </a:r>
          </a:p>
        </p:txBody>
      </p:sp>
      <p:sp>
        <p:nvSpPr>
          <p:cNvPr id="66" name="Rettangolo 65"/>
          <p:cNvSpPr/>
          <p:nvPr/>
        </p:nvSpPr>
        <p:spPr>
          <a:xfrm>
            <a:off x="5712346" y="2352662"/>
            <a:ext cx="212278" cy="16573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 Light" panose="020F0302020204030204" pitchFamily="34" charset="0"/>
              </a:rPr>
              <a:t>P</a:t>
            </a:r>
          </a:p>
        </p:txBody>
      </p:sp>
      <p:sp>
        <p:nvSpPr>
          <p:cNvPr id="67" name="Rettangolo 66"/>
          <p:cNvSpPr/>
          <p:nvPr/>
        </p:nvSpPr>
        <p:spPr>
          <a:xfrm>
            <a:off x="6187854" y="2352662"/>
            <a:ext cx="212278" cy="16573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 Light" panose="020F0302020204030204" pitchFamily="34" charset="0"/>
              </a:rPr>
              <a:t>P</a:t>
            </a:r>
          </a:p>
        </p:txBody>
      </p:sp>
      <p:sp>
        <p:nvSpPr>
          <p:cNvPr id="68" name="Rettangolo 67"/>
          <p:cNvSpPr/>
          <p:nvPr/>
        </p:nvSpPr>
        <p:spPr>
          <a:xfrm>
            <a:off x="7054284" y="2352662"/>
            <a:ext cx="212278" cy="16573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 Light" panose="020F0302020204030204" pitchFamily="34" charset="0"/>
              </a:rPr>
              <a:t>P</a:t>
            </a:r>
          </a:p>
        </p:txBody>
      </p:sp>
      <p:sp>
        <p:nvSpPr>
          <p:cNvPr id="72" name="Rettangolo 71"/>
          <p:cNvSpPr/>
          <p:nvPr/>
        </p:nvSpPr>
        <p:spPr>
          <a:xfrm>
            <a:off x="7540482" y="2352662"/>
            <a:ext cx="212278" cy="16573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 Light" panose="020F0302020204030204" pitchFamily="34" charset="0"/>
              </a:rPr>
              <a:t>P</a:t>
            </a:r>
          </a:p>
        </p:txBody>
      </p:sp>
      <p:sp>
        <p:nvSpPr>
          <p:cNvPr id="73" name="Rettangolo 72"/>
          <p:cNvSpPr/>
          <p:nvPr/>
        </p:nvSpPr>
        <p:spPr>
          <a:xfrm>
            <a:off x="8015990" y="2352662"/>
            <a:ext cx="212278" cy="16573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 Light" panose="020F0302020204030204" pitchFamily="34" charset="0"/>
              </a:rPr>
              <a:t>P</a:t>
            </a:r>
          </a:p>
        </p:txBody>
      </p:sp>
      <p:cxnSp>
        <p:nvCxnSpPr>
          <p:cNvPr id="74" name="Connettore 1 73"/>
          <p:cNvCxnSpPr/>
          <p:nvPr/>
        </p:nvCxnSpPr>
        <p:spPr>
          <a:xfrm>
            <a:off x="4632839" y="1234977"/>
            <a:ext cx="0" cy="10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2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project</a:t>
                </a:r>
                <a:r>
                  <a:rPr lang="en-US" dirty="0" smtClean="0"/>
                  <a:t> (</a:t>
                </a:r>
                <a:r>
                  <a:rPr lang="en-US" i="1" dirty="0" smtClean="0"/>
                  <a:t>groups</a:t>
                </a:r>
                <a:r>
                  <a:rPr lang="en-US" dirty="0" smtClean="0"/>
                  <a:t>) on a real medical image analysis problem</a:t>
                </a:r>
              </a:p>
              <a:p>
                <a:pPr lvl="1"/>
                <a:r>
                  <a:rPr lang="en-US" dirty="0"/>
                  <a:t>coefficient of difficulty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 1)⊂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evaluation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 32]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i="1" dirty="0" smtClean="0"/>
                  <a:t>deliver date</a:t>
                </a:r>
                <a:r>
                  <a:rPr lang="en-US" dirty="0" smtClean="0"/>
                  <a:t>: no later than 1 week before exam date</a:t>
                </a:r>
                <a:endParaRPr lang="en-US" dirty="0"/>
              </a:p>
              <a:p>
                <a:pPr>
                  <a:spcBef>
                    <a:spcPts val="1800"/>
                  </a:spcBef>
                </a:pPr>
                <a:r>
                  <a:rPr lang="en-US" b="1" dirty="0" smtClean="0"/>
                  <a:t>multiple choice test</a:t>
                </a:r>
                <a:r>
                  <a:rPr lang="en-US" dirty="0" smtClean="0"/>
                  <a:t> (</a:t>
                </a:r>
                <a:r>
                  <a:rPr lang="en-US" i="1" dirty="0" smtClean="0"/>
                  <a:t>individual</a:t>
                </a:r>
                <a:r>
                  <a:rPr lang="en-US" dirty="0" smtClean="0"/>
                  <a:t>)</a:t>
                </a:r>
                <a:endParaRPr lang="en-US" b="1" dirty="0" smtClean="0"/>
              </a:p>
              <a:p>
                <a:pPr lvl="1"/>
                <a:r>
                  <a:rPr lang="en-US" dirty="0" smtClean="0"/>
                  <a:t>16 questions (correct answer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 smtClean="0"/>
                  <a:t>, wrong answer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, no answer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evaluation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∈[−15, 32]</m:t>
                    </m:r>
                  </m:oMath>
                </a14:m>
                <a:endParaRPr lang="en-US" dirty="0" smtClean="0"/>
              </a:p>
              <a:p>
                <a:pPr>
                  <a:spcBef>
                    <a:spcPts val="1800"/>
                  </a:spcBef>
                </a:pPr>
                <a:r>
                  <a:rPr lang="en-US" b="1" dirty="0" smtClean="0"/>
                  <a:t>final evaluation</a:t>
                </a:r>
                <a:r>
                  <a:rPr lang="en-US" dirty="0" smtClean="0"/>
                  <a:t> (= exam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≥18→</m:t>
                    </m:r>
                  </m:oMath>
                </a14:m>
                <a:r>
                  <a:rPr lang="en-US" dirty="0" smtClean="0"/>
                  <a:t> exam passed /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≥31→</m:t>
                    </m:r>
                    <m:r>
                      <m:rPr>
                        <m:nor/>
                      </m:rPr>
                      <a:rPr lang="en-US" dirty="0"/>
                      <m:t>exam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passed</m:t>
                    </m:r>
                  </m:oMath>
                </a14:m>
                <a:r>
                  <a:rPr lang="en-US" dirty="0" smtClean="0"/>
                  <a:t> with honor (30 cum laude)</a:t>
                </a:r>
                <a:endParaRPr lang="en-US" dirty="0"/>
              </a:p>
            </p:txBody>
          </p:sp>
        </mc:Choice>
        <mc:Fallback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0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made by </a:t>
            </a:r>
            <a:r>
              <a:rPr lang="en-US" b="1" dirty="0" smtClean="0"/>
              <a:t>groups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2, 3 or 4 </a:t>
            </a:r>
            <a:r>
              <a:rPr lang="en-US" dirty="0" smtClean="0"/>
              <a:t>students</a:t>
            </a:r>
            <a:r>
              <a:rPr lang="en-US" dirty="0" smtClean="0"/>
              <a:t>)</a:t>
            </a:r>
          </a:p>
          <a:p>
            <a:pPr>
              <a:spcBef>
                <a:spcPts val="1000"/>
              </a:spcBef>
            </a:pPr>
            <a:r>
              <a:rPr lang="en-US" b="1" dirty="0" smtClean="0"/>
              <a:t>implemented</a:t>
            </a:r>
            <a:r>
              <a:rPr lang="en-US" dirty="0" smtClean="0"/>
              <a:t> in C++/</a:t>
            </a:r>
            <a:r>
              <a:rPr lang="en-US" dirty="0" err="1" smtClean="0"/>
              <a:t>OpenCV</a:t>
            </a:r>
            <a:r>
              <a:rPr lang="en-US" dirty="0" smtClean="0"/>
              <a:t> or other languages/libraries</a:t>
            </a: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6+ </a:t>
            </a:r>
            <a:r>
              <a:rPr lang="en-US" b="1" dirty="0" smtClean="0"/>
              <a:t>project sessions </a:t>
            </a:r>
            <a:r>
              <a:rPr lang="en-US" dirty="0" smtClean="0"/>
              <a:t>during the classes + autonomous work at home</a:t>
            </a:r>
            <a:endParaRPr lang="en-US" i="1" dirty="0" smtClean="0"/>
          </a:p>
          <a:p>
            <a:pPr>
              <a:spcBef>
                <a:spcPts val="1000"/>
              </a:spcBef>
            </a:pPr>
            <a:r>
              <a:rPr lang="en-US" b="1" dirty="0" smtClean="0"/>
              <a:t>projects drafts</a:t>
            </a:r>
            <a:r>
              <a:rPr lang="en-US" dirty="0" smtClean="0"/>
              <a:t> (including image datasets) will be made available on April 5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you can propose your own project, if suited for this course (</a:t>
            </a:r>
            <a:r>
              <a:rPr lang="en-US" u="sng" dirty="0" smtClean="0"/>
              <a:t>ask first</a:t>
            </a:r>
            <a:r>
              <a:rPr lang="en-US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projects can be shared with the </a:t>
            </a:r>
            <a:r>
              <a:rPr lang="en-US" i="1" dirty="0" smtClean="0"/>
              <a:t>Pattern Recognition </a:t>
            </a:r>
            <a:r>
              <a:rPr lang="en-US" dirty="0" smtClean="0"/>
              <a:t>course if they use </a:t>
            </a:r>
            <a:r>
              <a:rPr lang="en-US" b="1" dirty="0" smtClean="0"/>
              <a:t>machine learning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project </a:t>
            </a:r>
            <a:r>
              <a:rPr lang="en-US" b="1" dirty="0" smtClean="0"/>
              <a:t>evaluation</a:t>
            </a:r>
            <a:r>
              <a:rPr lang="en-US" dirty="0" smtClean="0"/>
              <a:t> </a:t>
            </a:r>
            <a:r>
              <a:rPr lang="en-US" dirty="0" smtClean="0"/>
              <a:t>is based on:</a:t>
            </a:r>
          </a:p>
          <a:p>
            <a:pPr lvl="1">
              <a:spcBef>
                <a:spcPts val="0"/>
              </a:spcBef>
            </a:pPr>
            <a:r>
              <a:rPr lang="en-US" b="1" dirty="0" smtClean="0"/>
              <a:t>methodology</a:t>
            </a:r>
            <a:r>
              <a:rPr lang="en-US" dirty="0" smtClean="0"/>
              <a:t>: is the method sound and well-conceived? </a:t>
            </a:r>
            <a:r>
              <a:rPr lang="en-US" dirty="0"/>
              <a:t>H</a:t>
            </a:r>
            <a:r>
              <a:rPr lang="en-US" dirty="0" smtClean="0"/>
              <a:t>ow much original?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b="1" dirty="0" smtClean="0"/>
              <a:t>implementation</a:t>
            </a:r>
            <a:r>
              <a:rPr lang="en-US" dirty="0" smtClean="0"/>
              <a:t>: is the code reusable / </a:t>
            </a:r>
            <a:r>
              <a:rPr lang="en-US" dirty="0" smtClean="0"/>
              <a:t>well commented</a:t>
            </a:r>
            <a:r>
              <a:rPr lang="en-US" dirty="0" smtClean="0"/>
              <a:t>?</a:t>
            </a:r>
          </a:p>
          <a:p>
            <a:pPr lvl="1">
              <a:spcBef>
                <a:spcPts val="0"/>
              </a:spcBef>
            </a:pPr>
            <a:r>
              <a:rPr lang="en-US" b="1" dirty="0" smtClean="0"/>
              <a:t>results</a:t>
            </a:r>
            <a:r>
              <a:rPr lang="en-US" dirty="0" smtClean="0"/>
              <a:t>: </a:t>
            </a:r>
            <a:r>
              <a:rPr lang="en-US" dirty="0" smtClean="0"/>
              <a:t>are the results close enough to the state-of-the-art [</a:t>
            </a:r>
            <a:r>
              <a:rPr lang="en-US" i="1" dirty="0" smtClean="0"/>
              <a:t>details in project drafts</a:t>
            </a:r>
            <a:r>
              <a:rPr lang="en-US" dirty="0" smtClean="0"/>
              <a:t>]?</a:t>
            </a:r>
          </a:p>
          <a:p>
            <a:pPr lvl="1">
              <a:spcBef>
                <a:spcPts val="0"/>
              </a:spcBef>
            </a:pPr>
            <a:r>
              <a:rPr lang="en-US" b="1" dirty="0" smtClean="0"/>
              <a:t>conference paper</a:t>
            </a:r>
            <a:r>
              <a:rPr lang="en-US" dirty="0"/>
              <a:t>: </a:t>
            </a:r>
            <a:r>
              <a:rPr lang="en-US" dirty="0" smtClean="0"/>
              <a:t>write a full conference paper on your project!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good papers will be submitted to ISBI 2019 (deadline August 2018) or other conferences!</a:t>
            </a: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egnaposto testo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06644" y="774050"/>
                <a:ext cx="4832081" cy="4448468"/>
              </a:xfrm>
            </p:spPr>
            <p:txBody>
              <a:bodyPr anchor="ctr" anchorCtr="0"/>
              <a:lstStyle/>
              <a:p>
                <a:pPr>
                  <a:spcBef>
                    <a:spcPts val="0"/>
                  </a:spcBef>
                </a:pPr>
                <a:r>
                  <a:rPr lang="en-US" b="1" dirty="0" smtClean="0"/>
                  <a:t>individual</a:t>
                </a:r>
                <a:r>
                  <a:rPr lang="en-US" dirty="0" smtClean="0"/>
                  <a:t> test using a web browser app developed by us!</a:t>
                </a:r>
              </a:p>
              <a:p>
                <a:pPr>
                  <a:spcBef>
                    <a:spcPts val="1000"/>
                  </a:spcBef>
                </a:pPr>
                <a:r>
                  <a:rPr lang="en-US" b="1" dirty="0"/>
                  <a:t>1</a:t>
                </a:r>
                <a:r>
                  <a:rPr lang="en-US" b="1" dirty="0" smtClean="0"/>
                  <a:t> hour</a:t>
                </a:r>
              </a:p>
              <a:p>
                <a:pPr>
                  <a:spcBef>
                    <a:spcPts val="1000"/>
                  </a:spcBef>
                </a:pPr>
                <a:r>
                  <a:rPr lang="en-US" sz="2000" b="1" dirty="0"/>
                  <a:t>16 </a:t>
                </a:r>
                <a:r>
                  <a:rPr lang="en-US" sz="2000" b="1" dirty="0" smtClean="0"/>
                  <a:t>questions</a:t>
                </a:r>
              </a:p>
              <a:p>
                <a:pPr lvl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/>
                  <a:t>correct </a:t>
                </a:r>
                <a:r>
                  <a:rPr lang="en-US" sz="1800" dirty="0"/>
                  <a:t>answer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sz="1800" dirty="0" smtClean="0"/>
              </a:p>
              <a:p>
                <a:pPr lvl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/>
                  <a:t>wrong answer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800" dirty="0" smtClean="0"/>
              </a:p>
              <a:p>
                <a:pPr lvl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/>
                  <a:t>no answer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dirty="0"/>
              </a:p>
              <a:p>
                <a:pPr lvl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/>
                  <a:t>you can change your answers when you want</a:t>
                </a:r>
                <a:endParaRPr lang="en-US" sz="2000" i="1" dirty="0" smtClean="0"/>
              </a:p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questions and answers are </a:t>
                </a:r>
                <a:r>
                  <a:rPr lang="en-US" b="1" dirty="0" smtClean="0"/>
                  <a:t>randomly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mixed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/>
                  <a:t>to avoid copy-and-paste from your friend sitting next to you!</a:t>
                </a:r>
              </a:p>
            </p:txBody>
          </p:sp>
        </mc:Choice>
        <mc:Fallback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06644" y="774050"/>
                <a:ext cx="4832081" cy="4448468"/>
              </a:xfrm>
              <a:blipFill rotWithShape="0">
                <a:blip r:embed="rId2"/>
                <a:stretch>
                  <a:fillRect l="-2774" r="-3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Choice Test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12" t="10168" r="26979" b="5999"/>
          <a:stretch/>
        </p:blipFill>
        <p:spPr>
          <a:xfrm>
            <a:off x="5428033" y="858971"/>
            <a:ext cx="3561627" cy="42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3 dates in June-July 2018</a:t>
            </a:r>
          </a:p>
          <a:p>
            <a:pPr lvl="1"/>
            <a:r>
              <a:rPr lang="en-US" sz="2000" dirty="0" smtClean="0"/>
              <a:t>to be defined</a:t>
            </a:r>
            <a:endParaRPr lang="en-US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4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952500"/>
            <a:ext cx="66484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4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Processing vs. Image Analysis</a:t>
            </a:r>
            <a:endParaRPr lang="en-US"/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/>
              <a:t>i</a:t>
            </a:r>
            <a:r>
              <a:rPr lang="en-US" b="1" smtClean="0"/>
              <a:t>mage </a:t>
            </a:r>
            <a:r>
              <a:rPr lang="en-US" b="1"/>
              <a:t>processing </a:t>
            </a:r>
            <a:r>
              <a:rPr lang="en-US"/>
              <a:t>can be thought of as a </a:t>
            </a:r>
            <a:r>
              <a:rPr lang="en-US" b="1"/>
              <a:t>transformation</a:t>
            </a:r>
            <a:r>
              <a:rPr lang="en-US"/>
              <a:t> </a:t>
            </a:r>
            <a:r>
              <a:rPr lang="en-US" smtClean="0"/>
              <a:t>of </a:t>
            </a:r>
            <a:r>
              <a:rPr lang="en-US" i="1" smtClean="0"/>
              <a:t>an </a:t>
            </a:r>
            <a:r>
              <a:rPr lang="en-US" i="1"/>
              <a:t>image into an </a:t>
            </a:r>
            <a:r>
              <a:rPr lang="en-US" i="1" smtClean="0"/>
              <a:t>image</a:t>
            </a:r>
          </a:p>
          <a:p>
            <a:pPr lvl="1"/>
            <a:r>
              <a:rPr lang="en-US" smtClean="0"/>
              <a:t>i.e</a:t>
            </a:r>
            <a:r>
              <a:rPr lang="en-US"/>
              <a:t>. starting from an image a </a:t>
            </a:r>
            <a:r>
              <a:rPr lang="en-US" i="1" smtClean="0"/>
              <a:t>modified</a:t>
            </a:r>
            <a:r>
              <a:rPr lang="en-US" smtClean="0"/>
              <a:t>/</a:t>
            </a:r>
            <a:r>
              <a:rPr lang="en-US" i="1" smtClean="0"/>
              <a:t>enhanced</a:t>
            </a:r>
            <a:r>
              <a:rPr lang="en-US" smtClean="0"/>
              <a:t> </a:t>
            </a:r>
            <a:r>
              <a:rPr lang="en-US"/>
              <a:t>image is </a:t>
            </a:r>
            <a:r>
              <a:rPr lang="en-US" smtClean="0"/>
              <a:t>obtained</a:t>
            </a:r>
          </a:p>
          <a:p>
            <a:pPr lvl="2">
              <a:spcBef>
                <a:spcPts val="0"/>
              </a:spcBef>
            </a:pPr>
            <a:r>
              <a:rPr lang="en-US" smtClean="0"/>
              <a:t>image representation, enhancement, restoration, compression, ...</a:t>
            </a:r>
          </a:p>
          <a:p>
            <a:pPr lvl="1"/>
            <a:endParaRPr lang="en-US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9" b="1"/>
          <a:stretch/>
        </p:blipFill>
        <p:spPr>
          <a:xfrm>
            <a:off x="1383324" y="2066924"/>
            <a:ext cx="2417152" cy="28126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"/>
          <a:stretch/>
        </p:blipFill>
        <p:spPr>
          <a:xfrm>
            <a:off x="4921016" y="2066924"/>
            <a:ext cx="2430677" cy="28222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tangolo arrotondato 8"/>
          <p:cNvSpPr/>
          <p:nvPr/>
        </p:nvSpPr>
        <p:spPr>
          <a:xfrm>
            <a:off x="1278891" y="4879617"/>
            <a:ext cx="2588259" cy="342899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smtClean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unprocessed (</a:t>
            </a:r>
            <a:r>
              <a:rPr lang="en-US" sz="1400" i="1" smtClean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</a:t>
            </a:r>
            <a:r>
              <a:rPr lang="en-US" sz="1400" smtClean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mammogram</a:t>
            </a:r>
            <a:endParaRPr lang="en-US" sz="1400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4850766" y="4901484"/>
            <a:ext cx="2588259" cy="342899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smtClean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processed mammogram</a:t>
            </a:r>
            <a:endParaRPr lang="en-US" sz="1400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Freccia in giù 10"/>
          <p:cNvSpPr/>
          <p:nvPr/>
        </p:nvSpPr>
        <p:spPr>
          <a:xfrm rot="16200000">
            <a:off x="4189195" y="3161803"/>
            <a:ext cx="440056" cy="4830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Processing vs. Image Analysis</a:t>
            </a:r>
            <a:endParaRPr lang="en-US"/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206645" y="774050"/>
            <a:ext cx="5203556" cy="4448468"/>
          </a:xfrm>
        </p:spPr>
        <p:txBody>
          <a:bodyPr anchor="ctr" anchorCtr="0"/>
          <a:lstStyle/>
          <a:p>
            <a:r>
              <a:rPr lang="en-US" b="1"/>
              <a:t>image analysis </a:t>
            </a:r>
            <a:r>
              <a:rPr lang="en-US"/>
              <a:t>is a transformation of an image into </a:t>
            </a:r>
            <a:r>
              <a:rPr lang="en-US" smtClean="0"/>
              <a:t>meaningful information representing </a:t>
            </a:r>
            <a:r>
              <a:rPr lang="en-US"/>
              <a:t>a </a:t>
            </a:r>
            <a:r>
              <a:rPr lang="en-US" b="1"/>
              <a:t>description</a:t>
            </a:r>
            <a:r>
              <a:rPr lang="en-US"/>
              <a:t> or a </a:t>
            </a:r>
            <a:r>
              <a:rPr lang="en-US" b="1" smtClean="0"/>
              <a:t>decision</a:t>
            </a:r>
          </a:p>
          <a:p>
            <a:pPr lvl="1"/>
            <a:r>
              <a:rPr lang="en-US" smtClean="0"/>
              <a:t>can (and often does) take advance from image processing</a:t>
            </a:r>
          </a:p>
          <a:p>
            <a:r>
              <a:rPr lang="en-US" smtClean="0"/>
              <a:t>for instance, consider a mammogram:</a:t>
            </a:r>
          </a:p>
          <a:p>
            <a:pPr lvl="1"/>
            <a:r>
              <a:rPr lang="en-US" b="1" smtClean="0"/>
              <a:t>description</a:t>
            </a:r>
            <a:r>
              <a:rPr lang="en-US" smtClean="0"/>
              <a:t>: extract a set of candidate lesions and, for each of them, extract a series of discriminative measures (</a:t>
            </a:r>
            <a:r>
              <a:rPr lang="en-US" i="1" smtClean="0"/>
              <a:t>features</a:t>
            </a:r>
            <a:r>
              <a:rPr lang="en-US" smtClean="0"/>
              <a:t>) like shape descriptors, texture descriptors, ...</a:t>
            </a:r>
          </a:p>
          <a:p>
            <a:pPr lvl="1"/>
            <a:r>
              <a:rPr lang="en-US" b="1" smtClean="0"/>
              <a:t>decision</a:t>
            </a:r>
            <a:r>
              <a:rPr lang="en-US" smtClean="0"/>
              <a:t>: based on a set of decision rules (human-designed or machine-learned) applied on the region descriptors, distinguish </a:t>
            </a:r>
            <a:r>
              <a:rPr lang="en-US" b="1" smtClean="0">
                <a:solidFill>
                  <a:srgbClr val="FF0000"/>
                </a:solidFill>
              </a:rPr>
              <a:t>malignant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lesions from the others</a:t>
            </a:r>
            <a:endParaRPr lang="en-US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r="49967" b="13711"/>
          <a:stretch/>
        </p:blipFill>
        <p:spPr>
          <a:xfrm flipH="1">
            <a:off x="6007531" y="979709"/>
            <a:ext cx="2845948" cy="3992342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7591425" y="1428750"/>
            <a:ext cx="514350" cy="352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igura a mano libera 6"/>
          <p:cNvSpPr/>
          <p:nvPr/>
        </p:nvSpPr>
        <p:spPr>
          <a:xfrm>
            <a:off x="6817519" y="2764631"/>
            <a:ext cx="269081" cy="269082"/>
          </a:xfrm>
          <a:custGeom>
            <a:avLst/>
            <a:gdLst>
              <a:gd name="connsiteX0" fmla="*/ 128587 w 269081"/>
              <a:gd name="connsiteY0" fmla="*/ 80963 h 269082"/>
              <a:gd name="connsiteX1" fmla="*/ 188119 w 269081"/>
              <a:gd name="connsiteY1" fmla="*/ 97632 h 269082"/>
              <a:gd name="connsiteX2" fmla="*/ 240506 w 269081"/>
              <a:gd name="connsiteY2" fmla="*/ 111919 h 269082"/>
              <a:gd name="connsiteX3" fmla="*/ 254794 w 269081"/>
              <a:gd name="connsiteY3" fmla="*/ 142875 h 269082"/>
              <a:gd name="connsiteX4" fmla="*/ 266700 w 269081"/>
              <a:gd name="connsiteY4" fmla="*/ 197644 h 269082"/>
              <a:gd name="connsiteX5" fmla="*/ 269081 w 269081"/>
              <a:gd name="connsiteY5" fmla="*/ 240507 h 269082"/>
              <a:gd name="connsiteX6" fmla="*/ 252412 w 269081"/>
              <a:gd name="connsiteY6" fmla="*/ 261938 h 269082"/>
              <a:gd name="connsiteX7" fmla="*/ 209550 w 269081"/>
              <a:gd name="connsiteY7" fmla="*/ 269082 h 269082"/>
              <a:gd name="connsiteX8" fmla="*/ 154781 w 269081"/>
              <a:gd name="connsiteY8" fmla="*/ 269082 h 269082"/>
              <a:gd name="connsiteX9" fmla="*/ 119062 w 269081"/>
              <a:gd name="connsiteY9" fmla="*/ 264319 h 269082"/>
              <a:gd name="connsiteX10" fmla="*/ 83344 w 269081"/>
              <a:gd name="connsiteY10" fmla="*/ 242888 h 269082"/>
              <a:gd name="connsiteX11" fmla="*/ 54769 w 269081"/>
              <a:gd name="connsiteY11" fmla="*/ 235744 h 269082"/>
              <a:gd name="connsiteX12" fmla="*/ 19050 w 269081"/>
              <a:gd name="connsiteY12" fmla="*/ 223838 h 269082"/>
              <a:gd name="connsiteX13" fmla="*/ 2381 w 269081"/>
              <a:gd name="connsiteY13" fmla="*/ 207169 h 269082"/>
              <a:gd name="connsiteX14" fmla="*/ 0 w 269081"/>
              <a:gd name="connsiteY14" fmla="*/ 176213 h 269082"/>
              <a:gd name="connsiteX15" fmla="*/ 4762 w 269081"/>
              <a:gd name="connsiteY15" fmla="*/ 150019 h 269082"/>
              <a:gd name="connsiteX16" fmla="*/ 11906 w 269081"/>
              <a:gd name="connsiteY16" fmla="*/ 126207 h 269082"/>
              <a:gd name="connsiteX17" fmla="*/ 30956 w 269081"/>
              <a:gd name="connsiteY17" fmla="*/ 114300 h 269082"/>
              <a:gd name="connsiteX18" fmla="*/ 54769 w 269081"/>
              <a:gd name="connsiteY18" fmla="*/ 102394 h 269082"/>
              <a:gd name="connsiteX19" fmla="*/ 76200 w 269081"/>
              <a:gd name="connsiteY19" fmla="*/ 78582 h 269082"/>
              <a:gd name="connsiteX20" fmla="*/ 85725 w 269081"/>
              <a:gd name="connsiteY20" fmla="*/ 42863 h 269082"/>
              <a:gd name="connsiteX21" fmla="*/ 92869 w 269081"/>
              <a:gd name="connsiteY21" fmla="*/ 14288 h 269082"/>
              <a:gd name="connsiteX22" fmla="*/ 114300 w 269081"/>
              <a:gd name="connsiteY22" fmla="*/ 0 h 269082"/>
              <a:gd name="connsiteX23" fmla="*/ 133350 w 269081"/>
              <a:gd name="connsiteY23" fmla="*/ 9525 h 269082"/>
              <a:gd name="connsiteX24" fmla="*/ 128587 w 269081"/>
              <a:gd name="connsiteY24" fmla="*/ 80963 h 269082"/>
              <a:gd name="connsiteX0" fmla="*/ 152399 w 269081"/>
              <a:gd name="connsiteY0" fmla="*/ 78582 h 269082"/>
              <a:gd name="connsiteX1" fmla="*/ 188119 w 269081"/>
              <a:gd name="connsiteY1" fmla="*/ 97632 h 269082"/>
              <a:gd name="connsiteX2" fmla="*/ 240506 w 269081"/>
              <a:gd name="connsiteY2" fmla="*/ 111919 h 269082"/>
              <a:gd name="connsiteX3" fmla="*/ 254794 w 269081"/>
              <a:gd name="connsiteY3" fmla="*/ 142875 h 269082"/>
              <a:gd name="connsiteX4" fmla="*/ 266700 w 269081"/>
              <a:gd name="connsiteY4" fmla="*/ 197644 h 269082"/>
              <a:gd name="connsiteX5" fmla="*/ 269081 w 269081"/>
              <a:gd name="connsiteY5" fmla="*/ 240507 h 269082"/>
              <a:gd name="connsiteX6" fmla="*/ 252412 w 269081"/>
              <a:gd name="connsiteY6" fmla="*/ 261938 h 269082"/>
              <a:gd name="connsiteX7" fmla="*/ 209550 w 269081"/>
              <a:gd name="connsiteY7" fmla="*/ 269082 h 269082"/>
              <a:gd name="connsiteX8" fmla="*/ 154781 w 269081"/>
              <a:gd name="connsiteY8" fmla="*/ 269082 h 269082"/>
              <a:gd name="connsiteX9" fmla="*/ 119062 w 269081"/>
              <a:gd name="connsiteY9" fmla="*/ 264319 h 269082"/>
              <a:gd name="connsiteX10" fmla="*/ 83344 w 269081"/>
              <a:gd name="connsiteY10" fmla="*/ 242888 h 269082"/>
              <a:gd name="connsiteX11" fmla="*/ 54769 w 269081"/>
              <a:gd name="connsiteY11" fmla="*/ 235744 h 269082"/>
              <a:gd name="connsiteX12" fmla="*/ 19050 w 269081"/>
              <a:gd name="connsiteY12" fmla="*/ 223838 h 269082"/>
              <a:gd name="connsiteX13" fmla="*/ 2381 w 269081"/>
              <a:gd name="connsiteY13" fmla="*/ 207169 h 269082"/>
              <a:gd name="connsiteX14" fmla="*/ 0 w 269081"/>
              <a:gd name="connsiteY14" fmla="*/ 176213 h 269082"/>
              <a:gd name="connsiteX15" fmla="*/ 4762 w 269081"/>
              <a:gd name="connsiteY15" fmla="*/ 150019 h 269082"/>
              <a:gd name="connsiteX16" fmla="*/ 11906 w 269081"/>
              <a:gd name="connsiteY16" fmla="*/ 126207 h 269082"/>
              <a:gd name="connsiteX17" fmla="*/ 30956 w 269081"/>
              <a:gd name="connsiteY17" fmla="*/ 114300 h 269082"/>
              <a:gd name="connsiteX18" fmla="*/ 54769 w 269081"/>
              <a:gd name="connsiteY18" fmla="*/ 102394 h 269082"/>
              <a:gd name="connsiteX19" fmla="*/ 76200 w 269081"/>
              <a:gd name="connsiteY19" fmla="*/ 78582 h 269082"/>
              <a:gd name="connsiteX20" fmla="*/ 85725 w 269081"/>
              <a:gd name="connsiteY20" fmla="*/ 42863 h 269082"/>
              <a:gd name="connsiteX21" fmla="*/ 92869 w 269081"/>
              <a:gd name="connsiteY21" fmla="*/ 14288 h 269082"/>
              <a:gd name="connsiteX22" fmla="*/ 114300 w 269081"/>
              <a:gd name="connsiteY22" fmla="*/ 0 h 269082"/>
              <a:gd name="connsiteX23" fmla="*/ 133350 w 269081"/>
              <a:gd name="connsiteY23" fmla="*/ 9525 h 269082"/>
              <a:gd name="connsiteX24" fmla="*/ 152399 w 269081"/>
              <a:gd name="connsiteY24" fmla="*/ 78582 h 269082"/>
              <a:gd name="connsiteX0" fmla="*/ 152399 w 269081"/>
              <a:gd name="connsiteY0" fmla="*/ 78582 h 269082"/>
              <a:gd name="connsiteX1" fmla="*/ 188119 w 269081"/>
              <a:gd name="connsiteY1" fmla="*/ 97632 h 269082"/>
              <a:gd name="connsiteX2" fmla="*/ 240506 w 269081"/>
              <a:gd name="connsiteY2" fmla="*/ 111919 h 269082"/>
              <a:gd name="connsiteX3" fmla="*/ 254794 w 269081"/>
              <a:gd name="connsiteY3" fmla="*/ 142875 h 269082"/>
              <a:gd name="connsiteX4" fmla="*/ 266700 w 269081"/>
              <a:gd name="connsiteY4" fmla="*/ 197644 h 269082"/>
              <a:gd name="connsiteX5" fmla="*/ 269081 w 269081"/>
              <a:gd name="connsiteY5" fmla="*/ 240507 h 269082"/>
              <a:gd name="connsiteX6" fmla="*/ 252412 w 269081"/>
              <a:gd name="connsiteY6" fmla="*/ 261938 h 269082"/>
              <a:gd name="connsiteX7" fmla="*/ 209550 w 269081"/>
              <a:gd name="connsiteY7" fmla="*/ 269082 h 269082"/>
              <a:gd name="connsiteX8" fmla="*/ 154781 w 269081"/>
              <a:gd name="connsiteY8" fmla="*/ 269082 h 269082"/>
              <a:gd name="connsiteX9" fmla="*/ 119062 w 269081"/>
              <a:gd name="connsiteY9" fmla="*/ 264319 h 269082"/>
              <a:gd name="connsiteX10" fmla="*/ 83344 w 269081"/>
              <a:gd name="connsiteY10" fmla="*/ 242888 h 269082"/>
              <a:gd name="connsiteX11" fmla="*/ 54769 w 269081"/>
              <a:gd name="connsiteY11" fmla="*/ 235744 h 269082"/>
              <a:gd name="connsiteX12" fmla="*/ 19050 w 269081"/>
              <a:gd name="connsiteY12" fmla="*/ 223838 h 269082"/>
              <a:gd name="connsiteX13" fmla="*/ 2381 w 269081"/>
              <a:gd name="connsiteY13" fmla="*/ 207169 h 269082"/>
              <a:gd name="connsiteX14" fmla="*/ 0 w 269081"/>
              <a:gd name="connsiteY14" fmla="*/ 176213 h 269082"/>
              <a:gd name="connsiteX15" fmla="*/ 4762 w 269081"/>
              <a:gd name="connsiteY15" fmla="*/ 150019 h 269082"/>
              <a:gd name="connsiteX16" fmla="*/ 11906 w 269081"/>
              <a:gd name="connsiteY16" fmla="*/ 126207 h 269082"/>
              <a:gd name="connsiteX17" fmla="*/ 30956 w 269081"/>
              <a:gd name="connsiteY17" fmla="*/ 114300 h 269082"/>
              <a:gd name="connsiteX18" fmla="*/ 54769 w 269081"/>
              <a:gd name="connsiteY18" fmla="*/ 102394 h 269082"/>
              <a:gd name="connsiteX19" fmla="*/ 61913 w 269081"/>
              <a:gd name="connsiteY19" fmla="*/ 76201 h 269082"/>
              <a:gd name="connsiteX20" fmla="*/ 85725 w 269081"/>
              <a:gd name="connsiteY20" fmla="*/ 42863 h 269082"/>
              <a:gd name="connsiteX21" fmla="*/ 92869 w 269081"/>
              <a:gd name="connsiteY21" fmla="*/ 14288 h 269082"/>
              <a:gd name="connsiteX22" fmla="*/ 114300 w 269081"/>
              <a:gd name="connsiteY22" fmla="*/ 0 h 269082"/>
              <a:gd name="connsiteX23" fmla="*/ 133350 w 269081"/>
              <a:gd name="connsiteY23" fmla="*/ 9525 h 269082"/>
              <a:gd name="connsiteX24" fmla="*/ 152399 w 269081"/>
              <a:gd name="connsiteY24" fmla="*/ 78582 h 269082"/>
              <a:gd name="connsiteX0" fmla="*/ 164305 w 269081"/>
              <a:gd name="connsiteY0" fmla="*/ 73820 h 269082"/>
              <a:gd name="connsiteX1" fmla="*/ 188119 w 269081"/>
              <a:gd name="connsiteY1" fmla="*/ 97632 h 269082"/>
              <a:gd name="connsiteX2" fmla="*/ 240506 w 269081"/>
              <a:gd name="connsiteY2" fmla="*/ 111919 h 269082"/>
              <a:gd name="connsiteX3" fmla="*/ 254794 w 269081"/>
              <a:gd name="connsiteY3" fmla="*/ 142875 h 269082"/>
              <a:gd name="connsiteX4" fmla="*/ 266700 w 269081"/>
              <a:gd name="connsiteY4" fmla="*/ 197644 h 269082"/>
              <a:gd name="connsiteX5" fmla="*/ 269081 w 269081"/>
              <a:gd name="connsiteY5" fmla="*/ 240507 h 269082"/>
              <a:gd name="connsiteX6" fmla="*/ 252412 w 269081"/>
              <a:gd name="connsiteY6" fmla="*/ 261938 h 269082"/>
              <a:gd name="connsiteX7" fmla="*/ 209550 w 269081"/>
              <a:gd name="connsiteY7" fmla="*/ 269082 h 269082"/>
              <a:gd name="connsiteX8" fmla="*/ 154781 w 269081"/>
              <a:gd name="connsiteY8" fmla="*/ 269082 h 269082"/>
              <a:gd name="connsiteX9" fmla="*/ 119062 w 269081"/>
              <a:gd name="connsiteY9" fmla="*/ 264319 h 269082"/>
              <a:gd name="connsiteX10" fmla="*/ 83344 w 269081"/>
              <a:gd name="connsiteY10" fmla="*/ 242888 h 269082"/>
              <a:gd name="connsiteX11" fmla="*/ 54769 w 269081"/>
              <a:gd name="connsiteY11" fmla="*/ 235744 h 269082"/>
              <a:gd name="connsiteX12" fmla="*/ 19050 w 269081"/>
              <a:gd name="connsiteY12" fmla="*/ 223838 h 269082"/>
              <a:gd name="connsiteX13" fmla="*/ 2381 w 269081"/>
              <a:gd name="connsiteY13" fmla="*/ 207169 h 269082"/>
              <a:gd name="connsiteX14" fmla="*/ 0 w 269081"/>
              <a:gd name="connsiteY14" fmla="*/ 176213 h 269082"/>
              <a:gd name="connsiteX15" fmla="*/ 4762 w 269081"/>
              <a:gd name="connsiteY15" fmla="*/ 150019 h 269082"/>
              <a:gd name="connsiteX16" fmla="*/ 11906 w 269081"/>
              <a:gd name="connsiteY16" fmla="*/ 126207 h 269082"/>
              <a:gd name="connsiteX17" fmla="*/ 30956 w 269081"/>
              <a:gd name="connsiteY17" fmla="*/ 114300 h 269082"/>
              <a:gd name="connsiteX18" fmla="*/ 54769 w 269081"/>
              <a:gd name="connsiteY18" fmla="*/ 102394 h 269082"/>
              <a:gd name="connsiteX19" fmla="*/ 61913 w 269081"/>
              <a:gd name="connsiteY19" fmla="*/ 76201 h 269082"/>
              <a:gd name="connsiteX20" fmla="*/ 85725 w 269081"/>
              <a:gd name="connsiteY20" fmla="*/ 42863 h 269082"/>
              <a:gd name="connsiteX21" fmla="*/ 92869 w 269081"/>
              <a:gd name="connsiteY21" fmla="*/ 14288 h 269082"/>
              <a:gd name="connsiteX22" fmla="*/ 114300 w 269081"/>
              <a:gd name="connsiteY22" fmla="*/ 0 h 269082"/>
              <a:gd name="connsiteX23" fmla="*/ 133350 w 269081"/>
              <a:gd name="connsiteY23" fmla="*/ 9525 h 269082"/>
              <a:gd name="connsiteX24" fmla="*/ 164305 w 269081"/>
              <a:gd name="connsiteY24" fmla="*/ 73820 h 269082"/>
              <a:gd name="connsiteX0" fmla="*/ 164305 w 269081"/>
              <a:gd name="connsiteY0" fmla="*/ 73820 h 269082"/>
              <a:gd name="connsiteX1" fmla="*/ 195263 w 269081"/>
              <a:gd name="connsiteY1" fmla="*/ 88107 h 269082"/>
              <a:gd name="connsiteX2" fmla="*/ 240506 w 269081"/>
              <a:gd name="connsiteY2" fmla="*/ 111919 h 269082"/>
              <a:gd name="connsiteX3" fmla="*/ 254794 w 269081"/>
              <a:gd name="connsiteY3" fmla="*/ 142875 h 269082"/>
              <a:gd name="connsiteX4" fmla="*/ 266700 w 269081"/>
              <a:gd name="connsiteY4" fmla="*/ 197644 h 269082"/>
              <a:gd name="connsiteX5" fmla="*/ 269081 w 269081"/>
              <a:gd name="connsiteY5" fmla="*/ 240507 h 269082"/>
              <a:gd name="connsiteX6" fmla="*/ 252412 w 269081"/>
              <a:gd name="connsiteY6" fmla="*/ 261938 h 269082"/>
              <a:gd name="connsiteX7" fmla="*/ 209550 w 269081"/>
              <a:gd name="connsiteY7" fmla="*/ 269082 h 269082"/>
              <a:gd name="connsiteX8" fmla="*/ 154781 w 269081"/>
              <a:gd name="connsiteY8" fmla="*/ 269082 h 269082"/>
              <a:gd name="connsiteX9" fmla="*/ 119062 w 269081"/>
              <a:gd name="connsiteY9" fmla="*/ 264319 h 269082"/>
              <a:gd name="connsiteX10" fmla="*/ 83344 w 269081"/>
              <a:gd name="connsiteY10" fmla="*/ 242888 h 269082"/>
              <a:gd name="connsiteX11" fmla="*/ 54769 w 269081"/>
              <a:gd name="connsiteY11" fmla="*/ 235744 h 269082"/>
              <a:gd name="connsiteX12" fmla="*/ 19050 w 269081"/>
              <a:gd name="connsiteY12" fmla="*/ 223838 h 269082"/>
              <a:gd name="connsiteX13" fmla="*/ 2381 w 269081"/>
              <a:gd name="connsiteY13" fmla="*/ 207169 h 269082"/>
              <a:gd name="connsiteX14" fmla="*/ 0 w 269081"/>
              <a:gd name="connsiteY14" fmla="*/ 176213 h 269082"/>
              <a:gd name="connsiteX15" fmla="*/ 4762 w 269081"/>
              <a:gd name="connsiteY15" fmla="*/ 150019 h 269082"/>
              <a:gd name="connsiteX16" fmla="*/ 11906 w 269081"/>
              <a:gd name="connsiteY16" fmla="*/ 126207 h 269082"/>
              <a:gd name="connsiteX17" fmla="*/ 30956 w 269081"/>
              <a:gd name="connsiteY17" fmla="*/ 114300 h 269082"/>
              <a:gd name="connsiteX18" fmla="*/ 54769 w 269081"/>
              <a:gd name="connsiteY18" fmla="*/ 102394 h 269082"/>
              <a:gd name="connsiteX19" fmla="*/ 61913 w 269081"/>
              <a:gd name="connsiteY19" fmla="*/ 76201 h 269082"/>
              <a:gd name="connsiteX20" fmla="*/ 85725 w 269081"/>
              <a:gd name="connsiteY20" fmla="*/ 42863 h 269082"/>
              <a:gd name="connsiteX21" fmla="*/ 92869 w 269081"/>
              <a:gd name="connsiteY21" fmla="*/ 14288 h 269082"/>
              <a:gd name="connsiteX22" fmla="*/ 114300 w 269081"/>
              <a:gd name="connsiteY22" fmla="*/ 0 h 269082"/>
              <a:gd name="connsiteX23" fmla="*/ 133350 w 269081"/>
              <a:gd name="connsiteY23" fmla="*/ 9525 h 269082"/>
              <a:gd name="connsiteX24" fmla="*/ 164305 w 269081"/>
              <a:gd name="connsiteY24" fmla="*/ 73820 h 269082"/>
              <a:gd name="connsiteX0" fmla="*/ 176211 w 269081"/>
              <a:gd name="connsiteY0" fmla="*/ 64295 h 269082"/>
              <a:gd name="connsiteX1" fmla="*/ 195263 w 269081"/>
              <a:gd name="connsiteY1" fmla="*/ 88107 h 269082"/>
              <a:gd name="connsiteX2" fmla="*/ 240506 w 269081"/>
              <a:gd name="connsiteY2" fmla="*/ 111919 h 269082"/>
              <a:gd name="connsiteX3" fmla="*/ 254794 w 269081"/>
              <a:gd name="connsiteY3" fmla="*/ 142875 h 269082"/>
              <a:gd name="connsiteX4" fmla="*/ 266700 w 269081"/>
              <a:gd name="connsiteY4" fmla="*/ 197644 h 269082"/>
              <a:gd name="connsiteX5" fmla="*/ 269081 w 269081"/>
              <a:gd name="connsiteY5" fmla="*/ 240507 h 269082"/>
              <a:gd name="connsiteX6" fmla="*/ 252412 w 269081"/>
              <a:gd name="connsiteY6" fmla="*/ 261938 h 269082"/>
              <a:gd name="connsiteX7" fmla="*/ 209550 w 269081"/>
              <a:gd name="connsiteY7" fmla="*/ 269082 h 269082"/>
              <a:gd name="connsiteX8" fmla="*/ 154781 w 269081"/>
              <a:gd name="connsiteY8" fmla="*/ 269082 h 269082"/>
              <a:gd name="connsiteX9" fmla="*/ 119062 w 269081"/>
              <a:gd name="connsiteY9" fmla="*/ 264319 h 269082"/>
              <a:gd name="connsiteX10" fmla="*/ 83344 w 269081"/>
              <a:gd name="connsiteY10" fmla="*/ 242888 h 269082"/>
              <a:gd name="connsiteX11" fmla="*/ 54769 w 269081"/>
              <a:gd name="connsiteY11" fmla="*/ 235744 h 269082"/>
              <a:gd name="connsiteX12" fmla="*/ 19050 w 269081"/>
              <a:gd name="connsiteY12" fmla="*/ 223838 h 269082"/>
              <a:gd name="connsiteX13" fmla="*/ 2381 w 269081"/>
              <a:gd name="connsiteY13" fmla="*/ 207169 h 269082"/>
              <a:gd name="connsiteX14" fmla="*/ 0 w 269081"/>
              <a:gd name="connsiteY14" fmla="*/ 176213 h 269082"/>
              <a:gd name="connsiteX15" fmla="*/ 4762 w 269081"/>
              <a:gd name="connsiteY15" fmla="*/ 150019 h 269082"/>
              <a:gd name="connsiteX16" fmla="*/ 11906 w 269081"/>
              <a:gd name="connsiteY16" fmla="*/ 126207 h 269082"/>
              <a:gd name="connsiteX17" fmla="*/ 30956 w 269081"/>
              <a:gd name="connsiteY17" fmla="*/ 114300 h 269082"/>
              <a:gd name="connsiteX18" fmla="*/ 54769 w 269081"/>
              <a:gd name="connsiteY18" fmla="*/ 102394 h 269082"/>
              <a:gd name="connsiteX19" fmla="*/ 61913 w 269081"/>
              <a:gd name="connsiteY19" fmla="*/ 76201 h 269082"/>
              <a:gd name="connsiteX20" fmla="*/ 85725 w 269081"/>
              <a:gd name="connsiteY20" fmla="*/ 42863 h 269082"/>
              <a:gd name="connsiteX21" fmla="*/ 92869 w 269081"/>
              <a:gd name="connsiteY21" fmla="*/ 14288 h 269082"/>
              <a:gd name="connsiteX22" fmla="*/ 114300 w 269081"/>
              <a:gd name="connsiteY22" fmla="*/ 0 h 269082"/>
              <a:gd name="connsiteX23" fmla="*/ 133350 w 269081"/>
              <a:gd name="connsiteY23" fmla="*/ 9525 h 269082"/>
              <a:gd name="connsiteX24" fmla="*/ 176211 w 269081"/>
              <a:gd name="connsiteY24" fmla="*/ 64295 h 26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9081" h="269082">
                <a:moveTo>
                  <a:pt x="176211" y="64295"/>
                </a:moveTo>
                <a:cubicBezTo>
                  <a:pt x="188118" y="70645"/>
                  <a:pt x="184547" y="80170"/>
                  <a:pt x="195263" y="88107"/>
                </a:cubicBezTo>
                <a:cubicBezTo>
                  <a:pt x="205979" y="96044"/>
                  <a:pt x="223044" y="107157"/>
                  <a:pt x="240506" y="111919"/>
                </a:cubicBezTo>
                <a:lnTo>
                  <a:pt x="254794" y="142875"/>
                </a:lnTo>
                <a:lnTo>
                  <a:pt x="266700" y="197644"/>
                </a:lnTo>
                <a:lnTo>
                  <a:pt x="269081" y="240507"/>
                </a:lnTo>
                <a:lnTo>
                  <a:pt x="252412" y="261938"/>
                </a:lnTo>
                <a:lnTo>
                  <a:pt x="209550" y="269082"/>
                </a:lnTo>
                <a:lnTo>
                  <a:pt x="154781" y="269082"/>
                </a:lnTo>
                <a:lnTo>
                  <a:pt x="119062" y="264319"/>
                </a:lnTo>
                <a:lnTo>
                  <a:pt x="83344" y="242888"/>
                </a:lnTo>
                <a:lnTo>
                  <a:pt x="54769" y="235744"/>
                </a:lnTo>
                <a:lnTo>
                  <a:pt x="19050" y="223838"/>
                </a:lnTo>
                <a:lnTo>
                  <a:pt x="2381" y="207169"/>
                </a:lnTo>
                <a:lnTo>
                  <a:pt x="0" y="176213"/>
                </a:lnTo>
                <a:lnTo>
                  <a:pt x="4762" y="150019"/>
                </a:lnTo>
                <a:lnTo>
                  <a:pt x="11906" y="126207"/>
                </a:lnTo>
                <a:lnTo>
                  <a:pt x="30956" y="114300"/>
                </a:lnTo>
                <a:lnTo>
                  <a:pt x="54769" y="102394"/>
                </a:lnTo>
                <a:lnTo>
                  <a:pt x="61913" y="76201"/>
                </a:lnTo>
                <a:lnTo>
                  <a:pt x="85725" y="42863"/>
                </a:lnTo>
                <a:lnTo>
                  <a:pt x="92869" y="14288"/>
                </a:lnTo>
                <a:lnTo>
                  <a:pt x="114300" y="0"/>
                </a:lnTo>
                <a:lnTo>
                  <a:pt x="133350" y="9525"/>
                </a:lnTo>
                <a:lnTo>
                  <a:pt x="176211" y="64295"/>
                </a:lnTo>
                <a:close/>
              </a:path>
            </a:pathLst>
          </a:custGeom>
          <a:solidFill>
            <a:srgbClr val="FF0000"/>
          </a:solidFill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igura a mano libera 7"/>
          <p:cNvSpPr/>
          <p:nvPr/>
        </p:nvSpPr>
        <p:spPr>
          <a:xfrm>
            <a:off x="7522369" y="3521869"/>
            <a:ext cx="138112" cy="278606"/>
          </a:xfrm>
          <a:custGeom>
            <a:avLst/>
            <a:gdLst>
              <a:gd name="connsiteX0" fmla="*/ 59531 w 138112"/>
              <a:gd name="connsiteY0" fmla="*/ 11906 h 278606"/>
              <a:gd name="connsiteX1" fmla="*/ 73819 w 138112"/>
              <a:gd name="connsiteY1" fmla="*/ 90487 h 278606"/>
              <a:gd name="connsiteX2" fmla="*/ 47625 w 138112"/>
              <a:gd name="connsiteY2" fmla="*/ 123825 h 278606"/>
              <a:gd name="connsiteX3" fmla="*/ 4762 w 138112"/>
              <a:gd name="connsiteY3" fmla="*/ 183356 h 278606"/>
              <a:gd name="connsiteX4" fmla="*/ 0 w 138112"/>
              <a:gd name="connsiteY4" fmla="*/ 228600 h 278606"/>
              <a:gd name="connsiteX5" fmla="*/ 40481 w 138112"/>
              <a:gd name="connsiteY5" fmla="*/ 273844 h 278606"/>
              <a:gd name="connsiteX6" fmla="*/ 80962 w 138112"/>
              <a:gd name="connsiteY6" fmla="*/ 278606 h 278606"/>
              <a:gd name="connsiteX7" fmla="*/ 95250 w 138112"/>
              <a:gd name="connsiteY7" fmla="*/ 226219 h 278606"/>
              <a:gd name="connsiteX8" fmla="*/ 85725 w 138112"/>
              <a:gd name="connsiteY8" fmla="*/ 185737 h 278606"/>
              <a:gd name="connsiteX9" fmla="*/ 121444 w 138112"/>
              <a:gd name="connsiteY9" fmla="*/ 114300 h 278606"/>
              <a:gd name="connsiteX10" fmla="*/ 138112 w 138112"/>
              <a:gd name="connsiteY10" fmla="*/ 64294 h 278606"/>
              <a:gd name="connsiteX11" fmla="*/ 119062 w 138112"/>
              <a:gd name="connsiteY11" fmla="*/ 0 h 278606"/>
              <a:gd name="connsiteX12" fmla="*/ 59531 w 138112"/>
              <a:gd name="connsiteY12" fmla="*/ 11906 h 278606"/>
              <a:gd name="connsiteX0" fmla="*/ 59531 w 138112"/>
              <a:gd name="connsiteY0" fmla="*/ 11906 h 278606"/>
              <a:gd name="connsiteX1" fmla="*/ 59531 w 138112"/>
              <a:gd name="connsiteY1" fmla="*/ 90487 h 278606"/>
              <a:gd name="connsiteX2" fmla="*/ 47625 w 138112"/>
              <a:gd name="connsiteY2" fmla="*/ 123825 h 278606"/>
              <a:gd name="connsiteX3" fmla="*/ 4762 w 138112"/>
              <a:gd name="connsiteY3" fmla="*/ 183356 h 278606"/>
              <a:gd name="connsiteX4" fmla="*/ 0 w 138112"/>
              <a:gd name="connsiteY4" fmla="*/ 228600 h 278606"/>
              <a:gd name="connsiteX5" fmla="*/ 40481 w 138112"/>
              <a:gd name="connsiteY5" fmla="*/ 273844 h 278606"/>
              <a:gd name="connsiteX6" fmla="*/ 80962 w 138112"/>
              <a:gd name="connsiteY6" fmla="*/ 278606 h 278606"/>
              <a:gd name="connsiteX7" fmla="*/ 95250 w 138112"/>
              <a:gd name="connsiteY7" fmla="*/ 226219 h 278606"/>
              <a:gd name="connsiteX8" fmla="*/ 85725 w 138112"/>
              <a:gd name="connsiteY8" fmla="*/ 185737 h 278606"/>
              <a:gd name="connsiteX9" fmla="*/ 121444 w 138112"/>
              <a:gd name="connsiteY9" fmla="*/ 114300 h 278606"/>
              <a:gd name="connsiteX10" fmla="*/ 138112 w 138112"/>
              <a:gd name="connsiteY10" fmla="*/ 64294 h 278606"/>
              <a:gd name="connsiteX11" fmla="*/ 119062 w 138112"/>
              <a:gd name="connsiteY11" fmla="*/ 0 h 278606"/>
              <a:gd name="connsiteX12" fmla="*/ 59531 w 138112"/>
              <a:gd name="connsiteY12" fmla="*/ 11906 h 278606"/>
              <a:gd name="connsiteX0" fmla="*/ 73819 w 138112"/>
              <a:gd name="connsiteY0" fmla="*/ 14288 h 278606"/>
              <a:gd name="connsiteX1" fmla="*/ 59531 w 138112"/>
              <a:gd name="connsiteY1" fmla="*/ 90487 h 278606"/>
              <a:gd name="connsiteX2" fmla="*/ 47625 w 138112"/>
              <a:gd name="connsiteY2" fmla="*/ 123825 h 278606"/>
              <a:gd name="connsiteX3" fmla="*/ 4762 w 138112"/>
              <a:gd name="connsiteY3" fmla="*/ 183356 h 278606"/>
              <a:gd name="connsiteX4" fmla="*/ 0 w 138112"/>
              <a:gd name="connsiteY4" fmla="*/ 228600 h 278606"/>
              <a:gd name="connsiteX5" fmla="*/ 40481 w 138112"/>
              <a:gd name="connsiteY5" fmla="*/ 273844 h 278606"/>
              <a:gd name="connsiteX6" fmla="*/ 80962 w 138112"/>
              <a:gd name="connsiteY6" fmla="*/ 278606 h 278606"/>
              <a:gd name="connsiteX7" fmla="*/ 95250 w 138112"/>
              <a:gd name="connsiteY7" fmla="*/ 226219 h 278606"/>
              <a:gd name="connsiteX8" fmla="*/ 85725 w 138112"/>
              <a:gd name="connsiteY8" fmla="*/ 185737 h 278606"/>
              <a:gd name="connsiteX9" fmla="*/ 121444 w 138112"/>
              <a:gd name="connsiteY9" fmla="*/ 114300 h 278606"/>
              <a:gd name="connsiteX10" fmla="*/ 138112 w 138112"/>
              <a:gd name="connsiteY10" fmla="*/ 64294 h 278606"/>
              <a:gd name="connsiteX11" fmla="*/ 119062 w 138112"/>
              <a:gd name="connsiteY11" fmla="*/ 0 h 278606"/>
              <a:gd name="connsiteX12" fmla="*/ 73819 w 138112"/>
              <a:gd name="connsiteY12" fmla="*/ 14288 h 27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112" h="278606">
                <a:moveTo>
                  <a:pt x="73819" y="14288"/>
                </a:moveTo>
                <a:lnTo>
                  <a:pt x="59531" y="90487"/>
                </a:lnTo>
                <a:lnTo>
                  <a:pt x="47625" y="123825"/>
                </a:lnTo>
                <a:lnTo>
                  <a:pt x="4762" y="183356"/>
                </a:lnTo>
                <a:lnTo>
                  <a:pt x="0" y="228600"/>
                </a:lnTo>
                <a:lnTo>
                  <a:pt x="40481" y="273844"/>
                </a:lnTo>
                <a:lnTo>
                  <a:pt x="80962" y="278606"/>
                </a:lnTo>
                <a:lnTo>
                  <a:pt x="95250" y="226219"/>
                </a:lnTo>
                <a:lnTo>
                  <a:pt x="85725" y="185737"/>
                </a:lnTo>
                <a:lnTo>
                  <a:pt x="121444" y="114300"/>
                </a:lnTo>
                <a:lnTo>
                  <a:pt x="138112" y="64294"/>
                </a:lnTo>
                <a:lnTo>
                  <a:pt x="119062" y="0"/>
                </a:lnTo>
                <a:lnTo>
                  <a:pt x="73819" y="14288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igura a mano libera 12"/>
          <p:cNvSpPr/>
          <p:nvPr/>
        </p:nvSpPr>
        <p:spPr>
          <a:xfrm>
            <a:off x="6872288" y="3364706"/>
            <a:ext cx="190500" cy="100013"/>
          </a:xfrm>
          <a:custGeom>
            <a:avLst/>
            <a:gdLst>
              <a:gd name="connsiteX0" fmla="*/ 0 w 190500"/>
              <a:gd name="connsiteY0" fmla="*/ 0 h 100013"/>
              <a:gd name="connsiteX1" fmla="*/ 38100 w 190500"/>
              <a:gd name="connsiteY1" fmla="*/ 61913 h 100013"/>
              <a:gd name="connsiteX2" fmla="*/ 66675 w 190500"/>
              <a:gd name="connsiteY2" fmla="*/ 71438 h 100013"/>
              <a:gd name="connsiteX3" fmla="*/ 85725 w 190500"/>
              <a:gd name="connsiteY3" fmla="*/ 85725 h 100013"/>
              <a:gd name="connsiteX4" fmla="*/ 102393 w 190500"/>
              <a:gd name="connsiteY4" fmla="*/ 92869 h 100013"/>
              <a:gd name="connsiteX5" fmla="*/ 123825 w 190500"/>
              <a:gd name="connsiteY5" fmla="*/ 97632 h 100013"/>
              <a:gd name="connsiteX6" fmla="*/ 154781 w 190500"/>
              <a:gd name="connsiteY6" fmla="*/ 100013 h 100013"/>
              <a:gd name="connsiteX7" fmla="*/ 176212 w 190500"/>
              <a:gd name="connsiteY7" fmla="*/ 100013 h 100013"/>
              <a:gd name="connsiteX8" fmla="*/ 176212 w 190500"/>
              <a:gd name="connsiteY8" fmla="*/ 100013 h 100013"/>
              <a:gd name="connsiteX9" fmla="*/ 190500 w 190500"/>
              <a:gd name="connsiteY9" fmla="*/ 76200 h 100013"/>
              <a:gd name="connsiteX10" fmla="*/ 180975 w 190500"/>
              <a:gd name="connsiteY10" fmla="*/ 52388 h 100013"/>
              <a:gd name="connsiteX11" fmla="*/ 164306 w 190500"/>
              <a:gd name="connsiteY11" fmla="*/ 35719 h 100013"/>
              <a:gd name="connsiteX12" fmla="*/ 150018 w 190500"/>
              <a:gd name="connsiteY12" fmla="*/ 16669 h 100013"/>
              <a:gd name="connsiteX13" fmla="*/ 130968 w 190500"/>
              <a:gd name="connsiteY13" fmla="*/ 11907 h 100013"/>
              <a:gd name="connsiteX14" fmla="*/ 104775 w 190500"/>
              <a:gd name="connsiteY14" fmla="*/ 11907 h 100013"/>
              <a:gd name="connsiteX15" fmla="*/ 76200 w 190500"/>
              <a:gd name="connsiteY15" fmla="*/ 14288 h 100013"/>
              <a:gd name="connsiteX16" fmla="*/ 0 w 190500"/>
              <a:gd name="connsiteY16" fmla="*/ 0 h 10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00" h="100013">
                <a:moveTo>
                  <a:pt x="0" y="0"/>
                </a:moveTo>
                <a:lnTo>
                  <a:pt x="38100" y="61913"/>
                </a:lnTo>
                <a:lnTo>
                  <a:pt x="66675" y="71438"/>
                </a:lnTo>
                <a:lnTo>
                  <a:pt x="85725" y="85725"/>
                </a:lnTo>
                <a:lnTo>
                  <a:pt x="102393" y="92869"/>
                </a:lnTo>
                <a:lnTo>
                  <a:pt x="123825" y="97632"/>
                </a:lnTo>
                <a:lnTo>
                  <a:pt x="154781" y="100013"/>
                </a:lnTo>
                <a:lnTo>
                  <a:pt x="176212" y="100013"/>
                </a:lnTo>
                <a:lnTo>
                  <a:pt x="176212" y="100013"/>
                </a:lnTo>
                <a:lnTo>
                  <a:pt x="190500" y="76200"/>
                </a:lnTo>
                <a:lnTo>
                  <a:pt x="180975" y="52388"/>
                </a:lnTo>
                <a:lnTo>
                  <a:pt x="164306" y="35719"/>
                </a:lnTo>
                <a:lnTo>
                  <a:pt x="150018" y="16669"/>
                </a:lnTo>
                <a:lnTo>
                  <a:pt x="130968" y="11907"/>
                </a:lnTo>
                <a:lnTo>
                  <a:pt x="104775" y="11907"/>
                </a:lnTo>
                <a:lnTo>
                  <a:pt x="76200" y="14288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igura a mano libera 13"/>
          <p:cNvSpPr/>
          <p:nvPr/>
        </p:nvSpPr>
        <p:spPr>
          <a:xfrm>
            <a:off x="7750969" y="2988469"/>
            <a:ext cx="107156" cy="285750"/>
          </a:xfrm>
          <a:custGeom>
            <a:avLst/>
            <a:gdLst>
              <a:gd name="connsiteX0" fmla="*/ 0 w 107156"/>
              <a:gd name="connsiteY0" fmla="*/ 0 h 285750"/>
              <a:gd name="connsiteX1" fmla="*/ 45244 w 107156"/>
              <a:gd name="connsiteY1" fmla="*/ 61912 h 285750"/>
              <a:gd name="connsiteX2" fmla="*/ 50006 w 107156"/>
              <a:gd name="connsiteY2" fmla="*/ 88106 h 285750"/>
              <a:gd name="connsiteX3" fmla="*/ 52387 w 107156"/>
              <a:gd name="connsiteY3" fmla="*/ 135731 h 285750"/>
              <a:gd name="connsiteX4" fmla="*/ 50006 w 107156"/>
              <a:gd name="connsiteY4" fmla="*/ 192881 h 285750"/>
              <a:gd name="connsiteX5" fmla="*/ 40481 w 107156"/>
              <a:gd name="connsiteY5" fmla="*/ 230981 h 285750"/>
              <a:gd name="connsiteX6" fmla="*/ 33337 w 107156"/>
              <a:gd name="connsiteY6" fmla="*/ 266700 h 285750"/>
              <a:gd name="connsiteX7" fmla="*/ 42862 w 107156"/>
              <a:gd name="connsiteY7" fmla="*/ 283369 h 285750"/>
              <a:gd name="connsiteX8" fmla="*/ 80962 w 107156"/>
              <a:gd name="connsiteY8" fmla="*/ 285750 h 285750"/>
              <a:gd name="connsiteX9" fmla="*/ 107156 w 107156"/>
              <a:gd name="connsiteY9" fmla="*/ 238125 h 285750"/>
              <a:gd name="connsiteX10" fmla="*/ 107156 w 107156"/>
              <a:gd name="connsiteY10" fmla="*/ 188119 h 285750"/>
              <a:gd name="connsiteX11" fmla="*/ 100012 w 107156"/>
              <a:gd name="connsiteY11" fmla="*/ 130969 h 285750"/>
              <a:gd name="connsiteX12" fmla="*/ 92869 w 107156"/>
              <a:gd name="connsiteY12" fmla="*/ 85725 h 285750"/>
              <a:gd name="connsiteX13" fmla="*/ 73819 w 107156"/>
              <a:gd name="connsiteY13" fmla="*/ 23812 h 285750"/>
              <a:gd name="connsiteX14" fmla="*/ 0 w 107156"/>
              <a:gd name="connsiteY14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56" h="285750">
                <a:moveTo>
                  <a:pt x="0" y="0"/>
                </a:moveTo>
                <a:lnTo>
                  <a:pt x="45244" y="61912"/>
                </a:lnTo>
                <a:lnTo>
                  <a:pt x="50006" y="88106"/>
                </a:lnTo>
                <a:lnTo>
                  <a:pt x="52387" y="135731"/>
                </a:lnTo>
                <a:cubicBezTo>
                  <a:pt x="51593" y="154781"/>
                  <a:pt x="50800" y="173831"/>
                  <a:pt x="50006" y="192881"/>
                </a:cubicBezTo>
                <a:lnTo>
                  <a:pt x="40481" y="230981"/>
                </a:lnTo>
                <a:lnTo>
                  <a:pt x="33337" y="266700"/>
                </a:lnTo>
                <a:lnTo>
                  <a:pt x="42862" y="283369"/>
                </a:lnTo>
                <a:lnTo>
                  <a:pt x="80962" y="285750"/>
                </a:lnTo>
                <a:lnTo>
                  <a:pt x="107156" y="238125"/>
                </a:lnTo>
                <a:lnTo>
                  <a:pt x="107156" y="188119"/>
                </a:lnTo>
                <a:lnTo>
                  <a:pt x="100012" y="130969"/>
                </a:lnTo>
                <a:lnTo>
                  <a:pt x="92869" y="85725"/>
                </a:lnTo>
                <a:lnTo>
                  <a:pt x="73819" y="2381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ttore 2 15"/>
          <p:cNvCxnSpPr/>
          <p:nvPr/>
        </p:nvCxnSpPr>
        <p:spPr>
          <a:xfrm flipH="1">
            <a:off x="7062788" y="1974056"/>
            <a:ext cx="435769" cy="79057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1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00B050"/>
                </a:solidFill>
              </a:rPr>
              <a:t>o</a:t>
            </a:r>
            <a:r>
              <a:rPr lang="en-US" b="1" dirty="0" smtClean="0">
                <a:solidFill>
                  <a:srgbClr val="0000FF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b="1" dirty="0" smtClean="0">
                <a:solidFill>
                  <a:srgbClr val="00B050"/>
                </a:solidFill>
              </a:rPr>
              <a:t>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r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b="1" dirty="0" smtClean="0">
                <a:solidFill>
                  <a:srgbClr val="0000FF"/>
                </a:solidFill>
              </a:rPr>
              <a:t>e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dirty="0" smtClean="0">
                <a:solidFill>
                  <a:srgbClr val="0000FF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00B050"/>
                </a:solidFill>
              </a:rPr>
              <a:t>g</a:t>
            </a:r>
            <a:r>
              <a:rPr lang="en-US" b="1" dirty="0" smtClean="0"/>
              <a:t> </a:t>
            </a:r>
            <a:r>
              <a:rPr lang="en-US" dirty="0" smtClean="0"/>
              <a:t>(Guest Professor: </a:t>
            </a:r>
            <a:r>
              <a:rPr lang="en-US" i="1" dirty="0" smtClean="0"/>
              <a:t>Adrian </a:t>
            </a:r>
            <a:r>
              <a:rPr lang="en-US" i="1" dirty="0" err="1" smtClean="0"/>
              <a:t>Galdran</a:t>
            </a:r>
            <a:r>
              <a:rPr lang="en-US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because colors </a:t>
            </a:r>
            <a:r>
              <a:rPr lang="en-US" i="1" dirty="0" smtClean="0"/>
              <a:t>do</a:t>
            </a:r>
            <a:r>
              <a:rPr lang="en-US" dirty="0" smtClean="0"/>
              <a:t> matter in image analysis (e.g. retinal fundus color images)</a:t>
            </a:r>
          </a:p>
          <a:p>
            <a:r>
              <a:rPr lang="en-US" b="1" dirty="0" smtClean="0"/>
              <a:t>grayscale mathematical morphology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enhances specific objects in the image based on their shape and intensity profile</a:t>
            </a:r>
          </a:p>
          <a:p>
            <a:r>
              <a:rPr lang="en-US" b="1" dirty="0" smtClean="0"/>
              <a:t>image segmentation</a:t>
            </a:r>
          </a:p>
          <a:p>
            <a:pPr lvl="1">
              <a:spcBef>
                <a:spcPts val="0"/>
              </a:spcBef>
            </a:pPr>
            <a:r>
              <a:rPr lang="en-US" i="1" dirty="0" smtClean="0"/>
              <a:t>region</a:t>
            </a:r>
            <a:r>
              <a:rPr lang="en-US" dirty="0" smtClean="0"/>
              <a:t>-based (region-growing, watershed, mean-shift)</a:t>
            </a:r>
          </a:p>
          <a:p>
            <a:pPr lvl="1">
              <a:spcBef>
                <a:spcPts val="0"/>
              </a:spcBef>
            </a:pPr>
            <a:r>
              <a:rPr lang="en-US" i="1" dirty="0" smtClean="0"/>
              <a:t>edge</a:t>
            </a:r>
            <a:r>
              <a:rPr lang="en-US" dirty="0" smtClean="0"/>
              <a:t>-based (Marr-</a:t>
            </a:r>
            <a:r>
              <a:rPr lang="en-US" dirty="0" err="1" smtClean="0"/>
              <a:t>Hildreth</a:t>
            </a:r>
            <a:r>
              <a:rPr lang="en-US" dirty="0" smtClean="0"/>
              <a:t>, Canny)</a:t>
            </a:r>
          </a:p>
          <a:p>
            <a:r>
              <a:rPr lang="en-US" b="1" dirty="0" smtClean="0"/>
              <a:t>image descriptors</a:t>
            </a:r>
          </a:p>
          <a:p>
            <a:pPr lvl="1">
              <a:spcBef>
                <a:spcPts val="0"/>
              </a:spcBef>
            </a:pPr>
            <a:r>
              <a:rPr lang="en-US" i="1" dirty="0" smtClean="0"/>
              <a:t>shape</a:t>
            </a:r>
            <a:r>
              <a:rPr lang="en-US" dirty="0" smtClean="0"/>
              <a:t> descriptors (Fourier contour descriptors, geometric moments, Hu moments)</a:t>
            </a:r>
          </a:p>
          <a:p>
            <a:pPr lvl="1">
              <a:spcBef>
                <a:spcPts val="0"/>
              </a:spcBef>
            </a:pPr>
            <a:r>
              <a:rPr lang="en-US" i="1" dirty="0" smtClean="0"/>
              <a:t>texture</a:t>
            </a:r>
            <a:r>
              <a:rPr lang="en-US" dirty="0" smtClean="0"/>
              <a:t> descriptors (</a:t>
            </a:r>
            <a:r>
              <a:rPr lang="en-US" dirty="0" err="1" smtClean="0"/>
              <a:t>Haar</a:t>
            </a:r>
            <a:r>
              <a:rPr lang="en-US" dirty="0" smtClean="0"/>
              <a:t> features, LBP features, HOG features)</a:t>
            </a:r>
          </a:p>
          <a:p>
            <a:r>
              <a:rPr lang="en-US" b="1" dirty="0" smtClean="0"/>
              <a:t>optical </a:t>
            </a:r>
            <a:r>
              <a:rPr lang="en-US" b="1" dirty="0"/>
              <a:t>flow motion </a:t>
            </a:r>
            <a:r>
              <a:rPr lang="en-US" b="1" dirty="0" smtClean="0"/>
              <a:t>estimation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sparse </a:t>
            </a:r>
            <a:r>
              <a:rPr lang="en-US" dirty="0"/>
              <a:t>(Lucas-</a:t>
            </a:r>
            <a:r>
              <a:rPr lang="en-US" dirty="0" err="1"/>
              <a:t>Kanade</a:t>
            </a:r>
            <a:r>
              <a:rPr lang="en-US" dirty="0"/>
              <a:t>) and dense methods (</a:t>
            </a:r>
            <a:r>
              <a:rPr lang="en-US" dirty="0" err="1"/>
              <a:t>Farneback</a:t>
            </a:r>
            <a:r>
              <a:rPr lang="en-US" dirty="0"/>
              <a:t>).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 (1/n)</a:t>
            </a:r>
            <a:endParaRPr lang="en-US"/>
          </a:p>
        </p:txBody>
      </p:sp>
      <p:pic>
        <p:nvPicPr>
          <p:cNvPr id="4" name="Picture 3" descr="E:\Radboud\PREVENTICON_clusters\01000306\st02\p0100030602cl-otsu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7834" y="875433"/>
            <a:ext cx="913319" cy="177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75898" y="2650275"/>
            <a:ext cx="2209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smtClean="0">
                <a:latin typeface="Calibri Light" panose="020F0302020204030204" pitchFamily="34" charset="0"/>
              </a:rPr>
              <a:t>medicine</a:t>
            </a:r>
          </a:p>
          <a:p>
            <a:pPr algn="ctr"/>
            <a:r>
              <a:rPr lang="it-IT" sz="1400">
                <a:latin typeface="Calibri Light" panose="020F0302020204030204" pitchFamily="34" charset="0"/>
              </a:rPr>
              <a:t>(</a:t>
            </a:r>
            <a:r>
              <a:rPr lang="it-IT" sz="1400" smtClean="0">
                <a:latin typeface="Calibri Light" panose="020F0302020204030204" pitchFamily="34" charset="0"/>
              </a:rPr>
              <a:t>Computer-Aided Diagnosis)</a:t>
            </a:r>
            <a:endParaRPr lang="it-IT" sz="1400">
              <a:latin typeface="Calibri Light" panose="020F0302020204030204" pitchFamily="34" charset="0"/>
            </a:endParaRPr>
          </a:p>
        </p:txBody>
      </p:sp>
      <p:pic>
        <p:nvPicPr>
          <p:cNvPr id="6" name="Segnaposto contenut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32" y="876863"/>
            <a:ext cx="1879117" cy="1794847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084765" y="2680873"/>
            <a:ext cx="123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>
                <a:latin typeface="Calibri Light" panose="020F0302020204030204" pitchFamily="34" charset="0"/>
              </a:rPr>
              <a:t>microscopy</a:t>
            </a:r>
            <a:endParaRPr lang="it-IT">
              <a:latin typeface="Calibri Light" panose="020F0302020204030204" pitchFamily="34" charset="0"/>
            </a:endParaRPr>
          </a:p>
        </p:txBody>
      </p:sp>
      <p:pic>
        <p:nvPicPr>
          <p:cNvPr id="8" name="Picture 2" descr="http://www.storiapatria.it/images/Manoscritt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931" y="861632"/>
            <a:ext cx="1261988" cy="178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/>
          <p:cNvSpPr txBox="1"/>
          <p:nvPr/>
        </p:nvSpPr>
        <p:spPr>
          <a:xfrm>
            <a:off x="4917137" y="2671710"/>
            <a:ext cx="422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>
                <a:latin typeface="Calibri Light" panose="020F0302020204030204" pitchFamily="34" charset="0"/>
              </a:rPr>
              <a:t>handwritten /  optical character recognition</a:t>
            </a:r>
            <a:endParaRPr lang="it-IT">
              <a:latin typeface="Calibri Light" panose="020F0302020204030204" pitchFamily="34" charset="0"/>
            </a:endParaRPr>
          </a:p>
        </p:txBody>
      </p:sp>
      <p:pic>
        <p:nvPicPr>
          <p:cNvPr id="10" name="Picture 4" descr="http://www.ilgallo.it/wp-content/uploads/2011/02/meteorologi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2" y="3327387"/>
            <a:ext cx="1696804" cy="131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511745" y="4732647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>
                <a:latin typeface="Calibri Light" panose="020F0302020204030204" pitchFamily="34" charset="0"/>
              </a:rPr>
              <a:t>meteorology</a:t>
            </a:r>
            <a:endParaRPr lang="it-IT">
              <a:latin typeface="Calibri Light" panose="020F0302020204030204" pitchFamily="34" charset="0"/>
            </a:endParaRPr>
          </a:p>
        </p:txBody>
      </p:sp>
      <p:pic>
        <p:nvPicPr>
          <p:cNvPr id="12" name="Picture 6" descr="http://www.adrianololli.com/images/AST_mai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33" y="3312280"/>
            <a:ext cx="1879117" cy="134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/>
          <p:cNvSpPr txBox="1"/>
          <p:nvPr/>
        </p:nvSpPr>
        <p:spPr>
          <a:xfrm>
            <a:off x="3151194" y="4732647"/>
            <a:ext cx="11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>
                <a:latin typeface="Calibri Light" panose="020F0302020204030204" pitchFamily="34" charset="0"/>
              </a:rPr>
              <a:t>astronomy</a:t>
            </a:r>
            <a:endParaRPr lang="it-IT">
              <a:latin typeface="Calibri Light" panose="020F0302020204030204" pitchFamily="34" charset="0"/>
            </a:endParaRPr>
          </a:p>
        </p:txBody>
      </p:sp>
      <p:pic>
        <p:nvPicPr>
          <p:cNvPr id="14" name="Picture 8" descr="http://www.alliedvisiontec.com/uploads/pics/banner_industrial_inspection_575x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933" y="3312279"/>
            <a:ext cx="3779433" cy="134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/>
          <p:cNvSpPr txBox="1"/>
          <p:nvPr/>
        </p:nvSpPr>
        <p:spPr>
          <a:xfrm>
            <a:off x="6183722" y="4731369"/>
            <a:ext cx="19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>
                <a:latin typeface="Calibri Light" panose="020F0302020204030204" pitchFamily="34" charset="0"/>
              </a:rPr>
              <a:t>industry processes</a:t>
            </a:r>
            <a:endParaRPr lang="it-IT">
              <a:latin typeface="Calibri Light" panose="020F0302020204030204" pitchFamily="34" charset="0"/>
            </a:endParaRPr>
          </a:p>
        </p:txBody>
      </p:sp>
      <p:pic>
        <p:nvPicPr>
          <p:cNvPr id="16" name="Picture 12" descr="http://1.bp.blogspot.com/_5kW7KnwF0wg/TMnfIhQRS4I/AAAAAAAAAZs/9VX8rOogWUA/s1600/tomografia0610084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45" y="1846561"/>
            <a:ext cx="1111993" cy="74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http://london-imaging.co.uk/wp-content/uploads/2014/02/mri_brai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10" y="1085196"/>
            <a:ext cx="714026" cy="71402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http://www.lentepubblica.it/wp-content/uploads/2014/08/documenti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777" b="96547" l="114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646" b="9590"/>
          <a:stretch/>
        </p:blipFill>
        <p:spPr bwMode="auto">
          <a:xfrm>
            <a:off x="7054382" y="933314"/>
            <a:ext cx="1737418" cy="176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7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</a:t>
            </a:r>
            <a:r>
              <a:rPr lang="en-US" smtClean="0"/>
              <a:t>(2/n</a:t>
            </a:r>
            <a:r>
              <a:rPr lang="en-US"/>
              <a:t>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82600" y="4732647"/>
            <a:ext cx="837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smtClean="0">
                <a:latin typeface="Calibri Light" panose="020F0302020204030204" pitchFamily="34" charset="0"/>
              </a:rPr>
              <a:t>Computer Vision</a:t>
            </a:r>
            <a:endParaRPr lang="it-IT" b="1">
              <a:latin typeface="Calibri Light" panose="020F0302020204030204" pitchFamily="34" charset="0"/>
            </a:endParaRPr>
          </a:p>
        </p:txBody>
      </p:sp>
      <p:pic>
        <p:nvPicPr>
          <p:cNvPr id="5" name="Picture 2" descr="http://media.cs.tsinghua.edu.cn/~imagevision/images/titlef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00" y="883471"/>
            <a:ext cx="44862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azorobotics.com/images/softwares/SoftwareImage_2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269" y="1267550"/>
            <a:ext cx="3276904" cy="28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mathworks.fr/cmsimages/79557_wl_ComputerVision_Figure10_w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030" y="3425409"/>
            <a:ext cx="1540707" cy="86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6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206645" y="774050"/>
            <a:ext cx="5775055" cy="4264675"/>
          </a:xfrm>
        </p:spPr>
        <p:txBody>
          <a:bodyPr anchor="ctr" anchorCtr="0"/>
          <a:lstStyle/>
          <a:p>
            <a:pPr marL="268288" indent="-268288">
              <a:spcBef>
                <a:spcPts val="1800"/>
              </a:spcBef>
              <a:buClr>
                <a:srgbClr val="008EC4"/>
              </a:buClr>
            </a:pPr>
            <a:r>
              <a:rPr lang="en-US" b="1" smtClean="0">
                <a:solidFill>
                  <a:prstClr val="black"/>
                </a:solidFill>
                <a:cs typeface="Arial" pitchFamily="34" charset="0"/>
              </a:rPr>
              <a:t>book</a:t>
            </a:r>
            <a:endParaRPr lang="en-US" b="1">
              <a:solidFill>
                <a:prstClr val="black"/>
              </a:solidFill>
              <a:cs typeface="Arial" pitchFamily="34" charset="0"/>
            </a:endParaRPr>
          </a:p>
          <a:p>
            <a:pPr marL="539750" indent="-269875">
              <a:spcBef>
                <a:spcPts val="0"/>
              </a:spcBef>
              <a:buClr>
                <a:srgbClr val="008EC4"/>
              </a:buClr>
              <a:buFont typeface="Symbol" pitchFamily="18" charset="2"/>
              <a:buChar char="-"/>
            </a:pPr>
            <a:r>
              <a:rPr lang="it-IT">
                <a:solidFill>
                  <a:prstClr val="black"/>
                </a:solidFill>
                <a:cs typeface="Arial" pitchFamily="34" charset="0"/>
              </a:rPr>
              <a:t>R.C. Gonzalez, R.E. Woods, </a:t>
            </a:r>
            <a:r>
              <a:rPr lang="it-IT" i="1" smtClean="0">
                <a:solidFill>
                  <a:prstClr val="black"/>
                </a:solidFill>
                <a:cs typeface="Arial" pitchFamily="34" charset="0"/>
              </a:rPr>
              <a:t>Digital Image Processing </a:t>
            </a:r>
            <a:r>
              <a:rPr lang="it-IT" smtClean="0">
                <a:solidFill>
                  <a:prstClr val="black"/>
                </a:solidFill>
                <a:cs typeface="Arial" pitchFamily="34" charset="0"/>
              </a:rPr>
              <a:t>(2</a:t>
            </a:r>
            <a:r>
              <a:rPr lang="it-IT" baseline="30000" smtClean="0">
                <a:solidFill>
                  <a:prstClr val="black"/>
                </a:solidFill>
                <a:cs typeface="Arial" pitchFamily="34" charset="0"/>
              </a:rPr>
              <a:t>nd</a:t>
            </a:r>
            <a:r>
              <a:rPr lang="it-IT" smtClean="0">
                <a:solidFill>
                  <a:prstClr val="black"/>
                </a:solidFill>
                <a:cs typeface="Arial" pitchFamily="34" charset="0"/>
              </a:rPr>
              <a:t>  or 3</a:t>
            </a:r>
            <a:r>
              <a:rPr lang="it-IT" baseline="30000" smtClean="0">
                <a:solidFill>
                  <a:prstClr val="black"/>
                </a:solidFill>
                <a:cs typeface="Arial" pitchFamily="34" charset="0"/>
              </a:rPr>
              <a:t>rd</a:t>
            </a:r>
            <a:r>
              <a:rPr lang="it-IT" smtClean="0">
                <a:solidFill>
                  <a:prstClr val="black"/>
                </a:solidFill>
                <a:cs typeface="Arial" pitchFamily="34" charset="0"/>
              </a:rPr>
              <a:t>  </a:t>
            </a:r>
            <a:r>
              <a:rPr lang="it-IT">
                <a:solidFill>
                  <a:prstClr val="black"/>
                </a:solidFill>
                <a:cs typeface="Arial" pitchFamily="34" charset="0"/>
              </a:rPr>
              <a:t>ed</a:t>
            </a:r>
            <a:r>
              <a:rPr lang="it-IT" smtClean="0">
                <a:solidFill>
                  <a:prstClr val="black"/>
                </a:solidFill>
                <a:cs typeface="Arial" pitchFamily="34" charset="0"/>
              </a:rPr>
              <a:t>.)</a:t>
            </a:r>
          </a:p>
          <a:p>
            <a:pPr marL="268288" indent="-268288">
              <a:spcBef>
                <a:spcPts val="1200"/>
              </a:spcBef>
              <a:buClr>
                <a:srgbClr val="008EC4"/>
              </a:buClr>
            </a:pPr>
            <a:r>
              <a:rPr lang="en-US" b="1" smtClean="0">
                <a:solidFill>
                  <a:prstClr val="black"/>
                </a:solidFill>
                <a:cs typeface="Arial" pitchFamily="34" charset="0"/>
              </a:rPr>
              <a:t>slides</a:t>
            </a:r>
          </a:p>
          <a:p>
            <a:pPr marL="634048" lvl="1" indent="-268288">
              <a:spcBef>
                <a:spcPts val="0"/>
              </a:spcBef>
              <a:buClr>
                <a:srgbClr val="008EC4"/>
              </a:buClr>
            </a:pPr>
            <a:r>
              <a:rPr lang="en-US" smtClean="0">
                <a:solidFill>
                  <a:prstClr val="black"/>
                </a:solidFill>
                <a:cs typeface="Arial" pitchFamily="34" charset="0"/>
              </a:rPr>
              <a:t>available on Google Classroom (</a:t>
            </a:r>
            <a:r>
              <a:rPr lang="en-US" sz="16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.pptx</a:t>
            </a:r>
            <a:r>
              <a:rPr lang="en-US" smtClean="0">
                <a:solidFill>
                  <a:prstClr val="black"/>
                </a:solidFill>
                <a:cs typeface="Arial" pitchFamily="34" charset="0"/>
              </a:rPr>
              <a:t>  format)</a:t>
            </a:r>
          </a:p>
          <a:p>
            <a:pPr marL="634048" lvl="1" indent="-268288">
              <a:spcBef>
                <a:spcPts val="0"/>
              </a:spcBef>
              <a:buClr>
                <a:srgbClr val="008EC4"/>
              </a:buClr>
            </a:pPr>
            <a:r>
              <a:rPr lang="en-US" smtClean="0">
                <a:solidFill>
                  <a:prstClr val="black"/>
                </a:solidFill>
                <a:cs typeface="Arial" pitchFamily="34" charset="0"/>
              </a:rPr>
              <a:t>uploaded 1-2 days </a:t>
            </a:r>
            <a:r>
              <a:rPr lang="en-US" i="1" smtClean="0">
                <a:solidFill>
                  <a:prstClr val="black"/>
                </a:solidFill>
                <a:cs typeface="Arial" pitchFamily="34" charset="0"/>
              </a:rPr>
              <a:t>before</a:t>
            </a:r>
            <a:r>
              <a:rPr lang="en-US" smtClean="0">
                <a:solidFill>
                  <a:prstClr val="black"/>
                </a:solidFill>
                <a:cs typeface="Arial" pitchFamily="34" charset="0"/>
              </a:rPr>
              <a:t> the lecture</a:t>
            </a:r>
          </a:p>
          <a:p>
            <a:pPr marL="268288" indent="-268288">
              <a:spcBef>
                <a:spcPts val="1200"/>
              </a:spcBef>
              <a:buClr>
                <a:srgbClr val="008EC4"/>
              </a:buClr>
            </a:pPr>
            <a:r>
              <a:rPr lang="en-US" b="1" smtClean="0">
                <a:solidFill>
                  <a:prstClr val="black"/>
                </a:solidFill>
                <a:cs typeface="Arial" pitchFamily="34" charset="0"/>
              </a:rPr>
              <a:t>labs</a:t>
            </a:r>
          </a:p>
          <a:p>
            <a:pPr marL="634048" lvl="1" indent="-268288">
              <a:spcBef>
                <a:spcPts val="0"/>
              </a:spcBef>
              <a:buClr>
                <a:srgbClr val="008EC4"/>
              </a:buClr>
            </a:pPr>
            <a:r>
              <a:rPr lang="en-US" smtClean="0">
                <a:solidFill>
                  <a:prstClr val="black"/>
                </a:solidFill>
                <a:cs typeface="Arial" pitchFamily="34" charset="0"/>
              </a:rPr>
              <a:t>made by me in C++ with </a:t>
            </a:r>
            <a:r>
              <a:rPr lang="en-US" i="1" smtClean="0">
                <a:solidFill>
                  <a:prstClr val="black"/>
                </a:solidFill>
                <a:cs typeface="Arial" pitchFamily="34" charset="0"/>
              </a:rPr>
              <a:t>a lot of </a:t>
            </a:r>
            <a:r>
              <a:rPr lang="en-US" smtClean="0">
                <a:solidFill>
                  <a:prstClr val="black"/>
                </a:solidFill>
                <a:cs typeface="Arial" pitchFamily="34" charset="0"/>
              </a:rPr>
              <a:t>comments</a:t>
            </a:r>
          </a:p>
          <a:p>
            <a:pPr marL="634048" lvl="1" indent="-268288">
              <a:spcBef>
                <a:spcPts val="0"/>
              </a:spcBef>
              <a:buClr>
                <a:srgbClr val="008EC4"/>
              </a:buClr>
            </a:pPr>
            <a:r>
              <a:rPr lang="en-US" smtClean="0">
                <a:solidFill>
                  <a:prstClr val="black"/>
                </a:solidFill>
                <a:cs typeface="Arial" pitchFamily="34" charset="0"/>
              </a:rPr>
              <a:t>available within 1-2 days </a:t>
            </a:r>
            <a:r>
              <a:rPr lang="en-US" i="1" smtClean="0">
                <a:solidFill>
                  <a:prstClr val="black"/>
                </a:solidFill>
                <a:cs typeface="Arial" pitchFamily="34" charset="0"/>
              </a:rPr>
              <a:t>after</a:t>
            </a:r>
            <a:r>
              <a:rPr lang="en-US" smtClean="0">
                <a:solidFill>
                  <a:prstClr val="black"/>
                </a:solidFill>
                <a:cs typeface="Arial" pitchFamily="34" charset="0"/>
              </a:rPr>
              <a:t> the lecture</a:t>
            </a:r>
          </a:p>
          <a:p>
            <a:pPr marL="634048" lvl="1" indent="-268288">
              <a:spcBef>
                <a:spcPts val="0"/>
              </a:spcBef>
              <a:buClr>
                <a:srgbClr val="008EC4"/>
              </a:buClr>
            </a:pPr>
            <a:r>
              <a:rPr lang="en-US" smtClean="0">
                <a:solidFill>
                  <a:prstClr val="black"/>
                </a:solidFill>
                <a:cs typeface="Arial" pitchFamily="34" charset="0"/>
              </a:rPr>
              <a:t>use the images in the </a:t>
            </a:r>
            <a:r>
              <a:rPr lang="en-US" sz="16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/example_images</a:t>
            </a:r>
            <a:r>
              <a:rPr lang="en-US" smtClean="0">
                <a:solidFill>
                  <a:prstClr val="black"/>
                </a:solidFill>
                <a:cs typeface="Arial" pitchFamily="34" charset="0"/>
              </a:rPr>
              <a:t> folder of the project CMake/C++ template </a:t>
            </a: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Materials</a:t>
            </a:r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123" y="1390649"/>
            <a:ext cx="2543836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Tools</a:t>
            </a:r>
            <a:endParaRPr lang="en-US"/>
          </a:p>
        </p:txBody>
      </p:sp>
      <p:sp>
        <p:nvSpPr>
          <p:cNvPr id="8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206643" y="774050"/>
            <a:ext cx="6317982" cy="4448468"/>
          </a:xfrm>
        </p:spPr>
        <p:txBody>
          <a:bodyPr anchor="ctr" anchorCtr="0"/>
          <a:lstStyle/>
          <a:p>
            <a:r>
              <a:rPr lang="en-US" dirty="0" smtClean="0"/>
              <a:t>Open source Computer Vision (Intel, 1999) is a library written in C/C++ mainly aimed at </a:t>
            </a:r>
            <a:r>
              <a:rPr lang="en-US" i="1" dirty="0" smtClean="0"/>
              <a:t>real-time</a:t>
            </a:r>
            <a:r>
              <a:rPr lang="en-US" dirty="0" smtClean="0"/>
              <a:t> </a:t>
            </a:r>
            <a:r>
              <a:rPr lang="en-US" b="1" dirty="0" smtClean="0"/>
              <a:t>computer vision</a:t>
            </a:r>
          </a:p>
          <a:p>
            <a:r>
              <a:rPr lang="en-US" b="1" dirty="0" smtClean="0"/>
              <a:t>free</a:t>
            </a:r>
            <a:r>
              <a:rPr lang="en-US" dirty="0" smtClean="0"/>
              <a:t>, </a:t>
            </a:r>
            <a:r>
              <a:rPr lang="en-US" b="1" dirty="0" smtClean="0"/>
              <a:t>open-source</a:t>
            </a:r>
            <a:r>
              <a:rPr lang="en-US" dirty="0" smtClean="0"/>
              <a:t> and </a:t>
            </a:r>
            <a:r>
              <a:rPr lang="en-US" b="1" dirty="0" smtClean="0"/>
              <a:t>cross-platform</a:t>
            </a:r>
          </a:p>
          <a:p>
            <a:r>
              <a:rPr lang="en-US" b="1" dirty="0" smtClean="0"/>
              <a:t>fast</a:t>
            </a:r>
          </a:p>
          <a:p>
            <a:pPr lvl="1"/>
            <a:r>
              <a:rPr lang="en-US" dirty="0"/>
              <a:t>widely considered the </a:t>
            </a:r>
            <a:r>
              <a:rPr lang="en-US" b="1" dirty="0"/>
              <a:t>fastest</a:t>
            </a:r>
            <a:r>
              <a:rPr lang="en-US" dirty="0"/>
              <a:t> image processing </a:t>
            </a:r>
            <a:r>
              <a:rPr lang="en-US" dirty="0" smtClean="0"/>
              <a:t>and </a:t>
            </a:r>
            <a:r>
              <a:rPr lang="en-US" dirty="0"/>
              <a:t>analysis library available</a:t>
            </a:r>
          </a:p>
          <a:p>
            <a:r>
              <a:rPr lang="en-US" b="1" dirty="0" smtClean="0"/>
              <a:t>simple </a:t>
            </a:r>
            <a:r>
              <a:rPr lang="en-US" b="1" dirty="0" smtClean="0"/>
              <a:t>to use</a:t>
            </a:r>
          </a:p>
          <a:p>
            <a:pPr lvl="1"/>
            <a:r>
              <a:rPr lang="en-US" dirty="0" smtClean="0"/>
              <a:t>MATLAB-style functions, few templates (unlike ITK), good </a:t>
            </a:r>
            <a:r>
              <a:rPr lang="en-US" dirty="0" smtClean="0"/>
              <a:t>documentation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see the "</a:t>
            </a:r>
            <a:r>
              <a:rPr lang="en-US" b="1" i="1" dirty="0" smtClean="0">
                <a:solidFill>
                  <a:srgbClr val="FF0000"/>
                </a:solidFill>
              </a:rPr>
              <a:t>Introduction to </a:t>
            </a:r>
            <a:r>
              <a:rPr lang="en-US" b="1" i="1" dirty="0" err="1" smtClean="0">
                <a:solidFill>
                  <a:srgbClr val="FF0000"/>
                </a:solidFill>
              </a:rPr>
              <a:t>OpenCV</a:t>
            </a:r>
            <a:r>
              <a:rPr lang="en-US" b="1" dirty="0" smtClean="0">
                <a:solidFill>
                  <a:srgbClr val="FF0000"/>
                </a:solidFill>
              </a:rPr>
              <a:t>" course from the 2018 MAIA Winter School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366" y="1990725"/>
            <a:ext cx="2124074" cy="212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374494" y="995411"/>
            <a:ext cx="8566989" cy="424412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7425" indent="-987425" algn="just">
              <a:spcBef>
                <a:spcPts val="1800"/>
              </a:spcBef>
              <a:buClr>
                <a:srgbClr val="008EC4"/>
              </a:buClr>
            </a:pPr>
            <a:r>
              <a:rPr lang="en-US" sz="1800" b="1" dirty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 </a:t>
            </a:r>
          </a:p>
          <a:p>
            <a:pPr marL="539750" indent="-269875" algn="just">
              <a:spcBef>
                <a:spcPts val="1800"/>
              </a:spcBef>
              <a:buClr>
                <a:srgbClr val="008EC4"/>
              </a:buClr>
              <a:buFont typeface="Symbol" pitchFamily="18" charset="2"/>
              <a:buChar char="-"/>
            </a:pPr>
            <a:r>
              <a:rPr lang="en-US" sz="1800" dirty="0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open-source and </a:t>
            </a:r>
            <a:r>
              <a:rPr lang="en-US" sz="1800" dirty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cross-platform </a:t>
            </a:r>
            <a:r>
              <a:rPr lang="en-US" sz="1800" dirty="0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tool (implemented in Java)</a:t>
            </a:r>
            <a:endParaRPr lang="en-US" sz="1800" dirty="0">
              <a:solidFill>
                <a:prstClr val="black"/>
              </a:solidFill>
              <a:latin typeface="Calibri Light" panose="020F0302020204030204" pitchFamily="34" charset="0"/>
              <a:cs typeface="Arial" pitchFamily="34" charset="0"/>
            </a:endParaRPr>
          </a:p>
          <a:p>
            <a:pPr marL="539750" indent="-269875" algn="just">
              <a:spcBef>
                <a:spcPts val="600"/>
              </a:spcBef>
              <a:buClr>
                <a:srgbClr val="008EC4"/>
              </a:buClr>
              <a:buFont typeface="Symbol" pitchFamily="18" charset="2"/>
              <a:buChar char="-"/>
            </a:pPr>
            <a:r>
              <a:rPr lang="en-US" sz="1800" dirty="0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designed in 1997 at </a:t>
            </a:r>
            <a:r>
              <a:rPr lang="en-US" sz="1800" i="1" dirty="0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National </a:t>
            </a:r>
            <a:r>
              <a:rPr lang="en-US" sz="1800" i="1" dirty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Institutes of Health</a:t>
            </a:r>
            <a:r>
              <a:rPr lang="en-US" sz="1800" dirty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 (Maryland, </a:t>
            </a:r>
            <a:r>
              <a:rPr lang="en-US" sz="1800" dirty="0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USA), it is today widely used for assisted processing and analysis of 2/3/4D images (mainly </a:t>
            </a:r>
            <a:r>
              <a:rPr lang="en-US" sz="18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bioimages</a:t>
            </a:r>
            <a:r>
              <a:rPr lang="en-US" sz="1800" dirty="0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)</a:t>
            </a:r>
            <a:endParaRPr lang="en-US" sz="1800" dirty="0">
              <a:solidFill>
                <a:prstClr val="black"/>
              </a:solidFill>
              <a:latin typeface="Calibri Light" panose="020F0302020204030204" pitchFamily="34" charset="0"/>
              <a:cs typeface="Arial" pitchFamily="34" charset="0"/>
            </a:endParaRPr>
          </a:p>
        </p:txBody>
      </p:sp>
      <p:pic>
        <p:nvPicPr>
          <p:cNvPr id="5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0" r="86250" b="86937"/>
          <a:stretch/>
        </p:blipFill>
        <p:spPr bwMode="auto">
          <a:xfrm>
            <a:off x="627914" y="953860"/>
            <a:ext cx="2596870" cy="45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3" y="2554197"/>
            <a:ext cx="4091743" cy="25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5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ter">
  <a:themeElements>
    <a:clrScheme name="Personalizzato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27487</TotalTime>
  <Words>787</Words>
  <Application>Microsoft Office PowerPoint</Application>
  <PresentationFormat>Presentazione su schermo (16:10)</PresentationFormat>
  <Paragraphs>131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Constantia</vt:lpstr>
      <vt:lpstr>Courier New</vt:lpstr>
      <vt:lpstr>Symbol</vt:lpstr>
      <vt:lpstr>Times New Roman</vt:lpstr>
      <vt:lpstr>Trebuchet MS</vt:lpstr>
      <vt:lpstr>Wingdings</vt:lpstr>
      <vt:lpstr>Wingdings 2</vt:lpstr>
      <vt:lpstr>Master</vt:lpstr>
      <vt:lpstr>Presentazione standard di PowerPoint</vt:lpstr>
      <vt:lpstr>Image Processing vs. Image Analysis</vt:lpstr>
      <vt:lpstr>Image Processing vs. Image Analysis</vt:lpstr>
      <vt:lpstr>Course Program</vt:lpstr>
      <vt:lpstr>Applications (1/n)</vt:lpstr>
      <vt:lpstr>Applications (2/n)</vt:lpstr>
      <vt:lpstr>Materials</vt:lpstr>
      <vt:lpstr>Tools</vt:lpstr>
      <vt:lpstr>Tools</vt:lpstr>
      <vt:lpstr>Schedule</vt:lpstr>
      <vt:lpstr>Exam</vt:lpstr>
      <vt:lpstr>Project</vt:lpstr>
      <vt:lpstr>Multiple Choice Test</vt:lpstr>
      <vt:lpstr>Exam Dates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Alessandro</dc:creator>
  <cp:lastModifiedBy>Alessandro Bria</cp:lastModifiedBy>
  <cp:revision>2316</cp:revision>
  <cp:lastPrinted>2016-02-02T08:24:15Z</cp:lastPrinted>
  <dcterms:created xsi:type="dcterms:W3CDTF">2009-07-02T08:29:41Z</dcterms:created>
  <dcterms:modified xsi:type="dcterms:W3CDTF">2018-03-09T16:53:59Z</dcterms:modified>
</cp:coreProperties>
</file>