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10"/>
  </p:notesMasterIdLst>
  <p:handoutMasterIdLst>
    <p:handoutMasterId r:id="rId11"/>
  </p:handoutMasterIdLst>
  <p:sldIdLst>
    <p:sldId id="265" r:id="rId2"/>
    <p:sldId id="266" r:id="rId3"/>
    <p:sldId id="267" r:id="rId4"/>
    <p:sldId id="269" r:id="rId5"/>
    <p:sldId id="275" r:id="rId6"/>
    <p:sldId id="270" r:id="rId7"/>
    <p:sldId id="268" r:id="rId8"/>
    <p:sldId id="271" r:id="rId9"/>
  </p:sldIdLst>
  <p:sldSz cx="9144000" cy="5715000" type="screen16x10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800"/>
    <a:srgbClr val="C8B000"/>
    <a:srgbClr val="0000FF"/>
    <a:srgbClr val="549E39"/>
    <a:srgbClr val="DA6900"/>
    <a:srgbClr val="CF3C00"/>
    <a:srgbClr val="DCDCDC"/>
    <a:srgbClr val="ADE6C7"/>
    <a:srgbClr val="00682F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5701" autoAdjust="0"/>
  </p:normalViewPr>
  <p:slideViewPr>
    <p:cSldViewPr snapToGrid="0" snapToObjects="1">
      <p:cViewPr varScale="1">
        <p:scale>
          <a:sx n="101" d="100"/>
          <a:sy n="101" d="100"/>
        </p:scale>
        <p:origin x="516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200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134" y="-1137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A3A710CB-D68B-4ECD-B63A-D37A0FE5AD8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B762B09C-F1B7-4164-956F-C5078A3434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C5935D1E-0D47-4659-BF7E-E3FE532ABDF4}" type="datetimeFigureOut">
              <a:rPr lang="it-IT" smtClean="0"/>
              <a:pPr/>
              <a:t>05/04/2018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68350"/>
            <a:ext cx="61341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8" rIns="99036" bIns="4951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6" tIns="49518" rIns="99036" bIns="49518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7294955F-7AD0-49A9-94B1-62B5205F5FF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8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 userDrawn="1"/>
        </p:nvSpPr>
        <p:spPr>
          <a:xfrm>
            <a:off x="83371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" y="5235983"/>
            <a:ext cx="436692" cy="436692"/>
          </a:xfrm>
          <a:prstGeom prst="rect">
            <a:avLst/>
          </a:prstGeom>
        </p:spPr>
      </p:pic>
      <p:sp>
        <p:nvSpPr>
          <p:cNvPr id="8" name="Titolo 23"/>
          <p:cNvSpPr txBox="1">
            <a:spLocks/>
          </p:cNvSpPr>
          <p:nvPr userDrawn="1"/>
        </p:nvSpPr>
        <p:spPr>
          <a:xfrm>
            <a:off x="645032" y="5394346"/>
            <a:ext cx="494894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Skin</a:t>
            </a:r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it-IT" sz="1300" i="1" dirty="0" err="1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Lesion</a:t>
            </a:r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it-IT" sz="1300" i="1" dirty="0" err="1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– A.A. 2017-2018 | Alessandro Bria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8472023" y="5394348"/>
            <a:ext cx="64129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DB0A777A-9A85-4BE0-9226-44B443F7F57B}" type="slidenum">
              <a:rPr lang="en-US" sz="1200" smtClean="0">
                <a:solidFill>
                  <a:srgbClr val="085091"/>
                </a:solidFill>
                <a:latin typeface="Trebuchet MS" pitchFamily="34" charset="0"/>
              </a:rPr>
              <a:t>‹N›</a:t>
            </a:fld>
            <a:r>
              <a:rPr lang="en-US" sz="1200" dirty="0" smtClean="0">
                <a:solidFill>
                  <a:srgbClr val="085091"/>
                </a:solidFill>
                <a:latin typeface="Trebuchet MS" pitchFamily="34" charset="0"/>
              </a:rPr>
              <a:t>/8</a:t>
            </a:r>
            <a:endParaRPr lang="en-US" sz="1400" dirty="0">
              <a:solidFill>
                <a:srgbClr val="085091"/>
              </a:solidFill>
              <a:latin typeface="Trebuchet MS" pitchFamily="34" charset="0"/>
            </a:endParaRPr>
          </a:p>
        </p:txBody>
      </p:sp>
      <p:sp>
        <p:nvSpPr>
          <p:cNvPr id="15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erciz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6000"/>
            </a:schemeClr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rgbClr val="A4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rgbClr val="A4A4A4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Skin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Lesion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/8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rgbClr val="A4A4A4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Clr>
                <a:srgbClr val="A4A4A4"/>
              </a:buClr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Clr>
                <a:srgbClr val="A4A4A4"/>
              </a:buClr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800" b="0">
                <a:solidFill>
                  <a:schemeClr val="tx1"/>
                </a:solidFill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5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rgbClr val="3F8CD1"/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Skin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Lesion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/8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chemeClr val="accent1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</a:t>
            </a:r>
            <a:r>
              <a:rPr lang="it-IT" smtClean="0"/>
              <a:t>dello schem</a:t>
            </a:r>
          </a:p>
          <a:p>
            <a:pPr lvl="0"/>
            <a:r>
              <a:rPr lang="it-IT" smtClean="0"/>
              <a:t>a</a:t>
            </a:r>
            <a:endParaRPr lang="it-IT" dirty="0" smtClean="0"/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tto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Skin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Lesion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/8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9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solidFill>
                  <a:srgbClr val="0C5AA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9" r:id="rId2"/>
    <p:sldLayoutId id="2147483758" r:id="rId3"/>
    <p:sldLayoutId id="214748376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4"/>
          <p:cNvSpPr txBox="1">
            <a:spLocks/>
          </p:cNvSpPr>
          <p:nvPr/>
        </p:nvSpPr>
        <p:spPr>
          <a:xfrm>
            <a:off x="447997" y="307074"/>
            <a:ext cx="8309377" cy="5069597"/>
          </a:xfrm>
          <a:prstGeom prst="rect">
            <a:avLst/>
          </a:prstGeom>
        </p:spPr>
        <p:txBody>
          <a:bodyPr vert="horz" lIns="0" rIns="18288" anchor="ctr" anchorCtr="0">
            <a:noAutofit/>
          </a:bodyPr>
          <a:lstStyle/>
          <a:p>
            <a:pPr marR="45720" algn="ctr">
              <a:spcAft>
                <a:spcPts val="8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Advanced Image Analysis</a:t>
            </a: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a.a</a:t>
            </a:r>
            <a:r>
              <a:rPr lang="en-US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. </a:t>
            </a: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2017-2018, 2</a:t>
            </a:r>
            <a:r>
              <a:rPr lang="en-US" sz="2000" b="1" baseline="30000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nd</a:t>
            </a: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 semester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Project</a:t>
            </a:r>
            <a:endParaRPr lang="en-US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Skin Lesion Segmentation</a:t>
            </a: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endParaRPr lang="en-US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Alessandro Bria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Contract Professor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and Post-doc Researcher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email: a.bria@unicas.it</a:t>
            </a:r>
            <a:endParaRPr lang="en-US" sz="16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4603481" cy="4448468"/>
          </a:xfrm>
        </p:spPr>
        <p:txBody>
          <a:bodyPr anchor="ctr" anchorCtr="0"/>
          <a:lstStyle/>
          <a:p>
            <a:r>
              <a:rPr lang="en-US" b="1" dirty="0" smtClean="0">
                <a:solidFill>
                  <a:prstClr val="black"/>
                </a:solidFill>
                <a:cs typeface="Arial" pitchFamily="34" charset="0"/>
              </a:rPr>
              <a:t>skin cancer</a:t>
            </a:r>
            <a:r>
              <a:rPr lang="en-US" dirty="0" smtClean="0">
                <a:solidFill>
                  <a:prstClr val="black"/>
                </a:solidFill>
                <a:cs typeface="Arial" pitchFamily="34" charset="0"/>
              </a:rPr>
              <a:t> is the most prevalent form of cancer in many western countries</a:t>
            </a:r>
          </a:p>
          <a:p>
            <a:r>
              <a:rPr lang="en-US" dirty="0" smtClean="0"/>
              <a:t>the skin is examined using </a:t>
            </a:r>
            <a:r>
              <a:rPr lang="en-US" b="1" dirty="0" err="1" smtClean="0"/>
              <a:t>dermoscopy</a:t>
            </a:r>
            <a:endParaRPr lang="en-US" b="1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magnifier + </a:t>
            </a:r>
            <a:r>
              <a:rPr lang="en-US" dirty="0" err="1" smtClean="0"/>
              <a:t>nonpolarized</a:t>
            </a:r>
            <a:r>
              <a:rPr lang="en-US" dirty="0" smtClean="0"/>
              <a:t> light source + liquid medium + transparent plate</a:t>
            </a:r>
          </a:p>
          <a:p>
            <a:r>
              <a:rPr lang="en-US" dirty="0" smtClean="0"/>
              <a:t>the </a:t>
            </a:r>
            <a:r>
              <a:rPr lang="en-US" dirty="0"/>
              <a:t>diagnostic accuracy of </a:t>
            </a:r>
            <a:r>
              <a:rPr lang="en-US" b="1" dirty="0" smtClean="0"/>
              <a:t>expert </a:t>
            </a:r>
            <a:r>
              <a:rPr lang="en-US" b="1" dirty="0"/>
              <a:t>visual </a:t>
            </a:r>
            <a:r>
              <a:rPr lang="en-US" b="1" dirty="0" smtClean="0"/>
              <a:t>analysis</a:t>
            </a:r>
            <a:r>
              <a:rPr lang="en-US" dirty="0" smtClean="0"/>
              <a:t> is </a:t>
            </a:r>
            <a:r>
              <a:rPr lang="en-US" dirty="0"/>
              <a:t>only about </a:t>
            </a:r>
            <a:r>
              <a:rPr lang="en-US" dirty="0" smtClean="0"/>
              <a:t>75-84%</a:t>
            </a:r>
          </a:p>
          <a:p>
            <a:r>
              <a:rPr lang="en-US" b="1" dirty="0" smtClean="0">
                <a:solidFill>
                  <a:prstClr val="black"/>
                </a:solidFill>
                <a:cs typeface="Arial" pitchFamily="34" charset="0"/>
              </a:rPr>
              <a:t>computerized diagnosis </a:t>
            </a:r>
            <a:r>
              <a:rPr lang="en-US" dirty="0" smtClean="0">
                <a:solidFill>
                  <a:prstClr val="black"/>
                </a:solidFill>
                <a:cs typeface="Arial" pitchFamily="34" charset="0"/>
              </a:rPr>
              <a:t>/ CAD recently proved to be very effective (</a:t>
            </a:r>
            <a:r>
              <a:rPr lang="en-US" i="1" dirty="0" smtClean="0">
                <a:solidFill>
                  <a:prstClr val="black"/>
                </a:solidFill>
                <a:cs typeface="Arial" pitchFamily="34" charset="0"/>
              </a:rPr>
              <a:t>Nature</a:t>
            </a:r>
            <a:r>
              <a:rPr lang="en-US" dirty="0" smtClean="0">
                <a:solidFill>
                  <a:prstClr val="black"/>
                </a:solidFill>
                <a:cs typeface="Arial" pitchFamily="34" charset="0"/>
              </a:rPr>
              <a:t>, 2017)</a:t>
            </a:r>
          </a:p>
          <a:p>
            <a:pPr lvl="1"/>
            <a:r>
              <a:rPr lang="en-US" b="1" dirty="0" smtClean="0">
                <a:solidFill>
                  <a:prstClr val="black"/>
                </a:solidFill>
                <a:cs typeface="Arial" pitchFamily="34" charset="0"/>
              </a:rPr>
              <a:t>skin lesion segmentation </a:t>
            </a:r>
            <a:r>
              <a:rPr lang="en-US" dirty="0" smtClean="0">
                <a:solidFill>
                  <a:prstClr val="black"/>
                </a:solidFill>
                <a:cs typeface="Arial" pitchFamily="34" charset="0"/>
              </a:rPr>
              <a:t>is often required prior to the classification into malignant and benign types</a:t>
            </a:r>
            <a:endParaRPr lang="en-US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Motivations</a:t>
            </a:r>
            <a:endParaRPr lang="en-US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49" y="1276349"/>
            <a:ext cx="3648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 a reusable module for automated </a:t>
            </a:r>
            <a:r>
              <a:rPr lang="en-US" b="1" dirty="0" smtClean="0"/>
              <a:t>Skin Lesion Segmentation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module often required in </a:t>
            </a:r>
            <a:r>
              <a:rPr lang="en-US" b="1" dirty="0" smtClean="0"/>
              <a:t>Computer </a:t>
            </a:r>
            <a:r>
              <a:rPr lang="en-US" b="1" dirty="0" smtClean="0"/>
              <a:t>Aided Diagnosis </a:t>
            </a:r>
            <a:r>
              <a:rPr lang="en-US" dirty="0" smtClean="0"/>
              <a:t>(CAD) systems that work on these kind of images</a:t>
            </a:r>
            <a:endParaRPr lang="en-US" i="1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</a:t>
            </a:r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3698240" y="2483733"/>
            <a:ext cx="1931035" cy="2116527"/>
          </a:xfrm>
          <a:prstGeom prst="roundRect">
            <a:avLst>
              <a:gd name="adj" fmla="val 6029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3860166" y="2612222"/>
            <a:ext cx="1597659" cy="609600"/>
          </a:xfrm>
          <a:prstGeom prst="roundRect">
            <a:avLst>
              <a:gd name="adj" fmla="val 16555"/>
            </a:avLst>
          </a:prstGeom>
          <a:solidFill>
            <a:schemeClr val="tx1">
              <a:lumMod val="50000"/>
              <a:lumOff val="50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Skin Lesion Segmentation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3860166" y="3928614"/>
            <a:ext cx="1597659" cy="453315"/>
          </a:xfrm>
          <a:prstGeom prst="roundRect">
            <a:avLst>
              <a:gd name="adj" fmla="val 16555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kern="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Lesion Classification</a:t>
            </a:r>
            <a:endParaRPr lang="en-US" sz="1100" kern="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937581" y="4781664"/>
            <a:ext cx="15976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images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60166" y="3364697"/>
            <a:ext cx="1597659" cy="417157"/>
          </a:xfrm>
          <a:prstGeom prst="roundRect">
            <a:avLst>
              <a:gd name="adj" fmla="val 16555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Lesion Feature Extraction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Freccia in giù 20"/>
          <p:cNvSpPr/>
          <p:nvPr/>
        </p:nvSpPr>
        <p:spPr>
          <a:xfrm rot="16200000">
            <a:off x="3360520" y="2657407"/>
            <a:ext cx="440056" cy="4830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ccia in giù 21"/>
          <p:cNvSpPr/>
          <p:nvPr/>
        </p:nvSpPr>
        <p:spPr>
          <a:xfrm rot="16200000">
            <a:off x="5529481" y="2657406"/>
            <a:ext cx="440056" cy="4830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ttangolo arrotondato 19"/>
          <p:cNvSpPr/>
          <p:nvPr/>
        </p:nvSpPr>
        <p:spPr>
          <a:xfrm>
            <a:off x="6660516" y="4806448"/>
            <a:ext cx="15976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images</a:t>
            </a:r>
            <a:endParaRPr lang="en-US" sz="14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10332" y="4806448"/>
            <a:ext cx="15976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 system</a:t>
            </a:r>
            <a:endParaRPr lang="en-US" sz="14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6" y="2283742"/>
            <a:ext cx="2499917" cy="18761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1" y="2503921"/>
            <a:ext cx="2499917" cy="18761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6" y="2724100"/>
            <a:ext cx="2499917" cy="18761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36" y="2283742"/>
            <a:ext cx="2489310" cy="1868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71" y="2511881"/>
            <a:ext cx="2489310" cy="1868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36" y="2722535"/>
            <a:ext cx="2489310" cy="1868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12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Materials</a:t>
            </a:r>
            <a:endParaRPr lang="en-US"/>
          </a:p>
        </p:txBody>
      </p:sp>
      <p:sp>
        <p:nvSpPr>
          <p:cNvPr id="14" name="Rettangolo arrotondato 13"/>
          <p:cNvSpPr/>
          <p:nvPr/>
        </p:nvSpPr>
        <p:spPr>
          <a:xfrm>
            <a:off x="1157428" y="4253108"/>
            <a:ext cx="2732668" cy="1033352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115000"/>
              </a:lnSpc>
            </a:pPr>
            <a:r>
              <a:rPr lang="en-US" sz="2000" b="1" dirty="0" err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dermatoscopic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images </a:t>
            </a:r>
            <a:endParaRPr lang="en-US" sz="2000" b="1" dirty="0" smtClean="0">
              <a:solidFill>
                <a:srgbClr val="000000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/&lt;dataset&gt;/images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5043279" y="4272599"/>
            <a:ext cx="2732668" cy="1033352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115000"/>
              </a:lnSpc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annotations</a:t>
            </a:r>
          </a:p>
          <a:p>
            <a:pPr marL="0" lvl="1"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/&lt;dataset&gt;/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groundtruths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3308491"/>
          </a:xfrm>
        </p:spPr>
        <p:txBody>
          <a:bodyPr/>
          <a:lstStyle/>
          <a:p>
            <a:r>
              <a:rPr lang="en-US" dirty="0" smtClean="0"/>
              <a:t>200 images taken from the </a:t>
            </a:r>
            <a:r>
              <a:rPr lang="en-US" b="1" dirty="0" smtClean="0"/>
              <a:t>ISIC 2017 challenge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note: the original ISIC 2017 dataset contains 2,000 (training) + 150 (validation) + 600 (test) images! </a:t>
            </a:r>
            <a:endParaRPr lang="en-US" dirty="0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94" y="2070823"/>
            <a:ext cx="2499917" cy="18761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59" y="2291002"/>
            <a:ext cx="2499917" cy="18761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84" y="2511181"/>
            <a:ext cx="2499917" cy="18761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37" y="2070823"/>
            <a:ext cx="2489310" cy="1868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72" y="2298962"/>
            <a:ext cx="2489310" cy="1868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37" y="2509616"/>
            <a:ext cx="2489310" cy="1868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52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3165206" cy="4448468"/>
              </a:xfrm>
            </p:spPr>
            <p:txBody>
              <a:bodyPr anchor="ctr" anchorCtr="0"/>
              <a:lstStyle/>
              <a:p>
                <a:r>
                  <a:rPr lang="en-US" dirty="0" smtClean="0"/>
                  <a:t>base coefficient of difficulty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very difficult: lesions are heterogeneous in shape, size and color</a:t>
                </a:r>
                <a:endParaRPr lang="en-US" dirty="0" smtClean="0"/>
              </a:p>
              <a:p>
                <a:r>
                  <a:rPr lang="en-US" dirty="0" smtClean="0"/>
                  <a:t>no bonuses</a:t>
                </a:r>
              </a:p>
            </p:txBody>
          </p:sp>
        </mc:Choice>
        <mc:Fallback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3165206" cy="4448468"/>
              </a:xfrm>
              <a:blipFill rotWithShape="0">
                <a:blip r:embed="rId2"/>
                <a:stretch>
                  <a:fillRect l="-4239" r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difficulty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68" y="1102809"/>
            <a:ext cx="2556860" cy="191934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65" y="1088232"/>
            <a:ext cx="2556861" cy="191934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69" y="3093255"/>
            <a:ext cx="2556860" cy="191889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66" y="3093255"/>
            <a:ext cx="2556860" cy="191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1 10"/>
          <p:cNvCxnSpPr/>
          <p:nvPr/>
        </p:nvCxnSpPr>
        <p:spPr>
          <a:xfrm flipH="1" flipV="1">
            <a:off x="1200416" y="2595537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H="1" flipV="1">
            <a:off x="1200416" y="2986011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 flipV="1">
            <a:off x="1200416" y="3386061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 flipV="1">
            <a:off x="1200416" y="3786111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H="1" flipV="1">
            <a:off x="1196946" y="4157586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H="1" flipV="1">
            <a:off x="1200416" y="4571948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 flipV="1">
            <a:off x="1200416" y="2195436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Jaccard</a:t>
                </a:r>
                <a:r>
                  <a:rPr lang="en-US" dirty="0" smtClean="0"/>
                  <a:t> index (</a:t>
                </a:r>
                <a:r>
                  <a:rPr lang="en-US" b="1" dirty="0" smtClean="0"/>
                  <a:t>JC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𝒕𝒑</m:t>
                        </m:r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000" b="1" i="1" smtClean="0">
                            <a:solidFill>
                              <a:srgbClr val="FFFF00"/>
                            </a:solidFill>
                            <a:effectLst>
                              <a:glow rad="101600">
                                <a:schemeClr val="bg1">
                                  <a:lumMod val="65000"/>
                                  <a:alpha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𝒇𝒑</m:t>
                        </m:r>
                        <m:r>
                          <a:rPr lang="en-US" sz="2000" b="1" i="1" smtClean="0">
                            <a:solidFill>
                              <a:srgbClr val="C8B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𝒇𝒏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evaluation</a:t>
            </a:r>
            <a:endParaRPr lang="en-US"/>
          </a:p>
        </p:txBody>
      </p:sp>
      <p:sp>
        <p:nvSpPr>
          <p:cNvPr id="6" name="Freccia a destra 5"/>
          <p:cNvSpPr/>
          <p:nvPr/>
        </p:nvSpPr>
        <p:spPr>
          <a:xfrm rot="5400000" flipH="1" flipV="1">
            <a:off x="-109573" y="3257434"/>
            <a:ext cx="3176665" cy="490539"/>
          </a:xfrm>
          <a:prstGeom prst="rightArrow">
            <a:avLst>
              <a:gd name="adj1" fmla="val 62556"/>
              <a:gd name="adj2" fmla="val 38117"/>
            </a:avLst>
          </a:prstGeom>
          <a:gradFill flip="none" rotWithShape="1">
            <a:gsLst>
              <a:gs pos="0">
                <a:srgbClr val="0070C0"/>
              </a:gs>
              <a:gs pos="74000">
                <a:srgbClr val="FFFF00"/>
              </a:gs>
              <a:gs pos="45000">
                <a:schemeClr val="accent4">
                  <a:lumMod val="60000"/>
                  <a:lumOff val="40000"/>
                </a:schemeClr>
              </a:gs>
              <a:gs pos="100000">
                <a:srgbClr val="C00000"/>
              </a:gs>
              <a:gs pos="21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Calibri Light" panose="020F0302020204030204" pitchFamily="34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1852614" y="1914372"/>
            <a:ext cx="37290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i="1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state-of-the-art</a:t>
            </a:r>
            <a:endParaRPr lang="en-US" i="1" spc="-8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arrotondato 7"/>
              <p:cNvSpPr/>
              <p:nvPr/>
            </p:nvSpPr>
            <p:spPr>
              <a:xfrm>
                <a:off x="438150" y="1947735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0.80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ttangolo arrotondat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947735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arrotondato 11"/>
              <p:cNvSpPr/>
              <p:nvPr/>
            </p:nvSpPr>
            <p:spPr>
              <a:xfrm>
                <a:off x="438150" y="2347836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0.75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ttangolo arrotondat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347836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arrotondato 13"/>
              <p:cNvSpPr/>
              <p:nvPr/>
            </p:nvSpPr>
            <p:spPr>
              <a:xfrm>
                <a:off x="438150" y="2738310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0.70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ttangolo arrotondat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738310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arrotondato 15"/>
              <p:cNvSpPr/>
              <p:nvPr/>
            </p:nvSpPr>
            <p:spPr>
              <a:xfrm>
                <a:off x="438150" y="3138360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0.65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ttangolo arrotondat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138360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arrotondato 17"/>
              <p:cNvSpPr/>
              <p:nvPr/>
            </p:nvSpPr>
            <p:spPr>
              <a:xfrm>
                <a:off x="438150" y="3538410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0.60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ttangolo arrotondat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538410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arrotondato 21"/>
              <p:cNvSpPr/>
              <p:nvPr/>
            </p:nvSpPr>
            <p:spPr>
              <a:xfrm>
                <a:off x="434680" y="3909885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0.55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ttangolo arrotondat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0" y="3909885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arrotondato 23"/>
              <p:cNvSpPr/>
              <p:nvPr/>
            </p:nvSpPr>
            <p:spPr>
              <a:xfrm>
                <a:off x="438150" y="4324247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0.50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ttangolo arrotondat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4324247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arrotondato 24"/>
          <p:cNvSpPr/>
          <p:nvPr/>
        </p:nvSpPr>
        <p:spPr>
          <a:xfrm>
            <a:off x="1852615" y="2312053"/>
            <a:ext cx="4138610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 level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1852615" y="2709734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excellent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1852615" y="3107415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852615" y="3535989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tangolo arrotondato 28"/>
          <p:cNvSpPr/>
          <p:nvPr/>
        </p:nvSpPr>
        <p:spPr>
          <a:xfrm>
            <a:off x="1852615" y="3909885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adequate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ttangolo arrotondato 29"/>
          <p:cNvSpPr/>
          <p:nvPr/>
        </p:nvSpPr>
        <p:spPr>
          <a:xfrm>
            <a:off x="1852615" y="4359709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tangolo arrotondato 30"/>
          <p:cNvSpPr/>
          <p:nvPr/>
        </p:nvSpPr>
        <p:spPr>
          <a:xfrm>
            <a:off x="1852615" y="4302508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fairly adequate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 flipH="1" flipV="1">
            <a:off x="1200416" y="5081510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arrotondato 32"/>
              <p:cNvSpPr/>
              <p:nvPr/>
            </p:nvSpPr>
            <p:spPr>
              <a:xfrm>
                <a:off x="434680" y="4817178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.30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ttangolo arrotondat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0" y="4817178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tangolo arrotondato 33"/>
          <p:cNvSpPr/>
          <p:nvPr/>
        </p:nvSpPr>
        <p:spPr>
          <a:xfrm>
            <a:off x="1849145" y="4785914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poor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ttangolo arrotondato 34"/>
          <p:cNvSpPr/>
          <p:nvPr/>
        </p:nvSpPr>
        <p:spPr>
          <a:xfrm rot="5400000">
            <a:off x="1339546" y="4604850"/>
            <a:ext cx="4143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ttangolo arrotondato 35"/>
          <p:cNvSpPr/>
          <p:nvPr/>
        </p:nvSpPr>
        <p:spPr>
          <a:xfrm rot="5400000">
            <a:off x="2139646" y="4604850"/>
            <a:ext cx="4143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ttangolo arrotondato 36"/>
          <p:cNvSpPr/>
          <p:nvPr/>
        </p:nvSpPr>
        <p:spPr>
          <a:xfrm rot="5400000">
            <a:off x="717217" y="4604850"/>
            <a:ext cx="4143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3783806" y="894812"/>
                <a:ext cx="5147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𝒕𝒑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 : pixels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 in the output and in the groundtruth</a:t>
                </a:r>
                <a:endParaRPr lang="en-US" sz="1600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6" y="894812"/>
                <a:ext cx="5147900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/>
              <p:cNvSpPr/>
              <p:nvPr/>
            </p:nvSpPr>
            <p:spPr>
              <a:xfrm>
                <a:off x="3783806" y="1199611"/>
                <a:ext cx="5147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FF00"/>
                        </a:solidFill>
                        <a:effectLst>
                          <a:glow rad="101600">
                            <a:schemeClr val="bg1">
                              <a:lumMod val="65000"/>
                              <a:alpha val="6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𝒇𝒑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: </a:t>
                </a:r>
                <a:r>
                  <a:rPr lang="en-US" sz="1600" dirty="0">
                    <a:latin typeface="Calibri Light" panose="020F0302020204030204" pitchFamily="34" charset="0"/>
                  </a:rPr>
                  <a:t>pixels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600" dirty="0">
                    <a:latin typeface="Calibri Light" panose="020F0302020204030204" pitchFamily="34" charset="0"/>
                  </a:rPr>
                  <a:t> in the output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 in </a:t>
                </a:r>
                <a:r>
                  <a:rPr lang="en-US" sz="1600" dirty="0">
                    <a:latin typeface="Calibri Light" panose="020F0302020204030204" pitchFamily="34" charset="0"/>
                  </a:rPr>
                  <a:t>the groundtruth</a:t>
                </a:r>
              </a:p>
            </p:txBody>
          </p:sp>
        </mc:Choice>
        <mc:Fallback xmlns="">
          <p:sp>
            <p:nvSpPr>
              <p:cNvPr id="42" name="Rettango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6" y="1199611"/>
                <a:ext cx="5147900" cy="338554"/>
              </a:xfrm>
              <a:prstGeom prst="rect">
                <a:avLst/>
              </a:prstGeom>
              <a:blipFill rotWithShape="0">
                <a:blip r:embed="rId15"/>
                <a:stretch>
                  <a:fillRect l="-82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/>
              <p:cNvSpPr/>
              <p:nvPr/>
            </p:nvSpPr>
            <p:spPr>
              <a:xfrm>
                <a:off x="3783806" y="1514551"/>
                <a:ext cx="5147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𝒇𝒏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: </a:t>
                </a:r>
                <a:r>
                  <a:rPr lang="en-US" sz="1600" dirty="0">
                    <a:latin typeface="Calibri Light" panose="020F0302020204030204" pitchFamily="34" charset="0"/>
                  </a:rPr>
                  <a:t>pixels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Calibri Light" panose="020F0302020204030204" pitchFamily="34" charset="0"/>
                  </a:rPr>
                  <a:t> in the output and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 in </a:t>
                </a:r>
                <a:r>
                  <a:rPr lang="en-US" sz="1600" dirty="0">
                    <a:latin typeface="Calibri Light" panose="020F0302020204030204" pitchFamily="34" charset="0"/>
                  </a:rPr>
                  <a:t>the groundtruth</a:t>
                </a:r>
              </a:p>
            </p:txBody>
          </p:sp>
        </mc:Choice>
        <mc:Fallback xmlns="">
          <p:sp>
            <p:nvSpPr>
              <p:cNvPr id="43" name="Rettango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6" y="1514551"/>
                <a:ext cx="5147900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11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15356" y="2342674"/>
            <a:ext cx="5249572" cy="23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b="1" dirty="0" smtClean="0"/>
              <a:t>any language</a:t>
            </a:r>
            <a:r>
              <a:rPr lang="en-US" dirty="0" smtClean="0"/>
              <a:t>/framework</a:t>
            </a:r>
          </a:p>
          <a:p>
            <a:pPr lvl="1"/>
            <a:r>
              <a:rPr lang="en-US" dirty="0" smtClean="0"/>
              <a:t>C++/</a:t>
            </a:r>
            <a:r>
              <a:rPr lang="en-US" dirty="0" err="1" smtClean="0"/>
              <a:t>OpenCV</a:t>
            </a:r>
            <a:r>
              <a:rPr lang="en-US" dirty="0" smtClean="0"/>
              <a:t> suggested (but not mandatory)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reusable</a:t>
            </a:r>
            <a:r>
              <a:rPr lang="en-US" dirty="0" smtClean="0"/>
              <a:t> module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code </a:t>
            </a:r>
            <a:r>
              <a:rPr lang="en-US" i="1" dirty="0" smtClean="0"/>
              <a:t>must be </a:t>
            </a:r>
            <a:r>
              <a:rPr lang="en-US" dirty="0" smtClean="0"/>
              <a:t>commented</a:t>
            </a:r>
          </a:p>
          <a:p>
            <a:pPr lvl="1">
              <a:spcBef>
                <a:spcPts val="0"/>
              </a:spcBef>
            </a:pPr>
            <a:r>
              <a:rPr lang="en-US" spc="-20" dirty="0" smtClean="0"/>
              <a:t>it should be </a:t>
            </a:r>
            <a:r>
              <a:rPr lang="en-US" i="1" spc="-20" dirty="0" smtClean="0"/>
              <a:t>super-easy</a:t>
            </a:r>
            <a:r>
              <a:rPr lang="en-US" spc="-20" dirty="0" smtClean="0"/>
              <a:t> to process another set of images different from the one you used!</a:t>
            </a:r>
          </a:p>
          <a:p>
            <a:pPr>
              <a:spcBef>
                <a:spcPts val="1200"/>
              </a:spcBef>
            </a:pPr>
            <a:r>
              <a:rPr lang="en-US" b="1" spc="-20" dirty="0" smtClean="0"/>
              <a:t>same parameters </a:t>
            </a:r>
            <a:r>
              <a:rPr lang="en-US" spc="-20" dirty="0" smtClean="0"/>
              <a:t>for all the </a:t>
            </a:r>
            <a:r>
              <a:rPr lang="en-US" spc="-20" dirty="0" smtClean="0"/>
              <a:t>images</a:t>
            </a:r>
            <a:endParaRPr lang="en-US" spc="-20" dirty="0" smtClean="0"/>
          </a:p>
          <a:p>
            <a:pPr lvl="1">
              <a:spcBef>
                <a:spcPts val="0"/>
              </a:spcBef>
            </a:pPr>
            <a:r>
              <a:rPr lang="en-US" spc="-20" dirty="0" smtClean="0"/>
              <a:t>unless parameters are self-adjusted on each image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machine </a:t>
            </a:r>
            <a:r>
              <a:rPr lang="en-US" b="1" dirty="0" smtClean="0"/>
              <a:t>learning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optional / not required 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if used, use the </a:t>
            </a:r>
            <a:r>
              <a:rPr lang="en-US" i="1" dirty="0" smtClean="0"/>
              <a:t>first half </a:t>
            </a:r>
            <a:r>
              <a:rPr lang="en-US" dirty="0" smtClean="0"/>
              <a:t>of each dataset for </a:t>
            </a:r>
            <a:r>
              <a:rPr lang="en-US" b="1" dirty="0" smtClean="0"/>
              <a:t>testing</a:t>
            </a:r>
            <a:r>
              <a:rPr lang="en-US" dirty="0" smtClean="0"/>
              <a:t>, and the </a:t>
            </a:r>
            <a:r>
              <a:rPr lang="en-US" i="1" dirty="0" smtClean="0"/>
              <a:t>second half </a:t>
            </a:r>
            <a:r>
              <a:rPr lang="en-US" dirty="0" smtClean="0"/>
              <a:t>for </a:t>
            </a:r>
            <a:r>
              <a:rPr lang="en-US" b="1" dirty="0" smtClean="0"/>
              <a:t>training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if you need more data, you can also use the original ISIC 2017 challenge dataset!</a:t>
            </a: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calculate the </a:t>
            </a:r>
            <a:r>
              <a:rPr lang="en-US" b="1" dirty="0" err="1" smtClean="0"/>
              <a:t>Jaccard</a:t>
            </a:r>
            <a:r>
              <a:rPr lang="en-US" b="1" dirty="0" smtClean="0"/>
              <a:t> Index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adapt and modify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code-snippets/compute-segmentation-accuracy.cpp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to </a:t>
            </a:r>
            <a:r>
              <a:rPr lang="en-US" b="1" dirty="0" smtClean="0"/>
              <a:t>load</a:t>
            </a:r>
            <a:r>
              <a:rPr lang="en-US" dirty="0" smtClean="0"/>
              <a:t> all images within a </a:t>
            </a:r>
            <a:r>
              <a:rPr lang="en-US" b="1" dirty="0" smtClean="0"/>
              <a:t>folder</a:t>
            </a:r>
            <a:r>
              <a:rPr lang="en-US" dirty="0" smtClean="0"/>
              <a:t> w/o knowing their file names?</a:t>
            </a:r>
          </a:p>
          <a:p>
            <a:pPr lvl="1"/>
            <a:r>
              <a:rPr lang="en-US" dirty="0"/>
              <a:t>see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code-snippets/load-all-images-within-folder.cpp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snippets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">
  <a:themeElements>
    <a:clrScheme name="Personalizzato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25924</TotalTime>
  <Words>406</Words>
  <Application>Microsoft Office PowerPoint</Application>
  <PresentationFormat>Presentazione su schermo (16:10)</PresentationFormat>
  <Paragraphs>83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CMU Sans Serif</vt:lpstr>
      <vt:lpstr>Constantia</vt:lpstr>
      <vt:lpstr>Courier New</vt:lpstr>
      <vt:lpstr>Symbol</vt:lpstr>
      <vt:lpstr>Times New Roman</vt:lpstr>
      <vt:lpstr>Trebuchet MS</vt:lpstr>
      <vt:lpstr>Wingdings</vt:lpstr>
      <vt:lpstr>Wingdings 2</vt:lpstr>
      <vt:lpstr>Master</vt:lpstr>
      <vt:lpstr>Presentazione standard di PowerPoint</vt:lpstr>
      <vt:lpstr>Motivations</vt:lpstr>
      <vt:lpstr>Goal</vt:lpstr>
      <vt:lpstr>Materials</vt:lpstr>
      <vt:lpstr>Coefficient of difficulty</vt:lpstr>
      <vt:lpstr>Performance evaluation</vt:lpstr>
      <vt:lpstr>Constraints</vt:lpstr>
      <vt:lpstr>Code snippets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 Bria</cp:lastModifiedBy>
  <cp:revision>2277</cp:revision>
  <cp:lastPrinted>2016-02-02T08:24:15Z</cp:lastPrinted>
  <dcterms:created xsi:type="dcterms:W3CDTF">2009-07-02T08:29:41Z</dcterms:created>
  <dcterms:modified xsi:type="dcterms:W3CDTF">2018-04-05T08:42:21Z</dcterms:modified>
</cp:coreProperties>
</file>