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56" r:id="rId1"/>
  </p:sldMasterIdLst>
  <p:notesMasterIdLst>
    <p:notesMasterId r:id="rId41"/>
  </p:notesMasterIdLst>
  <p:handoutMasterIdLst>
    <p:handoutMasterId r:id="rId42"/>
  </p:handoutMasterIdLst>
  <p:sldIdLst>
    <p:sldId id="265" r:id="rId2"/>
    <p:sldId id="266" r:id="rId3"/>
    <p:sldId id="291" r:id="rId4"/>
    <p:sldId id="268" r:id="rId5"/>
    <p:sldId id="269" r:id="rId6"/>
    <p:sldId id="270" r:id="rId7"/>
    <p:sldId id="272" r:id="rId8"/>
    <p:sldId id="273" r:id="rId9"/>
    <p:sldId id="274" r:id="rId10"/>
    <p:sldId id="289" r:id="rId11"/>
    <p:sldId id="290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279" r:id="rId25"/>
    <p:sldId id="276" r:id="rId26"/>
    <p:sldId id="275" r:id="rId27"/>
    <p:sldId id="271" r:id="rId28"/>
    <p:sldId id="277" r:id="rId29"/>
    <p:sldId id="278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304" r:id="rId40"/>
  </p:sldIdLst>
  <p:sldSz cx="9144000" cy="5715000" type="screen16x10"/>
  <p:notesSz cx="7099300" cy="1023461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C9B"/>
    <a:srgbClr val="FFC4C3"/>
    <a:srgbClr val="EA9FB6"/>
    <a:srgbClr val="D1CC00"/>
    <a:srgbClr val="FFFF01"/>
    <a:srgbClr val="D7D200"/>
    <a:srgbClr val="FF00FE"/>
    <a:srgbClr val="01FFFF"/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Stile medio 1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9" autoAdjust="0"/>
    <p:restoredTop sz="95701" autoAdjust="0"/>
  </p:normalViewPr>
  <p:slideViewPr>
    <p:cSldViewPr snapToGrid="0" snapToObjects="1">
      <p:cViewPr varScale="1">
        <p:scale>
          <a:sx n="101" d="100"/>
          <a:sy n="101" d="100"/>
        </p:scale>
        <p:origin x="516" y="72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-2003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>
        <p:scale>
          <a:sx n="100" d="100"/>
          <a:sy n="100" d="100"/>
        </p:scale>
        <p:origin x="1134" y="-1137"/>
      </p:cViewPr>
      <p:guideLst>
        <p:guide orient="horz" pos="3224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36" tIns="49518" rIns="99036" bIns="4951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36" tIns="49518" rIns="99036" bIns="49518" rtlCol="0"/>
          <a:lstStyle>
            <a:lvl1pPr algn="r">
              <a:defRPr sz="1300"/>
            </a:lvl1pPr>
          </a:lstStyle>
          <a:p>
            <a:fld id="{A3A710CB-D68B-4ECD-B63A-D37A0FE5AD83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36" tIns="49518" rIns="99036" bIns="4951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36" tIns="49518" rIns="99036" bIns="49518" rtlCol="0" anchor="b"/>
          <a:lstStyle>
            <a:lvl1pPr algn="r">
              <a:defRPr sz="1300"/>
            </a:lvl1pPr>
          </a:lstStyle>
          <a:p>
            <a:fld id="{B762B09C-F1B7-4164-956F-C5078A34349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014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36" tIns="49518" rIns="99036" bIns="49518" rtlCol="0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36" tIns="49518" rIns="99036" bIns="49518" rtlCol="0"/>
          <a:lstStyle>
            <a:lvl1pPr algn="r">
              <a:defRPr sz="1300"/>
            </a:lvl1pPr>
          </a:lstStyle>
          <a:p>
            <a:fld id="{C5935D1E-0D47-4659-BF7E-E3FE532ABDF4}" type="datetimeFigureOut">
              <a:rPr lang="it-IT" smtClean="0"/>
              <a:pPr/>
              <a:t>13/03/2018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768350"/>
            <a:ext cx="6134100" cy="3835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36" tIns="49518" rIns="99036" bIns="49518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36" tIns="49518" rIns="99036" bIns="49518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36" tIns="49518" rIns="99036" bIns="49518" rtlCol="0" anchor="b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36" tIns="49518" rIns="99036" bIns="49518" rtlCol="0" anchor="b"/>
          <a:lstStyle>
            <a:lvl1pPr algn="r">
              <a:defRPr sz="1300"/>
            </a:lvl1pPr>
          </a:lstStyle>
          <a:p>
            <a:fld id="{7294955F-7AD0-49A9-94B1-62B5205F5FF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0801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zion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/>
          <p:cNvSpPr/>
          <p:nvPr userDrawn="1"/>
        </p:nvSpPr>
        <p:spPr>
          <a:xfrm>
            <a:off x="83371" y="5222519"/>
            <a:ext cx="456661" cy="45832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tangolo 4"/>
          <p:cNvSpPr/>
          <p:nvPr userDrawn="1"/>
        </p:nvSpPr>
        <p:spPr>
          <a:xfrm>
            <a:off x="0" y="5394346"/>
            <a:ext cx="9144000" cy="3206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itchFamily="34" charset="0"/>
            </a:endParaRPr>
          </a:p>
        </p:txBody>
      </p:sp>
      <p:cxnSp>
        <p:nvCxnSpPr>
          <p:cNvPr id="6" name="Connettore 1 5"/>
          <p:cNvCxnSpPr/>
          <p:nvPr userDrawn="1"/>
        </p:nvCxnSpPr>
        <p:spPr>
          <a:xfrm>
            <a:off x="0" y="5394346"/>
            <a:ext cx="9144000" cy="0"/>
          </a:xfrm>
          <a:prstGeom prst="line">
            <a:avLst/>
          </a:prstGeom>
          <a:ln w="38100">
            <a:solidFill>
              <a:schemeClr val="accent1"/>
            </a:solidFill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Immagin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8" y="5235983"/>
            <a:ext cx="436692" cy="436692"/>
          </a:xfrm>
          <a:prstGeom prst="rect">
            <a:avLst/>
          </a:prstGeom>
        </p:spPr>
      </p:pic>
      <p:sp>
        <p:nvSpPr>
          <p:cNvPr id="8" name="Titolo 23"/>
          <p:cNvSpPr txBox="1">
            <a:spLocks/>
          </p:cNvSpPr>
          <p:nvPr userDrawn="1"/>
        </p:nvSpPr>
        <p:spPr>
          <a:xfrm>
            <a:off x="645032" y="5394346"/>
            <a:ext cx="4948943" cy="315860"/>
          </a:xfrm>
          <a:prstGeom prst="rect">
            <a:avLst/>
          </a:prstGeom>
          <a:ln>
            <a:noFill/>
          </a:ln>
        </p:spPr>
        <p:txBody>
          <a:bodyPr vert="horz" lIns="0" tIns="0" rIns="0" bIns="0" anchor="ctr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1300" i="1" dirty="0" smtClean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</a:rPr>
              <a:t>AIA - Intensity transformations</a:t>
            </a:r>
            <a:r>
              <a:rPr lang="it-IT" sz="1300" i="1" dirty="0" smtClean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</a:rPr>
              <a:t> </a:t>
            </a:r>
            <a:r>
              <a:rPr lang="it-IT" sz="1300" dirty="0" smtClean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</a:rPr>
              <a:t>– A.A. 2017-2018 | Alessandro Bria</a:t>
            </a:r>
          </a:p>
        </p:txBody>
      </p:sp>
      <p:sp>
        <p:nvSpPr>
          <p:cNvPr id="9" name="Rettangolo 8"/>
          <p:cNvSpPr/>
          <p:nvPr userDrawn="1"/>
        </p:nvSpPr>
        <p:spPr>
          <a:xfrm>
            <a:off x="8472023" y="5394348"/>
            <a:ext cx="641296" cy="3127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/>
            <a:fld id="{DB0A777A-9A85-4BE0-9226-44B443F7F57B}" type="slidenum">
              <a:rPr lang="en-US" sz="1200" smtClean="0">
                <a:solidFill>
                  <a:srgbClr val="085091"/>
                </a:solidFill>
                <a:latin typeface="Trebuchet MS" pitchFamily="34" charset="0"/>
              </a:rPr>
              <a:t>‹N›</a:t>
            </a:fld>
            <a:r>
              <a:rPr lang="en-US" sz="1200" dirty="0" smtClean="0">
                <a:solidFill>
                  <a:srgbClr val="085091"/>
                </a:solidFill>
                <a:latin typeface="Trebuchet MS" pitchFamily="34" charset="0"/>
              </a:rPr>
              <a:t>/39</a:t>
            </a:r>
            <a:endParaRPr lang="en-US" sz="1400" dirty="0">
              <a:solidFill>
                <a:srgbClr val="085091"/>
              </a:solidFill>
              <a:latin typeface="Trebuchet MS" pitchFamily="34" charset="0"/>
            </a:endParaRPr>
          </a:p>
        </p:txBody>
      </p:sp>
      <p:sp>
        <p:nvSpPr>
          <p:cNvPr id="15" name="Titolo 14"/>
          <p:cNvSpPr>
            <a:spLocks noGrp="1"/>
          </p:cNvSpPr>
          <p:nvPr>
            <p:ph type="title" hasCustomPrompt="1"/>
          </p:nvPr>
        </p:nvSpPr>
        <p:spPr>
          <a:xfrm>
            <a:off x="628650" y="178627"/>
            <a:ext cx="7886700" cy="5043891"/>
          </a:xfrm>
          <a:prstGeom prst="rect">
            <a:avLst/>
          </a:prstGeom>
        </p:spPr>
        <p:txBody>
          <a:bodyPr anchor="ctr" anchorCtr="0"/>
          <a:lstStyle>
            <a:lvl1pPr algn="ctr">
              <a:defRPr sz="4000">
                <a:latin typeface="Trebuchet MS" panose="020B0603020202020204" pitchFamily="34" charset="0"/>
              </a:defRPr>
            </a:lvl1pPr>
          </a:lstStyle>
          <a:p>
            <a:r>
              <a:rPr lang="it-IT" dirty="0" smtClean="0"/>
              <a:t>Titolo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sercizi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olo 7"/>
          <p:cNvSpPr txBox="1">
            <a:spLocks/>
          </p:cNvSpPr>
          <p:nvPr userDrawn="1"/>
        </p:nvSpPr>
        <p:spPr>
          <a:xfrm>
            <a:off x="0" y="120746"/>
            <a:ext cx="9147470" cy="58220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alpha val="76000"/>
            </a:schemeClr>
          </a:solidFill>
          <a:ln w="19050">
            <a:noFill/>
          </a:ln>
        </p:spPr>
        <p:txBody>
          <a:bodyPr lIns="180000" rIns="72000" bIns="46800" anchor="ctr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2400" b="0" kern="120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endParaRPr lang="it-IT"/>
          </a:p>
        </p:txBody>
      </p:sp>
      <p:sp>
        <p:nvSpPr>
          <p:cNvPr id="9" name="Ovale 8"/>
          <p:cNvSpPr/>
          <p:nvPr userDrawn="1"/>
        </p:nvSpPr>
        <p:spPr>
          <a:xfrm>
            <a:off x="83370" y="5222519"/>
            <a:ext cx="456661" cy="458324"/>
          </a:xfrm>
          <a:prstGeom prst="ellipse">
            <a:avLst/>
          </a:prstGeom>
          <a:noFill/>
          <a:ln w="38100">
            <a:solidFill>
              <a:srgbClr val="A4A4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ttangolo 9"/>
          <p:cNvSpPr/>
          <p:nvPr userDrawn="1"/>
        </p:nvSpPr>
        <p:spPr>
          <a:xfrm>
            <a:off x="0" y="5394346"/>
            <a:ext cx="9144000" cy="320654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6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1" name="Connettore 1 10"/>
          <p:cNvCxnSpPr/>
          <p:nvPr userDrawn="1"/>
        </p:nvCxnSpPr>
        <p:spPr>
          <a:xfrm>
            <a:off x="0" y="5394346"/>
            <a:ext cx="9144000" cy="0"/>
          </a:xfrm>
          <a:prstGeom prst="line">
            <a:avLst/>
          </a:prstGeom>
          <a:ln w="38100">
            <a:solidFill>
              <a:srgbClr val="A4A4A4"/>
            </a:solidFill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itolo 23"/>
          <p:cNvSpPr txBox="1">
            <a:spLocks/>
          </p:cNvSpPr>
          <p:nvPr userDrawn="1"/>
        </p:nvSpPr>
        <p:spPr>
          <a:xfrm>
            <a:off x="645033" y="5394346"/>
            <a:ext cx="5424073" cy="315860"/>
          </a:xfrm>
          <a:prstGeom prst="rect">
            <a:avLst/>
          </a:prstGeom>
          <a:ln>
            <a:noFill/>
          </a:ln>
        </p:spPr>
        <p:txBody>
          <a:bodyPr vert="horz" lIns="0" tIns="0" rIns="0" bIns="0" anchor="ctr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13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AIA - Intensity transformations</a:t>
            </a:r>
            <a:r>
              <a:rPr lang="it-IT" sz="13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 </a:t>
            </a:r>
            <a:r>
              <a:rPr lang="it-IT" sz="1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– A.A. 2017-2018 | Alessandro</a:t>
            </a:r>
            <a:r>
              <a:rPr lang="it-IT" sz="13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 Bria</a:t>
            </a:r>
            <a:endParaRPr lang="it-IT" sz="1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</a:endParaRPr>
          </a:p>
        </p:txBody>
      </p:sp>
      <p:pic>
        <p:nvPicPr>
          <p:cNvPr id="13" name="Immagin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9" y="5235983"/>
            <a:ext cx="436692" cy="436692"/>
          </a:xfrm>
          <a:prstGeom prst="rect">
            <a:avLst/>
          </a:prstGeom>
        </p:spPr>
      </p:pic>
      <p:sp>
        <p:nvSpPr>
          <p:cNvPr id="14" name="Rettangolo 13"/>
          <p:cNvSpPr/>
          <p:nvPr userDrawn="1"/>
        </p:nvSpPr>
        <p:spPr>
          <a:xfrm>
            <a:off x="8450582" y="5394348"/>
            <a:ext cx="662736" cy="3127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/>
            <a:fld id="{7E299ACB-13A6-4434-8433-AB280771EF2D}" type="slidenum">
              <a:rPr lang="en-US" sz="1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‹N›</a:t>
            </a:fld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/39</a:t>
            </a:r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16" name="Segnaposto testo 15"/>
          <p:cNvSpPr>
            <a:spLocks noGrp="1"/>
          </p:cNvSpPr>
          <p:nvPr>
            <p:ph type="body" sz="quarter" idx="10"/>
          </p:nvPr>
        </p:nvSpPr>
        <p:spPr>
          <a:xfrm>
            <a:off x="206644" y="774050"/>
            <a:ext cx="8658387" cy="4448468"/>
          </a:xfrm>
          <a:prstGeom prst="rect">
            <a:avLst/>
          </a:prstGeom>
        </p:spPr>
        <p:txBody>
          <a:bodyPr lIns="0" tIns="108000" rIns="0">
            <a:noAutofit/>
          </a:bodyPr>
          <a:lstStyle>
            <a:lvl1pPr algn="just">
              <a:spcAft>
                <a:spcPts val="300"/>
              </a:spcAft>
              <a:buClr>
                <a:srgbClr val="A4A4A4"/>
              </a:buClr>
              <a:defRPr sz="2000">
                <a:latin typeface="Calibri Light" panose="020F0302020204030204" pitchFamily="34" charset="0"/>
              </a:defRPr>
            </a:lvl1pPr>
            <a:lvl2pPr marL="640080" indent="-246888" algn="just">
              <a:spcAft>
                <a:spcPts val="300"/>
              </a:spcAft>
              <a:buClr>
                <a:srgbClr val="A4A4A4"/>
              </a:buClr>
              <a:buFont typeface="Symbol" panose="05050102010706020507" pitchFamily="18" charset="2"/>
              <a:buChar char="-"/>
              <a:defRPr sz="1800">
                <a:latin typeface="Calibri Light" panose="020F0302020204030204" pitchFamily="34" charset="0"/>
              </a:defRPr>
            </a:lvl2pPr>
            <a:lvl3pPr marL="914400" indent="-246888" algn="just">
              <a:spcAft>
                <a:spcPts val="300"/>
              </a:spcAft>
              <a:buClr>
                <a:srgbClr val="A4A4A4"/>
              </a:buClr>
              <a:buFont typeface="Wingdings" panose="05000000000000000000" pitchFamily="2" charset="2"/>
              <a:buChar char="§"/>
              <a:defRPr sz="1600">
                <a:latin typeface="Calibri Light" panose="020F0302020204030204" pitchFamily="34" charset="0"/>
              </a:defRPr>
            </a:lvl3pPr>
            <a:lvl4pPr>
              <a:defRPr sz="1600">
                <a:latin typeface="Calibri Light" panose="020F0302020204030204" pitchFamily="34" charset="0"/>
              </a:defRPr>
            </a:lvl4pPr>
            <a:lvl5pPr>
              <a:defRPr sz="1600">
                <a:latin typeface="Calibri Light" panose="020F0302020204030204" pitchFamily="34" charset="0"/>
              </a:defRPr>
            </a:lvl5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</p:txBody>
      </p:sp>
      <p:sp>
        <p:nvSpPr>
          <p:cNvPr id="8" name="Titolo 7"/>
          <p:cNvSpPr>
            <a:spLocks noGrp="1"/>
          </p:cNvSpPr>
          <p:nvPr>
            <p:ph type="title" hasCustomPrompt="1"/>
          </p:nvPr>
        </p:nvSpPr>
        <p:spPr>
          <a:xfrm>
            <a:off x="-3470" y="120746"/>
            <a:ext cx="9147470" cy="582203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txBody>
          <a:bodyPr lIns="180000" rIns="72000" bIns="46800" anchor="ctr" anchorCtr="0">
            <a:normAutofit/>
          </a:bodyPr>
          <a:lstStyle>
            <a:lvl1pPr algn="l">
              <a:defRPr sz="2800" b="0">
                <a:solidFill>
                  <a:schemeClr val="tx1"/>
                </a:solidFill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it-IT" smtClean="0"/>
              <a:t>Fare clic qui per inserire il titolo</a:t>
            </a:r>
            <a:endParaRPr lang="it-IT" dirty="0"/>
          </a:p>
        </p:txBody>
      </p:sp>
      <p:cxnSp>
        <p:nvCxnSpPr>
          <p:cNvPr id="15" name="Connettore 1 14"/>
          <p:cNvCxnSpPr/>
          <p:nvPr userDrawn="1"/>
        </p:nvCxnSpPr>
        <p:spPr>
          <a:xfrm flipV="1">
            <a:off x="-3470" y="120746"/>
            <a:ext cx="914747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ttore 1 2"/>
          <p:cNvCxnSpPr/>
          <p:nvPr userDrawn="1"/>
        </p:nvCxnSpPr>
        <p:spPr>
          <a:xfrm flipV="1">
            <a:off x="-3470" y="702949"/>
            <a:ext cx="914747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658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olo 7"/>
          <p:cNvSpPr txBox="1">
            <a:spLocks/>
          </p:cNvSpPr>
          <p:nvPr userDrawn="1"/>
        </p:nvSpPr>
        <p:spPr>
          <a:xfrm>
            <a:off x="0" y="120746"/>
            <a:ext cx="9147470" cy="582203"/>
          </a:xfrm>
          <a:prstGeom prst="roundRect">
            <a:avLst>
              <a:gd name="adj" fmla="val 0"/>
            </a:avLst>
          </a:prstGeom>
          <a:solidFill>
            <a:srgbClr val="3F8CD1"/>
          </a:solidFill>
          <a:ln w="19050">
            <a:noFill/>
          </a:ln>
        </p:spPr>
        <p:txBody>
          <a:bodyPr lIns="180000" rIns="72000" bIns="46800" anchor="ctr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2400" b="0" kern="120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endParaRPr lang="it-IT"/>
          </a:p>
        </p:txBody>
      </p:sp>
      <p:sp>
        <p:nvSpPr>
          <p:cNvPr id="9" name="Ovale 8"/>
          <p:cNvSpPr/>
          <p:nvPr userDrawn="1"/>
        </p:nvSpPr>
        <p:spPr>
          <a:xfrm>
            <a:off x="83370" y="5222519"/>
            <a:ext cx="456661" cy="45832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ttangolo 9"/>
          <p:cNvSpPr/>
          <p:nvPr userDrawn="1"/>
        </p:nvSpPr>
        <p:spPr>
          <a:xfrm>
            <a:off x="0" y="5394346"/>
            <a:ext cx="9144000" cy="320654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3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1" name="Connettore 1 10"/>
          <p:cNvCxnSpPr/>
          <p:nvPr userDrawn="1"/>
        </p:nvCxnSpPr>
        <p:spPr>
          <a:xfrm>
            <a:off x="0" y="5394346"/>
            <a:ext cx="9144000" cy="0"/>
          </a:xfrm>
          <a:prstGeom prst="line">
            <a:avLst/>
          </a:prstGeom>
          <a:ln w="38100">
            <a:solidFill>
              <a:schemeClr val="accent1"/>
            </a:solidFill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itolo 23"/>
          <p:cNvSpPr txBox="1">
            <a:spLocks/>
          </p:cNvSpPr>
          <p:nvPr userDrawn="1"/>
        </p:nvSpPr>
        <p:spPr>
          <a:xfrm>
            <a:off x="645033" y="5394346"/>
            <a:ext cx="5988849" cy="315860"/>
          </a:xfrm>
          <a:prstGeom prst="rect">
            <a:avLst/>
          </a:prstGeom>
          <a:ln>
            <a:noFill/>
          </a:ln>
        </p:spPr>
        <p:txBody>
          <a:bodyPr vert="horz" lIns="0" tIns="0" rIns="0" bIns="0" anchor="ctr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13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AIA - Intensity transformations</a:t>
            </a:r>
            <a:r>
              <a:rPr lang="it-IT" sz="13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 </a:t>
            </a:r>
            <a:r>
              <a:rPr lang="it-IT" sz="1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– A.A. 2017-2018 | Alessandro</a:t>
            </a:r>
            <a:r>
              <a:rPr lang="it-IT" sz="13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 Bria</a:t>
            </a:r>
            <a:endParaRPr lang="it-IT" sz="1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</a:endParaRPr>
          </a:p>
        </p:txBody>
      </p:sp>
      <p:pic>
        <p:nvPicPr>
          <p:cNvPr id="13" name="Immagin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9" y="5235983"/>
            <a:ext cx="436692" cy="436692"/>
          </a:xfrm>
          <a:prstGeom prst="rect">
            <a:avLst/>
          </a:prstGeom>
        </p:spPr>
      </p:pic>
      <p:sp>
        <p:nvSpPr>
          <p:cNvPr id="14" name="Rettangolo 13"/>
          <p:cNvSpPr/>
          <p:nvPr userDrawn="1"/>
        </p:nvSpPr>
        <p:spPr>
          <a:xfrm>
            <a:off x="8450582" y="5394348"/>
            <a:ext cx="662736" cy="3127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/>
            <a:fld id="{7E299ACB-13A6-4434-8433-AB280771EF2D}" type="slidenum">
              <a:rPr lang="en-US" sz="1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‹N›</a:t>
            </a:fld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/39</a:t>
            </a:r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16" name="Segnaposto testo 15"/>
          <p:cNvSpPr>
            <a:spLocks noGrp="1"/>
          </p:cNvSpPr>
          <p:nvPr>
            <p:ph type="body" sz="quarter" idx="10"/>
          </p:nvPr>
        </p:nvSpPr>
        <p:spPr>
          <a:xfrm>
            <a:off x="206644" y="774050"/>
            <a:ext cx="8658387" cy="4448468"/>
          </a:xfrm>
          <a:prstGeom prst="rect">
            <a:avLst/>
          </a:prstGeom>
        </p:spPr>
        <p:txBody>
          <a:bodyPr lIns="0" tIns="108000" rIns="0">
            <a:noAutofit/>
          </a:bodyPr>
          <a:lstStyle>
            <a:lvl1pPr algn="just">
              <a:spcAft>
                <a:spcPts val="300"/>
              </a:spcAft>
              <a:buClr>
                <a:schemeClr val="accent1"/>
              </a:buClr>
              <a:defRPr sz="2000">
                <a:latin typeface="Calibri Light" panose="020F0302020204030204" pitchFamily="34" charset="0"/>
              </a:defRPr>
            </a:lvl1pPr>
            <a:lvl2pPr marL="640080" indent="-246888" algn="just">
              <a:spcAft>
                <a:spcPts val="300"/>
              </a:spcAft>
              <a:buFont typeface="Symbol" panose="05050102010706020507" pitchFamily="18" charset="2"/>
              <a:buChar char="-"/>
              <a:defRPr sz="1800">
                <a:latin typeface="Calibri Light" panose="020F0302020204030204" pitchFamily="34" charset="0"/>
              </a:defRPr>
            </a:lvl2pPr>
            <a:lvl3pPr marL="914400" indent="-246888" algn="just">
              <a:spcAft>
                <a:spcPts val="300"/>
              </a:spcAft>
              <a:buFont typeface="Wingdings" panose="05000000000000000000" pitchFamily="2" charset="2"/>
              <a:buChar char="§"/>
              <a:defRPr sz="1600">
                <a:latin typeface="Calibri Light" panose="020F0302020204030204" pitchFamily="34" charset="0"/>
              </a:defRPr>
            </a:lvl3pPr>
            <a:lvl4pPr>
              <a:defRPr sz="1600">
                <a:latin typeface="Calibri Light" panose="020F0302020204030204" pitchFamily="34" charset="0"/>
              </a:defRPr>
            </a:lvl4pPr>
            <a:lvl5pPr>
              <a:defRPr sz="1600">
                <a:latin typeface="Calibri Light" panose="020F0302020204030204" pitchFamily="34" charset="0"/>
              </a:defRPr>
            </a:lvl5pPr>
          </a:lstStyle>
          <a:p>
            <a:pPr lvl="0"/>
            <a:r>
              <a:rPr lang="it-IT" dirty="0" smtClean="0"/>
              <a:t>Fare clic per modificare stili del testo </a:t>
            </a:r>
            <a:r>
              <a:rPr lang="it-IT" smtClean="0"/>
              <a:t>dello schem</a:t>
            </a:r>
          </a:p>
          <a:p>
            <a:pPr lvl="0"/>
            <a:r>
              <a:rPr lang="it-IT" smtClean="0"/>
              <a:t>a</a:t>
            </a:r>
            <a:endParaRPr lang="it-IT" dirty="0" smtClean="0"/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</p:txBody>
      </p:sp>
      <p:sp>
        <p:nvSpPr>
          <p:cNvPr id="8" name="Titolo 7"/>
          <p:cNvSpPr>
            <a:spLocks noGrp="1"/>
          </p:cNvSpPr>
          <p:nvPr>
            <p:ph type="title" hasCustomPrompt="1"/>
          </p:nvPr>
        </p:nvSpPr>
        <p:spPr>
          <a:xfrm>
            <a:off x="-3470" y="120746"/>
            <a:ext cx="9147470" cy="582203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txBody>
          <a:bodyPr lIns="180000" rIns="72000" bIns="46800" anchor="ctr" anchorCtr="0">
            <a:normAutofit/>
          </a:bodyPr>
          <a:lstStyle>
            <a:lvl1pPr algn="l">
              <a:defRPr sz="24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defRPr>
            </a:lvl1pPr>
          </a:lstStyle>
          <a:p>
            <a:r>
              <a:rPr lang="it-IT" smtClean="0"/>
              <a:t>Fare clic qui per inserire il titolo</a:t>
            </a:r>
            <a:endParaRPr lang="it-IT" dirty="0"/>
          </a:p>
        </p:txBody>
      </p:sp>
      <p:cxnSp>
        <p:nvCxnSpPr>
          <p:cNvPr id="15" name="Connettore 1 14"/>
          <p:cNvCxnSpPr/>
          <p:nvPr userDrawn="1"/>
        </p:nvCxnSpPr>
        <p:spPr>
          <a:xfrm flipV="1">
            <a:off x="-3470" y="120746"/>
            <a:ext cx="9147470" cy="0"/>
          </a:xfrm>
          <a:prstGeom prst="line">
            <a:avLst/>
          </a:prstGeom>
          <a:ln w="28575">
            <a:solidFill>
              <a:srgbClr val="0850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ttore 1 2"/>
          <p:cNvCxnSpPr/>
          <p:nvPr userDrawn="1"/>
        </p:nvCxnSpPr>
        <p:spPr>
          <a:xfrm flipV="1">
            <a:off x="-3470" y="702949"/>
            <a:ext cx="9147470" cy="0"/>
          </a:xfrm>
          <a:prstGeom prst="line">
            <a:avLst/>
          </a:prstGeom>
          <a:ln w="28575">
            <a:solidFill>
              <a:srgbClr val="0850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tto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e 8"/>
          <p:cNvSpPr/>
          <p:nvPr userDrawn="1"/>
        </p:nvSpPr>
        <p:spPr>
          <a:xfrm>
            <a:off x="83370" y="5222519"/>
            <a:ext cx="456661" cy="45832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ttangolo 9"/>
          <p:cNvSpPr/>
          <p:nvPr userDrawn="1"/>
        </p:nvSpPr>
        <p:spPr>
          <a:xfrm>
            <a:off x="0" y="5394346"/>
            <a:ext cx="9144000" cy="320654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3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1" name="Connettore 1 10"/>
          <p:cNvCxnSpPr/>
          <p:nvPr userDrawn="1"/>
        </p:nvCxnSpPr>
        <p:spPr>
          <a:xfrm>
            <a:off x="0" y="5394346"/>
            <a:ext cx="9144000" cy="0"/>
          </a:xfrm>
          <a:prstGeom prst="line">
            <a:avLst/>
          </a:prstGeom>
          <a:ln w="38100">
            <a:solidFill>
              <a:schemeClr val="accent1"/>
            </a:solidFill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itolo 23"/>
          <p:cNvSpPr txBox="1">
            <a:spLocks/>
          </p:cNvSpPr>
          <p:nvPr userDrawn="1"/>
        </p:nvSpPr>
        <p:spPr>
          <a:xfrm>
            <a:off x="645033" y="5394346"/>
            <a:ext cx="5361320" cy="315860"/>
          </a:xfrm>
          <a:prstGeom prst="rect">
            <a:avLst/>
          </a:prstGeom>
          <a:ln>
            <a:noFill/>
          </a:ln>
        </p:spPr>
        <p:txBody>
          <a:bodyPr vert="horz" lIns="0" tIns="0" rIns="0" bIns="0" anchor="ctr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13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AIA - Intensity transformations</a:t>
            </a:r>
            <a:r>
              <a:rPr lang="it-IT" sz="13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 </a:t>
            </a:r>
            <a:r>
              <a:rPr lang="it-IT" sz="1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– A.A. 2017-2018 | Alessandro</a:t>
            </a:r>
            <a:r>
              <a:rPr lang="it-IT" sz="13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 Bria</a:t>
            </a:r>
            <a:endParaRPr lang="it-IT" sz="1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</a:endParaRPr>
          </a:p>
        </p:txBody>
      </p:sp>
      <p:pic>
        <p:nvPicPr>
          <p:cNvPr id="13" name="Immagin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9" y="5235983"/>
            <a:ext cx="436692" cy="436692"/>
          </a:xfrm>
          <a:prstGeom prst="rect">
            <a:avLst/>
          </a:prstGeom>
        </p:spPr>
      </p:pic>
      <p:sp>
        <p:nvSpPr>
          <p:cNvPr id="14" name="Rettangolo 13"/>
          <p:cNvSpPr/>
          <p:nvPr userDrawn="1"/>
        </p:nvSpPr>
        <p:spPr>
          <a:xfrm>
            <a:off x="8450582" y="5394348"/>
            <a:ext cx="662736" cy="3127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/>
            <a:fld id="{7E299ACB-13A6-4434-8433-AB280771EF2D}" type="slidenum">
              <a:rPr lang="en-US" sz="1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‹N›</a:t>
            </a:fld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/39</a:t>
            </a:r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19" name="Titolo 14"/>
          <p:cNvSpPr>
            <a:spLocks noGrp="1"/>
          </p:cNvSpPr>
          <p:nvPr>
            <p:ph type="title" hasCustomPrompt="1"/>
          </p:nvPr>
        </p:nvSpPr>
        <p:spPr>
          <a:xfrm>
            <a:off x="628650" y="178627"/>
            <a:ext cx="7886700" cy="5043891"/>
          </a:xfrm>
          <a:prstGeom prst="rect">
            <a:avLst/>
          </a:prstGeom>
        </p:spPr>
        <p:txBody>
          <a:bodyPr anchor="ctr" anchorCtr="0"/>
          <a:lstStyle>
            <a:lvl1pPr algn="ctr">
              <a:defRPr sz="4000">
                <a:solidFill>
                  <a:srgbClr val="0C5AA0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it-IT" dirty="0" smtClean="0"/>
              <a:t>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851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9" r:id="rId2"/>
    <p:sldLayoutId id="2147483758" r:id="rId3"/>
    <p:sldLayoutId id="2147483760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3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0.png"/><Relationship Id="rId3" Type="http://schemas.openxmlformats.org/officeDocument/2006/relationships/image" Target="../media/image67.png"/><Relationship Id="rId7" Type="http://schemas.openxmlformats.org/officeDocument/2006/relationships/image" Target="../media/image530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5" Type="http://schemas.openxmlformats.org/officeDocument/2006/relationships/image" Target="../media/image510.png"/><Relationship Id="rId10" Type="http://schemas.openxmlformats.org/officeDocument/2006/relationships/image" Target="../media/image560.png"/><Relationship Id="rId4" Type="http://schemas.openxmlformats.org/officeDocument/2006/relationships/image" Target="../media/image500.png"/><Relationship Id="rId9" Type="http://schemas.openxmlformats.org/officeDocument/2006/relationships/image" Target="../media/image55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gif"/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590.png"/><Relationship Id="rId7" Type="http://schemas.openxmlformats.org/officeDocument/2006/relationships/image" Target="../media/image560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50.png"/><Relationship Id="rId5" Type="http://schemas.openxmlformats.org/officeDocument/2006/relationships/image" Target="../media/image540.png"/><Relationship Id="rId4" Type="http://schemas.openxmlformats.org/officeDocument/2006/relationships/image" Target="../media/image510.png"/><Relationship Id="rId9" Type="http://schemas.openxmlformats.org/officeDocument/2006/relationships/image" Target="../media/image53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g"/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7.tif"/><Relationship Id="rId4" Type="http://schemas.openxmlformats.org/officeDocument/2006/relationships/image" Target="../media/image76.ti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jpg"/><Relationship Id="rId2" Type="http://schemas.openxmlformats.org/officeDocument/2006/relationships/image" Target="../media/image80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6.png"/><Relationship Id="rId4" Type="http://schemas.openxmlformats.org/officeDocument/2006/relationships/image" Target="../media/image82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jp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5.jpg"/><Relationship Id="rId4" Type="http://schemas.openxmlformats.org/officeDocument/2006/relationships/image" Target="../media/image84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ottotitolo 24"/>
          <p:cNvSpPr txBox="1">
            <a:spLocks/>
          </p:cNvSpPr>
          <p:nvPr/>
        </p:nvSpPr>
        <p:spPr>
          <a:xfrm>
            <a:off x="447997" y="307074"/>
            <a:ext cx="8309377" cy="5069597"/>
          </a:xfrm>
          <a:prstGeom prst="rect">
            <a:avLst/>
          </a:prstGeom>
        </p:spPr>
        <p:txBody>
          <a:bodyPr vert="horz" lIns="0" rIns="18288" anchor="ctr" anchorCtr="0">
            <a:noAutofit/>
          </a:bodyPr>
          <a:lstStyle/>
          <a:p>
            <a:pPr marR="45720" algn="ctr">
              <a:spcAft>
                <a:spcPts val="800"/>
              </a:spcAft>
              <a:buClr>
                <a:schemeClr val="accent3"/>
              </a:buClr>
              <a:buSzPct val="95000"/>
              <a:defRPr/>
            </a:pPr>
            <a:r>
              <a:rPr lang="en-US" sz="2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latin typeface="Trebuchet MS" pitchFamily="34" charset="0"/>
              </a:rPr>
              <a:t>Advanced Image Analysis</a:t>
            </a:r>
            <a:endParaRPr lang="en-US" sz="2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latin typeface="Trebuchet MS" pitchFamily="34" charset="0"/>
            </a:endParaRPr>
          </a:p>
          <a:p>
            <a:pPr marR="45720" algn="ctr">
              <a:buClr>
                <a:schemeClr val="accent3"/>
              </a:buClr>
              <a:buSzPct val="95000"/>
              <a:defRPr/>
            </a:pPr>
            <a:r>
              <a:rPr lang="en-US" sz="2000" b="1" dirty="0" smtClean="0">
                <a:ln w="900" cmpd="sng">
                  <a:solidFill>
                    <a:srgbClr val="0F6FC6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0F6FC6">
                    <a:satMod val="200000"/>
                    <a:tint val="3000"/>
                  </a:srgbClr>
                </a:solidFill>
                <a:latin typeface="Trebuchet MS" pitchFamily="34" charset="0"/>
              </a:rPr>
              <a:t>2017-2018, 2</a:t>
            </a:r>
            <a:r>
              <a:rPr lang="en-US" sz="2000" b="1" baseline="30000" dirty="0" smtClean="0">
                <a:ln w="900" cmpd="sng">
                  <a:solidFill>
                    <a:srgbClr val="0F6FC6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0F6FC6">
                    <a:satMod val="200000"/>
                    <a:tint val="3000"/>
                  </a:srgbClr>
                </a:solidFill>
                <a:latin typeface="Trebuchet MS" pitchFamily="34" charset="0"/>
              </a:rPr>
              <a:t>nd</a:t>
            </a:r>
            <a:r>
              <a:rPr lang="en-US" sz="2000" b="1" dirty="0" smtClean="0">
                <a:ln w="900" cmpd="sng">
                  <a:solidFill>
                    <a:srgbClr val="0F6FC6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0F6FC6">
                    <a:satMod val="200000"/>
                    <a:tint val="3000"/>
                  </a:srgbClr>
                </a:solidFill>
                <a:latin typeface="Trebuchet MS" pitchFamily="34" charset="0"/>
              </a:rPr>
              <a:t> semester</a:t>
            </a:r>
            <a:endParaRPr lang="en-US" sz="2000" b="1" dirty="0">
              <a:ln w="900" cmpd="sng">
                <a:solidFill>
                  <a:srgbClr val="0F6FC6">
                    <a:satMod val="190000"/>
                    <a:alpha val="55000"/>
                  </a:srgbClr>
                </a:solidFill>
                <a:prstDash val="solid"/>
              </a:ln>
              <a:solidFill>
                <a:srgbClr val="0F6FC6">
                  <a:satMod val="200000"/>
                  <a:tint val="3000"/>
                </a:srgbClr>
              </a:solidFill>
              <a:latin typeface="Trebuchet MS" pitchFamily="34" charset="0"/>
            </a:endParaRPr>
          </a:p>
          <a:p>
            <a:pPr marR="45720">
              <a:buClr>
                <a:schemeClr val="accent3"/>
              </a:buClr>
              <a:buSzPct val="95000"/>
              <a:defRPr/>
            </a:pPr>
            <a:endParaRPr lang="en-US" sz="2000" b="1" dirty="0">
              <a:ln w="900" cmpd="sng">
                <a:solidFill>
                  <a:srgbClr val="0F6FC6">
                    <a:satMod val="190000"/>
                    <a:alpha val="55000"/>
                  </a:srgbClr>
                </a:solidFill>
                <a:prstDash val="solid"/>
              </a:ln>
              <a:solidFill>
                <a:srgbClr val="0F6FC6">
                  <a:satMod val="200000"/>
                  <a:tint val="3000"/>
                </a:srgbClr>
              </a:solidFill>
              <a:latin typeface="Trebuchet MS" pitchFamily="34" charset="0"/>
            </a:endParaRPr>
          </a:p>
          <a:p>
            <a:pPr marR="45720">
              <a:buClr>
                <a:schemeClr val="accent3"/>
              </a:buClr>
              <a:buSzPct val="95000"/>
              <a:defRPr/>
            </a:pPr>
            <a:endParaRPr lang="en-US" sz="2000" b="1" dirty="0">
              <a:ln w="900" cmpd="sng">
                <a:solidFill>
                  <a:srgbClr val="0F6FC6">
                    <a:satMod val="190000"/>
                    <a:alpha val="55000"/>
                  </a:srgbClr>
                </a:solidFill>
                <a:prstDash val="solid"/>
              </a:ln>
              <a:solidFill>
                <a:srgbClr val="0F6FC6">
                  <a:satMod val="200000"/>
                  <a:tint val="3000"/>
                </a:srgbClr>
              </a:solidFill>
              <a:latin typeface="Trebuchet MS" pitchFamily="34" charset="0"/>
            </a:endParaRPr>
          </a:p>
          <a:p>
            <a:pPr marR="45720" algn="ctr">
              <a:buClr>
                <a:schemeClr val="accent3"/>
              </a:buClr>
              <a:buSzPct val="95000"/>
              <a:defRPr/>
            </a:pPr>
            <a:r>
              <a:rPr lang="en-US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latin typeface="Trebuchet MS" pitchFamily="34" charset="0"/>
              </a:rPr>
              <a:t>Intensity transformations</a:t>
            </a:r>
            <a:endParaRPr lang="en-US" sz="2000" b="1" dirty="0">
              <a:ln w="900" cmpd="sng">
                <a:solidFill>
                  <a:srgbClr val="0F6FC6">
                    <a:satMod val="190000"/>
                    <a:alpha val="55000"/>
                  </a:srgbClr>
                </a:solidFill>
                <a:prstDash val="solid"/>
              </a:ln>
              <a:solidFill>
                <a:srgbClr val="0F6FC6">
                  <a:satMod val="200000"/>
                  <a:tint val="3000"/>
                </a:srgbClr>
              </a:solidFill>
              <a:latin typeface="Trebuchet MS" pitchFamily="34" charset="0"/>
            </a:endParaRPr>
          </a:p>
          <a:p>
            <a:pPr marR="45720">
              <a:buClr>
                <a:schemeClr val="accent3"/>
              </a:buClr>
              <a:buSzPct val="95000"/>
              <a:defRPr/>
            </a:pPr>
            <a:endParaRPr lang="en-US" sz="2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latin typeface="Trebuchet MS" pitchFamily="34" charset="0"/>
            </a:endParaRPr>
          </a:p>
          <a:p>
            <a:pPr marR="45720" algn="ctr">
              <a:buClr>
                <a:schemeClr val="accent3"/>
              </a:buClr>
              <a:buSzPct val="95000"/>
              <a:defRPr/>
            </a:pPr>
            <a:endParaRPr lang="en-US" sz="1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latin typeface="Trebuchet MS" pitchFamily="34" charset="0"/>
            </a:endParaRPr>
          </a:p>
          <a:p>
            <a:pPr marR="45720" algn="ctr">
              <a:buClr>
                <a:schemeClr val="accent3"/>
              </a:buClr>
              <a:buSzPct val="95000"/>
              <a:defRPr/>
            </a:pPr>
            <a:r>
              <a:rPr lang="en-US" sz="2400" b="1" dirty="0" smtClean="0">
                <a:ln w="900" cmpd="sng">
                  <a:solidFill>
                    <a:srgbClr val="0F6FC6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0F6FC6">
                    <a:satMod val="200000"/>
                    <a:tint val="3000"/>
                  </a:srgbClr>
                </a:solidFill>
                <a:latin typeface="Trebuchet MS" pitchFamily="34" charset="0"/>
              </a:rPr>
              <a:t>Alessandro Bria</a:t>
            </a:r>
          </a:p>
          <a:p>
            <a:pPr marR="45720" algn="ctr">
              <a:buClr>
                <a:schemeClr val="accent3"/>
              </a:buClr>
              <a:buSzPct val="95000"/>
              <a:defRPr/>
            </a:pPr>
            <a:r>
              <a:rPr lang="en-US" sz="1600" b="1" dirty="0" smtClean="0">
                <a:ln w="900" cmpd="sng">
                  <a:solidFill>
                    <a:srgbClr val="0F6FC6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0F6FC6">
                    <a:satMod val="200000"/>
                    <a:tint val="3000"/>
                  </a:srgbClr>
                </a:solidFill>
                <a:latin typeface="Trebuchet MS" pitchFamily="34" charset="0"/>
              </a:rPr>
              <a:t>Contract Professor</a:t>
            </a:r>
          </a:p>
          <a:p>
            <a:pPr marR="45720" algn="ctr">
              <a:buClr>
                <a:schemeClr val="accent3"/>
              </a:buClr>
              <a:buSzPct val="95000"/>
              <a:defRPr/>
            </a:pPr>
            <a:r>
              <a:rPr lang="en-US" sz="1600" b="1" dirty="0" smtClean="0">
                <a:ln w="900" cmpd="sng">
                  <a:solidFill>
                    <a:srgbClr val="0F6FC6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0F6FC6">
                    <a:satMod val="200000"/>
                    <a:tint val="3000"/>
                  </a:srgbClr>
                </a:solidFill>
                <a:latin typeface="Trebuchet MS" pitchFamily="34" charset="0"/>
              </a:rPr>
              <a:t>and Post-doc Researcher</a:t>
            </a:r>
          </a:p>
          <a:p>
            <a:pPr marR="45720" algn="ctr">
              <a:buClr>
                <a:schemeClr val="accent3"/>
              </a:buClr>
              <a:buSzPct val="95000"/>
              <a:defRPr/>
            </a:pPr>
            <a:r>
              <a:rPr lang="en-US" sz="1600" b="1" dirty="0" smtClean="0">
                <a:ln w="900" cmpd="sng">
                  <a:solidFill>
                    <a:srgbClr val="0F6FC6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0F6FC6">
                    <a:satMod val="200000"/>
                    <a:tint val="3000"/>
                  </a:srgbClr>
                </a:solidFill>
                <a:latin typeface="Trebuchet MS" pitchFamily="34" charset="0"/>
              </a:rPr>
              <a:t>email: a.bria@unicas.it</a:t>
            </a:r>
            <a:endParaRPr lang="en-US" sz="1600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9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Contrast Enhancement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79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testo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 smtClean="0"/>
                  <a:t>use a </a:t>
                </a:r>
                <a:r>
                  <a:rPr lang="en-US" dirty="0" err="1" smtClean="0"/>
                  <a:t>pointwise</a:t>
                </a:r>
                <a:r>
                  <a:rPr lang="en-US" dirty="0" smtClean="0"/>
                  <a:t> transformation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to generate a new image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 smtClean="0"/>
                  <a:t> from a given image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such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>
                  <a:spcBef>
                    <a:spcPts val="1200"/>
                  </a:spcBef>
                </a:pPr>
                <a:r>
                  <a:rPr lang="en-US" dirty="0" smtClean="0"/>
                  <a:t>properties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must satisfy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 smtClean="0"/>
                  <a:t>monotonically non-decreasing</a:t>
                </a:r>
                <a:r>
                  <a:rPr lang="en-US" dirty="0"/>
                  <a:t>, so </a:t>
                </a:r>
                <a:r>
                  <a:rPr lang="en-US" dirty="0" smtClean="0"/>
                  <a:t>that relative brightness </a:t>
                </a:r>
                <a:r>
                  <a:rPr lang="en-US" dirty="0"/>
                  <a:t>of pixels do not </a:t>
                </a:r>
                <a:r>
                  <a:rPr lang="en-US" dirty="0" smtClean="0"/>
                  <a:t>change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b="0" dirty="0" smtClean="0"/>
                  <a:t>bit depth preserving,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 smtClean="0"/>
                  <a:t> has the same </a:t>
                </a:r>
                <a:r>
                  <a:rPr lang="en-US" dirty="0" err="1" smtClean="0"/>
                  <a:t>bitdepth</a:t>
                </a:r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 smtClean="0"/>
              </a:p>
              <a:p>
                <a:pPr lvl="1">
                  <a:spcBef>
                    <a:spcPts val="0"/>
                  </a:spcBef>
                </a:pPr>
                <a:r>
                  <a:rPr lang="en-US" dirty="0" smtClean="0"/>
                  <a:t>integer (rounding/truncation may be needed)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dirty="0" smtClean="0"/>
                  <a:t>different possibilities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b="1" dirty="0" smtClean="0"/>
                  <a:t>linear </a:t>
                </a:r>
                <a:r>
                  <a:rPr lang="en-US" b="1" dirty="0"/>
                  <a:t>functions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b="1" dirty="0"/>
                  <a:t>p</a:t>
                </a:r>
                <a:r>
                  <a:rPr lang="en-US" b="1" dirty="0" smtClean="0"/>
                  <a:t>iece-wise </a:t>
                </a:r>
                <a:r>
                  <a:rPr lang="en-US" b="1" dirty="0"/>
                  <a:t>linear functions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b="1" dirty="0"/>
                  <a:t>n</a:t>
                </a:r>
                <a:r>
                  <a:rPr lang="en-US" b="1" dirty="0" smtClean="0"/>
                  <a:t>on-linear </a:t>
                </a:r>
                <a:r>
                  <a:rPr lang="en-US" b="1" dirty="0"/>
                  <a:t>functions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b="1" dirty="0" smtClean="0"/>
                  <a:t>histogram equalization</a:t>
                </a:r>
                <a:endParaRPr lang="en-US" b="1" dirty="0"/>
              </a:p>
            </p:txBody>
          </p:sp>
        </mc:Choice>
        <mc:Fallback xmlns="">
          <p:sp>
            <p:nvSpPr>
              <p:cNvPr id="4" name="Segnaposto test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1549" r="-1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Contrast enhancement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5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egnaposto testo 1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206644" y="774050"/>
                <a:ext cx="5765531" cy="4448468"/>
              </a:xfrm>
            </p:spPr>
            <p:txBody>
              <a:bodyPr anchor="ctr" anchorCtr="0"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enhances </a:t>
                </a:r>
                <a:r>
                  <a:rPr lang="en-US" dirty="0"/>
                  <a:t>the dynamic range by </a:t>
                </a:r>
                <a:r>
                  <a:rPr lang="en-US" dirty="0" smtClean="0"/>
                  <a:t>linearly stretching </a:t>
                </a:r>
                <a:r>
                  <a:rPr lang="en-US" dirty="0"/>
                  <a:t>the original gray </a:t>
                </a:r>
                <a:r>
                  <a:rPr lang="en-US" dirty="0" smtClean="0"/>
                  <a:t>levels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dirty="0" smtClean="0"/>
                  <a:t>if the original graylevels are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 and the target graylevels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, then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>
                  <a:spcBef>
                    <a:spcPts val="1200"/>
                  </a:spcBef>
                </a:pPr>
                <a:r>
                  <a:rPr lang="en-US" dirty="0" smtClean="0"/>
                  <a:t>example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 smtClean="0"/>
                  <a:t>the original graylevels are 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100, 150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lvl="1">
                  <a:spcBef>
                    <a:spcPts val="0"/>
                  </a:spcBef>
                </a:pPr>
                <a:r>
                  <a:rPr lang="en-US" dirty="0" smtClean="0"/>
                  <a:t>the target graylevels are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[0, 255]</m:t>
                    </m:r>
                  </m:oMath>
                </a14:m>
                <a:endParaRPr lang="en-US" dirty="0" smtClean="0"/>
              </a:p>
              <a:p>
                <a:pPr lvl="1"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−100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255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2" name="Segnaposto test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206644" y="774050"/>
                <a:ext cx="5765531" cy="4448468"/>
              </a:xfrm>
              <a:blipFill rotWithShape="0">
                <a:blip r:embed="rId2"/>
                <a:stretch>
                  <a:fillRect l="-2326" r="-2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stretching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012" y="1933575"/>
            <a:ext cx="2947988" cy="23719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/>
              <p:cNvSpPr txBox="1"/>
              <p:nvPr/>
            </p:nvSpPr>
            <p:spPr>
              <a:xfrm>
                <a:off x="8534401" y="3842563"/>
                <a:ext cx="354984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CasellaDiTes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01" y="3842563"/>
                <a:ext cx="354984" cy="307777"/>
              </a:xfrm>
              <a:prstGeom prst="rect">
                <a:avLst/>
              </a:prstGeom>
              <a:blipFill rotWithShape="0">
                <a:blip r:embed="rId4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/>
              <p:cNvSpPr txBox="1"/>
              <p:nvPr/>
            </p:nvSpPr>
            <p:spPr>
              <a:xfrm>
                <a:off x="6391274" y="1724027"/>
                <a:ext cx="44291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CasellaDiTes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1274" y="1724027"/>
                <a:ext cx="442913" cy="307777"/>
              </a:xfrm>
              <a:prstGeom prst="rect">
                <a:avLst/>
              </a:prstGeom>
              <a:blipFill rotWithShape="0">
                <a:blip r:embed="rId5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ttangolo 6"/>
          <p:cNvSpPr/>
          <p:nvPr/>
        </p:nvSpPr>
        <p:spPr>
          <a:xfrm>
            <a:off x="6196012" y="2003228"/>
            <a:ext cx="414338" cy="282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ttangolo arrotondato 7"/>
          <p:cNvSpPr/>
          <p:nvPr/>
        </p:nvSpPr>
        <p:spPr>
          <a:xfrm>
            <a:off x="3314700" y="4343619"/>
            <a:ext cx="790575" cy="30458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tangolo 9"/>
          <p:cNvSpPr/>
          <p:nvPr/>
        </p:nvSpPr>
        <p:spPr>
          <a:xfrm>
            <a:off x="4881659" y="4516797"/>
            <a:ext cx="3795616" cy="584775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libri Light" panose="020F0302020204030204" pitchFamily="34" charset="0"/>
              </a:rPr>
              <a:t>in this case we refer to the linear stretching transformation as </a:t>
            </a:r>
            <a:r>
              <a:rPr lang="en-US" sz="1600" b="1" i="1" dirty="0" smtClean="0">
                <a:solidFill>
                  <a:prstClr val="black"/>
                </a:solidFill>
                <a:latin typeface="Calibri Light" panose="020F0302020204030204" pitchFamily="34" charset="0"/>
              </a:rPr>
              <a:t>image normalization</a:t>
            </a:r>
            <a:endParaRPr lang="en-US" sz="1400" b="1" i="1" dirty="0"/>
          </a:p>
        </p:txBody>
      </p:sp>
      <p:cxnSp>
        <p:nvCxnSpPr>
          <p:cNvPr id="12" name="Connettore 2 11"/>
          <p:cNvCxnSpPr>
            <a:stCxn id="10" idx="1"/>
            <a:endCxn id="8" idx="3"/>
          </p:cNvCxnSpPr>
          <p:nvPr/>
        </p:nvCxnSpPr>
        <p:spPr>
          <a:xfrm flipH="1" flipV="1">
            <a:off x="4105275" y="4495910"/>
            <a:ext cx="776384" cy="313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21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stretching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040" y="1014412"/>
            <a:ext cx="7593160" cy="42195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/>
              <p:cNvSpPr txBox="1"/>
              <p:nvPr/>
            </p:nvSpPr>
            <p:spPr>
              <a:xfrm>
                <a:off x="7905751" y="2680513"/>
                <a:ext cx="35498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CasellaDiTes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751" y="2680513"/>
                <a:ext cx="354984" cy="276999"/>
              </a:xfrm>
              <a:prstGeom prst="rect">
                <a:avLst/>
              </a:prstGeom>
              <a:blipFill rotWithShape="0">
                <a:blip r:embed="rId3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/>
              <p:cNvSpPr txBox="1"/>
              <p:nvPr/>
            </p:nvSpPr>
            <p:spPr>
              <a:xfrm>
                <a:off x="5448301" y="2680512"/>
                <a:ext cx="35498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asellaDiTes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301" y="2680512"/>
                <a:ext cx="354984" cy="276999"/>
              </a:xfrm>
              <a:prstGeom prst="rect">
                <a:avLst/>
              </a:prstGeom>
              <a:blipFill rotWithShape="0">
                <a:blip r:embed="rId4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/>
              <p:cNvSpPr txBox="1"/>
              <p:nvPr/>
            </p:nvSpPr>
            <p:spPr>
              <a:xfrm>
                <a:off x="3133726" y="2694413"/>
                <a:ext cx="250209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CasellaDiTes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726" y="2694413"/>
                <a:ext cx="250209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9756" r="-975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/>
              <p:cNvSpPr txBox="1"/>
              <p:nvPr/>
            </p:nvSpPr>
            <p:spPr>
              <a:xfrm>
                <a:off x="865040" y="982688"/>
                <a:ext cx="628649" cy="29924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CasellaDiTes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040" y="982688"/>
                <a:ext cx="628649" cy="299249"/>
              </a:xfrm>
              <a:prstGeom prst="rect">
                <a:avLst/>
              </a:prstGeom>
              <a:blipFill rotWithShape="0">
                <a:blip r:embed="rId6"/>
                <a:stretch>
                  <a:fillRect l="-7767" r="-11650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/>
              <p:cNvSpPr txBox="1"/>
              <p:nvPr/>
            </p:nvSpPr>
            <p:spPr>
              <a:xfrm>
                <a:off x="5694215" y="1010100"/>
                <a:ext cx="628649" cy="29956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CasellaDiTes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4215" y="1010100"/>
                <a:ext cx="628649" cy="299569"/>
              </a:xfrm>
              <a:prstGeom prst="rect">
                <a:avLst/>
              </a:prstGeom>
              <a:blipFill rotWithShape="0">
                <a:blip r:embed="rId7"/>
                <a:stretch>
                  <a:fillRect l="-8738" t="-2041" r="-12621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/>
              <p:cNvSpPr txBox="1"/>
              <p:nvPr/>
            </p:nvSpPr>
            <p:spPr>
              <a:xfrm>
                <a:off x="3244554" y="1000575"/>
                <a:ext cx="628649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CasellaDiTes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554" y="1000575"/>
                <a:ext cx="628649" cy="276999"/>
              </a:xfrm>
              <a:prstGeom prst="rect">
                <a:avLst/>
              </a:prstGeom>
              <a:blipFill rotWithShape="0">
                <a:blip r:embed="rId8"/>
                <a:stretch>
                  <a:fillRect t="-2174" r="-485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101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egnaposto testo 1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206645" y="774050"/>
                <a:ext cx="5153168" cy="4448468"/>
              </a:xfrm>
            </p:spPr>
            <p:txBody>
              <a:bodyPr anchor="ctr" anchorCtr="0"/>
              <a:lstStyle/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segments for input and output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for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Segnaposto test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206645" y="774050"/>
                <a:ext cx="5153168" cy="4448468"/>
              </a:xfrm>
              <a:blipFill rotWithShape="0">
                <a:blip r:embed="rId2"/>
                <a:stretch>
                  <a:fillRect l="-2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Piecewise linear stretching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3"/>
          <a:srcRect r="13048"/>
          <a:stretch/>
        </p:blipFill>
        <p:spPr>
          <a:xfrm>
            <a:off x="5771994" y="1628775"/>
            <a:ext cx="3007311" cy="2897526"/>
          </a:xfrm>
          <a:prstGeom prst="rect">
            <a:avLst/>
          </a:prstGeom>
          <a:ln>
            <a:noFill/>
          </a:ln>
        </p:spPr>
      </p:pic>
      <p:sp>
        <p:nvSpPr>
          <p:cNvPr id="5" name="Rettangolo 4"/>
          <p:cNvSpPr/>
          <p:nvPr/>
        </p:nvSpPr>
        <p:spPr>
          <a:xfrm>
            <a:off x="5695949" y="1628775"/>
            <a:ext cx="414338" cy="2897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tangolo 5"/>
          <p:cNvSpPr/>
          <p:nvPr/>
        </p:nvSpPr>
        <p:spPr>
          <a:xfrm rot="5400000">
            <a:off x="7013588" y="3011308"/>
            <a:ext cx="414338" cy="2897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/>
              <p:cNvSpPr txBox="1"/>
              <p:nvPr/>
            </p:nvSpPr>
            <p:spPr>
              <a:xfrm>
                <a:off x="8725948" y="4040027"/>
                <a:ext cx="35498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CasellaDiTes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5948" y="4040027"/>
                <a:ext cx="354984" cy="307777"/>
              </a:xfrm>
              <a:prstGeom prst="rect">
                <a:avLst/>
              </a:prstGeom>
              <a:blipFill rotWithShape="0">
                <a:blip r:embed="rId4"/>
                <a:stretch>
                  <a:fillRect b="-8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/>
              <p:cNvSpPr txBox="1"/>
              <p:nvPr/>
            </p:nvSpPr>
            <p:spPr>
              <a:xfrm>
                <a:off x="6008840" y="1487836"/>
                <a:ext cx="35498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CasellaDiTes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840" y="1487836"/>
                <a:ext cx="354984" cy="307777"/>
              </a:xfrm>
              <a:prstGeom prst="rect">
                <a:avLst/>
              </a:prstGeom>
              <a:blipFill rotWithShape="0">
                <a:blip r:embed="rId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/>
              <p:cNvSpPr txBox="1"/>
              <p:nvPr/>
            </p:nvSpPr>
            <p:spPr>
              <a:xfrm>
                <a:off x="6059564" y="4203616"/>
                <a:ext cx="354984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CasellaDiTes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564" y="4203616"/>
                <a:ext cx="354984" cy="246221"/>
              </a:xfrm>
              <a:prstGeom prst="rect">
                <a:avLst/>
              </a:prstGeom>
              <a:blipFill rotWithShape="0">
                <a:blip r:embed="rId6"/>
                <a:stretch>
                  <a:fillRect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/>
              <p:cNvSpPr txBox="1"/>
              <p:nvPr/>
            </p:nvSpPr>
            <p:spPr>
              <a:xfrm>
                <a:off x="6490593" y="4203616"/>
                <a:ext cx="354984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CasellaDiTes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0593" y="4203616"/>
                <a:ext cx="354984" cy="246221"/>
              </a:xfrm>
              <a:prstGeom prst="rect">
                <a:avLst/>
              </a:prstGeom>
              <a:blipFill rotWithShape="0">
                <a:blip r:embed="rId7"/>
                <a:stretch>
                  <a:fillRect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/>
              <p:cNvSpPr txBox="1"/>
              <p:nvPr/>
            </p:nvSpPr>
            <p:spPr>
              <a:xfrm>
                <a:off x="7244021" y="4203616"/>
                <a:ext cx="354984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CasellaDiTes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4021" y="4203616"/>
                <a:ext cx="354984" cy="246221"/>
              </a:xfrm>
              <a:prstGeom prst="rect">
                <a:avLst/>
              </a:prstGeom>
              <a:blipFill rotWithShape="0">
                <a:blip r:embed="rId8"/>
                <a:stretch>
                  <a:fillRect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/>
              <p:cNvSpPr txBox="1"/>
              <p:nvPr/>
            </p:nvSpPr>
            <p:spPr>
              <a:xfrm>
                <a:off x="7580158" y="4203616"/>
                <a:ext cx="354984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CasellaDiTes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0158" y="4203616"/>
                <a:ext cx="354984" cy="246221"/>
              </a:xfrm>
              <a:prstGeom prst="rect">
                <a:avLst/>
              </a:prstGeom>
              <a:blipFill rotWithShape="0">
                <a:blip r:embed="rId9"/>
                <a:stretch>
                  <a:fillRect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/>
              <p:cNvSpPr txBox="1"/>
              <p:nvPr/>
            </p:nvSpPr>
            <p:spPr>
              <a:xfrm>
                <a:off x="8191937" y="4203616"/>
                <a:ext cx="354984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CasellaDiTes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937" y="4203616"/>
                <a:ext cx="354984" cy="246221"/>
              </a:xfrm>
              <a:prstGeom prst="rect">
                <a:avLst/>
              </a:prstGeom>
              <a:blipFill rotWithShape="0">
                <a:blip r:embed="rId10"/>
                <a:stretch>
                  <a:fillRect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/>
              <p:cNvSpPr txBox="1"/>
              <p:nvPr/>
            </p:nvSpPr>
            <p:spPr>
              <a:xfrm>
                <a:off x="5831348" y="4062170"/>
                <a:ext cx="354984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CasellaDiTes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1348" y="4062170"/>
                <a:ext cx="354984" cy="246221"/>
              </a:xfrm>
              <a:prstGeom prst="rect">
                <a:avLst/>
              </a:prstGeom>
              <a:blipFill rotWithShape="0">
                <a:blip r:embed="rId11"/>
                <a:stretch>
                  <a:fillRect b="-121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/>
              <p:cNvSpPr txBox="1"/>
              <p:nvPr/>
            </p:nvSpPr>
            <p:spPr>
              <a:xfrm>
                <a:off x="5833679" y="3076029"/>
                <a:ext cx="354984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" name="CasellaDiTes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3679" y="3076029"/>
                <a:ext cx="354984" cy="246221"/>
              </a:xfrm>
              <a:prstGeom prst="rect">
                <a:avLst/>
              </a:prstGeom>
              <a:blipFill rotWithShape="0">
                <a:blip r:embed="rId12"/>
                <a:stretch>
                  <a:fillRect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/>
              <p:cNvSpPr txBox="1"/>
              <p:nvPr/>
            </p:nvSpPr>
            <p:spPr>
              <a:xfrm>
                <a:off x="5793326" y="2133591"/>
                <a:ext cx="354984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CasellaDiTes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326" y="2133591"/>
                <a:ext cx="354984" cy="246221"/>
              </a:xfrm>
              <a:prstGeom prst="rect">
                <a:avLst/>
              </a:prstGeom>
              <a:blipFill rotWithShape="0">
                <a:blip r:embed="rId13"/>
                <a:stretch>
                  <a:fillRect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/>
              <p:cNvSpPr txBox="1"/>
              <p:nvPr/>
            </p:nvSpPr>
            <p:spPr>
              <a:xfrm>
                <a:off x="5831348" y="3843809"/>
                <a:ext cx="354984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CasellaDiTes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1348" y="3843809"/>
                <a:ext cx="354984" cy="246221"/>
              </a:xfrm>
              <a:prstGeom prst="rect">
                <a:avLst/>
              </a:prstGeom>
              <a:blipFill rotWithShape="0">
                <a:blip r:embed="rId14"/>
                <a:stretch>
                  <a:fillRect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/>
              <p:cNvSpPr txBox="1"/>
              <p:nvPr/>
            </p:nvSpPr>
            <p:spPr>
              <a:xfrm>
                <a:off x="5793326" y="1906156"/>
                <a:ext cx="354984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0" name="CasellaDiTes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326" y="1906156"/>
                <a:ext cx="354984" cy="246221"/>
              </a:xfrm>
              <a:prstGeom prst="rect">
                <a:avLst/>
              </a:prstGeom>
              <a:blipFill rotWithShape="0">
                <a:blip r:embed="rId15"/>
                <a:stretch>
                  <a:fillRect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754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egnaposto testo 1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206644" y="774050"/>
                <a:ext cx="5692906" cy="4448468"/>
              </a:xfrm>
            </p:spPr>
            <p:txBody>
              <a:bodyPr anchor="ctr" anchorCtr="0"/>
              <a:lstStyle/>
              <a:p>
                <a:pPr>
                  <a:spcAft>
                    <a:spcPts val="0"/>
                  </a:spcAft>
                </a:pPr>
                <a:r>
                  <a:rPr lang="en-US" dirty="0" smtClean="0"/>
                  <a:t>segment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</a:p>
              <a:p>
                <a:pPr lvl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 smtClean="0"/>
                  <a:t>slope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&lt;45°</m:t>
                    </m:r>
                  </m:oMath>
                </a14:m>
                <a:endParaRPr lang="en-US" dirty="0" smtClean="0"/>
              </a:p>
              <a:p>
                <a:pPr lvl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 smtClean="0"/>
                  <a:t>input intensities are </a:t>
                </a:r>
                <a:r>
                  <a:rPr lang="en-US" b="1" dirty="0" smtClean="0"/>
                  <a:t>compressed</a:t>
                </a:r>
                <a:r>
                  <a:rPr lang="en-US" dirty="0" smtClean="0"/>
                  <a:t> in the output</a:t>
                </a:r>
              </a:p>
              <a:p>
                <a:pPr>
                  <a:spcAft>
                    <a:spcPts val="0"/>
                  </a:spcAft>
                </a:pPr>
                <a:r>
                  <a:rPr lang="en-US" dirty="0"/>
                  <a:t>segment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II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/>
                  <a:t>slope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45°</m:t>
                    </m:r>
                  </m:oMath>
                </a14:m>
                <a:endParaRPr lang="en-US" dirty="0"/>
              </a:p>
              <a:p>
                <a:pPr lvl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/>
                  <a:t>input intensities are </a:t>
                </a:r>
                <a:r>
                  <a:rPr lang="en-US" b="1" dirty="0" smtClean="0"/>
                  <a:t>stretched</a:t>
                </a:r>
                <a:r>
                  <a:rPr lang="en-US" dirty="0" smtClean="0"/>
                  <a:t> in </a:t>
                </a:r>
                <a:r>
                  <a:rPr lang="en-US" dirty="0"/>
                  <a:t>the output</a:t>
                </a:r>
              </a:p>
              <a:p>
                <a:pPr>
                  <a:spcAft>
                    <a:spcPts val="0"/>
                  </a:spcAft>
                </a:pPr>
                <a:r>
                  <a:rPr lang="en-US" dirty="0"/>
                  <a:t>segment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III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/>
                  <a:t>slope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&lt;45°</m:t>
                    </m:r>
                  </m:oMath>
                </a14:m>
                <a:endParaRPr lang="en-US" dirty="0"/>
              </a:p>
              <a:p>
                <a:pPr lvl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/>
                  <a:t>input intensities are </a:t>
                </a:r>
                <a:r>
                  <a:rPr lang="en-US" b="1" dirty="0"/>
                  <a:t>compressed</a:t>
                </a:r>
                <a:r>
                  <a:rPr lang="en-US" dirty="0"/>
                  <a:t> in the </a:t>
                </a:r>
                <a:r>
                  <a:rPr lang="en-US" dirty="0" smtClean="0"/>
                  <a:t>output</a:t>
                </a:r>
              </a:p>
              <a:p>
                <a:pPr>
                  <a:spcBef>
                    <a:spcPts val="1800"/>
                  </a:spcBef>
                  <a:spcAft>
                    <a:spcPts val="0"/>
                  </a:spcAft>
                </a:pPr>
                <a:r>
                  <a:rPr lang="en-US" dirty="0" smtClean="0"/>
                  <a:t>points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can be determined using percentiles (e.g. 5% and 95%) of the input image histogram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>
                  <a:spcBef>
                    <a:spcPts val="6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err="1" smtClean="0"/>
                  <a:t>th</a:t>
                </a:r>
                <a:r>
                  <a:rPr lang="en-US" dirty="0" smtClean="0"/>
                  <a:t> percentile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≝</m:t>
                    </m:r>
                  </m:oMath>
                </a14:m>
                <a:r>
                  <a:rPr lang="en-US" dirty="0" smtClean="0"/>
                  <a:t> smallest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Segnaposto test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206644" y="774050"/>
                <a:ext cx="5692906" cy="4448468"/>
              </a:xfrm>
              <a:blipFill rotWithShape="0">
                <a:blip r:embed="rId2"/>
                <a:stretch>
                  <a:fillRect l="-2355" r="-2677" b="-10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olo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Piecewise linear stretching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itol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67" b="-1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magin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437" y="1746422"/>
            <a:ext cx="2776538" cy="2223443"/>
          </a:xfrm>
          <a:prstGeom prst="rect">
            <a:avLst/>
          </a:prstGeom>
        </p:spPr>
      </p:pic>
      <p:sp>
        <p:nvSpPr>
          <p:cNvPr id="22" name="Rettangolo 21"/>
          <p:cNvSpPr/>
          <p:nvPr/>
        </p:nvSpPr>
        <p:spPr>
          <a:xfrm>
            <a:off x="6338887" y="2507427"/>
            <a:ext cx="414338" cy="415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ttangolo 22"/>
          <p:cNvSpPr/>
          <p:nvPr/>
        </p:nvSpPr>
        <p:spPr>
          <a:xfrm>
            <a:off x="7412831" y="3807296"/>
            <a:ext cx="635794" cy="1625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ttangolo 23"/>
          <p:cNvSpPr/>
          <p:nvPr/>
        </p:nvSpPr>
        <p:spPr>
          <a:xfrm>
            <a:off x="7593805" y="3227560"/>
            <a:ext cx="797719" cy="256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ttangolo 24"/>
          <p:cNvSpPr/>
          <p:nvPr/>
        </p:nvSpPr>
        <p:spPr>
          <a:xfrm>
            <a:off x="7023496" y="2073620"/>
            <a:ext cx="797719" cy="256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ttangolo 25"/>
          <p:cNvSpPr/>
          <p:nvPr/>
        </p:nvSpPr>
        <p:spPr>
          <a:xfrm rot="17339936">
            <a:off x="7135315" y="2330755"/>
            <a:ext cx="436959" cy="712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Connettore 1 26"/>
          <p:cNvCxnSpPr/>
          <p:nvPr/>
        </p:nvCxnSpPr>
        <p:spPr>
          <a:xfrm>
            <a:off x="7515225" y="1511771"/>
            <a:ext cx="0" cy="307786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1 28"/>
          <p:cNvCxnSpPr/>
          <p:nvPr/>
        </p:nvCxnSpPr>
        <p:spPr>
          <a:xfrm>
            <a:off x="7896225" y="1500957"/>
            <a:ext cx="0" cy="307786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tangolo 29"/>
          <p:cNvSpPr/>
          <p:nvPr/>
        </p:nvSpPr>
        <p:spPr>
          <a:xfrm>
            <a:off x="7004957" y="4003431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ttangolo 30"/>
          <p:cNvSpPr/>
          <p:nvPr/>
        </p:nvSpPr>
        <p:spPr>
          <a:xfrm>
            <a:off x="7578794" y="4012697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ttangolo 31"/>
          <p:cNvSpPr/>
          <p:nvPr/>
        </p:nvSpPr>
        <p:spPr>
          <a:xfrm>
            <a:off x="8049813" y="401269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/>
              <p:cNvSpPr txBox="1"/>
              <p:nvPr/>
            </p:nvSpPr>
            <p:spPr>
              <a:xfrm>
                <a:off x="7224749" y="3733169"/>
                <a:ext cx="354984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3" name="CasellaDiTes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4749" y="3733169"/>
                <a:ext cx="354984" cy="2462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/>
              <p:cNvSpPr txBox="1"/>
              <p:nvPr/>
            </p:nvSpPr>
            <p:spPr>
              <a:xfrm>
                <a:off x="7626763" y="3740427"/>
                <a:ext cx="354984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4" name="CasellaDiTes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6763" y="3740427"/>
                <a:ext cx="354984" cy="246221"/>
              </a:xfrm>
              <a:prstGeom prst="rect">
                <a:avLst/>
              </a:prstGeom>
              <a:blipFill rotWithShape="0">
                <a:blip r:embed="rId6"/>
                <a:stretch>
                  <a:fillRect b="-7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ttore 1 16"/>
          <p:cNvCxnSpPr/>
          <p:nvPr/>
        </p:nvCxnSpPr>
        <p:spPr>
          <a:xfrm flipH="1">
            <a:off x="6746080" y="3360910"/>
            <a:ext cx="192167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1 19"/>
          <p:cNvCxnSpPr/>
          <p:nvPr/>
        </p:nvCxnSpPr>
        <p:spPr>
          <a:xfrm flipH="1">
            <a:off x="6746080" y="2227435"/>
            <a:ext cx="192167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tangolo 20"/>
          <p:cNvSpPr/>
          <p:nvPr/>
        </p:nvSpPr>
        <p:spPr>
          <a:xfrm>
            <a:off x="6413792" y="3333059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ttangolo 27"/>
          <p:cNvSpPr/>
          <p:nvPr/>
        </p:nvSpPr>
        <p:spPr>
          <a:xfrm>
            <a:off x="6376781" y="2542632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ttangolo 34"/>
          <p:cNvSpPr/>
          <p:nvPr/>
        </p:nvSpPr>
        <p:spPr>
          <a:xfrm>
            <a:off x="6345289" y="186186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96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egnaposto testo 1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206644" y="774050"/>
                <a:ext cx="5692906" cy="4448468"/>
              </a:xfrm>
            </p:spPr>
            <p:txBody>
              <a:bodyPr anchor="ctr" anchorCtr="0"/>
              <a:lstStyle/>
              <a:p>
                <a:pPr>
                  <a:spcAft>
                    <a:spcPts val="0"/>
                  </a:spcAft>
                </a:pPr>
                <a:r>
                  <a:rPr lang="en-US" b="1" dirty="0" smtClean="0"/>
                  <a:t>intensity level slicing</a:t>
                </a:r>
              </a:p>
              <a:p>
                <a:pPr lvl="1">
                  <a:spcAft>
                    <a:spcPts val="0"/>
                  </a:spcAft>
                </a:pPr>
                <a:r>
                  <a:rPr lang="en-US" dirty="0" smtClean="0"/>
                  <a:t>highlights an intensity range</a:t>
                </a:r>
              </a:p>
              <a:p>
                <a:pPr lvl="1">
                  <a:spcAft>
                    <a:spcPts val="0"/>
                  </a:spcAft>
                </a:pPr>
                <a:r>
                  <a:rPr lang="en-US" dirty="0" smtClean="0"/>
                  <a:t>both transformations in (a) and (b) set the intensities </a:t>
                </a:r>
                <a:r>
                  <a:rPr lang="en-US" dirty="0"/>
                  <a:t>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to a high value</a:t>
                </a:r>
              </a:p>
              <a:p>
                <a:pPr lvl="1">
                  <a:spcAft>
                    <a:spcPts val="0"/>
                  </a:spcAft>
                </a:pPr>
                <a:r>
                  <a:rPr lang="en-US" dirty="0" smtClean="0"/>
                  <a:t>the transformation in (a) sets all the intensities that are not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 to a low value</a:t>
                </a:r>
              </a:p>
              <a:p>
                <a:pPr lvl="1">
                  <a:spcAft>
                    <a:spcPts val="0"/>
                  </a:spcAft>
                </a:pPr>
                <a:r>
                  <a:rPr lang="en-US" dirty="0" smtClean="0"/>
                  <a:t>the transformation in (b) preserves the intensities that are not </a:t>
                </a:r>
                <a:r>
                  <a:rPr lang="en-US" dirty="0"/>
                  <a:t>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lvl="1">
                  <a:spcAft>
                    <a:spcPts val="0"/>
                  </a:spcAft>
                </a:pPr>
                <a:endParaRPr lang="en-US" dirty="0"/>
              </a:p>
            </p:txBody>
          </p:sp>
        </mc:Choice>
        <mc:Fallback xmlns="">
          <p:sp>
            <p:nvSpPr>
              <p:cNvPr id="2" name="Segnaposto test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206644" y="774050"/>
                <a:ext cx="5692906" cy="4448468"/>
              </a:xfrm>
              <a:blipFill rotWithShape="0">
                <a:blip r:embed="rId2"/>
                <a:stretch>
                  <a:fillRect l="-2355" r="-2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Piecewise linear stretching (special case)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3"/>
          <a:srcRect r="49576"/>
          <a:stretch/>
        </p:blipFill>
        <p:spPr>
          <a:xfrm>
            <a:off x="6356751" y="907401"/>
            <a:ext cx="2281050" cy="2159650"/>
          </a:xfrm>
          <a:prstGeom prst="rect">
            <a:avLst/>
          </a:prstGeom>
        </p:spPr>
      </p:pic>
      <p:pic>
        <p:nvPicPr>
          <p:cNvPr id="37" name="Immagine 36"/>
          <p:cNvPicPr>
            <a:picLocks noChangeAspect="1"/>
          </p:cNvPicPr>
          <p:nvPr/>
        </p:nvPicPr>
        <p:blipFill rotWithShape="1">
          <a:blip r:embed="rId3"/>
          <a:srcRect l="51112" r="1544"/>
          <a:stretch/>
        </p:blipFill>
        <p:spPr>
          <a:xfrm>
            <a:off x="6496050" y="3028951"/>
            <a:ext cx="2141752" cy="2159651"/>
          </a:xfrm>
          <a:prstGeom prst="rect">
            <a:avLst/>
          </a:prstGeom>
        </p:spPr>
      </p:pic>
      <p:sp>
        <p:nvSpPr>
          <p:cNvPr id="38" name="Rettangolo 37"/>
          <p:cNvSpPr/>
          <p:nvPr/>
        </p:nvSpPr>
        <p:spPr>
          <a:xfrm>
            <a:off x="6388900" y="1700513"/>
            <a:ext cx="414338" cy="5734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ttangolo 38"/>
          <p:cNvSpPr/>
          <p:nvPr/>
        </p:nvSpPr>
        <p:spPr>
          <a:xfrm>
            <a:off x="6356751" y="3822063"/>
            <a:ext cx="414338" cy="5734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ttangolo 39"/>
          <p:cNvSpPr/>
          <p:nvPr/>
        </p:nvSpPr>
        <p:spPr>
          <a:xfrm>
            <a:off x="7928376" y="3803013"/>
            <a:ext cx="414338" cy="5734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ttangolo 40"/>
          <p:cNvSpPr/>
          <p:nvPr/>
        </p:nvSpPr>
        <p:spPr>
          <a:xfrm>
            <a:off x="7993584" y="1700513"/>
            <a:ext cx="414338" cy="5734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ttangolo 41"/>
          <p:cNvSpPr/>
          <p:nvPr/>
        </p:nvSpPr>
        <p:spPr>
          <a:xfrm>
            <a:off x="8516997" y="2225999"/>
            <a:ext cx="414338" cy="5734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ttangolo 42"/>
          <p:cNvSpPr/>
          <p:nvPr/>
        </p:nvSpPr>
        <p:spPr>
          <a:xfrm>
            <a:off x="8514428" y="4349625"/>
            <a:ext cx="414338" cy="5734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tangolo 4"/>
          <p:cNvSpPr/>
          <p:nvPr/>
        </p:nvSpPr>
        <p:spPr>
          <a:xfrm>
            <a:off x="8592570" y="2363290"/>
            <a:ext cx="4587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alibri Light" panose="020F0302020204030204" pitchFamily="34" charset="0"/>
              </a:rPr>
              <a:t>(a)</a:t>
            </a:r>
            <a:endParaRPr lang="en-US" sz="2000" dirty="0">
              <a:latin typeface="Calibri Light" panose="020F0302020204030204" pitchFamily="34" charset="0"/>
            </a:endParaRPr>
          </a:p>
        </p:txBody>
      </p:sp>
      <p:sp>
        <p:nvSpPr>
          <p:cNvPr id="44" name="Rettangolo 43"/>
          <p:cNvSpPr/>
          <p:nvPr/>
        </p:nvSpPr>
        <p:spPr>
          <a:xfrm>
            <a:off x="8547711" y="4520865"/>
            <a:ext cx="4716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alibri Light" panose="020F0302020204030204" pitchFamily="34" charset="0"/>
              </a:rPr>
              <a:t>(b)</a:t>
            </a:r>
            <a:endParaRPr lang="en-US" sz="2000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43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egnaposto testo 1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206644" y="774050"/>
                <a:ext cx="5692906" cy="4448468"/>
              </a:xfrm>
            </p:spPr>
            <p:txBody>
              <a:bodyPr anchor="ctr" anchorCtr="0"/>
              <a:lstStyle/>
              <a:p>
                <a:pPr>
                  <a:spcAft>
                    <a:spcPts val="0"/>
                  </a:spcAft>
                </a:pPr>
                <a:r>
                  <a:rPr lang="en-US" b="1" dirty="0" smtClean="0"/>
                  <a:t>intensity level slicing</a:t>
                </a:r>
              </a:p>
              <a:p>
                <a:pPr lvl="1">
                  <a:spcAft>
                    <a:spcPts val="0"/>
                  </a:spcAft>
                </a:pPr>
                <a:r>
                  <a:rPr lang="en-US" dirty="0" smtClean="0"/>
                  <a:t>highlights an intensity range</a:t>
                </a:r>
              </a:p>
              <a:p>
                <a:pPr lvl="1">
                  <a:spcAft>
                    <a:spcPts val="0"/>
                  </a:spcAft>
                </a:pPr>
                <a:r>
                  <a:rPr lang="en-US" dirty="0" smtClean="0"/>
                  <a:t>both transformations in (a) and (b) set the intensities </a:t>
                </a:r>
                <a:r>
                  <a:rPr lang="en-US" dirty="0"/>
                  <a:t>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to a high value</a:t>
                </a:r>
              </a:p>
              <a:p>
                <a:pPr lvl="1">
                  <a:spcAft>
                    <a:spcPts val="0"/>
                  </a:spcAft>
                </a:pPr>
                <a:r>
                  <a:rPr lang="en-US" dirty="0" smtClean="0"/>
                  <a:t>the transformation in (a) sets all the intensities that are not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 to a low value</a:t>
                </a:r>
              </a:p>
              <a:p>
                <a:pPr lvl="1">
                  <a:spcAft>
                    <a:spcPts val="0"/>
                  </a:spcAft>
                </a:pPr>
                <a:r>
                  <a:rPr lang="en-US" dirty="0" smtClean="0"/>
                  <a:t>the transformation in (b) preserves the intensities that are not </a:t>
                </a:r>
                <a:r>
                  <a:rPr lang="en-US" dirty="0"/>
                  <a:t>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lvl="1">
                  <a:spcAft>
                    <a:spcPts val="0"/>
                  </a:spcAft>
                </a:pPr>
                <a:endParaRPr lang="en-US" dirty="0"/>
              </a:p>
            </p:txBody>
          </p:sp>
        </mc:Choice>
        <mc:Fallback xmlns="">
          <p:sp>
            <p:nvSpPr>
              <p:cNvPr id="2" name="Segnaposto test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206644" y="774050"/>
                <a:ext cx="5692906" cy="4448468"/>
              </a:xfrm>
              <a:blipFill rotWithShape="0">
                <a:blip r:embed="rId2"/>
                <a:stretch>
                  <a:fillRect l="-2355" r="-2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Piecewise linear stretching (special case)</a:t>
            </a:r>
            <a:endParaRPr lang="en-US" dirty="0"/>
          </a:p>
        </p:txBody>
      </p:sp>
      <p:sp>
        <p:nvSpPr>
          <p:cNvPr id="5" name="Rettangolo 4"/>
          <p:cNvSpPr/>
          <p:nvPr/>
        </p:nvSpPr>
        <p:spPr>
          <a:xfrm>
            <a:off x="8592570" y="2363290"/>
            <a:ext cx="4587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alibri Light" panose="020F0302020204030204" pitchFamily="34" charset="0"/>
              </a:rPr>
              <a:t>(a)</a:t>
            </a:r>
            <a:endParaRPr lang="en-US" sz="2000" dirty="0">
              <a:latin typeface="Calibri Light" panose="020F0302020204030204" pitchFamily="34" charset="0"/>
            </a:endParaRPr>
          </a:p>
        </p:txBody>
      </p:sp>
      <p:sp>
        <p:nvSpPr>
          <p:cNvPr id="44" name="Rettangolo 43"/>
          <p:cNvSpPr/>
          <p:nvPr/>
        </p:nvSpPr>
        <p:spPr>
          <a:xfrm>
            <a:off x="8547711" y="4520865"/>
            <a:ext cx="4716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alibri Light" panose="020F0302020204030204" pitchFamily="34" charset="0"/>
              </a:rPr>
              <a:t>(b)</a:t>
            </a:r>
            <a:endParaRPr lang="en-US" sz="2000" dirty="0">
              <a:latin typeface="Calibri Light" panose="020F0302020204030204" pitchFamily="34" charset="0"/>
            </a:endParaRPr>
          </a:p>
        </p:txBody>
      </p:sp>
      <p:pic>
        <p:nvPicPr>
          <p:cNvPr id="15" name="Immagine 14"/>
          <p:cNvPicPr>
            <a:picLocks noChangeAspect="1"/>
          </p:cNvPicPr>
          <p:nvPr/>
        </p:nvPicPr>
        <p:blipFill rotWithShape="1">
          <a:blip r:embed="rId3"/>
          <a:srcRect l="33889" r="34167"/>
          <a:stretch/>
        </p:blipFill>
        <p:spPr>
          <a:xfrm>
            <a:off x="6831813" y="981189"/>
            <a:ext cx="1656330" cy="1862360"/>
          </a:xfrm>
          <a:prstGeom prst="rect">
            <a:avLst/>
          </a:prstGeom>
        </p:spPr>
      </p:pic>
      <p:pic>
        <p:nvPicPr>
          <p:cNvPr id="17" name="Immagine 16"/>
          <p:cNvPicPr>
            <a:picLocks noChangeAspect="1"/>
          </p:cNvPicPr>
          <p:nvPr/>
        </p:nvPicPr>
        <p:blipFill rotWithShape="1">
          <a:blip r:embed="rId3"/>
          <a:srcRect l="1882" t="2024" r="66174" b="-2024"/>
          <a:stretch/>
        </p:blipFill>
        <p:spPr>
          <a:xfrm>
            <a:off x="6817024" y="3171826"/>
            <a:ext cx="1656330" cy="1862360"/>
          </a:xfrm>
          <a:prstGeom prst="rect">
            <a:avLst/>
          </a:prstGeom>
        </p:spPr>
      </p:pic>
      <p:pic>
        <p:nvPicPr>
          <p:cNvPr id="18" name="Immagine 17"/>
          <p:cNvPicPr>
            <a:picLocks noChangeAspect="1"/>
          </p:cNvPicPr>
          <p:nvPr/>
        </p:nvPicPr>
        <p:blipFill rotWithShape="1">
          <a:blip r:embed="rId3"/>
          <a:srcRect l="2586" t="7210" r="67020" b="4516"/>
          <a:stretch/>
        </p:blipFill>
        <p:spPr>
          <a:xfrm>
            <a:off x="8081396" y="1352266"/>
            <a:ext cx="901858" cy="94082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19" name="Immagine 18"/>
          <p:cNvPicPr>
            <a:picLocks noChangeAspect="1"/>
          </p:cNvPicPr>
          <p:nvPr/>
        </p:nvPicPr>
        <p:blipFill rotWithShape="1">
          <a:blip r:embed="rId3"/>
          <a:srcRect l="2586" t="7210" r="67020" b="4516"/>
          <a:stretch/>
        </p:blipFill>
        <p:spPr>
          <a:xfrm>
            <a:off x="8081396" y="3508852"/>
            <a:ext cx="901858" cy="94082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20" name="Immagine 19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272" b="94774" l="33889" r="65417">
                        <a14:foregroundMark x1="52639" y1="14634" x2="52639" y2="14634"/>
                        <a14:foregroundMark x1="46806" y1="65505" x2="46806" y2="65505"/>
                        <a14:foregroundMark x1="51528" y1="62021" x2="51528" y2="62021"/>
                        <a14:foregroundMark x1="43611" y1="29617" x2="43611" y2="29617"/>
                        <a14:foregroundMark x1="46250" y1="32056" x2="46250" y2="32056"/>
                        <a14:foregroundMark x1="51944" y1="26132" x2="51944" y2="26132"/>
                        <a14:foregroundMark x1="45278" y1="41115" x2="45278" y2="41115"/>
                        <a14:foregroundMark x1="40972" y1="90244" x2="40972" y2="90244"/>
                        <a14:foregroundMark x1="42917" y1="91638" x2="42917" y2="91638"/>
                        <a14:foregroundMark x1="52222" y1="71429" x2="52222" y2="71429"/>
                        <a14:foregroundMark x1="52778" y1="10453" x2="52778" y2="10453"/>
                        <a14:foregroundMark x1="52639" y1="74564" x2="52639" y2="74564"/>
                        <a14:foregroundMark x1="52083" y1="68293" x2="52083" y2="68293"/>
                        <a14:foregroundMark x1="48056" y1="34843" x2="48056" y2="34843"/>
                        <a14:foregroundMark x1="49167" y1="52962" x2="49167" y2="52962"/>
                        <a14:foregroundMark x1="43333" y1="34843" x2="43333" y2="34843"/>
                        <a14:foregroundMark x1="43611" y1="38676" x2="43611" y2="38676"/>
                        <a14:foregroundMark x1="43194" y1="40418" x2="43194" y2="40418"/>
                        <a14:foregroundMark x1="46389" y1="38328" x2="46389" y2="38328"/>
                        <a14:foregroundMark x1="47500" y1="25784" x2="47500" y2="25784"/>
                        <a14:foregroundMark x1="51528" y1="25784" x2="51528" y2="25784"/>
                        <a14:foregroundMark x1="53750" y1="9756" x2="53750" y2="9756"/>
                        <a14:foregroundMark x1="53056" y1="7317" x2="53056" y2="7317"/>
                        <a14:backgroundMark x1="39167" y1="15679" x2="39167" y2="15679"/>
                        <a14:backgroundMark x1="58333" y1="42160" x2="58333" y2="42160"/>
                        <a14:backgroundMark x1="48889" y1="25436" x2="48889" y2="25436"/>
                        <a14:backgroundMark x1="44583" y1="35889" x2="44583" y2="35889"/>
                        <a14:backgroundMark x1="45000" y1="30662" x2="45000" y2="30662"/>
                        <a14:backgroundMark x1="44167" y1="40767" x2="44167" y2="40767"/>
                      </a14:backgroundRemoval>
                    </a14:imgEffect>
                  </a14:imgLayer>
                </a14:imgProps>
              </a:ext>
            </a:extLst>
          </a:blip>
          <a:srcRect l="33889" r="34167"/>
          <a:stretch/>
        </p:blipFill>
        <p:spPr>
          <a:xfrm>
            <a:off x="6817024" y="3121789"/>
            <a:ext cx="1656330" cy="186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68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egnaposto testo 1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206645" y="774050"/>
                <a:ext cx="4898755" cy="4448468"/>
              </a:xfrm>
            </p:spPr>
            <p:txBody>
              <a:bodyPr anchor="ctr" anchorCtr="0"/>
              <a:lstStyle/>
              <a:p>
                <a:r>
                  <a:rPr lang="en-US" dirty="0" smtClean="0"/>
                  <a:t>nonlinear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⁡(1+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 smtClean="0"/>
                  <a:t> in order to preserve the original intensity range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useful to enhance </a:t>
                </a:r>
                <a:r>
                  <a:rPr lang="en-US" b="1" dirty="0" smtClean="0"/>
                  <a:t>dark</a:t>
                </a:r>
                <a:r>
                  <a:rPr lang="en-US" dirty="0" smtClean="0"/>
                  <a:t> images</a:t>
                </a:r>
              </a:p>
              <a:p>
                <a:pPr lvl="1"/>
                <a:r>
                  <a:rPr lang="en-US" dirty="0" smtClean="0"/>
                  <a:t>low intensity ranges are expanded</a:t>
                </a:r>
              </a:p>
              <a:p>
                <a:pPr lvl="1"/>
                <a:r>
                  <a:rPr lang="en-US" dirty="0" smtClean="0"/>
                  <a:t>high intensity ranges are compressed</a:t>
                </a:r>
                <a:endParaRPr lang="en-US" dirty="0"/>
              </a:p>
            </p:txBody>
          </p:sp>
        </mc:Choice>
        <mc:Fallback xmlns="">
          <p:sp>
            <p:nvSpPr>
              <p:cNvPr id="2" name="Segnaposto test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206645" y="774050"/>
                <a:ext cx="4898755" cy="4448468"/>
              </a:xfrm>
              <a:blipFill rotWithShape="0">
                <a:blip r:embed="rId2"/>
                <a:stretch>
                  <a:fillRect l="-2736" r="-2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Logarithmic transformations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837" y="1659148"/>
            <a:ext cx="2995713" cy="28513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/>
              <p:cNvSpPr txBox="1"/>
              <p:nvPr/>
            </p:nvSpPr>
            <p:spPr>
              <a:xfrm>
                <a:off x="8414058" y="4293215"/>
                <a:ext cx="35498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CasellaDiTes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4058" y="4293215"/>
                <a:ext cx="354984" cy="276999"/>
              </a:xfrm>
              <a:prstGeom prst="rect">
                <a:avLst/>
              </a:prstGeom>
              <a:blipFill rotWithShape="0">
                <a:blip r:embed="rId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/>
              <p:cNvSpPr txBox="1"/>
              <p:nvPr/>
            </p:nvSpPr>
            <p:spPr>
              <a:xfrm>
                <a:off x="5595837" y="1602012"/>
                <a:ext cx="35498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asellaDiTes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837" y="1602012"/>
                <a:ext cx="354984" cy="276999"/>
              </a:xfrm>
              <a:prstGeom prst="rect">
                <a:avLst/>
              </a:prstGeom>
              <a:blipFill rotWithShape="0"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065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Logarithmic transformations (example)</a:t>
            </a:r>
            <a:endParaRPr lang="en-US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614" y="1496638"/>
            <a:ext cx="5971301" cy="2980112"/>
          </a:xfrm>
          <a:prstGeom prst="rect">
            <a:avLst/>
          </a:prstGeom>
        </p:spPr>
      </p:pic>
      <p:sp>
        <p:nvSpPr>
          <p:cNvPr id="9" name="Rettangolo 8"/>
          <p:cNvSpPr/>
          <p:nvPr/>
        </p:nvSpPr>
        <p:spPr>
          <a:xfrm>
            <a:off x="2571037" y="4483644"/>
            <a:ext cx="9476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Calibri Light" panose="020F0302020204030204" pitchFamily="34" charset="0"/>
              </a:rPr>
              <a:t>original</a:t>
            </a:r>
            <a:endParaRPr lang="en-US" dirty="0"/>
          </a:p>
        </p:txBody>
      </p:sp>
      <p:sp>
        <p:nvSpPr>
          <p:cNvPr id="10" name="Rettangolo 9"/>
          <p:cNvSpPr/>
          <p:nvPr/>
        </p:nvSpPr>
        <p:spPr>
          <a:xfrm>
            <a:off x="5123737" y="4483644"/>
            <a:ext cx="18460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Calibri Light" panose="020F0302020204030204" pitchFamily="34" charset="0"/>
              </a:rPr>
              <a:t>log-transformed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91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testo 4"/>
          <p:cNvSpPr>
            <a:spLocks noGrp="1"/>
          </p:cNvSpPr>
          <p:nvPr>
            <p:ph type="body" sz="quarter" idx="10"/>
          </p:nvPr>
        </p:nvSpPr>
        <p:spPr>
          <a:xfrm>
            <a:off x="206645" y="774050"/>
            <a:ext cx="4974956" cy="4448468"/>
          </a:xfrm>
        </p:spPr>
        <p:txBody>
          <a:bodyPr anchor="ctr" anchorCtr="0"/>
          <a:lstStyle/>
          <a:p>
            <a:r>
              <a:rPr lang="en-US" dirty="0" smtClean="0"/>
              <a:t>also called </a:t>
            </a:r>
            <a:r>
              <a:rPr lang="en-US" i="1" dirty="0" smtClean="0"/>
              <a:t>point-processing</a:t>
            </a:r>
            <a:endParaRPr lang="en-US" dirty="0"/>
          </a:p>
          <a:p>
            <a:r>
              <a:rPr lang="en-US" dirty="0" smtClean="0"/>
              <a:t>simple </a:t>
            </a:r>
            <a:r>
              <a:rPr lang="en-US" dirty="0"/>
              <a:t>to </a:t>
            </a:r>
            <a:r>
              <a:rPr lang="en-US" dirty="0" smtClean="0"/>
              <a:t>implement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algorithms, functions, look-up-tables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used to enhance images that are devoted to </a:t>
            </a:r>
            <a:r>
              <a:rPr lang="en-US" b="1" dirty="0"/>
              <a:t>visual processing</a:t>
            </a:r>
          </a:p>
          <a:p>
            <a:pPr lvl="1">
              <a:spcBef>
                <a:spcPts val="0"/>
              </a:spcBef>
            </a:pPr>
            <a:r>
              <a:rPr lang="en-US" dirty="0"/>
              <a:t>no general rule for stating the optimality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application/user-dependent</a:t>
            </a:r>
            <a:endParaRPr lang="en-US" dirty="0"/>
          </a:p>
          <a:p>
            <a:r>
              <a:rPr lang="en-US" dirty="0" smtClean="0"/>
              <a:t>often designed based on the properties of the </a:t>
            </a:r>
            <a:r>
              <a:rPr lang="en-US" b="1" dirty="0" smtClean="0"/>
              <a:t>image histogram</a:t>
            </a:r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Intensity transformations</a:t>
            </a:r>
            <a:endParaRPr lang="en-US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999" y="1088064"/>
            <a:ext cx="3236733" cy="2150436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775" y="2903733"/>
            <a:ext cx="2266950" cy="2196904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/>
              <p:cNvSpPr txBox="1"/>
              <p:nvPr/>
            </p:nvSpPr>
            <p:spPr>
              <a:xfrm>
                <a:off x="8286172" y="4899838"/>
                <a:ext cx="127919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" name="CasellaDiTes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6172" y="4899838"/>
                <a:ext cx="127919" cy="184666"/>
              </a:xfrm>
              <a:prstGeom prst="rect">
                <a:avLst/>
              </a:prstGeom>
              <a:blipFill rotWithShape="0">
                <a:blip r:embed="rId5"/>
                <a:stretch>
                  <a:fillRect l="-28571" r="-2857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/>
              <p:cNvSpPr txBox="1"/>
              <p:nvPr/>
            </p:nvSpPr>
            <p:spPr>
              <a:xfrm>
                <a:off x="6362122" y="2969709"/>
                <a:ext cx="133242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" name="CasellaDiTes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2122" y="2969709"/>
                <a:ext cx="133242" cy="184666"/>
              </a:xfrm>
              <a:prstGeom prst="rect">
                <a:avLst/>
              </a:prstGeom>
              <a:blipFill rotWithShape="0">
                <a:blip r:embed="rId6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tangolo 8"/>
              <p:cNvSpPr/>
              <p:nvPr/>
            </p:nvSpPr>
            <p:spPr>
              <a:xfrm>
                <a:off x="6781799" y="2930249"/>
                <a:ext cx="1756117" cy="6924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spcBef>
                    <a:spcPts val="1200"/>
                  </a:spcBef>
                  <a:spcAft>
                    <a:spcPts val="300"/>
                  </a:spcAft>
                  <a:buClr>
                    <a:srgbClr val="0F6FC6"/>
                  </a:buClr>
                  <a:buSzPct val="95000"/>
                </a:pPr>
                <a:r>
                  <a:rPr lang="en-US" b="1" dirty="0" smtClean="0">
                    <a:solidFill>
                      <a:prstClr val="black"/>
                    </a:solidFill>
                    <a:latin typeface="Calibri Light" panose="020F0302020204030204" pitchFamily="34" charset="0"/>
                  </a:rPr>
                  <a:t>image </a:t>
                </a:r>
                <a:r>
                  <a:rPr lang="en-US" b="1" dirty="0">
                    <a:solidFill>
                      <a:prstClr val="black"/>
                    </a:solidFill>
                    <a:latin typeface="Calibri Light" panose="020F0302020204030204" pitchFamily="34" charset="0"/>
                  </a:rPr>
                  <a:t>negative</a:t>
                </a:r>
              </a:p>
              <a:p>
                <a:pPr lvl="0" algn="ctr">
                  <a:spcBef>
                    <a:spcPts val="1200"/>
                  </a:spcBef>
                  <a:spcAft>
                    <a:spcPts val="300"/>
                  </a:spcAft>
                  <a:buClr>
                    <a:srgbClr val="0F6FC6"/>
                  </a:buClr>
                  <a:buSzPct val="9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−1−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  <a:latin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9" name="Rettango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799" y="2930249"/>
                <a:ext cx="1756117" cy="692497"/>
              </a:xfrm>
              <a:prstGeom prst="rect">
                <a:avLst/>
              </a:prstGeom>
              <a:blipFill rotWithShape="0">
                <a:blip r:embed="rId7"/>
                <a:stretch>
                  <a:fillRect t="-5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209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egnaposto testo 1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206645" y="774050"/>
                <a:ext cx="5194030" cy="4448468"/>
              </a:xfrm>
            </p:spPr>
            <p:txBody>
              <a:bodyPr anchor="ctr" anchorCtr="0"/>
              <a:lstStyle/>
              <a:p>
                <a:r>
                  <a:rPr lang="en-US" dirty="0" smtClean="0"/>
                  <a:t>also called power-law transformations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p>
                    </m:sSup>
                  </m:oMath>
                </a14:m>
                <a:r>
                  <a:rPr lang="en-US" dirty="0"/>
                  <a:t> in order to preserve the original intensity range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[0,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used to correct the visualization devices output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 smtClean="0"/>
                  <a:t>thus the naming "</a:t>
                </a:r>
                <a:r>
                  <a:rPr lang="en-US" b="1" i="1" dirty="0" smtClean="0"/>
                  <a:t>gamma correction</a:t>
                </a:r>
                <a:r>
                  <a:rPr lang="en-US" dirty="0" smtClean="0"/>
                  <a:t>"</a:t>
                </a:r>
                <a:endParaRPr lang="en-US" dirty="0"/>
              </a:p>
              <a:p>
                <a:r>
                  <a:rPr lang="en-US" dirty="0" smtClean="0"/>
                  <a:t>a too </a:t>
                </a:r>
                <a:r>
                  <a:rPr lang="en-US" dirty="0"/>
                  <a:t>large or too small value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can compromise </a:t>
                </a:r>
                <a:r>
                  <a:rPr lang="en-US" dirty="0" smtClean="0"/>
                  <a:t>the results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=1→</m:t>
                    </m:r>
                  </m:oMath>
                </a14:m>
                <a:r>
                  <a:rPr lang="en-US" dirty="0" smtClean="0"/>
                  <a:t> identity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1→</m:t>
                    </m:r>
                  </m:oMath>
                </a14:m>
                <a:r>
                  <a:rPr lang="en-US" dirty="0"/>
                  <a:t> brightening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1→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darkening</a:t>
                </a:r>
                <a:endParaRPr lang="en-US" dirty="0"/>
              </a:p>
            </p:txBody>
          </p:sp>
        </mc:Choice>
        <mc:Fallback xmlns="">
          <p:sp>
            <p:nvSpPr>
              <p:cNvPr id="2" name="Segnaposto test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206645" y="774050"/>
                <a:ext cx="5194030" cy="4448468"/>
              </a:xfrm>
              <a:blipFill rotWithShape="0">
                <a:blip r:embed="rId2"/>
                <a:stretch>
                  <a:fillRect l="-2582" r="-2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Gamma transformations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562" y="1581150"/>
            <a:ext cx="3438525" cy="30670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/>
              <p:cNvSpPr txBox="1"/>
              <p:nvPr/>
            </p:nvSpPr>
            <p:spPr>
              <a:xfrm>
                <a:off x="8652183" y="4283690"/>
                <a:ext cx="35498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asellaDiTes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2183" y="4283690"/>
                <a:ext cx="354984" cy="276999"/>
              </a:xfrm>
              <a:prstGeom prst="rect">
                <a:avLst/>
              </a:prstGeom>
              <a:blipFill rotWithShape="0">
                <a:blip r:embed="rId4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/>
              <p:cNvSpPr txBox="1"/>
              <p:nvPr/>
            </p:nvSpPr>
            <p:spPr>
              <a:xfrm>
                <a:off x="5813733" y="1559540"/>
                <a:ext cx="35498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CasellaDiTes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733" y="1559540"/>
                <a:ext cx="354984" cy="276999"/>
              </a:xfrm>
              <a:prstGeom prst="rect">
                <a:avLst/>
              </a:prstGeom>
              <a:blipFill rotWithShape="0"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627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egnaposto testo 1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206645" y="774050"/>
                <a:ext cx="5203556" cy="4448468"/>
              </a:xfrm>
            </p:spPr>
            <p:txBody>
              <a:bodyPr anchor="ctr" anchorCtr="0"/>
              <a:lstStyle/>
              <a:p>
                <a:pPr marL="266700" indent="-266700">
                  <a:buFont typeface="+mj-lt"/>
                  <a:buAutoNum type="alphaLcParenR"/>
                </a:pPr>
                <a:r>
                  <a:rPr lang="en-US" dirty="0" smtClean="0"/>
                  <a:t>original image</a:t>
                </a:r>
              </a:p>
              <a:p>
                <a:pPr marL="266700" indent="-266700">
                  <a:buFont typeface="+mj-lt"/>
                  <a:buAutoNum type="alphaLcParenR"/>
                </a:pPr>
                <a:r>
                  <a:rPr lang="en-US" dirty="0" smtClean="0"/>
                  <a:t>gamma-transformed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=0.6</m:t>
                    </m:r>
                  </m:oMath>
                </a14:m>
                <a:endParaRPr lang="en-US" dirty="0"/>
              </a:p>
              <a:p>
                <a:pPr marL="266700" indent="-266700">
                  <a:buFont typeface="+mj-lt"/>
                  <a:buAutoNum type="alphaLcParenR"/>
                </a:pPr>
                <a:r>
                  <a:rPr lang="en-US" dirty="0"/>
                  <a:t>gamma-transformed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=0.4</m:t>
                    </m:r>
                  </m:oMath>
                </a14:m>
                <a:endParaRPr lang="en-US" dirty="0"/>
              </a:p>
              <a:p>
                <a:pPr marL="266700" indent="-266700">
                  <a:buFont typeface="+mj-lt"/>
                  <a:buAutoNum type="alphaLcParenR"/>
                </a:pPr>
                <a:r>
                  <a:rPr lang="en-US" dirty="0"/>
                  <a:t>gamma-transformed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endParaRPr lang="en-US" dirty="0"/>
              </a:p>
              <a:p>
                <a:pPr marL="266700" indent="-266700">
                  <a:buFont typeface="+mj-lt"/>
                  <a:buAutoNum type="alphaLcParenR"/>
                </a:pPr>
                <a:endParaRPr lang="en-US" dirty="0"/>
              </a:p>
            </p:txBody>
          </p:sp>
        </mc:Choice>
        <mc:Fallback xmlns="">
          <p:sp>
            <p:nvSpPr>
              <p:cNvPr id="2" name="Segnaposto test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206645" y="774050"/>
                <a:ext cx="5203556" cy="4448468"/>
              </a:xfrm>
              <a:blipFill rotWithShape="0">
                <a:blip r:embed="rId2"/>
                <a:stretch>
                  <a:fillRect l="-2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Gamma transformations (brightening)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075" y="973295"/>
            <a:ext cx="3352164" cy="4249223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1" y="4597914"/>
            <a:ext cx="742950" cy="62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4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egnaposto testo 1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206645" y="774050"/>
                <a:ext cx="5203556" cy="4448468"/>
              </a:xfrm>
            </p:spPr>
            <p:txBody>
              <a:bodyPr anchor="ctr" anchorCtr="0"/>
              <a:lstStyle/>
              <a:p>
                <a:pPr marL="266700" indent="-266700">
                  <a:buFont typeface="+mj-lt"/>
                  <a:buAutoNum type="alphaLcParenR"/>
                </a:pPr>
                <a:r>
                  <a:rPr lang="en-US" dirty="0" smtClean="0"/>
                  <a:t>original image</a:t>
                </a:r>
              </a:p>
              <a:p>
                <a:pPr marL="266700" indent="-266700">
                  <a:buFont typeface="+mj-lt"/>
                  <a:buAutoNum type="alphaLcParenR"/>
                </a:pPr>
                <a:r>
                  <a:rPr lang="en-US" dirty="0" smtClean="0"/>
                  <a:t>gamma-transformed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marL="266700" indent="-266700">
                  <a:buFont typeface="+mj-lt"/>
                  <a:buAutoNum type="alphaLcParenR"/>
                </a:pPr>
                <a:r>
                  <a:rPr lang="en-US" dirty="0"/>
                  <a:t>gamma-transformed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  <a:p>
                <a:pPr marL="266700" indent="-266700">
                  <a:buFont typeface="+mj-lt"/>
                  <a:buAutoNum type="alphaLcParenR"/>
                </a:pPr>
                <a:r>
                  <a:rPr lang="en-US" dirty="0"/>
                  <a:t>gamma-transformed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dirty="0"/>
              </a:p>
              <a:p>
                <a:pPr marL="266700" indent="-266700">
                  <a:buFont typeface="+mj-lt"/>
                  <a:buAutoNum type="alphaLcParenR"/>
                </a:pPr>
                <a:endParaRPr lang="en-US" dirty="0"/>
              </a:p>
            </p:txBody>
          </p:sp>
        </mc:Choice>
        <mc:Fallback xmlns="">
          <p:sp>
            <p:nvSpPr>
              <p:cNvPr id="2" name="Segnaposto test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206645" y="774050"/>
                <a:ext cx="5203556" cy="4448468"/>
              </a:xfrm>
              <a:blipFill rotWithShape="0">
                <a:blip r:embed="rId2"/>
                <a:stretch>
                  <a:fillRect l="-2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Gamma transformations (darkening)</a:t>
            </a:r>
            <a:endParaRPr lang="en-US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541" y="4545312"/>
            <a:ext cx="742950" cy="624604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3661" y="964843"/>
            <a:ext cx="4271751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63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299" y="1245704"/>
            <a:ext cx="2602163" cy="1735622"/>
          </a:xfrm>
          <a:prstGeom prst="rect">
            <a:avLst/>
          </a:prstGeom>
        </p:spPr>
      </p:pic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7" name="Segnaposto testo 3"/>
          <p:cNvSpPr>
            <a:spLocks noGrp="1"/>
          </p:cNvSpPr>
          <p:nvPr>
            <p:ph type="body" sz="quarter" idx="10"/>
          </p:nvPr>
        </p:nvSpPr>
        <p:spPr>
          <a:xfrm>
            <a:off x="206643" y="774050"/>
            <a:ext cx="5479781" cy="4140197"/>
          </a:xfrm>
        </p:spPr>
        <p:txBody>
          <a:bodyPr anchor="ctr" anchorCtr="0"/>
          <a:lstStyle/>
          <a:p>
            <a:r>
              <a:rPr lang="en-US" dirty="0" smtClean="0"/>
              <a:t>implement in C++/</a:t>
            </a:r>
            <a:r>
              <a:rPr lang="en-US" dirty="0" err="1" smtClean="0"/>
              <a:t>OpenCV</a:t>
            </a:r>
            <a:r>
              <a:rPr lang="en-US" dirty="0" smtClean="0"/>
              <a:t> all contrast enhancement techniques viewed so far and apply them on a low-contrasted image</a:t>
            </a:r>
          </a:p>
          <a:p>
            <a:pPr lvl="1"/>
            <a:r>
              <a:rPr lang="en-US" dirty="0" smtClean="0"/>
              <a:t>design a basic UI with </a:t>
            </a:r>
            <a:r>
              <a:rPr lang="en-US" dirty="0" err="1" smtClean="0"/>
              <a:t>trackbars</a:t>
            </a:r>
            <a:r>
              <a:rPr lang="en-US" dirty="0" smtClean="0"/>
              <a:t> to set parameters</a:t>
            </a:r>
          </a:p>
          <a:p>
            <a:pPr lvl="1"/>
            <a:r>
              <a:rPr lang="en-US" dirty="0" smtClean="0"/>
              <a:t>also display the image histogram using</a:t>
            </a:r>
          </a:p>
          <a:p>
            <a:pPr marL="667512" lvl="2" indent="0">
              <a:buNone/>
            </a:pPr>
            <a:r>
              <a:rPr lang="en-US" sz="14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 </a:t>
            </a:r>
            <a:r>
              <a:rPr lang="en-US" sz="1400" dirty="0" err="1" smtClean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ucas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imhist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400" dirty="0" smtClean="0"/>
          </a:p>
          <a:p>
            <a:pPr lvl="1"/>
            <a:r>
              <a:rPr lang="en-US" dirty="0" smtClean="0"/>
              <a:t>a low-contrasted image can be found at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758189" y="4088691"/>
            <a:ext cx="584196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spc="-3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400" spc="-3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spc="-3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spc="-3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(EXAMPLE_IMAGES_PATH) + </a:t>
            </a:r>
            <a:r>
              <a:rPr lang="en-US" sz="1400" spc="-30" dirty="0" smtClean="0">
                <a:solidFill>
                  <a:srgbClr val="CF1B1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"/lowcontrast.png"</a:t>
            </a:r>
            <a:endParaRPr lang="en-US" sz="3200" spc="-30" dirty="0"/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9000" contrast="7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298" y="3200401"/>
            <a:ext cx="2602163" cy="1735622"/>
          </a:xfrm>
          <a:prstGeom prst="rect">
            <a:avLst/>
          </a:prstGeom>
        </p:spPr>
      </p:pic>
      <p:sp>
        <p:nvSpPr>
          <p:cNvPr id="13" name="CasellaDiTesto 12"/>
          <p:cNvSpPr txBox="1"/>
          <p:nvPr/>
        </p:nvSpPr>
        <p:spPr>
          <a:xfrm>
            <a:off x="206645" y="4841439"/>
            <a:ext cx="5478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</a:rPr>
              <a:t>solution in </a:t>
            </a:r>
            <a:r>
              <a:rPr lang="en-US" sz="120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exercises/nonlinear-ui.cpp</a:t>
            </a:r>
            <a:endParaRPr lang="it-IT" sz="12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207736" y="4606470"/>
            <a:ext cx="5478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</a:rPr>
              <a:t>solution in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exercises/linear-stretching-ui.cpp</a:t>
            </a:r>
            <a:endParaRPr lang="it-IT" sz="12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49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 Equalization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15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magin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87" t="4361" r="32701"/>
          <a:stretch/>
        </p:blipFill>
        <p:spPr>
          <a:xfrm>
            <a:off x="6171988" y="2419144"/>
            <a:ext cx="2680182" cy="2587233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36" r="2721"/>
          <a:stretch/>
        </p:blipFill>
        <p:spPr>
          <a:xfrm>
            <a:off x="3279627" y="2289773"/>
            <a:ext cx="2581275" cy="27166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Segnaposto testo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i="1" dirty="0" smtClean="0"/>
                  <a:t>goal</a:t>
                </a:r>
                <a:r>
                  <a:rPr lang="en-US" dirty="0" smtClean="0"/>
                  <a:t>: given the </a:t>
                </a:r>
                <a:r>
                  <a:rPr lang="en-US" dirty="0" err="1" smtClean="0"/>
                  <a:t>p.d.f</a:t>
                </a:r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dirty="0" smtClean="0"/>
                  <a:t> of an input image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, we want to apply an </a:t>
                </a:r>
                <a:r>
                  <a:rPr lang="en-US" b="1" dirty="0" smtClean="0"/>
                  <a:t>intensity transformation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such that the output image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 smtClean="0"/>
                  <a:t> has uniform </a:t>
                </a:r>
                <a:r>
                  <a:rPr lang="en-US" dirty="0" err="1" smtClean="0"/>
                  <a:t>p.d.f</a:t>
                </a:r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>
                  <a:spcBef>
                    <a:spcPts val="0"/>
                  </a:spcBef>
                </a:pPr>
                <a:r>
                  <a:rPr lang="en-US" i="1" dirty="0" smtClean="0"/>
                  <a:t>solution</a:t>
                </a:r>
                <a:r>
                  <a:rPr lang="en-US" dirty="0" smtClean="0"/>
                  <a:t>: solve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in the continuous domain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) and then obtain the discrete approximation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Segnaposto test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4"/>
                <a:stretch>
                  <a:fillRect l="-1549" r="-1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133"/>
          <a:stretch/>
        </p:blipFill>
        <p:spPr>
          <a:xfrm>
            <a:off x="232646" y="2289773"/>
            <a:ext cx="2939179" cy="27166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/>
              <p:cNvSpPr txBox="1"/>
              <p:nvPr/>
            </p:nvSpPr>
            <p:spPr>
              <a:xfrm>
                <a:off x="557142" y="2406450"/>
                <a:ext cx="3055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CasellaDiTes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42" y="2406450"/>
                <a:ext cx="305596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7647" r="-588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/>
              <p:cNvSpPr txBox="1"/>
              <p:nvPr/>
            </p:nvSpPr>
            <p:spPr>
              <a:xfrm>
                <a:off x="3080471" y="4511475"/>
                <a:ext cx="2124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asellaDiTes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471" y="4511475"/>
                <a:ext cx="212429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2857" r="-2571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/>
              <p:cNvSpPr txBox="1"/>
              <p:nvPr/>
            </p:nvSpPr>
            <p:spPr>
              <a:xfrm>
                <a:off x="5833772" y="4511475"/>
                <a:ext cx="2028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CasellaDiTes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3772" y="4511475"/>
                <a:ext cx="202812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/>
              <p:cNvSpPr txBox="1"/>
              <p:nvPr/>
            </p:nvSpPr>
            <p:spPr>
              <a:xfrm>
                <a:off x="8647899" y="4511475"/>
                <a:ext cx="2124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CasellaDiTes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7899" y="4511475"/>
                <a:ext cx="212429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6471" r="-2647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/>
              <p:cNvSpPr txBox="1"/>
              <p:nvPr/>
            </p:nvSpPr>
            <p:spPr>
              <a:xfrm>
                <a:off x="6224467" y="2411825"/>
                <a:ext cx="2006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CasellaDiTes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467" y="2411825"/>
                <a:ext cx="200632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4242" r="-2727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/>
              <p:cNvSpPr txBox="1"/>
              <p:nvPr/>
            </p:nvSpPr>
            <p:spPr>
              <a:xfrm>
                <a:off x="3285606" y="2411825"/>
                <a:ext cx="2977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CasellaDiTes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5606" y="2411825"/>
                <a:ext cx="297710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8367" r="-408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ttangolo 12"/>
          <p:cNvSpPr/>
          <p:nvPr/>
        </p:nvSpPr>
        <p:spPr>
          <a:xfrm>
            <a:off x="1484209" y="4788444"/>
            <a:ext cx="7248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Calibri Light" panose="020F0302020204030204" pitchFamily="34" charset="0"/>
              </a:rPr>
              <a:t>input</a:t>
            </a:r>
            <a:endParaRPr lang="en-US" dirty="0"/>
          </a:p>
        </p:txBody>
      </p:sp>
      <p:sp>
        <p:nvSpPr>
          <p:cNvPr id="14" name="Rettangolo 13"/>
          <p:cNvSpPr/>
          <p:nvPr/>
        </p:nvSpPr>
        <p:spPr>
          <a:xfrm>
            <a:off x="3809634" y="4785813"/>
            <a:ext cx="17037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Calibri Light" panose="020F0302020204030204" pitchFamily="34" charset="0"/>
              </a:rPr>
              <a:t>desired output</a:t>
            </a:r>
            <a:endParaRPr lang="en-US" dirty="0"/>
          </a:p>
        </p:txBody>
      </p:sp>
      <p:sp>
        <p:nvSpPr>
          <p:cNvPr id="15" name="Rettangolo 14"/>
          <p:cNvSpPr/>
          <p:nvPr/>
        </p:nvSpPr>
        <p:spPr>
          <a:xfrm>
            <a:off x="6926942" y="4785813"/>
            <a:ext cx="10134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Calibri Light" panose="020F0302020204030204" pitchFamily="34" charset="0"/>
              </a:rPr>
              <a:t>solution</a:t>
            </a:r>
            <a:endParaRPr lang="en-US" dirty="0"/>
          </a:p>
        </p:txBody>
      </p:sp>
      <p:sp>
        <p:nvSpPr>
          <p:cNvPr id="19" name="Rettangolo 18"/>
          <p:cNvSpPr/>
          <p:nvPr/>
        </p:nvSpPr>
        <p:spPr>
          <a:xfrm>
            <a:off x="7211322" y="2998284"/>
            <a:ext cx="54053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 smtClean="0">
                <a:solidFill>
                  <a:prstClr val="black"/>
                </a:solidFill>
                <a:latin typeface="Calibri Light" panose="020F0302020204030204" pitchFamily="34" charset="0"/>
              </a:rPr>
              <a:t>?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16520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egnaposto testo 1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206644" y="774050"/>
                <a:ext cx="4527281" cy="4448468"/>
              </a:xfrm>
            </p:spPr>
            <p:txBody>
              <a:bodyPr anchor="ctr" anchorCtr="0"/>
              <a:lstStyle/>
              <a:p>
                <a:r>
                  <a:rPr lang="en-US" dirty="0" smtClean="0"/>
                  <a:t>the </a:t>
                </a:r>
                <a:r>
                  <a:rPr lang="en-US" b="1" dirty="0" smtClean="0"/>
                  <a:t>cumulative distribution function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sup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dirty="0" smtClean="0"/>
                  <a:t> has an interesting property:</a:t>
                </a:r>
              </a:p>
              <a:p>
                <a:pPr lvl="1"/>
                <a:r>
                  <a:rPr lang="en-US" dirty="0" smtClean="0"/>
                  <a:t>is steeper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is more probable</a:t>
                </a:r>
              </a:p>
              <a:p>
                <a:pPr lvl="1"/>
                <a:r>
                  <a:rPr lang="en-US" dirty="0" smtClean="0"/>
                  <a:t>this results </a:t>
                </a:r>
                <a:r>
                  <a:rPr lang="en-US" dirty="0"/>
                  <a:t>in mapping intervals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values with low </a:t>
                </a:r>
                <a:r>
                  <a:rPr lang="en-US" dirty="0" smtClean="0"/>
                  <a:t>probability into </a:t>
                </a:r>
                <a:r>
                  <a:rPr lang="en-US" dirty="0"/>
                  <a:t>narrow </a:t>
                </a:r>
                <a:r>
                  <a:rPr lang="en-US" dirty="0" smtClean="0"/>
                  <a:t>intervals of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on </a:t>
                </a:r>
                <a:r>
                  <a:rPr lang="en-US" dirty="0"/>
                  <a:t>the contrary, intervals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values with high probability </a:t>
                </a:r>
                <a:r>
                  <a:rPr lang="en-US" dirty="0" smtClean="0"/>
                  <a:t>are mapped </a:t>
                </a:r>
                <a:r>
                  <a:rPr lang="en-US" dirty="0"/>
                  <a:t>into large intervals </a:t>
                </a:r>
                <a:r>
                  <a:rPr lang="en-US" dirty="0" smtClean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2" name="Segnaposto test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206644" y="774050"/>
                <a:ext cx="4527281" cy="4448468"/>
              </a:xfrm>
              <a:blipFill rotWithShape="0">
                <a:blip r:embed="rId2"/>
                <a:stretch>
                  <a:fillRect l="-2961" r="-3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Distribution Function</a:t>
            </a:r>
            <a:endParaRPr lang="en-US" dirty="0"/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112" y="956606"/>
            <a:ext cx="3176588" cy="413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33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magin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53" r="34184"/>
          <a:stretch/>
        </p:blipFill>
        <p:spPr>
          <a:xfrm>
            <a:off x="6133490" y="2289773"/>
            <a:ext cx="2600324" cy="2716604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36" r="2721"/>
          <a:stretch/>
        </p:blipFill>
        <p:spPr>
          <a:xfrm>
            <a:off x="3279627" y="2289773"/>
            <a:ext cx="2581275" cy="27166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Segnaposto testo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i="1" dirty="0" smtClean="0">
                    <a:solidFill>
                      <a:schemeClr val="bg1">
                        <a:lumMod val="75000"/>
                      </a:schemeClr>
                    </a:solidFill>
                  </a:rPr>
                  <a:t>goal</a:t>
                </a:r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</a:rPr>
                  <a:t>: given the </a:t>
                </a:r>
                <a:r>
                  <a:rPr lang="en-US" dirty="0" err="1" smtClean="0">
                    <a:solidFill>
                      <a:schemeClr val="bg1">
                        <a:lumMod val="75000"/>
                      </a:schemeClr>
                    </a:solidFill>
                  </a:rPr>
                  <a:t>p.d.f</a:t>
                </a:r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</a:rPr>
                  <a:t> of an input image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</a:rPr>
                  <a:t>, we want to apply an </a:t>
                </a:r>
                <a:r>
                  <a:rPr lang="en-US" b="1" dirty="0" smtClean="0">
                    <a:solidFill>
                      <a:schemeClr val="bg1">
                        <a:lumMod val="75000"/>
                      </a:schemeClr>
                    </a:solidFill>
                  </a:rPr>
                  <a:t>intensity transformation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1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</a:rPr>
                  <a:t>such that the output image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</a:rPr>
                  <a:t> has uniform </a:t>
                </a:r>
                <a:r>
                  <a:rPr lang="en-US" dirty="0" err="1" smtClean="0">
                    <a:solidFill>
                      <a:schemeClr val="bg1">
                        <a:lumMod val="75000"/>
                      </a:schemeClr>
                    </a:solidFill>
                  </a:rPr>
                  <a:t>p.d.f</a:t>
                </a:r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solution</a:t>
                </a:r>
                <a:r>
                  <a:rPr lang="en-US" dirty="0" smtClean="0"/>
                  <a:t>: 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dirty="0" smtClean="0"/>
                  <a:t>         (the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 term preserves the intensity range)</a:t>
                </a:r>
                <a:endParaRPr lang="en-US" dirty="0"/>
              </a:p>
            </p:txBody>
          </p:sp>
        </mc:Choice>
        <mc:Fallback xmlns="">
          <p:sp>
            <p:nvSpPr>
              <p:cNvPr id="2" name="Segnaposto test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3"/>
                <a:stretch>
                  <a:fillRect l="-1549" r="-1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133"/>
          <a:stretch/>
        </p:blipFill>
        <p:spPr>
          <a:xfrm>
            <a:off x="232646" y="2289773"/>
            <a:ext cx="2939179" cy="2716604"/>
          </a:xfrm>
          <a:prstGeom prst="rect">
            <a:avLst/>
          </a:prstGeom>
        </p:spPr>
      </p:pic>
      <p:sp>
        <p:nvSpPr>
          <p:cNvPr id="13" name="Rettangolo 12"/>
          <p:cNvSpPr/>
          <p:nvPr/>
        </p:nvSpPr>
        <p:spPr>
          <a:xfrm>
            <a:off x="1484209" y="4788444"/>
            <a:ext cx="7248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Calibri Light" panose="020F0302020204030204" pitchFamily="34" charset="0"/>
              </a:rPr>
              <a:t>input</a:t>
            </a:r>
            <a:endParaRPr lang="en-US" dirty="0"/>
          </a:p>
        </p:txBody>
      </p:sp>
      <p:sp>
        <p:nvSpPr>
          <p:cNvPr id="14" name="Rettangolo 13"/>
          <p:cNvSpPr/>
          <p:nvPr/>
        </p:nvSpPr>
        <p:spPr>
          <a:xfrm>
            <a:off x="3809634" y="4785813"/>
            <a:ext cx="17037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Calibri Light" panose="020F0302020204030204" pitchFamily="34" charset="0"/>
              </a:rPr>
              <a:t>desired output</a:t>
            </a:r>
            <a:endParaRPr lang="en-US" dirty="0"/>
          </a:p>
        </p:txBody>
      </p:sp>
      <p:sp>
        <p:nvSpPr>
          <p:cNvPr id="15" name="Rettangolo 14"/>
          <p:cNvSpPr/>
          <p:nvPr/>
        </p:nvSpPr>
        <p:spPr>
          <a:xfrm>
            <a:off x="6926942" y="4785813"/>
            <a:ext cx="10134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dirty="0" smtClean="0">
                <a:solidFill>
                  <a:srgbClr val="00B050"/>
                </a:solidFill>
                <a:latin typeface="Calibri Light" panose="020F0302020204030204" pitchFamily="34" charset="0"/>
              </a:rPr>
              <a:t>solution</a:t>
            </a:r>
            <a:endParaRPr lang="en-US" b="1" i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/>
              <p:cNvSpPr txBox="1"/>
              <p:nvPr/>
            </p:nvSpPr>
            <p:spPr>
              <a:xfrm>
                <a:off x="557142" y="2406450"/>
                <a:ext cx="3055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CasellaDiTes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42" y="2406450"/>
                <a:ext cx="305596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7647" r="-588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/>
              <p:cNvSpPr txBox="1"/>
              <p:nvPr/>
            </p:nvSpPr>
            <p:spPr>
              <a:xfrm>
                <a:off x="8647899" y="4511475"/>
                <a:ext cx="2124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CasellaDiTes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7899" y="4511475"/>
                <a:ext cx="212429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6471" r="-2647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/>
              <p:cNvSpPr txBox="1"/>
              <p:nvPr/>
            </p:nvSpPr>
            <p:spPr>
              <a:xfrm>
                <a:off x="6224467" y="2411825"/>
                <a:ext cx="2006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CasellaDiTes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467" y="2411825"/>
                <a:ext cx="200632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4242" r="-2727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/>
              <p:cNvSpPr txBox="1"/>
              <p:nvPr/>
            </p:nvSpPr>
            <p:spPr>
              <a:xfrm>
                <a:off x="3285606" y="2411825"/>
                <a:ext cx="2977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CasellaDiTes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5606" y="2411825"/>
                <a:ext cx="297710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8367" r="-408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/>
              <p:cNvSpPr txBox="1"/>
              <p:nvPr/>
            </p:nvSpPr>
            <p:spPr>
              <a:xfrm>
                <a:off x="3080471" y="4511475"/>
                <a:ext cx="2124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CasellaDiTes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471" y="4511475"/>
                <a:ext cx="212429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2857" r="-2571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/>
              <p:cNvSpPr txBox="1"/>
              <p:nvPr/>
            </p:nvSpPr>
            <p:spPr>
              <a:xfrm>
                <a:off x="5833772" y="4511475"/>
                <a:ext cx="2028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CasellaDiTes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3772" y="4511475"/>
                <a:ext cx="202812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442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egnaposto testo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Proof</a:t>
                </a:r>
                <a:r>
                  <a:rPr lang="en-US" dirty="0" smtClean="0"/>
                  <a:t>:</a:t>
                </a:r>
              </a:p>
              <a:p>
                <a:pPr lvl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0" dirty="0" smtClean="0"/>
                  <a:t>we want to verify that applying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nary>
                      <m:nary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sup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  </m:t>
                    </m:r>
                  </m:oMath>
                </a14:m>
                <a:r>
                  <a:rPr lang="en-US" dirty="0" smtClean="0"/>
                  <a:t>yields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dirty="0" smtClean="0"/>
                  <a:t>  </a:t>
                </a:r>
                <a:r>
                  <a:rPr lang="en-US" dirty="0"/>
                  <a:t> </a:t>
                </a: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nary>
                  </m:oMath>
                </a14:m>
                <a:r>
                  <a:rPr lang="en-US" dirty="0" smtClean="0"/>
                  <a:t> 	= probability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  apply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:pPr marL="393192" lvl="1" indent="0">
                  <a:buNone/>
                </a:pPr>
                <a:r>
                  <a:rPr lang="en-US" b="0" dirty="0" smtClean="0"/>
                  <a:t>     		= probability </a:t>
                </a:r>
                <a:r>
                  <a:rPr lang="en-US" dirty="0" smtClean="0"/>
                  <a:t>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93192" lvl="1" indent="0">
                  <a:buNone/>
                </a:pPr>
                <a:r>
                  <a:rPr lang="en-US" dirty="0"/>
                  <a:t>     		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nary>
                  </m:oMath>
                </a14:m>
                <a:r>
                  <a:rPr lang="en-US" b="0" dirty="0" smtClean="0"/>
                  <a:t>		        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  apply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b="0" dirty="0" smtClean="0"/>
                  <a:t>  to both sides + chain rule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𝑑𝑦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small trick: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𝑑𝑦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US" dirty="0" smtClean="0">
                    <a:ea typeface="Cambria Math" panose="02040503050406030204" pitchFamily="18" charset="0"/>
                  </a:rPr>
                  <a:t>	          	        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  </a:t>
                </a:r>
                <a:r>
                  <a:rPr lang="en-US" dirty="0" smtClean="0"/>
                  <a:t>apply chain rule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𝑑𝑇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sub>
                    </m:sSub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𝑑𝑦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		        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  </a:t>
                </a:r>
                <a:r>
                  <a:rPr lang="en-US" dirty="0" smtClean="0"/>
                  <a:t>replace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 smtClean="0"/>
                  <a:t> in the left member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𝑑𝑦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Segnaposto test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1549" t="-2055" r="-1408" b="-15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(for the continuous case)</a:t>
            </a:r>
            <a:endParaRPr lang="en-US" dirty="0"/>
          </a:p>
        </p:txBody>
      </p:sp>
      <p:sp>
        <p:nvSpPr>
          <p:cNvPr id="4" name="Rettangolo arrotondato 3"/>
          <p:cNvSpPr/>
          <p:nvPr/>
        </p:nvSpPr>
        <p:spPr>
          <a:xfrm>
            <a:off x="790575" y="4114800"/>
            <a:ext cx="1143000" cy="571500"/>
          </a:xfrm>
          <a:prstGeom prst="roundRect">
            <a:avLst>
              <a:gd name="adj" fmla="val 0"/>
            </a:avLst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tangolo arrotondato 4"/>
          <p:cNvSpPr/>
          <p:nvPr/>
        </p:nvSpPr>
        <p:spPr>
          <a:xfrm>
            <a:off x="790575" y="4781549"/>
            <a:ext cx="1924050" cy="412393"/>
          </a:xfrm>
          <a:prstGeom prst="roundRect">
            <a:avLst>
              <a:gd name="adj" fmla="val 0"/>
            </a:avLst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iangolo rettangolo 14"/>
          <p:cNvSpPr/>
          <p:nvPr/>
        </p:nvSpPr>
        <p:spPr>
          <a:xfrm>
            <a:off x="1933575" y="4686300"/>
            <a:ext cx="781050" cy="95249"/>
          </a:xfrm>
          <a:prstGeom prst="rtTriangle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ttangolo 15"/>
          <p:cNvSpPr/>
          <p:nvPr/>
        </p:nvSpPr>
        <p:spPr>
          <a:xfrm>
            <a:off x="790575" y="4686300"/>
            <a:ext cx="1143000" cy="95249"/>
          </a:xfrm>
          <a:prstGeom prst="rect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ttangolo arrotondato 16"/>
          <p:cNvSpPr/>
          <p:nvPr/>
        </p:nvSpPr>
        <p:spPr>
          <a:xfrm>
            <a:off x="1543050" y="4810124"/>
            <a:ext cx="2371725" cy="412393"/>
          </a:xfrm>
          <a:prstGeom prst="roundRect">
            <a:avLst>
              <a:gd name="adj" fmla="val 32336"/>
            </a:avLst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ttangolo arrotondato 17"/>
          <p:cNvSpPr/>
          <p:nvPr/>
        </p:nvSpPr>
        <p:spPr>
          <a:xfrm>
            <a:off x="1647825" y="3095624"/>
            <a:ext cx="2447925" cy="412393"/>
          </a:xfrm>
          <a:prstGeom prst="roundRect">
            <a:avLst>
              <a:gd name="adj" fmla="val 32336"/>
            </a:avLst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onnettore 7 19"/>
          <p:cNvCxnSpPr>
            <a:stCxn id="18" idx="3"/>
          </p:cNvCxnSpPr>
          <p:nvPr/>
        </p:nvCxnSpPr>
        <p:spPr>
          <a:xfrm flipH="1">
            <a:off x="2714625" y="3301821"/>
            <a:ext cx="1381125" cy="1508303"/>
          </a:xfrm>
          <a:prstGeom prst="curvedConnector4">
            <a:avLst>
              <a:gd name="adj1" fmla="val -16552"/>
              <a:gd name="adj2" fmla="val 85253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60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egnaposto testo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</a:t>
                </a:r>
                <a:r>
                  <a:rPr lang="en-US" b="1" dirty="0" smtClean="0"/>
                  <a:t>continuous</a:t>
                </a:r>
                <a:r>
                  <a:rPr lang="en-US" dirty="0" smtClean="0"/>
                  <a:t> histogram-equalizing transformation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nary>
                        <m:nary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sup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>
                  <a:spcBef>
                    <a:spcPts val="1800"/>
                  </a:spcBef>
                </a:pPr>
                <a:r>
                  <a:rPr lang="en-US" spc="-10" dirty="0" smtClean="0"/>
                  <a:t>the corresponding (</a:t>
                </a:r>
                <a:r>
                  <a:rPr lang="en-US" i="1" spc="-10" dirty="0" smtClean="0"/>
                  <a:t>approximated</a:t>
                </a:r>
                <a:r>
                  <a:rPr lang="en-US" spc="-10" dirty="0" smtClean="0"/>
                  <a:t>) </a:t>
                </a:r>
                <a:r>
                  <a:rPr lang="en-US" b="1" spc="-10" dirty="0" smtClean="0"/>
                  <a:t>discrete</a:t>
                </a:r>
                <a:r>
                  <a:rPr lang="en-US" spc="-10" dirty="0" smtClean="0"/>
                  <a:t> histogram-equalizing transformation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nary>
                        <m:naryPr>
                          <m:chr m:val="∑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>
                  <a:spcBef>
                    <a:spcPts val="1800"/>
                  </a:spcBef>
                  <a:spcAft>
                    <a:spcPts val="1200"/>
                  </a:spcAft>
                </a:pPr>
                <a:r>
                  <a:rPr lang="en-US" dirty="0" smtClean="0"/>
                  <a:t>which substituting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 smtClean="0"/>
                  <a:t>with the original histogram formulation yields:</a:t>
                </a:r>
              </a:p>
              <a:p>
                <a:pPr marL="0" indent="0">
                  <a:spcBef>
                    <a:spcPts val="18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nary>
                        <m:naryPr>
                          <m:chr m:val="∑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2" name="Segnaposto test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1549" r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histogram equalization</a:t>
            </a:r>
            <a:endParaRPr lang="en-US" dirty="0"/>
          </a:p>
        </p:txBody>
      </p:sp>
      <p:sp>
        <p:nvSpPr>
          <p:cNvPr id="11" name="Rettangolo arrotondato 10"/>
          <p:cNvSpPr/>
          <p:nvPr/>
        </p:nvSpPr>
        <p:spPr>
          <a:xfrm>
            <a:off x="3238500" y="4124324"/>
            <a:ext cx="2533650" cy="1000125"/>
          </a:xfrm>
          <a:prstGeom prst="roundRect">
            <a:avLst>
              <a:gd name="adj" fmla="val 0"/>
            </a:avLst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2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histogram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4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dark image equalization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844" y="906553"/>
            <a:ext cx="6310312" cy="427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90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bright image equalization</a:t>
            </a:r>
            <a:endParaRPr lang="en-US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5" y="863814"/>
            <a:ext cx="6312850" cy="432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35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low contrast image equalization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871537"/>
            <a:ext cx="6677025" cy="433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24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high contrast image equalization</a:t>
            </a:r>
            <a:endParaRPr lang="en-US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88" y="866775"/>
            <a:ext cx="6119812" cy="439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01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transformation of each image maps values from the </a:t>
            </a:r>
            <a:r>
              <a:rPr lang="en-US" dirty="0" smtClean="0"/>
              <a:t>range of </a:t>
            </a:r>
            <a:r>
              <a:rPr lang="en-US" dirty="0"/>
              <a:t>the original images to the </a:t>
            </a:r>
            <a:r>
              <a:rPr lang="en-US" b="1" dirty="0"/>
              <a:t>whole range </a:t>
            </a:r>
            <a:r>
              <a:rPr lang="en-US" dirty="0"/>
              <a:t>of intensity </a:t>
            </a:r>
            <a:r>
              <a:rPr lang="en-US" dirty="0" smtClean="0"/>
              <a:t>levels</a:t>
            </a:r>
            <a:endParaRPr lang="en-US" dirty="0"/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transformation for (4) is close to the </a:t>
            </a:r>
            <a:r>
              <a:rPr lang="en-US" dirty="0" smtClean="0"/>
              <a:t>identity</a:t>
            </a:r>
            <a:endParaRPr lang="en-US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562" y="1942622"/>
            <a:ext cx="4898877" cy="335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27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of course, no</a:t>
            </a:r>
          </a:p>
          <a:p>
            <a:pPr lvl="1"/>
            <a:r>
              <a:rPr lang="en-US" dirty="0" smtClean="0"/>
              <a:t>if the image has a </a:t>
            </a:r>
            <a:r>
              <a:rPr lang="en-US" b="1" dirty="0" smtClean="0"/>
              <a:t>bimodal</a:t>
            </a:r>
            <a:r>
              <a:rPr lang="en-US" dirty="0" smtClean="0"/>
              <a:t>-like histogram, equalization may worsen the contrast</a:t>
            </a:r>
          </a:p>
          <a:p>
            <a:pPr lvl="2"/>
            <a:r>
              <a:rPr lang="en-US" dirty="0" smtClean="0"/>
              <a:t>this is the case of dark/bright </a:t>
            </a:r>
            <a:r>
              <a:rPr lang="en-US" i="1" dirty="0" smtClean="0"/>
              <a:t>objects</a:t>
            </a:r>
            <a:r>
              <a:rPr lang="en-US" dirty="0" smtClean="0"/>
              <a:t> on homogeneous bright/dark </a:t>
            </a:r>
            <a:r>
              <a:rPr lang="en-US" i="1" dirty="0" smtClean="0"/>
              <a:t>background</a:t>
            </a:r>
            <a:endParaRPr lang="en-US" i="1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Should HE be always applied?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106" y="2219325"/>
            <a:ext cx="2514600" cy="2514600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168" y="2219325"/>
            <a:ext cx="2518207" cy="2510844"/>
          </a:xfrm>
          <a:prstGeom prst="rect">
            <a:avLst/>
          </a:prstGeom>
        </p:spPr>
      </p:pic>
      <p:sp>
        <p:nvSpPr>
          <p:cNvPr id="6" name="Rettangolo 5"/>
          <p:cNvSpPr/>
          <p:nvPr/>
        </p:nvSpPr>
        <p:spPr>
          <a:xfrm>
            <a:off x="2209087" y="4788444"/>
            <a:ext cx="9476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Calibri Light" panose="020F0302020204030204" pitchFamily="34" charset="0"/>
              </a:rPr>
              <a:t>original</a:t>
            </a:r>
            <a:endParaRPr lang="en-US" dirty="0"/>
          </a:p>
        </p:txBody>
      </p:sp>
      <p:sp>
        <p:nvSpPr>
          <p:cNvPr id="7" name="Rettangolo 6"/>
          <p:cNvSpPr/>
          <p:nvPr/>
        </p:nvSpPr>
        <p:spPr>
          <a:xfrm>
            <a:off x="5731156" y="4798639"/>
            <a:ext cx="11642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Calibri Light" panose="020F0302020204030204" pitchFamily="34" charset="0"/>
              </a:rPr>
              <a:t>equalized</a:t>
            </a:r>
            <a:endParaRPr lang="en-US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" b="28944"/>
          <a:stretch/>
        </p:blipFill>
        <p:spPr>
          <a:xfrm>
            <a:off x="2682934" y="3707103"/>
            <a:ext cx="1981200" cy="1173141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8" b="27912"/>
          <a:stretch/>
        </p:blipFill>
        <p:spPr>
          <a:xfrm>
            <a:off x="6493863" y="3724713"/>
            <a:ext cx="1936453" cy="116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5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>
          <a:xfrm>
            <a:off x="206644" y="774050"/>
            <a:ext cx="5403581" cy="4448468"/>
          </a:xfrm>
        </p:spPr>
        <p:txBody>
          <a:bodyPr anchor="ctr" anchorCtr="0"/>
          <a:lstStyle/>
          <a:p>
            <a:r>
              <a:rPr lang="en-US" dirty="0" smtClean="0"/>
              <a:t>histogram </a:t>
            </a:r>
            <a:r>
              <a:rPr lang="en-US" dirty="0"/>
              <a:t>equalization based on a histogram obtained from a </a:t>
            </a:r>
            <a:r>
              <a:rPr lang="en-US" b="1" dirty="0"/>
              <a:t>portion</a:t>
            </a:r>
            <a:r>
              <a:rPr lang="en-US" dirty="0"/>
              <a:t> of the </a:t>
            </a:r>
            <a:r>
              <a:rPr lang="en-US" dirty="0" smtClean="0"/>
              <a:t>image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preserves and enhances local properties </a:t>
            </a:r>
          </a:p>
          <a:p>
            <a:r>
              <a:rPr lang="en-US" dirty="0" smtClean="0"/>
              <a:t>e.g. using a </a:t>
            </a:r>
            <a:r>
              <a:rPr lang="en-US" i="1" dirty="0" smtClean="0"/>
              <a:t>tiling approach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 smtClean="0"/>
              <a:t>subdivide </a:t>
            </a:r>
            <a:r>
              <a:rPr lang="en-US" dirty="0"/>
              <a:t>into overlapping </a:t>
            </a:r>
            <a:r>
              <a:rPr lang="en-US" dirty="0" smtClean="0"/>
              <a:t>regions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apply histogram equalization within each tile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mitigate </a:t>
            </a:r>
            <a:r>
              <a:rPr lang="en-US" dirty="0"/>
              <a:t>blocking effect by smooth blending between </a:t>
            </a:r>
            <a:r>
              <a:rPr lang="en-US" dirty="0" smtClean="0"/>
              <a:t>neighboring </a:t>
            </a:r>
            <a:r>
              <a:rPr lang="en-US" dirty="0"/>
              <a:t>tiles </a:t>
            </a:r>
            <a:endParaRPr lang="en-US" dirty="0" smtClean="0"/>
          </a:p>
          <a:p>
            <a:r>
              <a:rPr lang="en-US" dirty="0" smtClean="0"/>
              <a:t>contrast limited AHE (</a:t>
            </a:r>
            <a:r>
              <a:rPr lang="en-US" b="1" dirty="0" smtClean="0"/>
              <a:t>CLAHE</a:t>
            </a:r>
            <a:r>
              <a:rPr lang="en-US" dirty="0" smtClean="0"/>
              <a:t>) 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limit contrast expansion in flat regions of the image by </a:t>
            </a:r>
            <a:r>
              <a:rPr lang="en-US" i="1" dirty="0" smtClean="0"/>
              <a:t>clipping</a:t>
            </a:r>
            <a:r>
              <a:rPr lang="en-US" dirty="0" smtClean="0"/>
              <a:t> histogram values</a:t>
            </a:r>
            <a:endParaRPr lang="en-US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Adaptive </a:t>
            </a:r>
            <a:r>
              <a:rPr lang="en-US" dirty="0"/>
              <a:t>H</a:t>
            </a:r>
            <a:r>
              <a:rPr lang="en-US" dirty="0" smtClean="0"/>
              <a:t>istogram </a:t>
            </a:r>
            <a:r>
              <a:rPr lang="en-US" dirty="0"/>
              <a:t>E</a:t>
            </a:r>
            <a:r>
              <a:rPr lang="en-US" dirty="0" smtClean="0"/>
              <a:t>qualization (AHE)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/>
          <a:srcRect l="11838" t="2107" r="25209" b="5555"/>
          <a:stretch/>
        </p:blipFill>
        <p:spPr>
          <a:xfrm>
            <a:off x="6241781" y="1123950"/>
            <a:ext cx="2590800" cy="2762756"/>
          </a:xfrm>
          <a:prstGeom prst="rect">
            <a:avLst/>
          </a:prstGeom>
        </p:spPr>
      </p:pic>
      <p:sp>
        <p:nvSpPr>
          <p:cNvPr id="6" name="Rettangolo 5"/>
          <p:cNvSpPr/>
          <p:nvPr/>
        </p:nvSpPr>
        <p:spPr>
          <a:xfrm>
            <a:off x="7413356" y="2305050"/>
            <a:ext cx="542925" cy="409575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731" y="4111843"/>
            <a:ext cx="2628900" cy="95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36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399" y="1406285"/>
            <a:ext cx="2653375" cy="2945032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436" y="1406285"/>
            <a:ext cx="2653375" cy="2945032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24" y="1406285"/>
            <a:ext cx="2653375" cy="2945032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>
            <a:off x="1166463" y="4490478"/>
            <a:ext cx="9476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Calibri Light" panose="020F0302020204030204" pitchFamily="34" charset="0"/>
              </a:rPr>
              <a:t>original</a:t>
            </a:r>
            <a:endParaRPr lang="en-US" dirty="0"/>
          </a:p>
        </p:txBody>
      </p:sp>
      <p:sp>
        <p:nvSpPr>
          <p:cNvPr id="8" name="Rettangolo 7"/>
          <p:cNvSpPr/>
          <p:nvPr/>
        </p:nvSpPr>
        <p:spPr>
          <a:xfrm>
            <a:off x="4243038" y="4484037"/>
            <a:ext cx="4683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Calibri Light" panose="020F0302020204030204" pitchFamily="34" charset="0"/>
              </a:rPr>
              <a:t>HE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tangolo 8"/>
              <p:cNvSpPr/>
              <p:nvPr/>
            </p:nvSpPr>
            <p:spPr>
              <a:xfrm>
                <a:off x="6649560" y="4478715"/>
                <a:ext cx="178305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prstClr val="black"/>
                    </a:solidFill>
                    <a:latin typeface="Calibri Light" panose="020F0302020204030204" pitchFamily="34" charset="0"/>
                  </a:rPr>
                  <a:t>CLAHE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16×16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Rettango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560" y="4478715"/>
                <a:ext cx="1783052" cy="400110"/>
              </a:xfrm>
              <a:prstGeom prst="rect">
                <a:avLst/>
              </a:prstGeom>
              <a:blipFill rotWithShape="0">
                <a:blip r:embed="rId5"/>
                <a:stretch>
                  <a:fillRect l="-3767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995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7" name="Rettangolo 6"/>
          <p:cNvSpPr/>
          <p:nvPr/>
        </p:nvSpPr>
        <p:spPr>
          <a:xfrm>
            <a:off x="1166463" y="4490478"/>
            <a:ext cx="9476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Calibri Light" panose="020F0302020204030204" pitchFamily="34" charset="0"/>
              </a:rPr>
              <a:t>original</a:t>
            </a:r>
            <a:endParaRPr lang="en-US" dirty="0"/>
          </a:p>
        </p:txBody>
      </p:sp>
      <p:sp>
        <p:nvSpPr>
          <p:cNvPr id="8" name="Rettangolo 7"/>
          <p:cNvSpPr/>
          <p:nvPr/>
        </p:nvSpPr>
        <p:spPr>
          <a:xfrm>
            <a:off x="4243038" y="4484037"/>
            <a:ext cx="4683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Calibri Light" panose="020F0302020204030204" pitchFamily="34" charset="0"/>
              </a:rPr>
              <a:t>HE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tangolo 8"/>
              <p:cNvSpPr/>
              <p:nvPr/>
            </p:nvSpPr>
            <p:spPr>
              <a:xfrm>
                <a:off x="6649560" y="4478715"/>
                <a:ext cx="178305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prstClr val="black"/>
                    </a:solidFill>
                    <a:latin typeface="Calibri Light" panose="020F0302020204030204" pitchFamily="34" charset="0"/>
                  </a:rPr>
                  <a:t>CLAHE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16×16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Rettango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560" y="4478715"/>
                <a:ext cx="1783052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3767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mmagin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596" y="1820902"/>
            <a:ext cx="2705598" cy="2530415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535" y="1820902"/>
            <a:ext cx="2705598" cy="2530415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24" y="1820902"/>
            <a:ext cx="2705598" cy="253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47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299" y="1245704"/>
            <a:ext cx="2602163" cy="1735622"/>
          </a:xfrm>
          <a:prstGeom prst="rect">
            <a:avLst/>
          </a:prstGeom>
        </p:spPr>
      </p:pic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7" name="Segnaposto testo 3"/>
          <p:cNvSpPr>
            <a:spLocks noGrp="1"/>
          </p:cNvSpPr>
          <p:nvPr>
            <p:ph type="body" sz="quarter" idx="10"/>
          </p:nvPr>
        </p:nvSpPr>
        <p:spPr>
          <a:xfrm>
            <a:off x="206643" y="774050"/>
            <a:ext cx="5479781" cy="4140197"/>
          </a:xfrm>
        </p:spPr>
        <p:txBody>
          <a:bodyPr anchor="ctr" anchorCtr="0"/>
          <a:lstStyle/>
          <a:p>
            <a:r>
              <a:rPr lang="en-US" dirty="0" smtClean="0"/>
              <a:t>implement in C++/</a:t>
            </a:r>
            <a:r>
              <a:rPr lang="en-US" dirty="0" err="1" smtClean="0"/>
              <a:t>OpenCV</a:t>
            </a:r>
            <a:r>
              <a:rPr lang="en-US" dirty="0" smtClean="0"/>
              <a:t> both global and adaptive histogram equalization and apply them on a low-contrasted image</a:t>
            </a:r>
          </a:p>
          <a:p>
            <a:pPr lvl="1"/>
            <a:r>
              <a:rPr lang="en-US" dirty="0" smtClean="0"/>
              <a:t>design a basic UI with </a:t>
            </a:r>
            <a:r>
              <a:rPr lang="en-US" dirty="0" err="1" smtClean="0"/>
              <a:t>trackbars</a:t>
            </a:r>
            <a:r>
              <a:rPr lang="en-US" dirty="0" smtClean="0"/>
              <a:t> to set parameters</a:t>
            </a:r>
          </a:p>
          <a:p>
            <a:pPr lvl="1"/>
            <a:r>
              <a:rPr lang="en-US" dirty="0" smtClean="0"/>
              <a:t>also display the image histogram using</a:t>
            </a:r>
          </a:p>
          <a:p>
            <a:pPr marL="667512" lvl="2" indent="0">
              <a:buNone/>
            </a:pPr>
            <a:r>
              <a:rPr lang="en-US" sz="14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 </a:t>
            </a:r>
            <a:r>
              <a:rPr lang="en-US" sz="1400" dirty="0" err="1" smtClean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ucas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imhist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400" dirty="0" smtClean="0"/>
          </a:p>
          <a:p>
            <a:pPr lvl="1"/>
            <a:r>
              <a:rPr lang="en-US" dirty="0" smtClean="0"/>
              <a:t>a low-contrasted image can be found at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758189" y="4088691"/>
            <a:ext cx="584196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spc="-3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400" spc="-3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spc="-3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spc="-3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(EXAMPLE_IMAGES_PATH) + </a:t>
            </a:r>
            <a:r>
              <a:rPr lang="en-US" sz="1400" spc="-30" dirty="0" smtClean="0">
                <a:solidFill>
                  <a:srgbClr val="CF1B1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"/lowcontrast.png"</a:t>
            </a:r>
            <a:endParaRPr lang="en-US" sz="3200" spc="-30" dirty="0"/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9000" contrast="7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298" y="3200401"/>
            <a:ext cx="2602163" cy="1735622"/>
          </a:xfrm>
          <a:prstGeom prst="rect">
            <a:avLst/>
          </a:prstGeom>
        </p:spPr>
      </p:pic>
      <p:sp>
        <p:nvSpPr>
          <p:cNvPr id="13" name="CasellaDiTesto 12"/>
          <p:cNvSpPr txBox="1"/>
          <p:nvPr/>
        </p:nvSpPr>
        <p:spPr>
          <a:xfrm>
            <a:off x="206645" y="4841439"/>
            <a:ext cx="5478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</a:rPr>
              <a:t>solution in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exercises/histogram-equalization-ui.cpp</a:t>
            </a:r>
            <a:endParaRPr lang="it-IT" sz="12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17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testo 3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206645" y="774050"/>
                <a:ext cx="8546830" cy="4448468"/>
              </a:xfrm>
            </p:spPr>
            <p:txBody>
              <a:bodyPr/>
              <a:lstStyle/>
              <a:p>
                <a:r>
                  <a:rPr lang="en-US" dirty="0" smtClean="0"/>
                  <a:t>a histogram </a:t>
                </a:r>
                <a:r>
                  <a:rPr lang="en-US" dirty="0"/>
                  <a:t>represents the </a:t>
                </a:r>
                <a:r>
                  <a:rPr lang="en-US" b="1" dirty="0"/>
                  <a:t>distribution</a:t>
                </a:r>
                <a:r>
                  <a:rPr lang="en-US" dirty="0"/>
                  <a:t> of </a:t>
                </a:r>
                <a:r>
                  <a:rPr lang="en-US" dirty="0" smtClean="0"/>
                  <a:t>(</a:t>
                </a:r>
                <a:r>
                  <a:rPr lang="en-US" dirty="0" err="1" smtClean="0"/>
                  <a:t>graylevel</a:t>
                </a:r>
                <a:r>
                  <a:rPr lang="en-US" dirty="0" smtClean="0"/>
                  <a:t>)</a:t>
                </a:r>
                <a:r>
                  <a:rPr lang="en-US" b="1" dirty="0" smtClean="0"/>
                  <a:t> intensities</a:t>
                </a:r>
                <a:r>
                  <a:rPr lang="en-US" dirty="0" smtClean="0"/>
                  <a:t> </a:t>
                </a:r>
                <a:r>
                  <a:rPr lang="en-US" dirty="0"/>
                  <a:t>in the </a:t>
                </a:r>
                <a:r>
                  <a:rPr lang="en-US" dirty="0" smtClean="0"/>
                  <a:t>image</a:t>
                </a:r>
              </a:p>
              <a:p>
                <a:pPr lvl="1"/>
                <a:r>
                  <a:rPr lang="en-US" dirty="0"/>
                  <a:t>the most important basic tool for image </a:t>
                </a:r>
                <a:r>
                  <a:rPr lang="en-US" dirty="0" smtClean="0"/>
                  <a:t>processing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dirty="0" smtClean="0"/>
                  <a:t>the histogram of 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 smtClean="0"/>
                  <a:t>-valued image is a discrete function</a:t>
                </a:r>
              </a:p>
              <a:p>
                <a:pPr marL="393192" lvl="1" indent="0">
                  <a:buNone/>
                </a:pPr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is the number of pixels with intensity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4" name="Segnaposto test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206645" y="774050"/>
                <a:ext cx="8546830" cy="4448468"/>
              </a:xfrm>
              <a:blipFill rotWithShape="0">
                <a:blip r:embed="rId2"/>
                <a:stretch>
                  <a:fillRect l="-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tangolo 4"/>
              <p:cNvSpPr/>
              <p:nvPr/>
            </p:nvSpPr>
            <p:spPr>
              <a:xfrm>
                <a:off x="610882" y="2245839"/>
                <a:ext cx="429983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,   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∈[0,…,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ettango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82" y="2245839"/>
                <a:ext cx="4299831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magin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612" y="2245839"/>
            <a:ext cx="3076337" cy="2050891"/>
          </a:xfrm>
          <a:prstGeom prst="rect">
            <a:avLst/>
          </a:prstGeom>
        </p:spPr>
      </p:pic>
      <p:sp>
        <p:nvSpPr>
          <p:cNvPr id="12" name="Rettangolo 11"/>
          <p:cNvSpPr/>
          <p:nvPr/>
        </p:nvSpPr>
        <p:spPr>
          <a:xfrm>
            <a:off x="121430" y="3319165"/>
            <a:ext cx="5364970" cy="1426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0080" lvl="1" indent="-246888" algn="just">
              <a:spcBef>
                <a:spcPct val="20000"/>
              </a:spcBef>
              <a:spcAft>
                <a:spcPts val="300"/>
              </a:spcAft>
              <a:buClr>
                <a:srgbClr val="0F6FC6"/>
              </a:buClr>
              <a:buSzPct val="85000"/>
              <a:buFont typeface="Symbol" panose="05050102010706020507" pitchFamily="18" charset="2"/>
              <a:buChar char="-"/>
            </a:pPr>
            <a:r>
              <a:rPr lang="en-US" dirty="0">
                <a:solidFill>
                  <a:prstClr val="black"/>
                </a:solidFill>
                <a:latin typeface="Calibri Light" panose="020F0302020204030204" pitchFamily="34" charset="0"/>
              </a:rPr>
              <a:t>often it is preferable to consider the histogram </a:t>
            </a:r>
            <a:r>
              <a:rPr lang="en-US" b="1" dirty="0" smtClean="0">
                <a:solidFill>
                  <a:prstClr val="black"/>
                </a:solidFill>
                <a:latin typeface="Calibri Light" panose="020F0302020204030204" pitchFamily="34" charset="0"/>
              </a:rPr>
              <a:t>normalized</a:t>
            </a:r>
            <a:r>
              <a:rPr lang="en-US" dirty="0" smtClean="0">
                <a:solidFill>
                  <a:prstClr val="black"/>
                </a:solidFill>
                <a:latin typeface="Calibri Light" panose="020F0302020204030204" pitchFamily="34" charset="0"/>
              </a:rPr>
              <a:t> with </a:t>
            </a:r>
            <a:r>
              <a:rPr lang="en-US" dirty="0">
                <a:solidFill>
                  <a:prstClr val="black"/>
                </a:solidFill>
                <a:latin typeface="Calibri Light" panose="020F0302020204030204" pitchFamily="34" charset="0"/>
              </a:rPr>
              <a:t>respect to the number of </a:t>
            </a:r>
            <a:r>
              <a:rPr lang="en-US" dirty="0" smtClean="0">
                <a:solidFill>
                  <a:prstClr val="black"/>
                </a:solidFill>
                <a:latin typeface="Calibri Light" panose="020F0302020204030204" pitchFamily="34" charset="0"/>
              </a:rPr>
              <a:t>pixels</a:t>
            </a:r>
          </a:p>
          <a:p>
            <a:pPr marL="640080" lvl="1" indent="-246888" algn="just">
              <a:spcBef>
                <a:spcPct val="20000"/>
              </a:spcBef>
              <a:spcAft>
                <a:spcPts val="300"/>
              </a:spcAft>
              <a:buClr>
                <a:srgbClr val="0F6FC6"/>
              </a:buClr>
              <a:buSzPct val="85000"/>
              <a:buFont typeface="Symbol" panose="05050102010706020507" pitchFamily="18" charset="2"/>
              <a:buChar char="-"/>
            </a:pPr>
            <a:endParaRPr lang="en-US" dirty="0">
              <a:solidFill>
                <a:prstClr val="black"/>
              </a:solidFill>
              <a:latin typeface="Calibri Light" panose="020F0302020204030204" pitchFamily="34" charset="0"/>
            </a:endParaRPr>
          </a:p>
          <a:p>
            <a:pPr marL="640080" lvl="1" indent="-246888" algn="just">
              <a:spcBef>
                <a:spcPct val="20000"/>
              </a:spcBef>
              <a:spcAft>
                <a:spcPts val="300"/>
              </a:spcAft>
              <a:buClr>
                <a:srgbClr val="0F6FC6"/>
              </a:buClr>
              <a:buSzPct val="85000"/>
              <a:buFont typeface="Symbol" panose="05050102010706020507" pitchFamily="18" charset="2"/>
              <a:buChar char="-"/>
            </a:pPr>
            <a:endParaRPr lang="en-US" dirty="0" smtClean="0">
              <a:solidFill>
                <a:prstClr val="black"/>
              </a:solidFill>
              <a:latin typeface="Calibri Light" panose="020F03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tangolo 12"/>
              <p:cNvSpPr/>
              <p:nvPr/>
            </p:nvSpPr>
            <p:spPr>
              <a:xfrm>
                <a:off x="610882" y="3988258"/>
                <a:ext cx="2471959" cy="7353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Rettango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82" y="3988258"/>
                <a:ext cx="2471959" cy="73539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tangolo 15"/>
              <p:cNvSpPr/>
              <p:nvPr/>
            </p:nvSpPr>
            <p:spPr>
              <a:xfrm>
                <a:off x="126767" y="4661474"/>
                <a:ext cx="738845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640080" lvl="1" indent="-246888" algn="just">
                  <a:spcBef>
                    <a:spcPct val="20000"/>
                  </a:spcBef>
                  <a:spcAft>
                    <a:spcPts val="300"/>
                  </a:spcAft>
                  <a:buClr>
                    <a:srgbClr val="0F6FC6"/>
                  </a:buClr>
                  <a:buSzPct val="85000"/>
                  <a:buFont typeface="Symbol" panose="05050102010706020507" pitchFamily="18" charset="2"/>
                  <a:buChar char="-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prstClr val="black"/>
                    </a:solidFill>
                    <a:latin typeface="Calibri Light" panose="020F0302020204030204" pitchFamily="34" charset="0"/>
                  </a:rPr>
                  <a:t> estimates the </a:t>
                </a:r>
                <a:r>
                  <a:rPr lang="en-US" b="1" dirty="0" smtClean="0">
                    <a:solidFill>
                      <a:prstClr val="black"/>
                    </a:solidFill>
                    <a:latin typeface="Calibri Light" panose="020F0302020204030204" pitchFamily="34" charset="0"/>
                  </a:rPr>
                  <a:t>probability density</a:t>
                </a:r>
                <a:r>
                  <a:rPr lang="en-US" dirty="0" smtClean="0">
                    <a:solidFill>
                      <a:prstClr val="black"/>
                    </a:solidFill>
                    <a:latin typeface="Calibri Light" panose="020F0302020204030204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>
                    <a:solidFill>
                      <a:prstClr val="black"/>
                    </a:solidFill>
                    <a:latin typeface="Calibri Light" panose="020F0302020204030204" pitchFamily="34" charset="0"/>
                  </a:rPr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r>
                  <a:rPr lang="en-US" dirty="0" smtClean="0">
                    <a:solidFill>
                      <a:prstClr val="black"/>
                    </a:solidFill>
                    <a:latin typeface="Calibri Light" panose="020F0302020204030204" pitchFamily="34" charset="0"/>
                  </a:rPr>
                  <a:t> </a:t>
                </a:r>
                <a:endParaRPr lang="en-US" dirty="0">
                  <a:solidFill>
                    <a:prstClr val="black"/>
                  </a:solidFill>
                  <a:latin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16" name="Rettango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67" y="4661474"/>
                <a:ext cx="7388457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121667" b="-18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834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of histogram computation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44" y="1323975"/>
            <a:ext cx="8425543" cy="3276600"/>
          </a:xfrm>
          <a:prstGeom prst="rect">
            <a:avLst/>
          </a:prstGeom>
        </p:spPr>
      </p:pic>
      <p:sp>
        <p:nvSpPr>
          <p:cNvPr id="6" name="Rettangolo 5"/>
          <p:cNvSpPr/>
          <p:nvPr/>
        </p:nvSpPr>
        <p:spPr>
          <a:xfrm>
            <a:off x="1212612" y="4438590"/>
            <a:ext cx="8095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Calibri Light" panose="020F0302020204030204" pitchFamily="34" charset="0"/>
              </a:rPr>
              <a:t>image</a:t>
            </a:r>
            <a:endParaRPr lang="en-US" dirty="0"/>
          </a:p>
        </p:txBody>
      </p:sp>
      <p:sp>
        <p:nvSpPr>
          <p:cNvPr id="7" name="Rettangolo 6"/>
          <p:cNvSpPr/>
          <p:nvPr/>
        </p:nvSpPr>
        <p:spPr>
          <a:xfrm>
            <a:off x="3824220" y="4438590"/>
            <a:ext cx="11903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Calibri Light" panose="020F0302020204030204" pitchFamily="34" charset="0"/>
              </a:rPr>
              <a:t>graylevels</a:t>
            </a:r>
            <a:endParaRPr lang="en-US" dirty="0"/>
          </a:p>
        </p:txBody>
      </p:sp>
      <p:sp>
        <p:nvSpPr>
          <p:cNvPr id="8" name="Rettangolo 7"/>
          <p:cNvSpPr/>
          <p:nvPr/>
        </p:nvSpPr>
        <p:spPr>
          <a:xfrm>
            <a:off x="6691245" y="4438590"/>
            <a:ext cx="12127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Calibri Light" panose="020F0302020204030204" pitchFamily="34" charset="0"/>
              </a:rPr>
              <a:t>histogram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28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Dark image</a:t>
            </a:r>
            <a:endParaRPr lang="en-US" dirty="0"/>
          </a:p>
        </p:txBody>
      </p:sp>
      <p:sp>
        <p:nvSpPr>
          <p:cNvPr id="5" name="Segnaposto testo 1"/>
          <p:cNvSpPr>
            <a:spLocks noGrp="1"/>
          </p:cNvSpPr>
          <p:nvPr>
            <p:ph type="body" sz="quarter" idx="10"/>
          </p:nvPr>
        </p:nvSpPr>
        <p:spPr>
          <a:xfrm>
            <a:off x="206644" y="774050"/>
            <a:ext cx="8658387" cy="4448468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histogram components are localized to </a:t>
            </a:r>
            <a:r>
              <a:rPr lang="en-US" b="1" dirty="0"/>
              <a:t>low </a:t>
            </a:r>
            <a:r>
              <a:rPr lang="en-US" dirty="0" smtClean="0"/>
              <a:t>intensity</a:t>
            </a:r>
            <a:r>
              <a:rPr lang="en-US" b="1" dirty="0" smtClean="0"/>
              <a:t> </a:t>
            </a:r>
            <a:r>
              <a:rPr lang="en-US" dirty="0" smtClean="0"/>
              <a:t>values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482" y="1407755"/>
            <a:ext cx="7131036" cy="370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17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Bright image</a:t>
            </a:r>
            <a:endParaRPr lang="en-US" dirty="0"/>
          </a:p>
        </p:txBody>
      </p:sp>
      <p:sp>
        <p:nvSpPr>
          <p:cNvPr id="5" name="Segnaposto testo 1"/>
          <p:cNvSpPr>
            <a:spLocks noGrp="1"/>
          </p:cNvSpPr>
          <p:nvPr>
            <p:ph type="body" sz="quarter" idx="10"/>
          </p:nvPr>
        </p:nvSpPr>
        <p:spPr>
          <a:xfrm>
            <a:off x="206644" y="774050"/>
            <a:ext cx="8658387" cy="4448468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histogram components are localized to </a:t>
            </a:r>
            <a:r>
              <a:rPr lang="en-US" b="1" dirty="0" smtClean="0"/>
              <a:t>high </a:t>
            </a:r>
            <a:r>
              <a:rPr lang="en-US" dirty="0" smtClean="0"/>
              <a:t>intensity</a:t>
            </a:r>
            <a:r>
              <a:rPr lang="en-US" b="1" dirty="0" smtClean="0"/>
              <a:t> </a:t>
            </a:r>
            <a:r>
              <a:rPr lang="en-US" dirty="0" smtClean="0"/>
              <a:t>values</a:t>
            </a:r>
            <a:endParaRPr lang="en-US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4" y="1376798"/>
            <a:ext cx="6905625" cy="372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41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contrast image</a:t>
            </a:r>
            <a:endParaRPr lang="en-US" dirty="0"/>
          </a:p>
        </p:txBody>
      </p:sp>
      <p:sp>
        <p:nvSpPr>
          <p:cNvPr id="5" name="Segnaposto testo 1"/>
          <p:cNvSpPr>
            <a:spLocks noGrp="1"/>
          </p:cNvSpPr>
          <p:nvPr>
            <p:ph type="body" sz="quarter" idx="10"/>
          </p:nvPr>
        </p:nvSpPr>
        <p:spPr>
          <a:xfrm>
            <a:off x="206644" y="774050"/>
            <a:ext cx="8658387" cy="4448468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histogram components are localized </a:t>
            </a:r>
            <a:r>
              <a:rPr lang="en-US" dirty="0" smtClean="0"/>
              <a:t>in a </a:t>
            </a:r>
            <a:r>
              <a:rPr lang="en-US" b="1" dirty="0" smtClean="0"/>
              <a:t>narrow region</a:t>
            </a:r>
            <a:r>
              <a:rPr lang="en-US" dirty="0" smtClean="0"/>
              <a:t> of the intensity</a:t>
            </a:r>
            <a:r>
              <a:rPr lang="en-US" b="1" dirty="0" smtClean="0"/>
              <a:t> </a:t>
            </a:r>
            <a:r>
              <a:rPr lang="en-US" dirty="0" smtClean="0"/>
              <a:t>values</a:t>
            </a:r>
            <a:endParaRPr lang="en-US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49" y="1450471"/>
            <a:ext cx="7014556" cy="356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56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contrast image</a:t>
            </a:r>
            <a:endParaRPr lang="en-US" dirty="0"/>
          </a:p>
        </p:txBody>
      </p:sp>
      <p:sp>
        <p:nvSpPr>
          <p:cNvPr id="5" name="Segnaposto testo 1"/>
          <p:cNvSpPr>
            <a:spLocks noGrp="1"/>
          </p:cNvSpPr>
          <p:nvPr>
            <p:ph type="body" sz="quarter" idx="10"/>
          </p:nvPr>
        </p:nvSpPr>
        <p:spPr>
          <a:xfrm>
            <a:off x="206644" y="774050"/>
            <a:ext cx="8658387" cy="4448468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histogram components are </a:t>
            </a:r>
            <a:r>
              <a:rPr lang="en-US" b="1" dirty="0"/>
              <a:t>distributed</a:t>
            </a:r>
            <a:r>
              <a:rPr lang="en-US" dirty="0"/>
              <a:t> over all </a:t>
            </a:r>
            <a:r>
              <a:rPr lang="en-US" dirty="0" smtClean="0"/>
              <a:t>the intensity range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 smtClean="0"/>
              <a:t>this </a:t>
            </a:r>
            <a:r>
              <a:rPr lang="en-US" dirty="0"/>
              <a:t>is the effect pursued by the histogram </a:t>
            </a:r>
            <a:r>
              <a:rPr lang="en-US" dirty="0" smtClean="0"/>
              <a:t>based intensity transformations</a:t>
            </a:r>
            <a:endParaRPr lang="en-US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936" y="1740983"/>
            <a:ext cx="6696101" cy="339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08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ster">
  <a:themeElements>
    <a:clrScheme name="Personalizzato 2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70C0"/>
      </a:hlink>
      <a:folHlink>
        <a:srgbClr val="85DFD0"/>
      </a:folHlink>
    </a:clrScheme>
    <a:fontScheme name="Equinozi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31155</TotalTime>
  <Words>957</Words>
  <Application>Microsoft Office PowerPoint</Application>
  <PresentationFormat>Presentazione su schermo (16:10)</PresentationFormat>
  <Paragraphs>262</Paragraphs>
  <Slides>39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39</vt:i4>
      </vt:variant>
    </vt:vector>
  </HeadingPairs>
  <TitlesOfParts>
    <vt:vector size="51" baseType="lpstr">
      <vt:lpstr>Calibri</vt:lpstr>
      <vt:lpstr>Calibri Light</vt:lpstr>
      <vt:lpstr>Cambria Math</vt:lpstr>
      <vt:lpstr>Consolas</vt:lpstr>
      <vt:lpstr>Constantia</vt:lpstr>
      <vt:lpstr>Courier New</vt:lpstr>
      <vt:lpstr>Symbol</vt:lpstr>
      <vt:lpstr>Times New Roman</vt:lpstr>
      <vt:lpstr>Trebuchet MS</vt:lpstr>
      <vt:lpstr>Wingdings</vt:lpstr>
      <vt:lpstr>Wingdings 2</vt:lpstr>
      <vt:lpstr>Master</vt:lpstr>
      <vt:lpstr>Presentazione standard di PowerPoint</vt:lpstr>
      <vt:lpstr>Intensity transformations</vt:lpstr>
      <vt:lpstr>Image histogram</vt:lpstr>
      <vt:lpstr>Histogram</vt:lpstr>
      <vt:lpstr>An example of histogram computation</vt:lpstr>
      <vt:lpstr>Dark image</vt:lpstr>
      <vt:lpstr>Bright image</vt:lpstr>
      <vt:lpstr>Low contrast image</vt:lpstr>
      <vt:lpstr>High contrast image</vt:lpstr>
      <vt:lpstr>Contrast Enhancement</vt:lpstr>
      <vt:lpstr>Contrast enhancement</vt:lpstr>
      <vt:lpstr>Linear stretching</vt:lpstr>
      <vt:lpstr>Linear stretching</vt:lpstr>
      <vt:lpstr>Piecewise linear stretching</vt:lpstr>
      <vt:lpstr>Piecewise linear stretching with N=3</vt:lpstr>
      <vt:lpstr>Piecewise linear stretching (special case)</vt:lpstr>
      <vt:lpstr>Piecewise linear stretching (special case)</vt:lpstr>
      <vt:lpstr>Logarithmic transformations</vt:lpstr>
      <vt:lpstr>Logarithmic transformations (example)</vt:lpstr>
      <vt:lpstr>Gamma transformations</vt:lpstr>
      <vt:lpstr>Gamma transformations (brightening)</vt:lpstr>
      <vt:lpstr>Gamma transformations (darkening)</vt:lpstr>
      <vt:lpstr>Exercise</vt:lpstr>
      <vt:lpstr>Histogram Equalization</vt:lpstr>
      <vt:lpstr>Definition</vt:lpstr>
      <vt:lpstr>Cumulative Distribution Function</vt:lpstr>
      <vt:lpstr>Solution</vt:lpstr>
      <vt:lpstr>Proof (for the continuous case)</vt:lpstr>
      <vt:lpstr>Discrete histogram equalization</vt:lpstr>
      <vt:lpstr>Example: dark image equalization</vt:lpstr>
      <vt:lpstr>Example: bright image equalization</vt:lpstr>
      <vt:lpstr>Example: low contrast image equalization</vt:lpstr>
      <vt:lpstr>Example: high contrast image equalization</vt:lpstr>
      <vt:lpstr>Examples</vt:lpstr>
      <vt:lpstr>Should HE be always applied?</vt:lpstr>
      <vt:lpstr>Adaptive Histogram Equalization (AHE)</vt:lpstr>
      <vt:lpstr>Examples</vt:lpstr>
      <vt:lpstr>Examples</vt:lpstr>
      <vt:lpstr>Exercise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Alessandro</dc:creator>
  <cp:lastModifiedBy>Alessandro Bria</cp:lastModifiedBy>
  <cp:revision>2373</cp:revision>
  <cp:lastPrinted>2016-02-02T08:24:15Z</cp:lastPrinted>
  <dcterms:created xsi:type="dcterms:W3CDTF">2009-07-02T08:29:41Z</dcterms:created>
  <dcterms:modified xsi:type="dcterms:W3CDTF">2018-03-13T15:12:48Z</dcterms:modified>
</cp:coreProperties>
</file>