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6" r:id="rId1"/>
  </p:sldMasterIdLst>
  <p:notesMasterIdLst>
    <p:notesMasterId r:id="rId63"/>
  </p:notesMasterIdLst>
  <p:handoutMasterIdLst>
    <p:handoutMasterId r:id="rId64"/>
  </p:handoutMasterIdLst>
  <p:sldIdLst>
    <p:sldId id="265" r:id="rId2"/>
    <p:sldId id="266" r:id="rId3"/>
    <p:sldId id="267" r:id="rId4"/>
    <p:sldId id="268" r:id="rId5"/>
    <p:sldId id="273" r:id="rId6"/>
    <p:sldId id="274" r:id="rId7"/>
    <p:sldId id="271" r:id="rId8"/>
    <p:sldId id="272" r:id="rId9"/>
    <p:sldId id="275" r:id="rId10"/>
    <p:sldId id="276" r:id="rId11"/>
    <p:sldId id="287" r:id="rId12"/>
    <p:sldId id="277" r:id="rId13"/>
    <p:sldId id="278" r:id="rId14"/>
    <p:sldId id="284" r:id="rId15"/>
    <p:sldId id="280" r:id="rId16"/>
    <p:sldId id="281" r:id="rId17"/>
    <p:sldId id="282" r:id="rId18"/>
    <p:sldId id="285" r:id="rId19"/>
    <p:sldId id="283" r:id="rId20"/>
    <p:sldId id="288" r:id="rId21"/>
    <p:sldId id="286" r:id="rId22"/>
    <p:sldId id="290" r:id="rId23"/>
    <p:sldId id="291" r:id="rId24"/>
    <p:sldId id="292" r:id="rId25"/>
    <p:sldId id="315" r:id="rId26"/>
    <p:sldId id="316" r:id="rId27"/>
    <p:sldId id="318" r:id="rId28"/>
    <p:sldId id="319" r:id="rId29"/>
    <p:sldId id="321" r:id="rId30"/>
    <p:sldId id="329" r:id="rId31"/>
    <p:sldId id="330" r:id="rId32"/>
    <p:sldId id="331" r:id="rId33"/>
    <p:sldId id="299" r:id="rId34"/>
    <p:sldId id="295" r:id="rId35"/>
    <p:sldId id="303" r:id="rId36"/>
    <p:sldId id="322" r:id="rId37"/>
    <p:sldId id="302" r:id="rId38"/>
    <p:sldId id="313" r:id="rId39"/>
    <p:sldId id="300" r:id="rId40"/>
    <p:sldId id="304" r:id="rId41"/>
    <p:sldId id="306" r:id="rId42"/>
    <p:sldId id="307" r:id="rId43"/>
    <p:sldId id="308" r:id="rId44"/>
    <p:sldId id="305" r:id="rId45"/>
    <p:sldId id="309" r:id="rId46"/>
    <p:sldId id="310" r:id="rId47"/>
    <p:sldId id="314" r:id="rId48"/>
    <p:sldId id="294" r:id="rId49"/>
    <p:sldId id="296" r:id="rId50"/>
    <p:sldId id="297" r:id="rId51"/>
    <p:sldId id="298" r:id="rId52"/>
    <p:sldId id="301" r:id="rId53"/>
    <p:sldId id="323" r:id="rId54"/>
    <p:sldId id="328" r:id="rId55"/>
    <p:sldId id="324" r:id="rId56"/>
    <p:sldId id="332" r:id="rId57"/>
    <p:sldId id="325" r:id="rId58"/>
    <p:sldId id="326" r:id="rId59"/>
    <p:sldId id="327" r:id="rId60"/>
    <p:sldId id="333" r:id="rId61"/>
    <p:sldId id="334" r:id="rId62"/>
  </p:sldIdLst>
  <p:sldSz cx="9144000" cy="5715000" type="screen16x10"/>
  <p:notesSz cx="7099300" cy="102346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8000"/>
    <a:srgbClr val="0000A6"/>
    <a:srgbClr val="33CC33"/>
    <a:srgbClr val="085091"/>
    <a:srgbClr val="3F8CD1"/>
    <a:srgbClr val="FF9C9B"/>
    <a:srgbClr val="FFC4C3"/>
    <a:srgbClr val="EA9F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95701" autoAdjust="0"/>
  </p:normalViewPr>
  <p:slideViewPr>
    <p:cSldViewPr snapToGrid="0" snapToObjects="1">
      <p:cViewPr varScale="1">
        <p:scale>
          <a:sx n="101" d="100"/>
          <a:sy n="101" d="100"/>
        </p:scale>
        <p:origin x="516" y="8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1134" y="-1137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/>
          <a:lstStyle>
            <a:lvl1pPr algn="r">
              <a:defRPr sz="1300"/>
            </a:lvl1pPr>
          </a:lstStyle>
          <a:p>
            <a:fld id="{A3A710CB-D68B-4ECD-B63A-D37A0FE5AD83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 anchor="b"/>
          <a:lstStyle>
            <a:lvl1pPr algn="r">
              <a:defRPr sz="1300"/>
            </a:lvl1pPr>
          </a:lstStyle>
          <a:p>
            <a:fld id="{B762B09C-F1B7-4164-956F-C5078A3434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01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/>
          <a:lstStyle>
            <a:lvl1pPr algn="r">
              <a:defRPr sz="1300"/>
            </a:lvl1pPr>
          </a:lstStyle>
          <a:p>
            <a:fld id="{C5935D1E-0D47-4659-BF7E-E3FE532ABDF4}" type="datetimeFigureOut">
              <a:rPr lang="it-IT" smtClean="0"/>
              <a:pPr/>
              <a:t>03/03/2018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68350"/>
            <a:ext cx="6134100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6" tIns="49518" rIns="99036" bIns="49518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36" tIns="49518" rIns="99036" bIns="49518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 anchor="b"/>
          <a:lstStyle>
            <a:lvl1pPr algn="r">
              <a:defRPr sz="1300"/>
            </a:lvl1pPr>
          </a:lstStyle>
          <a:p>
            <a:fld id="{7294955F-7AD0-49A9-94B1-62B5205F5FF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080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 userDrawn="1"/>
        </p:nvSpPr>
        <p:spPr>
          <a:xfrm>
            <a:off x="83371" y="5222519"/>
            <a:ext cx="456661" cy="45832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tangolo 4"/>
          <p:cNvSpPr/>
          <p:nvPr userDrawn="1"/>
        </p:nvSpPr>
        <p:spPr>
          <a:xfrm>
            <a:off x="0" y="5394346"/>
            <a:ext cx="9144000" cy="3206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itchFamily="34" charset="0"/>
            </a:endParaRPr>
          </a:p>
        </p:txBody>
      </p:sp>
      <p:cxnSp>
        <p:nvCxnSpPr>
          <p:cNvPr id="6" name="Connettore 1 5"/>
          <p:cNvCxnSpPr/>
          <p:nvPr userDrawn="1"/>
        </p:nvCxnSpPr>
        <p:spPr>
          <a:xfrm>
            <a:off x="0" y="5394346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8" y="5235983"/>
            <a:ext cx="436692" cy="436692"/>
          </a:xfrm>
          <a:prstGeom prst="rect">
            <a:avLst/>
          </a:prstGeom>
        </p:spPr>
      </p:pic>
      <p:sp>
        <p:nvSpPr>
          <p:cNvPr id="8" name="Titolo 23"/>
          <p:cNvSpPr txBox="1">
            <a:spLocks/>
          </p:cNvSpPr>
          <p:nvPr userDrawn="1"/>
        </p:nvSpPr>
        <p:spPr>
          <a:xfrm>
            <a:off x="645032" y="5394346"/>
            <a:ext cx="4948943" cy="315860"/>
          </a:xfrm>
          <a:prstGeom prst="rect">
            <a:avLst/>
          </a:prstGeom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300" i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AIA - Introduction to </a:t>
            </a:r>
            <a:r>
              <a:rPr lang="en-US" sz="1300" i="1" dirty="0" err="1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OpenCV</a:t>
            </a:r>
            <a:r>
              <a:rPr lang="en-US" sz="1300" i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 </a:t>
            </a:r>
            <a:r>
              <a:rPr lang="en-US" sz="1300" i="1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– 2017-2018 </a:t>
            </a:r>
            <a:r>
              <a:rPr lang="it-IT" sz="1300" dirty="0" smtClean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</a:rPr>
              <a:t>| Alessandro Bria</a:t>
            </a:r>
          </a:p>
        </p:txBody>
      </p:sp>
      <p:sp>
        <p:nvSpPr>
          <p:cNvPr id="9" name="Rettangolo 8"/>
          <p:cNvSpPr/>
          <p:nvPr userDrawn="1"/>
        </p:nvSpPr>
        <p:spPr>
          <a:xfrm>
            <a:off x="8472023" y="5394348"/>
            <a:ext cx="641296" cy="312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/>
            <a:fld id="{DB0A777A-9A85-4BE0-9226-44B443F7F57B}" type="slidenum">
              <a:rPr lang="en-US" sz="1200" smtClean="0">
                <a:solidFill>
                  <a:srgbClr val="085091"/>
                </a:solidFill>
                <a:latin typeface="Trebuchet MS" pitchFamily="34" charset="0"/>
              </a:rPr>
              <a:t>‹N›</a:t>
            </a:fld>
            <a:r>
              <a:rPr lang="en-US" sz="1200" dirty="0" smtClean="0">
                <a:solidFill>
                  <a:srgbClr val="085091"/>
                </a:solidFill>
                <a:latin typeface="Trebuchet MS" pitchFamily="34" charset="0"/>
              </a:rPr>
              <a:t>/61</a:t>
            </a:r>
            <a:endParaRPr lang="en-US" sz="1400" dirty="0">
              <a:solidFill>
                <a:srgbClr val="085091"/>
              </a:solidFill>
              <a:latin typeface="Trebuchet MS" pitchFamily="34" charset="0"/>
            </a:endParaRPr>
          </a:p>
        </p:txBody>
      </p:sp>
      <p:sp>
        <p:nvSpPr>
          <p:cNvPr id="15" name="Titolo 14"/>
          <p:cNvSpPr>
            <a:spLocks noGrp="1"/>
          </p:cNvSpPr>
          <p:nvPr>
            <p:ph type="title" hasCustomPrompt="1"/>
          </p:nvPr>
        </p:nvSpPr>
        <p:spPr>
          <a:xfrm>
            <a:off x="628650" y="178627"/>
            <a:ext cx="7886700" cy="5043891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>
                <a:latin typeface="Trebuchet MS" panose="020B0603020202020204" pitchFamily="34" charset="0"/>
              </a:defRPr>
            </a:lvl1pPr>
          </a:lstStyle>
          <a:p>
            <a:r>
              <a:rPr lang="it-IT" dirty="0" smtClean="0"/>
              <a:t>Titolo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sercizi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olo 7"/>
          <p:cNvSpPr txBox="1">
            <a:spLocks/>
          </p:cNvSpPr>
          <p:nvPr userDrawn="1"/>
        </p:nvSpPr>
        <p:spPr>
          <a:xfrm>
            <a:off x="0" y="120746"/>
            <a:ext cx="9147470" cy="58220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alpha val="76000"/>
            </a:schemeClr>
          </a:solidFill>
          <a:ln w="19050">
            <a:noFill/>
          </a:ln>
        </p:spPr>
        <p:txBody>
          <a:bodyPr lIns="180000" rIns="72000" bIns="46800" anchor="ctr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400" b="0" kern="12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endParaRPr lang="it-IT"/>
          </a:p>
        </p:txBody>
      </p:sp>
      <p:sp>
        <p:nvSpPr>
          <p:cNvPr id="9" name="Ovale 8"/>
          <p:cNvSpPr/>
          <p:nvPr userDrawn="1"/>
        </p:nvSpPr>
        <p:spPr>
          <a:xfrm>
            <a:off x="83370" y="5222519"/>
            <a:ext cx="456661" cy="458324"/>
          </a:xfrm>
          <a:prstGeom prst="ellipse">
            <a:avLst/>
          </a:prstGeom>
          <a:noFill/>
          <a:ln w="38100">
            <a:solidFill>
              <a:srgbClr val="A4A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ttangolo 9"/>
          <p:cNvSpPr/>
          <p:nvPr userDrawn="1"/>
        </p:nvSpPr>
        <p:spPr>
          <a:xfrm>
            <a:off x="0" y="5394346"/>
            <a:ext cx="9144000" cy="32065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6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0" y="5394346"/>
            <a:ext cx="9144000" cy="0"/>
          </a:xfrm>
          <a:prstGeom prst="line">
            <a:avLst/>
          </a:prstGeom>
          <a:ln w="38100">
            <a:solidFill>
              <a:srgbClr val="A4A4A4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itolo 23"/>
          <p:cNvSpPr txBox="1">
            <a:spLocks/>
          </p:cNvSpPr>
          <p:nvPr userDrawn="1"/>
        </p:nvSpPr>
        <p:spPr>
          <a:xfrm>
            <a:off x="645033" y="5394346"/>
            <a:ext cx="5424073" cy="315860"/>
          </a:xfrm>
          <a:prstGeom prst="rect">
            <a:avLst/>
          </a:prstGeom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AIA - Introduction to </a:t>
            </a:r>
            <a:r>
              <a:rPr lang="en-US" sz="1300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OpenCV</a:t>
            </a:r>
            <a:r>
              <a:rPr lang="en-US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</a:t>
            </a:r>
            <a:r>
              <a:rPr lang="en-US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– 2017-2018 </a:t>
            </a:r>
            <a:r>
              <a:rPr lang="it-IT" sz="1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| Alessandro</a:t>
            </a:r>
            <a:r>
              <a:rPr lang="it-IT" sz="13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Bria</a:t>
            </a:r>
            <a:endParaRPr lang="it-IT" sz="1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9" y="5235983"/>
            <a:ext cx="436692" cy="436692"/>
          </a:xfrm>
          <a:prstGeom prst="rect">
            <a:avLst/>
          </a:prstGeom>
        </p:spPr>
      </p:pic>
      <p:sp>
        <p:nvSpPr>
          <p:cNvPr id="14" name="Rettangolo 13"/>
          <p:cNvSpPr/>
          <p:nvPr userDrawn="1"/>
        </p:nvSpPr>
        <p:spPr>
          <a:xfrm>
            <a:off x="8450582" y="5394348"/>
            <a:ext cx="662736" cy="312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/>
            <a:fld id="{7E299ACB-13A6-4434-8433-AB280771EF2D}" type="slidenum">
              <a:rPr lang="en-US"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‹N›</a:t>
            </a:fld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/61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0"/>
          </p:nvPr>
        </p:nvSpPr>
        <p:spPr>
          <a:xfrm>
            <a:off x="206644" y="774050"/>
            <a:ext cx="8658387" cy="4448468"/>
          </a:xfrm>
          <a:prstGeom prst="rect">
            <a:avLst/>
          </a:prstGeom>
        </p:spPr>
        <p:txBody>
          <a:bodyPr lIns="0" tIns="108000" rIns="0">
            <a:noAutofit/>
          </a:bodyPr>
          <a:lstStyle>
            <a:lvl1pPr algn="just">
              <a:spcAft>
                <a:spcPts val="300"/>
              </a:spcAft>
              <a:buClr>
                <a:srgbClr val="A4A4A4"/>
              </a:buClr>
              <a:defRPr sz="2000">
                <a:latin typeface="Calibri Light" panose="020F0302020204030204" pitchFamily="34" charset="0"/>
              </a:defRPr>
            </a:lvl1pPr>
            <a:lvl2pPr marL="640080" indent="-246888" algn="just">
              <a:spcAft>
                <a:spcPts val="300"/>
              </a:spcAft>
              <a:buClr>
                <a:srgbClr val="A4A4A4"/>
              </a:buClr>
              <a:buFont typeface="Symbol" panose="05050102010706020507" pitchFamily="18" charset="2"/>
              <a:buChar char="-"/>
              <a:defRPr sz="1800">
                <a:latin typeface="Calibri Light" panose="020F0302020204030204" pitchFamily="34" charset="0"/>
              </a:defRPr>
            </a:lvl2pPr>
            <a:lvl3pPr marL="914400" indent="-246888" algn="just">
              <a:spcAft>
                <a:spcPts val="300"/>
              </a:spcAft>
              <a:buClr>
                <a:srgbClr val="A4A4A4"/>
              </a:buClr>
              <a:buFont typeface="Wingdings" panose="05000000000000000000" pitchFamily="2" charset="2"/>
              <a:buChar char="§"/>
              <a:defRPr sz="1600">
                <a:latin typeface="Calibri Light" panose="020F0302020204030204" pitchFamily="34" charset="0"/>
              </a:defRPr>
            </a:lvl3pPr>
            <a:lvl4pPr>
              <a:defRPr sz="1600">
                <a:latin typeface="Calibri Light" panose="020F0302020204030204" pitchFamily="34" charset="0"/>
              </a:defRPr>
            </a:lvl4pPr>
            <a:lvl5pPr>
              <a:defRPr sz="16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</p:txBody>
      </p:sp>
      <p:sp>
        <p:nvSpPr>
          <p:cNvPr id="8" name="Titolo 7"/>
          <p:cNvSpPr>
            <a:spLocks noGrp="1"/>
          </p:cNvSpPr>
          <p:nvPr>
            <p:ph type="title" hasCustomPrompt="1"/>
          </p:nvPr>
        </p:nvSpPr>
        <p:spPr>
          <a:xfrm>
            <a:off x="-3470" y="120746"/>
            <a:ext cx="9147470" cy="582203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txBody>
          <a:bodyPr lIns="180000" rIns="72000" bIns="46800" anchor="ctr" anchorCtr="0">
            <a:normAutofit/>
          </a:bodyPr>
          <a:lstStyle>
            <a:lvl1pPr algn="l">
              <a:defRPr sz="2800" b="0">
                <a:solidFill>
                  <a:schemeClr val="tx1"/>
                </a:solidFill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it-IT" smtClean="0"/>
              <a:t>Fare clic qui per inserire il titolo</a:t>
            </a:r>
            <a:endParaRPr lang="it-IT" dirty="0"/>
          </a:p>
        </p:txBody>
      </p:sp>
      <p:cxnSp>
        <p:nvCxnSpPr>
          <p:cNvPr id="15" name="Connettore 1 14"/>
          <p:cNvCxnSpPr/>
          <p:nvPr userDrawn="1"/>
        </p:nvCxnSpPr>
        <p:spPr>
          <a:xfrm flipV="1">
            <a:off x="-3470" y="120746"/>
            <a:ext cx="914747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1 2"/>
          <p:cNvCxnSpPr/>
          <p:nvPr userDrawn="1"/>
        </p:nvCxnSpPr>
        <p:spPr>
          <a:xfrm flipV="1">
            <a:off x="-3470" y="702949"/>
            <a:ext cx="914747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658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olo 7"/>
          <p:cNvSpPr txBox="1">
            <a:spLocks/>
          </p:cNvSpPr>
          <p:nvPr userDrawn="1"/>
        </p:nvSpPr>
        <p:spPr>
          <a:xfrm>
            <a:off x="0" y="120746"/>
            <a:ext cx="9147470" cy="582203"/>
          </a:xfrm>
          <a:prstGeom prst="roundRect">
            <a:avLst>
              <a:gd name="adj" fmla="val 0"/>
            </a:avLst>
          </a:prstGeom>
          <a:solidFill>
            <a:srgbClr val="3F8CD1"/>
          </a:solidFill>
          <a:ln w="19050">
            <a:noFill/>
          </a:ln>
        </p:spPr>
        <p:txBody>
          <a:bodyPr lIns="180000" rIns="72000" bIns="46800" anchor="ctr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400" b="0" kern="12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endParaRPr lang="it-IT"/>
          </a:p>
        </p:txBody>
      </p:sp>
      <p:sp>
        <p:nvSpPr>
          <p:cNvPr id="9" name="Ovale 8"/>
          <p:cNvSpPr/>
          <p:nvPr userDrawn="1"/>
        </p:nvSpPr>
        <p:spPr>
          <a:xfrm>
            <a:off x="83370" y="5222519"/>
            <a:ext cx="456661" cy="45832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ttangolo 9"/>
          <p:cNvSpPr/>
          <p:nvPr userDrawn="1"/>
        </p:nvSpPr>
        <p:spPr>
          <a:xfrm>
            <a:off x="0" y="5394346"/>
            <a:ext cx="9144000" cy="320654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0" y="5394346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itolo 23"/>
          <p:cNvSpPr txBox="1">
            <a:spLocks/>
          </p:cNvSpPr>
          <p:nvPr userDrawn="1"/>
        </p:nvSpPr>
        <p:spPr>
          <a:xfrm>
            <a:off x="645033" y="5394346"/>
            <a:ext cx="5988849" cy="315860"/>
          </a:xfrm>
          <a:prstGeom prst="rect">
            <a:avLst/>
          </a:prstGeom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AIA - Introduction to </a:t>
            </a:r>
            <a:r>
              <a:rPr lang="en-US" sz="1300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OpenCV</a:t>
            </a:r>
            <a:r>
              <a:rPr lang="en-US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</a:t>
            </a:r>
            <a:r>
              <a:rPr lang="en-US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– 2017-2018 </a:t>
            </a:r>
            <a:r>
              <a:rPr lang="it-IT" sz="1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| Alessandro</a:t>
            </a:r>
            <a:r>
              <a:rPr lang="it-IT" sz="13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Bria</a:t>
            </a:r>
            <a:endParaRPr lang="it-IT" sz="1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9" y="5235983"/>
            <a:ext cx="436692" cy="436692"/>
          </a:xfrm>
          <a:prstGeom prst="rect">
            <a:avLst/>
          </a:prstGeom>
        </p:spPr>
      </p:pic>
      <p:sp>
        <p:nvSpPr>
          <p:cNvPr id="14" name="Rettangolo 13"/>
          <p:cNvSpPr/>
          <p:nvPr userDrawn="1"/>
        </p:nvSpPr>
        <p:spPr>
          <a:xfrm>
            <a:off x="8450582" y="5394348"/>
            <a:ext cx="662736" cy="312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/>
            <a:fld id="{7E299ACB-13A6-4434-8433-AB280771EF2D}" type="slidenum">
              <a:rPr lang="en-US"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‹N›</a:t>
            </a:fld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/61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0"/>
          </p:nvPr>
        </p:nvSpPr>
        <p:spPr>
          <a:xfrm>
            <a:off x="206644" y="774050"/>
            <a:ext cx="8658387" cy="4448468"/>
          </a:xfrm>
          <a:prstGeom prst="rect">
            <a:avLst/>
          </a:prstGeom>
        </p:spPr>
        <p:txBody>
          <a:bodyPr lIns="0" tIns="108000" rIns="0">
            <a:noAutofit/>
          </a:bodyPr>
          <a:lstStyle>
            <a:lvl1pPr algn="just">
              <a:spcAft>
                <a:spcPts val="300"/>
              </a:spcAft>
              <a:buClr>
                <a:schemeClr val="accent1"/>
              </a:buClr>
              <a:defRPr sz="2000">
                <a:latin typeface="Calibri Light" panose="020F0302020204030204" pitchFamily="34" charset="0"/>
              </a:defRPr>
            </a:lvl1pPr>
            <a:lvl2pPr marL="640080" indent="-246888" algn="just">
              <a:spcAft>
                <a:spcPts val="300"/>
              </a:spcAft>
              <a:buFont typeface="Symbol" panose="05050102010706020507" pitchFamily="18" charset="2"/>
              <a:buChar char="-"/>
              <a:defRPr sz="1800">
                <a:latin typeface="Calibri Light" panose="020F0302020204030204" pitchFamily="34" charset="0"/>
              </a:defRPr>
            </a:lvl2pPr>
            <a:lvl3pPr marL="914400" indent="-246888" algn="just">
              <a:spcAft>
                <a:spcPts val="300"/>
              </a:spcAft>
              <a:buFont typeface="Wingdings" panose="05000000000000000000" pitchFamily="2" charset="2"/>
              <a:buChar char="§"/>
              <a:defRPr sz="1600">
                <a:latin typeface="Calibri Light" panose="020F0302020204030204" pitchFamily="34" charset="0"/>
              </a:defRPr>
            </a:lvl3pPr>
            <a:lvl4pPr>
              <a:defRPr sz="1600">
                <a:latin typeface="Calibri Light" panose="020F0302020204030204" pitchFamily="34" charset="0"/>
              </a:defRPr>
            </a:lvl4pPr>
            <a:lvl5pPr>
              <a:defRPr sz="16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</a:t>
            </a:r>
            <a:r>
              <a:rPr lang="it-IT" smtClean="0"/>
              <a:t>dello schem</a:t>
            </a:r>
          </a:p>
          <a:p>
            <a:pPr lvl="0"/>
            <a:r>
              <a:rPr lang="it-IT" smtClean="0"/>
              <a:t>a</a:t>
            </a:r>
            <a:endParaRPr lang="it-IT" dirty="0" smtClean="0"/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</p:txBody>
      </p:sp>
      <p:sp>
        <p:nvSpPr>
          <p:cNvPr id="8" name="Titolo 7"/>
          <p:cNvSpPr>
            <a:spLocks noGrp="1"/>
          </p:cNvSpPr>
          <p:nvPr>
            <p:ph type="title" hasCustomPrompt="1"/>
          </p:nvPr>
        </p:nvSpPr>
        <p:spPr>
          <a:xfrm>
            <a:off x="-3470" y="120746"/>
            <a:ext cx="9147470" cy="582203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txBody>
          <a:bodyPr lIns="180000" rIns="72000" bIns="46800" anchor="ctr" anchorCtr="0">
            <a:normAutofit/>
          </a:bodyPr>
          <a:lstStyle>
            <a:lvl1pPr algn="l"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r>
              <a:rPr lang="it-IT" smtClean="0"/>
              <a:t>Fare clic qui per inserire il titolo</a:t>
            </a:r>
            <a:endParaRPr lang="it-IT" dirty="0"/>
          </a:p>
        </p:txBody>
      </p:sp>
      <p:cxnSp>
        <p:nvCxnSpPr>
          <p:cNvPr id="15" name="Connettore 1 14"/>
          <p:cNvCxnSpPr/>
          <p:nvPr userDrawn="1"/>
        </p:nvCxnSpPr>
        <p:spPr>
          <a:xfrm flipV="1">
            <a:off x="-3470" y="120746"/>
            <a:ext cx="9147470" cy="0"/>
          </a:xfrm>
          <a:prstGeom prst="line">
            <a:avLst/>
          </a:prstGeom>
          <a:ln w="28575">
            <a:solidFill>
              <a:srgbClr val="0850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1 2"/>
          <p:cNvCxnSpPr/>
          <p:nvPr userDrawn="1"/>
        </p:nvCxnSpPr>
        <p:spPr>
          <a:xfrm flipV="1">
            <a:off x="-3470" y="702949"/>
            <a:ext cx="9147470" cy="0"/>
          </a:xfrm>
          <a:prstGeom prst="line">
            <a:avLst/>
          </a:prstGeom>
          <a:ln w="28575">
            <a:solidFill>
              <a:srgbClr val="0850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tto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/>
          <p:cNvSpPr/>
          <p:nvPr userDrawn="1"/>
        </p:nvSpPr>
        <p:spPr>
          <a:xfrm>
            <a:off x="83370" y="5222519"/>
            <a:ext cx="456661" cy="45832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ttangolo 9"/>
          <p:cNvSpPr/>
          <p:nvPr userDrawn="1"/>
        </p:nvSpPr>
        <p:spPr>
          <a:xfrm>
            <a:off x="0" y="5394346"/>
            <a:ext cx="9144000" cy="320654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3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0" y="5394346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itolo 23"/>
          <p:cNvSpPr txBox="1">
            <a:spLocks/>
          </p:cNvSpPr>
          <p:nvPr userDrawn="1"/>
        </p:nvSpPr>
        <p:spPr>
          <a:xfrm>
            <a:off x="645033" y="5394346"/>
            <a:ext cx="5361320" cy="315860"/>
          </a:xfrm>
          <a:prstGeom prst="rect">
            <a:avLst/>
          </a:prstGeom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AIA - Introduction to </a:t>
            </a:r>
            <a:r>
              <a:rPr lang="en-US" sz="1300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OpenCV</a:t>
            </a:r>
            <a:r>
              <a:rPr lang="en-US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</a:t>
            </a:r>
            <a:r>
              <a:rPr lang="en-US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– 2017-2018 </a:t>
            </a:r>
            <a:r>
              <a:rPr lang="it-IT" sz="1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| Alessandro</a:t>
            </a:r>
            <a:r>
              <a:rPr lang="it-IT" sz="13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Bria</a:t>
            </a:r>
            <a:endParaRPr lang="it-IT" sz="1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9" y="5235983"/>
            <a:ext cx="436692" cy="436692"/>
          </a:xfrm>
          <a:prstGeom prst="rect">
            <a:avLst/>
          </a:prstGeom>
        </p:spPr>
      </p:pic>
      <p:sp>
        <p:nvSpPr>
          <p:cNvPr id="14" name="Rettangolo 13"/>
          <p:cNvSpPr/>
          <p:nvPr userDrawn="1"/>
        </p:nvSpPr>
        <p:spPr>
          <a:xfrm>
            <a:off x="8450582" y="5394348"/>
            <a:ext cx="662736" cy="312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/>
            <a:fld id="{7E299ACB-13A6-4434-8433-AB280771EF2D}" type="slidenum">
              <a:rPr lang="en-US"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‹N›</a:t>
            </a:fld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/61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9" name="Titolo 14"/>
          <p:cNvSpPr>
            <a:spLocks noGrp="1"/>
          </p:cNvSpPr>
          <p:nvPr>
            <p:ph type="title" hasCustomPrompt="1"/>
          </p:nvPr>
        </p:nvSpPr>
        <p:spPr>
          <a:xfrm>
            <a:off x="628650" y="178627"/>
            <a:ext cx="7886700" cy="5043891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>
                <a:solidFill>
                  <a:srgbClr val="0C5AA0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it-IT" dirty="0" smtClean="0"/>
              <a:t>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51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lica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/>
          <p:cNvSpPr/>
          <p:nvPr userDrawn="1"/>
        </p:nvSpPr>
        <p:spPr>
          <a:xfrm>
            <a:off x="83370" y="5222519"/>
            <a:ext cx="456661" cy="45832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Titolo 7"/>
          <p:cNvSpPr txBox="1">
            <a:spLocks/>
          </p:cNvSpPr>
          <p:nvPr userDrawn="1"/>
        </p:nvSpPr>
        <p:spPr>
          <a:xfrm>
            <a:off x="0" y="120746"/>
            <a:ext cx="9147470" cy="582203"/>
          </a:xfrm>
          <a:prstGeom prst="roundRect">
            <a:avLst>
              <a:gd name="adj" fmla="val 0"/>
            </a:avLst>
          </a:prstGeom>
          <a:solidFill>
            <a:srgbClr val="C00000">
              <a:alpha val="37000"/>
            </a:srgbClr>
          </a:solidFill>
          <a:ln w="19050">
            <a:noFill/>
          </a:ln>
        </p:spPr>
        <p:txBody>
          <a:bodyPr lIns="180000" rIns="72000" bIns="46800" anchor="ctr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400" b="0" kern="120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endParaRPr lang="it-IT"/>
          </a:p>
        </p:txBody>
      </p:sp>
      <p:sp>
        <p:nvSpPr>
          <p:cNvPr id="10" name="Rettangolo 9"/>
          <p:cNvSpPr/>
          <p:nvPr userDrawn="1"/>
        </p:nvSpPr>
        <p:spPr>
          <a:xfrm>
            <a:off x="0" y="5394346"/>
            <a:ext cx="9144000" cy="320654"/>
          </a:xfrm>
          <a:prstGeom prst="rect">
            <a:avLst/>
          </a:prstGeom>
          <a:gradFill>
            <a:gsLst>
              <a:gs pos="0">
                <a:srgbClr val="E8A1A1"/>
              </a:gs>
              <a:gs pos="33000">
                <a:srgbClr val="E18484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0" y="5394346"/>
            <a:ext cx="9144000" cy="0"/>
          </a:xfrm>
          <a:prstGeom prst="line">
            <a:avLst/>
          </a:prstGeom>
          <a:ln w="3810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itolo 23"/>
          <p:cNvSpPr txBox="1">
            <a:spLocks/>
          </p:cNvSpPr>
          <p:nvPr userDrawn="1"/>
        </p:nvSpPr>
        <p:spPr>
          <a:xfrm>
            <a:off x="645033" y="5394346"/>
            <a:ext cx="4805203" cy="315860"/>
          </a:xfrm>
          <a:prstGeom prst="rect">
            <a:avLst/>
          </a:prstGeom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AIA - Introduction to </a:t>
            </a:r>
            <a:r>
              <a:rPr lang="en-US" sz="1300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OpenCV</a:t>
            </a:r>
            <a:r>
              <a:rPr lang="en-US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</a:t>
            </a:r>
            <a:r>
              <a:rPr lang="en-US" sz="13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– 2017-2018</a:t>
            </a:r>
            <a:r>
              <a:rPr lang="en-US" sz="1300" i="1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</a:t>
            </a:r>
            <a:r>
              <a:rPr lang="it-IT" sz="1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| Alessandro</a:t>
            </a:r>
            <a:r>
              <a:rPr lang="it-IT" sz="13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 Bria</a:t>
            </a:r>
            <a:endParaRPr lang="it-IT" sz="1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9" y="5235983"/>
            <a:ext cx="436692" cy="436692"/>
          </a:xfrm>
          <a:prstGeom prst="rect">
            <a:avLst/>
          </a:prstGeom>
        </p:spPr>
      </p:pic>
      <p:sp>
        <p:nvSpPr>
          <p:cNvPr id="14" name="Rettangolo 13"/>
          <p:cNvSpPr/>
          <p:nvPr userDrawn="1"/>
        </p:nvSpPr>
        <p:spPr>
          <a:xfrm>
            <a:off x="7676707" y="5394348"/>
            <a:ext cx="1436611" cy="312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r"/>
            <a:fld id="{7E299ACB-13A6-4434-8433-AB280771EF2D}" type="slidenum">
              <a:rPr lang="en-US"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‹N›</a:t>
            </a:fld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/61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0"/>
          </p:nvPr>
        </p:nvSpPr>
        <p:spPr>
          <a:xfrm>
            <a:off x="206644" y="774050"/>
            <a:ext cx="8658387" cy="4448468"/>
          </a:xfrm>
          <a:prstGeom prst="rect">
            <a:avLst/>
          </a:prstGeom>
        </p:spPr>
        <p:txBody>
          <a:bodyPr lIns="0" tIns="108000" rIns="0">
            <a:noAutofit/>
          </a:bodyPr>
          <a:lstStyle>
            <a:lvl1pPr algn="just">
              <a:spcAft>
                <a:spcPts val="300"/>
              </a:spcAft>
              <a:buClr>
                <a:srgbClr val="C00000"/>
              </a:buClr>
              <a:defRPr sz="2000">
                <a:latin typeface="Calibri Light" panose="020F0302020204030204" pitchFamily="34" charset="0"/>
              </a:defRPr>
            </a:lvl1pPr>
            <a:lvl2pPr marL="640080" indent="-246888" algn="just">
              <a:spcAft>
                <a:spcPts val="300"/>
              </a:spcAft>
              <a:buClr>
                <a:srgbClr val="C00000"/>
              </a:buClr>
              <a:buFont typeface="Symbol" panose="05050102010706020507" pitchFamily="18" charset="2"/>
              <a:buChar char="-"/>
              <a:defRPr sz="1800">
                <a:latin typeface="Calibri Light" panose="020F0302020204030204" pitchFamily="34" charset="0"/>
              </a:defRPr>
            </a:lvl2pPr>
            <a:lvl3pPr marL="914400" indent="-246888" algn="just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latin typeface="Calibri Light" panose="020F0302020204030204" pitchFamily="34" charset="0"/>
              </a:defRPr>
            </a:lvl3pPr>
            <a:lvl4pPr>
              <a:defRPr sz="1600">
                <a:latin typeface="Calibri Light" panose="020F0302020204030204" pitchFamily="34" charset="0"/>
              </a:defRPr>
            </a:lvl4pPr>
            <a:lvl5pPr>
              <a:defRPr sz="16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</a:t>
            </a:r>
            <a:r>
              <a:rPr lang="it-IT" smtClean="0"/>
              <a:t>dello schem</a:t>
            </a:r>
          </a:p>
          <a:p>
            <a:pPr lvl="0"/>
            <a:r>
              <a:rPr lang="it-IT" smtClean="0"/>
              <a:t>a</a:t>
            </a:r>
            <a:endParaRPr lang="it-IT" dirty="0" smtClean="0"/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</p:txBody>
      </p:sp>
      <p:sp>
        <p:nvSpPr>
          <p:cNvPr id="8" name="Titolo 7"/>
          <p:cNvSpPr>
            <a:spLocks noGrp="1"/>
          </p:cNvSpPr>
          <p:nvPr>
            <p:ph type="title" hasCustomPrompt="1"/>
          </p:nvPr>
        </p:nvSpPr>
        <p:spPr>
          <a:xfrm>
            <a:off x="-3470" y="120746"/>
            <a:ext cx="9147470" cy="582203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txBody>
          <a:bodyPr lIns="180000" rIns="72000" bIns="46800" anchor="ctr" anchorCtr="0">
            <a:normAutofit/>
          </a:bodyPr>
          <a:lstStyle>
            <a:lvl1pPr algn="l"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defRPr>
            </a:lvl1pPr>
          </a:lstStyle>
          <a:p>
            <a:r>
              <a:rPr lang="it-IT" smtClean="0"/>
              <a:t>Fare clic qui per inserire il titolo</a:t>
            </a:r>
            <a:endParaRPr lang="it-IT" dirty="0"/>
          </a:p>
        </p:txBody>
      </p:sp>
      <p:cxnSp>
        <p:nvCxnSpPr>
          <p:cNvPr id="15" name="Connettore 1 14"/>
          <p:cNvCxnSpPr/>
          <p:nvPr userDrawn="1"/>
        </p:nvCxnSpPr>
        <p:spPr>
          <a:xfrm flipV="1">
            <a:off x="-3470" y="120746"/>
            <a:ext cx="914747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1 2"/>
          <p:cNvCxnSpPr/>
          <p:nvPr userDrawn="1"/>
        </p:nvCxnSpPr>
        <p:spPr>
          <a:xfrm flipV="1">
            <a:off x="-3470" y="702949"/>
            <a:ext cx="914747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856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9" r:id="rId2"/>
    <p:sldLayoutId id="2147483758" r:id="rId3"/>
    <p:sldLayoutId id="2147483760" r:id="rId4"/>
    <p:sldLayoutId id="214748376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ttotitolo 24"/>
          <p:cNvSpPr txBox="1">
            <a:spLocks/>
          </p:cNvSpPr>
          <p:nvPr/>
        </p:nvSpPr>
        <p:spPr>
          <a:xfrm>
            <a:off x="447997" y="307074"/>
            <a:ext cx="8309377" cy="5069597"/>
          </a:xfrm>
          <a:prstGeom prst="rect">
            <a:avLst/>
          </a:prstGeom>
        </p:spPr>
        <p:txBody>
          <a:bodyPr vert="horz" lIns="0" rIns="18288" anchor="ctr" anchorCtr="0">
            <a:noAutofit/>
          </a:bodyPr>
          <a:lstStyle/>
          <a:p>
            <a:pPr marR="45720" algn="ctr">
              <a:spcAft>
                <a:spcPts val="800"/>
              </a:spcAft>
              <a:buClr>
                <a:schemeClr val="accent3"/>
              </a:buClr>
              <a:buSzPct val="95000"/>
              <a:defRPr/>
            </a:pPr>
            <a:r>
              <a:rPr lang="en-US" sz="2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latin typeface="Trebuchet MS" pitchFamily="34" charset="0"/>
              </a:rPr>
              <a:t>Advanced Image Analysis</a:t>
            </a:r>
            <a:endParaRPr lang="en-US" sz="2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latin typeface="Trebuchet MS" pitchFamily="34" charset="0"/>
            </a:endParaRPr>
          </a:p>
          <a:p>
            <a:pPr marR="45720" algn="ctr">
              <a:buClr>
                <a:schemeClr val="accent3"/>
              </a:buClr>
              <a:buSzPct val="95000"/>
              <a:defRPr/>
            </a:pPr>
            <a:r>
              <a:rPr lang="en-US" sz="2000" b="1" dirty="0" smtClean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rPr>
              <a:t>2017-2018, 2</a:t>
            </a:r>
            <a:r>
              <a:rPr lang="en-US" sz="2000" b="1" baseline="30000" dirty="0" smtClean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rPr>
              <a:t>nd</a:t>
            </a:r>
            <a:r>
              <a:rPr lang="en-US" sz="2000" b="1" dirty="0" smtClean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rPr>
              <a:t> semester</a:t>
            </a:r>
            <a:endParaRPr lang="en-US" sz="2000" b="1" dirty="0">
              <a:ln w="900" cmpd="sng">
                <a:solidFill>
                  <a:srgbClr val="0F6FC6">
                    <a:satMod val="190000"/>
                    <a:alpha val="55000"/>
                  </a:srgbClr>
                </a:solidFill>
                <a:prstDash val="solid"/>
              </a:ln>
              <a:solidFill>
                <a:srgbClr val="0F6FC6">
                  <a:satMod val="200000"/>
                  <a:tint val="3000"/>
                </a:srgbClr>
              </a:solidFill>
              <a:latin typeface="Trebuchet MS" pitchFamily="34" charset="0"/>
            </a:endParaRPr>
          </a:p>
          <a:p>
            <a:pPr marR="45720" algn="ctr">
              <a:buClr>
                <a:schemeClr val="accent3"/>
              </a:buClr>
              <a:buSzPct val="95000"/>
              <a:defRPr/>
            </a:pPr>
            <a:endParaRPr lang="en-US" sz="4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latin typeface="Trebuchet MS" pitchFamily="34" charset="0"/>
            </a:endParaRPr>
          </a:p>
          <a:p>
            <a:pPr marR="45720" algn="ctr">
              <a:buClr>
                <a:schemeClr val="accent3"/>
              </a:buClr>
              <a:buSzPct val="95000"/>
              <a:defRPr/>
            </a:pPr>
            <a:r>
              <a:rPr lang="en-US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latin typeface="Trebuchet MS" pitchFamily="34" charset="0"/>
              </a:rPr>
              <a:t>Introduction to </a:t>
            </a:r>
            <a:r>
              <a:rPr lang="en-US" sz="40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latin typeface="Trebuchet MS" pitchFamily="34" charset="0"/>
              </a:rPr>
              <a:t>OpenCV</a:t>
            </a:r>
            <a:endParaRPr lang="en-US" sz="2000" b="1" dirty="0">
              <a:ln w="900" cmpd="sng">
                <a:solidFill>
                  <a:srgbClr val="0F6FC6">
                    <a:satMod val="190000"/>
                    <a:alpha val="55000"/>
                  </a:srgbClr>
                </a:solidFill>
                <a:prstDash val="solid"/>
              </a:ln>
              <a:solidFill>
                <a:srgbClr val="0F6FC6">
                  <a:satMod val="200000"/>
                  <a:tint val="3000"/>
                </a:srgbClr>
              </a:solidFill>
              <a:latin typeface="Trebuchet MS" pitchFamily="34" charset="0"/>
            </a:endParaRPr>
          </a:p>
          <a:p>
            <a:pPr marR="45720">
              <a:buClr>
                <a:schemeClr val="accent3"/>
              </a:buClr>
              <a:buSzPct val="95000"/>
              <a:defRPr/>
            </a:pPr>
            <a:endParaRPr lang="en-US" sz="2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latin typeface="Trebuchet MS" pitchFamily="34" charset="0"/>
            </a:endParaRPr>
          </a:p>
          <a:p>
            <a:pPr marR="45720" algn="ctr">
              <a:buClr>
                <a:schemeClr val="accent3"/>
              </a:buClr>
              <a:buSzPct val="95000"/>
              <a:defRPr/>
            </a:pPr>
            <a:endParaRPr lang="en-US" sz="1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latin typeface="Trebuchet MS" pitchFamily="34" charset="0"/>
            </a:endParaRPr>
          </a:p>
          <a:p>
            <a:pPr marR="45720" algn="ctr">
              <a:buClr>
                <a:schemeClr val="accent3"/>
              </a:buClr>
              <a:buSzPct val="95000"/>
              <a:defRPr/>
            </a:pPr>
            <a:r>
              <a:rPr lang="en-US" sz="2400" b="1" dirty="0" smtClean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rPr>
              <a:t>Alessandro Bria</a:t>
            </a:r>
          </a:p>
          <a:p>
            <a:pPr marR="45720" algn="ctr">
              <a:buClr>
                <a:schemeClr val="accent3"/>
              </a:buClr>
              <a:buSzPct val="95000"/>
              <a:defRPr/>
            </a:pPr>
            <a:r>
              <a:rPr lang="en-US" sz="1600" b="1" dirty="0" smtClean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rPr>
              <a:t>Contract Professor</a:t>
            </a:r>
          </a:p>
          <a:p>
            <a:pPr marR="45720" algn="ctr">
              <a:buClr>
                <a:schemeClr val="accent3"/>
              </a:buClr>
              <a:buSzPct val="95000"/>
              <a:defRPr/>
            </a:pPr>
            <a:r>
              <a:rPr lang="en-US" sz="1600" b="1" dirty="0" smtClean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rPr>
              <a:t>and Post-doc Researcher</a:t>
            </a:r>
          </a:p>
          <a:p>
            <a:pPr marR="45720" algn="ctr">
              <a:buClr>
                <a:schemeClr val="accent3"/>
              </a:buClr>
              <a:buSzPct val="95000"/>
              <a:defRPr/>
            </a:pPr>
            <a:r>
              <a:rPr lang="en-US" sz="1600" b="1" dirty="0" smtClean="0">
                <a:ln w="900" cmpd="sng">
                  <a:solidFill>
                    <a:srgbClr val="0F6FC6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F6FC6">
                    <a:satMod val="200000"/>
                    <a:tint val="3000"/>
                  </a:srgbClr>
                </a:solidFill>
                <a:latin typeface="Trebuchet MS" pitchFamily="34" charset="0"/>
              </a:rPr>
              <a:t>email: a.bria@unicas.it</a:t>
            </a:r>
            <a:endParaRPr lang="en-US" sz="16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9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>
          <a:xfrm>
            <a:off x="206644" y="755000"/>
            <a:ext cx="8658387" cy="444846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basic object methods </a:t>
            </a:r>
          </a:p>
          <a:p>
            <a:pPr lvl="1"/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 </a:t>
            </a:r>
            <a:r>
              <a:rPr lang="en-US" dirty="0" err="1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aMatROI</a:t>
            </a:r>
            <a:r>
              <a:rPr lang="en-US" dirty="0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rowrange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startrow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endrow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/>
              <a:t>	</a:t>
            </a:r>
          </a:p>
          <a:p>
            <a:pPr marL="628650" lvl="1" indent="0">
              <a:spcBef>
                <a:spcPts val="0"/>
              </a:spcBef>
              <a:buNone/>
            </a:pPr>
            <a:r>
              <a:rPr lang="en-US" dirty="0" smtClean="0"/>
              <a:t>returns a Region Of Interest (ROI) corresponding to the given row span</a:t>
            </a:r>
          </a:p>
          <a:p>
            <a:pPr marL="1162050" lvl="1" indent="0">
              <a:buNone/>
            </a:pPr>
            <a:r>
              <a:rPr lang="en-US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aMatROI</a:t>
            </a:r>
            <a:r>
              <a:rPr lang="en-US" dirty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highlight>
                  <a:srgbClr val="FFFFFF"/>
                </a:highlight>
              </a:rPr>
              <a:t>shares its content with </a:t>
            </a:r>
            <a:r>
              <a:rPr lang="en-US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dirty="0" smtClean="0">
                <a:highlight>
                  <a:srgbClr val="FFFFFF"/>
                </a:highlight>
              </a:rPr>
              <a:t>, hence modifying one does affect the other. </a:t>
            </a:r>
            <a:r>
              <a:rPr lang="en-US" i="1" dirty="0" smtClean="0">
                <a:highlight>
                  <a:srgbClr val="FFFFFF"/>
                </a:highlight>
              </a:rPr>
              <a:t>No memory allocation is involved</a:t>
            </a:r>
            <a:r>
              <a:rPr lang="en-US" dirty="0" smtClean="0">
                <a:highlight>
                  <a:srgbClr val="FFFFFF"/>
                </a:highlight>
              </a:rPr>
              <a:t>. </a:t>
            </a: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 </a:t>
            </a:r>
            <a:r>
              <a:rPr lang="en-US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aMatROI</a:t>
            </a:r>
            <a:r>
              <a:rPr lang="en-US" dirty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colrange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startcol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endcol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/>
              <a:t>	</a:t>
            </a:r>
          </a:p>
          <a:p>
            <a:pPr marL="628650" lvl="1" indent="0">
              <a:spcBef>
                <a:spcPts val="0"/>
              </a:spcBef>
              <a:buNone/>
            </a:pPr>
            <a:r>
              <a:rPr lang="en-US" dirty="0"/>
              <a:t>returns a Region Of Interest (ROI) corresponding to the given </a:t>
            </a:r>
            <a:r>
              <a:rPr lang="en-US" dirty="0" smtClean="0"/>
              <a:t>column span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 </a:t>
            </a:r>
            <a:r>
              <a:rPr lang="en-US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aMatROI</a:t>
            </a:r>
            <a:r>
              <a:rPr lang="en-US" dirty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roi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/>
              <a:t>	</a:t>
            </a:r>
          </a:p>
          <a:p>
            <a:pPr marL="628650" lvl="1" indent="0">
              <a:spcBef>
                <a:spcPts val="0"/>
              </a:spcBef>
              <a:buNone/>
            </a:pPr>
            <a:r>
              <a:rPr lang="en-US" dirty="0"/>
              <a:t>returns a Region Of Interest (ROI) corresponding to the given </a:t>
            </a:r>
            <a:r>
              <a:rPr lang="en-US" dirty="0" smtClean="0"/>
              <a:t>rectangle</a:t>
            </a:r>
          </a:p>
          <a:p>
            <a:pPr marL="990600" lvl="2" indent="-180975">
              <a:spcBef>
                <a:spcPts val="0"/>
              </a:spcBef>
            </a:pPr>
            <a:r>
              <a:rPr lang="en-US" sz="18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800" dirty="0" err="1" smtClean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sz="1800" dirty="0" smtClean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/>
              <a:t>is a simple data structure whose objects can be instantiated on-the-fly by calling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(x, y, width, height) </a:t>
            </a:r>
            <a:r>
              <a:rPr lang="en-US" sz="1800" dirty="0" smtClean="0">
                <a:solidFill>
                  <a:prstClr val="black"/>
                </a:solidFill>
              </a:rPr>
              <a:t>where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8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prstClr val="black"/>
                </a:solidFill>
              </a:rPr>
              <a:t>and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18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prstClr val="black"/>
                </a:solidFill>
              </a:rPr>
              <a:t>are the top-left horizontal and vertical coordinates, respectively.</a:t>
            </a:r>
            <a:endParaRPr lang="en-US" dirty="0"/>
          </a:p>
          <a:p>
            <a:pPr marL="796290" indent="0">
              <a:buNone/>
            </a:pPr>
            <a:endParaRPr lang="en-US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object methods (2/3)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44" y="2077658"/>
            <a:ext cx="445489" cy="4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>
          <a:xfrm>
            <a:off x="206644" y="755000"/>
            <a:ext cx="8658387" cy="444846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basic object methods </a:t>
            </a:r>
          </a:p>
          <a:p>
            <a:pPr lvl="1">
              <a:spcBef>
                <a:spcPts val="300"/>
              </a:spcBef>
            </a:pPr>
            <a:r>
              <a:rPr lang="en-US" dirty="0" err="1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isSubmatrix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/>
          </a:p>
          <a:p>
            <a:pPr marL="628650" lvl="1" indent="0">
              <a:spcBef>
                <a:spcPts val="0"/>
              </a:spcBef>
              <a:buNone/>
            </a:pPr>
            <a:r>
              <a:rPr lang="en-US" dirty="0" smtClean="0"/>
              <a:t>returns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 smtClean="0"/>
              <a:t> if the matrix is a </a:t>
            </a:r>
            <a:r>
              <a:rPr lang="en-US" dirty="0" err="1" smtClean="0"/>
              <a:t>submatrix</a:t>
            </a:r>
            <a:r>
              <a:rPr lang="en-US" dirty="0" smtClean="0"/>
              <a:t> (ROI) of another matrix</a:t>
            </a:r>
            <a:endParaRPr lang="en-US" dirty="0"/>
          </a:p>
          <a:p>
            <a:pPr marL="393192" lvl="1" indent="0">
              <a:spcBef>
                <a:spcPts val="300"/>
              </a:spcBef>
              <a:buNone/>
            </a:pPr>
            <a:endParaRPr lang="en-US" dirty="0" smtClean="0">
              <a:solidFill>
                <a:srgbClr val="0000A6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>
              <a:spcBef>
                <a:spcPts val="300"/>
              </a:spcBef>
            </a:pPr>
            <a:r>
              <a:rPr lang="en-US" dirty="0" err="1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Scalar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cv::Mat mask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/>
              <a:t>	</a:t>
            </a:r>
          </a:p>
          <a:p>
            <a:pPr marL="628650" lvl="1" indent="0">
              <a:spcBef>
                <a:spcPts val="0"/>
              </a:spcBef>
              <a:buNone/>
            </a:pPr>
            <a:r>
              <a:rPr lang="en-US" dirty="0" smtClean="0"/>
              <a:t>sets all or some (if 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mask</a:t>
            </a:r>
            <a:r>
              <a:rPr lang="en-US" dirty="0" smtClean="0"/>
              <a:t> is used) of the elements to the specified value</a:t>
            </a:r>
          </a:p>
          <a:p>
            <a:pPr marL="6286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smtClean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Scalar</a:t>
            </a:r>
            <a:r>
              <a:rPr lang="en-US" sz="1600" dirty="0"/>
              <a:t> </a:t>
            </a:r>
            <a:r>
              <a:rPr lang="en-US" dirty="0" smtClean="0"/>
              <a:t>can be 1 up to 4 dimensional scalar, e.g.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smtClean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Scalar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(value) </a:t>
            </a:r>
            <a:r>
              <a:rPr lang="en-US" dirty="0" smtClean="0"/>
              <a:t>which is commonly used for grayscale-images, and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smtClean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Scalar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b_value,g_value,r_value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/>
              <a:t>commonly used for color-images</a:t>
            </a:r>
          </a:p>
          <a:p>
            <a:pPr marL="1188720" lvl="2" indent="-285750">
              <a:spcBef>
                <a:spcPts val="0"/>
              </a:spcBef>
            </a:pPr>
            <a:r>
              <a:rPr lang="en-US" dirty="0" err="1" smtClean="0"/>
              <a:t>OpenCV</a:t>
            </a:r>
            <a:r>
              <a:rPr lang="en-US" dirty="0" smtClean="0"/>
              <a:t> uses the Blue-Green-Red (BGR) color model by default</a:t>
            </a:r>
            <a:endParaRPr lang="en-US" dirty="0"/>
          </a:p>
          <a:p>
            <a:pPr marL="796290" indent="0">
              <a:buNone/>
            </a:pPr>
            <a:endParaRPr lang="en-US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object methods (3/3)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7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thanks to </a:t>
            </a:r>
            <a:r>
              <a:rPr lang="en-US" i="1" dirty="0" smtClean="0"/>
              <a:t>operator overloading </a:t>
            </a:r>
            <a:r>
              <a:rPr lang="en-US" dirty="0" smtClean="0"/>
              <a:t>in C++, it is perfectly fine to perform arithmetic operations involving </a:t>
            </a:r>
            <a:r>
              <a:rPr lang="en-US" b="1" dirty="0" smtClean="0"/>
              <a:t>matrices</a:t>
            </a:r>
            <a:r>
              <a:rPr lang="en-US" dirty="0" smtClean="0"/>
              <a:t> and </a:t>
            </a:r>
            <a:r>
              <a:rPr lang="en-US" b="1" dirty="0" smtClean="0"/>
              <a:t>numbers</a:t>
            </a:r>
            <a:r>
              <a:rPr lang="en-US" dirty="0" smtClean="0"/>
              <a:t>:</a:t>
            </a:r>
            <a:endParaRPr lang="en-US" u="sng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is also possible to perform </a:t>
            </a:r>
            <a:r>
              <a:rPr lang="en-US" b="1" dirty="0" smtClean="0"/>
              <a:t>element-wise</a:t>
            </a:r>
            <a:r>
              <a:rPr lang="en-US" dirty="0" smtClean="0"/>
              <a:t> </a:t>
            </a:r>
            <a:r>
              <a:rPr lang="en-US" dirty="0" err="1" smtClean="0"/>
              <a:t>arithmetics</a:t>
            </a:r>
            <a:r>
              <a:rPr lang="en-US" dirty="0" smtClean="0"/>
              <a:t> between </a:t>
            </a:r>
            <a:r>
              <a:rPr lang="en-US" b="1" dirty="0" smtClean="0"/>
              <a:t>matrices</a:t>
            </a:r>
            <a:r>
              <a:rPr lang="en-US" dirty="0" smtClean="0"/>
              <a:t>: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Arithmetics</a:t>
            </a:r>
            <a:endParaRPr lang="en-US" dirty="0"/>
          </a:p>
        </p:txBody>
      </p:sp>
      <p:sp>
        <p:nvSpPr>
          <p:cNvPr id="4" name="Rettangolo 3"/>
          <p:cNvSpPr/>
          <p:nvPr/>
        </p:nvSpPr>
        <p:spPr>
          <a:xfrm>
            <a:off x="514350" y="1674845"/>
            <a:ext cx="5324476" cy="13234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aNumber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en-US" sz="1600" dirty="0" err="1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sz="1600" dirty="0" err="1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aNumber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-= </a:t>
            </a:r>
            <a:r>
              <a:rPr lang="en-US" sz="1600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aNumber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/= </a:t>
            </a:r>
            <a:r>
              <a:rPr lang="en-US" sz="1600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aNumber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*= </a:t>
            </a:r>
            <a:r>
              <a:rPr lang="en-US" sz="1600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aNumber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  <p:sp>
        <p:nvSpPr>
          <p:cNvPr id="5" name="Rettangolo 4"/>
          <p:cNvSpPr/>
          <p:nvPr/>
        </p:nvSpPr>
        <p:spPr>
          <a:xfrm>
            <a:off x="514350" y="3665570"/>
            <a:ext cx="5324476" cy="10772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1600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600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463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most common way is to use one of the many available constructors: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i="1" dirty="0" smtClean="0"/>
              <a:t>advanced</a:t>
            </a:r>
            <a:r>
              <a:rPr lang="en-US" dirty="0" smtClean="0"/>
              <a:t>) it is also possible to create and populate a matrix on the fly (a very convenient way to define convolution kernels):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cv::Mat</a:t>
            </a:r>
            <a:endParaRPr lang="en-US" dirty="0"/>
          </a:p>
        </p:txBody>
      </p:sp>
      <p:sp>
        <p:nvSpPr>
          <p:cNvPr id="4" name="Rettangolo 3"/>
          <p:cNvSpPr/>
          <p:nvPr/>
        </p:nvSpPr>
        <p:spPr>
          <a:xfrm>
            <a:off x="416194" y="1415341"/>
            <a:ext cx="8448837" cy="16004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spc="-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spc="-50" dirty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sz="1400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100, </a:t>
            </a:r>
            <a:r>
              <a:rPr lang="en-US" sz="1400" spc="-50" dirty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sz="1400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200;</a:t>
            </a:r>
          </a:p>
          <a:p>
            <a:r>
              <a:rPr lang="en-US" sz="1400" spc="-5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400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spc="-5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sz="1400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spc="-50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sz="1400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spc="-50" dirty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sz="1400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spc="-50" dirty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sz="1400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spc="-5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CV_8U</a:t>
            </a:r>
            <a:r>
              <a:rPr lang="en-US" sz="1400" spc="-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	           	</a:t>
            </a:r>
            <a:r>
              <a:rPr lang="en-US" sz="1400" spc="-50" dirty="0" smtClean="0">
                <a:solidFill>
                  <a:srgbClr val="808080"/>
                </a:solidFill>
                <a:highlight>
                  <a:srgbClr val="F3F3F3"/>
                </a:highlight>
                <a:latin typeface="Consolas" panose="020B0609020204030204" pitchFamily="49" charset="0"/>
              </a:rPr>
              <a:t>// </a:t>
            </a:r>
            <a:r>
              <a:rPr lang="en-US" sz="1400" spc="-50" dirty="0">
                <a:solidFill>
                  <a:srgbClr val="808080"/>
                </a:solidFill>
                <a:highlight>
                  <a:srgbClr val="F3F3F3"/>
                </a:highlight>
                <a:latin typeface="Consolas" panose="020B0609020204030204" pitchFamily="49" charset="0"/>
              </a:rPr>
              <a:t>1-channel, </a:t>
            </a:r>
            <a:r>
              <a:rPr lang="en-US" sz="1400" spc="-50" dirty="0" smtClean="0">
                <a:solidFill>
                  <a:srgbClr val="808080"/>
                </a:solidFill>
                <a:highlight>
                  <a:srgbClr val="F3F3F3"/>
                </a:highlight>
                <a:latin typeface="Consolas" panose="020B0609020204030204" pitchFamily="49" charset="0"/>
              </a:rPr>
              <a:t>random </a:t>
            </a:r>
            <a:r>
              <a:rPr lang="en-US" sz="1400" spc="-50" dirty="0">
                <a:solidFill>
                  <a:srgbClr val="808080"/>
                </a:solidFill>
                <a:highlight>
                  <a:srgbClr val="F3F3F3"/>
                </a:highlight>
                <a:latin typeface="Consolas" panose="020B0609020204030204" pitchFamily="49" charset="0"/>
              </a:rPr>
              <a:t>values</a:t>
            </a:r>
            <a:endParaRPr lang="en-US" sz="1400" spc="-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spc="-5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400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spc="-5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sz="1400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spc="-50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sz="1400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spc="-50" dirty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sz="1400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spc="-50" dirty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sz="1400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spc="-5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CV_8U</a:t>
            </a:r>
            <a:r>
              <a:rPr lang="en-US" sz="1400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spc="-5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400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spc="-5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Scalar</a:t>
            </a:r>
            <a:r>
              <a:rPr lang="en-US" sz="1400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</a:t>
            </a:r>
            <a:r>
              <a:rPr lang="en-US" sz="1400" spc="-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 		</a:t>
            </a:r>
            <a:r>
              <a:rPr lang="en-US" sz="1400" spc="-50" dirty="0" smtClean="0">
                <a:solidFill>
                  <a:srgbClr val="808080"/>
                </a:solidFill>
                <a:highlight>
                  <a:srgbClr val="F3F3F3"/>
                </a:highlight>
                <a:latin typeface="Consolas" panose="020B0609020204030204" pitchFamily="49" charset="0"/>
              </a:rPr>
              <a:t>// </a:t>
            </a:r>
            <a:r>
              <a:rPr lang="en-US" sz="1400" spc="-50" dirty="0">
                <a:solidFill>
                  <a:srgbClr val="808080"/>
                </a:solidFill>
                <a:highlight>
                  <a:srgbClr val="F3F3F3"/>
                </a:highlight>
                <a:latin typeface="Consolas" panose="020B0609020204030204" pitchFamily="49" charset="0"/>
              </a:rPr>
              <a:t>1-channel, </a:t>
            </a:r>
            <a:r>
              <a:rPr lang="en-US" sz="1400" spc="-50" dirty="0" smtClean="0">
                <a:solidFill>
                  <a:srgbClr val="808080"/>
                </a:solidFill>
                <a:highlight>
                  <a:srgbClr val="F3F3F3"/>
                </a:highlight>
                <a:latin typeface="Consolas" panose="020B0609020204030204" pitchFamily="49" charset="0"/>
              </a:rPr>
              <a:t>initialized to 0</a:t>
            </a:r>
            <a:endParaRPr lang="en-US" sz="1400" spc="-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spc="-5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400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spc="-5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sz="1400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spc="-50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sz="1400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spc="-50" dirty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sz="1400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spc="-50" dirty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sz="1400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spc="-5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CV_8UC</a:t>
            </a:r>
            <a:r>
              <a:rPr lang="en-US" sz="1400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</a:t>
            </a:r>
            <a:r>
              <a:rPr lang="en-US" sz="1400" spc="-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		  	</a:t>
            </a:r>
            <a:r>
              <a:rPr lang="en-US" sz="1400" spc="-50" dirty="0" smtClean="0">
                <a:solidFill>
                  <a:srgbClr val="808080"/>
                </a:solidFill>
                <a:highlight>
                  <a:srgbClr val="F3F3F3"/>
                </a:highlight>
                <a:latin typeface="Consolas" panose="020B0609020204030204" pitchFamily="49" charset="0"/>
              </a:rPr>
              <a:t>// </a:t>
            </a:r>
            <a:r>
              <a:rPr lang="en-US" sz="1400" spc="-50" dirty="0">
                <a:solidFill>
                  <a:srgbClr val="808080"/>
                </a:solidFill>
                <a:highlight>
                  <a:srgbClr val="F3F3F3"/>
                </a:highlight>
                <a:latin typeface="Consolas" panose="020B0609020204030204" pitchFamily="49" charset="0"/>
              </a:rPr>
              <a:t>3-channels, </a:t>
            </a:r>
            <a:r>
              <a:rPr lang="en-US" sz="1400" spc="-50" dirty="0" smtClean="0">
                <a:solidFill>
                  <a:srgbClr val="808080"/>
                </a:solidFill>
                <a:highlight>
                  <a:srgbClr val="F3F3F3"/>
                </a:highlight>
                <a:latin typeface="Consolas" panose="020B0609020204030204" pitchFamily="49" charset="0"/>
              </a:rPr>
              <a:t>random </a:t>
            </a:r>
            <a:r>
              <a:rPr lang="en-US" sz="1400" spc="-50" dirty="0">
                <a:solidFill>
                  <a:srgbClr val="808080"/>
                </a:solidFill>
                <a:highlight>
                  <a:srgbClr val="F3F3F3"/>
                </a:highlight>
                <a:latin typeface="Consolas" panose="020B0609020204030204" pitchFamily="49" charset="0"/>
              </a:rPr>
              <a:t>values</a:t>
            </a:r>
            <a:endParaRPr lang="en-US" sz="1400" spc="-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spc="-5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400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spc="-5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sz="1400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spc="-50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sz="1400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spc="-50" dirty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sz="1400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spc="-50" dirty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sz="1400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spc="-5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CV_8UC</a:t>
            </a:r>
            <a:r>
              <a:rPr lang="en-US" sz="1400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(3), </a:t>
            </a:r>
            <a:r>
              <a:rPr lang="en-US" sz="1400" spc="-5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400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spc="-5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Scalar</a:t>
            </a:r>
            <a:r>
              <a:rPr lang="en-US" sz="1400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(0,0,0</a:t>
            </a:r>
            <a:r>
              <a:rPr lang="en-US" sz="1400" spc="-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	</a:t>
            </a:r>
            <a:r>
              <a:rPr lang="en-US" sz="1400" spc="-50" dirty="0" smtClean="0">
                <a:solidFill>
                  <a:srgbClr val="808080"/>
                </a:solidFill>
                <a:highlight>
                  <a:srgbClr val="F3F3F3"/>
                </a:highlight>
                <a:latin typeface="Consolas" panose="020B0609020204030204" pitchFamily="49" charset="0"/>
              </a:rPr>
              <a:t>// </a:t>
            </a:r>
            <a:r>
              <a:rPr lang="en-US" sz="1400" spc="-50" dirty="0">
                <a:solidFill>
                  <a:srgbClr val="808080"/>
                </a:solidFill>
                <a:highlight>
                  <a:srgbClr val="F3F3F3"/>
                </a:highlight>
                <a:latin typeface="Consolas" panose="020B0609020204030204" pitchFamily="49" charset="0"/>
              </a:rPr>
              <a:t>3-channels, </a:t>
            </a:r>
            <a:r>
              <a:rPr lang="en-US" sz="1400" spc="-50" dirty="0" smtClean="0">
                <a:solidFill>
                  <a:srgbClr val="808080"/>
                </a:solidFill>
                <a:highlight>
                  <a:srgbClr val="F3F3F3"/>
                </a:highlight>
                <a:latin typeface="Consolas" panose="020B0609020204030204" pitchFamily="49" charset="0"/>
              </a:rPr>
              <a:t>initialized</a:t>
            </a:r>
            <a:endParaRPr lang="en-US" sz="1400" spc="-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spc="-50" dirty="0" smtClean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400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spc="-5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sz="1400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spc="-50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sz="1400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spc="-50" dirty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sz="1400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spc="-50" dirty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cols</a:t>
            </a:r>
            <a:r>
              <a:rPr lang="en-US" sz="1400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spc="-5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CV_32F</a:t>
            </a:r>
            <a:r>
              <a:rPr lang="en-US" sz="1400" spc="-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spc="-5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400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spc="-50" dirty="0" smtClean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Scalar</a:t>
            </a:r>
            <a:r>
              <a:rPr lang="en-US" sz="1400" spc="-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(5.5));  </a:t>
            </a:r>
            <a:r>
              <a:rPr lang="en-US" sz="1400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spc="-50" dirty="0">
                <a:solidFill>
                  <a:srgbClr val="808080"/>
                </a:solidFill>
                <a:highlight>
                  <a:srgbClr val="F3F3F3"/>
                </a:highlight>
                <a:latin typeface="Consolas" panose="020B0609020204030204" pitchFamily="49" charset="0"/>
              </a:rPr>
              <a:t>// </a:t>
            </a:r>
            <a:r>
              <a:rPr lang="en-US" sz="1400" spc="-50" dirty="0" smtClean="0">
                <a:solidFill>
                  <a:srgbClr val="808080"/>
                </a:solidFill>
                <a:highlight>
                  <a:srgbClr val="F3F3F3"/>
                </a:highlight>
                <a:latin typeface="Consolas" panose="020B0609020204030204" pitchFamily="49" charset="0"/>
              </a:rPr>
              <a:t>1-channel, floating-point</a:t>
            </a:r>
            <a:endParaRPr lang="en-US" sz="1400" spc="-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spc="-5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400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spc="-5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sz="1400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spc="-50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anotherMat</a:t>
            </a:r>
            <a:r>
              <a:rPr lang="en-US" sz="1400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spc="-50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sz="1400" spc="-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.size</a:t>
            </a:r>
            <a:r>
              <a:rPr lang="en-US" sz="1400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400" spc="-5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CV_8U</a:t>
            </a:r>
            <a:r>
              <a:rPr lang="en-US" sz="1400" spc="-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			</a:t>
            </a:r>
            <a:r>
              <a:rPr lang="en-US" sz="1400" spc="-50" dirty="0" smtClean="0">
                <a:solidFill>
                  <a:srgbClr val="808080"/>
                </a:solidFill>
                <a:highlight>
                  <a:srgbClr val="F3F3F3"/>
                </a:highlight>
                <a:latin typeface="Consolas" panose="020B0609020204030204" pitchFamily="49" charset="0"/>
              </a:rPr>
              <a:t>// same dimensions of </a:t>
            </a:r>
            <a:r>
              <a:rPr lang="en-US" sz="1400" spc="-50" dirty="0" err="1" smtClean="0">
                <a:solidFill>
                  <a:srgbClr val="808080"/>
                </a:solidFill>
                <a:highlight>
                  <a:srgbClr val="F3F3F3"/>
                </a:highlight>
                <a:latin typeface="Consolas" panose="020B0609020204030204" pitchFamily="49" charset="0"/>
              </a:rPr>
              <a:t>aMat</a:t>
            </a:r>
            <a:endParaRPr lang="en-US" sz="1400" spc="-50" dirty="0"/>
          </a:p>
        </p:txBody>
      </p:sp>
      <p:sp>
        <p:nvSpPr>
          <p:cNvPr id="5" name="Rettangolo 4"/>
          <p:cNvSpPr/>
          <p:nvPr/>
        </p:nvSpPr>
        <p:spPr>
          <a:xfrm>
            <a:off x="416194" y="4017995"/>
            <a:ext cx="5324476" cy="10772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a-DK" sz="16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sz="1600" dirty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kernel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da-DK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a-DK" sz="16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Mat_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da-DK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&gt;(3, 3) &lt;&lt;</a:t>
            </a:r>
          </a:p>
          <a:p>
            <a:pPr lvl="4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0,  1,  0,</a:t>
            </a:r>
          </a:p>
          <a:p>
            <a:pPr lvl="4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1, -4,  1,</a:t>
            </a:r>
          </a:p>
          <a:p>
            <a:pPr lvl="4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0,  1,  0);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996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206644" y="774050"/>
            <a:ext cx="8813531" cy="4448468"/>
          </a:xfrm>
        </p:spPr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function:</a:t>
            </a:r>
          </a:p>
          <a:p>
            <a:endParaRPr lang="en-US" dirty="0"/>
          </a:p>
          <a:p>
            <a:pPr lvl="1"/>
            <a:r>
              <a:rPr lang="en-US" dirty="0" smtClean="0"/>
              <a:t>if it does not exist, creates a new window and displays the given image</a:t>
            </a:r>
          </a:p>
          <a:p>
            <a:pPr lvl="1"/>
            <a:r>
              <a:rPr lang="en-US" dirty="0" smtClean="0"/>
              <a:t>if a window with the same name already exists, replaces its content with the given image</a:t>
            </a:r>
          </a:p>
          <a:p>
            <a:pPr lvl="1"/>
            <a:r>
              <a:rPr lang="en-US" dirty="0" smtClean="0"/>
              <a:t>it is a </a:t>
            </a:r>
            <a:r>
              <a:rPr lang="en-US" dirty="0" err="1" smtClean="0"/>
              <a:t>nonblocking</a:t>
            </a:r>
            <a:r>
              <a:rPr lang="en-US" dirty="0" smtClean="0"/>
              <a:t> function (i.e. the execution goes on to the next instruction)</a:t>
            </a:r>
          </a:p>
          <a:p>
            <a:pPr lvl="1"/>
            <a:r>
              <a:rPr lang="en-US" dirty="0" smtClean="0"/>
              <a:t>only 'full' 8/16-bit grayscale and BGR color images can be properly displayed</a:t>
            </a:r>
          </a:p>
          <a:p>
            <a:pPr lvl="1"/>
            <a:r>
              <a:rPr lang="en-US" dirty="0" smtClean="0"/>
              <a:t>the image aspect ratio may be changed if the image does not fit into the window</a:t>
            </a:r>
          </a:p>
          <a:p>
            <a:r>
              <a:rPr lang="en-US" dirty="0" smtClean="0"/>
              <a:t>AIA function:</a:t>
            </a:r>
          </a:p>
          <a:p>
            <a:endParaRPr lang="en-US" dirty="0"/>
          </a:p>
          <a:p>
            <a:pPr lvl="1"/>
            <a:r>
              <a:rPr lang="en-US" dirty="0" smtClean="0"/>
              <a:t>the aspect ratio is kept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if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wait</a:t>
            </a:r>
            <a:r>
              <a:rPr lang="en-US" dirty="0" smtClean="0"/>
              <a:t> is true (default), the execution is paused until the user presses any </a:t>
            </a:r>
            <a:r>
              <a:rPr lang="en-US" dirty="0"/>
              <a:t>k</a:t>
            </a:r>
            <a:r>
              <a:rPr lang="en-US" dirty="0" smtClean="0"/>
              <a:t>ey</a:t>
            </a:r>
          </a:p>
          <a:p>
            <a:pPr lvl="1">
              <a:spcBef>
                <a:spcPts val="0"/>
              </a:spcBef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scale</a:t>
            </a:r>
            <a:r>
              <a:rPr lang="en-US" dirty="0" smtClean="0"/>
              <a:t> is the resize factor to expand/reduce the image (default: no rescale)</a:t>
            </a:r>
          </a:p>
          <a:p>
            <a:endParaRPr lang="en-US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a cv::Mat</a:t>
            </a:r>
            <a:endParaRPr lang="en-US" dirty="0"/>
          </a:p>
        </p:txBody>
      </p:sp>
      <p:sp>
        <p:nvSpPr>
          <p:cNvPr id="4" name="Rettangolo 3"/>
          <p:cNvSpPr/>
          <p:nvPr/>
        </p:nvSpPr>
        <p:spPr>
          <a:xfrm>
            <a:off x="379289" y="1234559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F1B1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F1B1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winname</a:t>
            </a:r>
            <a:r>
              <a:rPr lang="en-US" dirty="0">
                <a:solidFill>
                  <a:srgbClr val="CF1B1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95" y="2799753"/>
            <a:ext cx="285503" cy="261711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95" y="3151493"/>
            <a:ext cx="285503" cy="261711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79288" y="3884303"/>
            <a:ext cx="8374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F1B1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F1B1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winname</a:t>
            </a:r>
            <a:r>
              <a:rPr lang="en-US" dirty="0">
                <a:solidFill>
                  <a:srgbClr val="CF1B1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wait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scale = 1.0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8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general form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 smtClean="0"/>
              <a:t>where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primitive_type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/>
              <a:t>is the primitive C/C++ type (e.g. </a:t>
            </a:r>
            <a:r>
              <a:rPr lang="en-US" sz="1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char</a:t>
            </a:r>
            <a:r>
              <a:rPr lang="en-US" dirty="0" smtClean="0"/>
              <a:t>, </a:t>
            </a:r>
            <a:r>
              <a:rPr lang="en-US" sz="1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short</a:t>
            </a:r>
            <a:r>
              <a:rPr lang="en-US" dirty="0" smtClean="0"/>
              <a:t>, </a:t>
            </a:r>
            <a:r>
              <a:rPr lang="en-US" sz="1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dirty="0" smtClean="0"/>
              <a:t>, ...) corresponding to the pixel type of </a:t>
            </a:r>
            <a:r>
              <a:rPr lang="en-US" sz="1400" dirty="0" err="1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grayscale images</a:t>
            </a:r>
            <a:r>
              <a:rPr lang="en-US" dirty="0" smtClean="0"/>
              <a:t>:</a:t>
            </a:r>
          </a:p>
          <a:p>
            <a:pPr>
              <a:spcBef>
                <a:spcPts val="1800"/>
              </a:spcBef>
            </a:pPr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b="1" dirty="0" smtClean="0">
                <a:solidFill>
                  <a:srgbClr val="0000FF"/>
                </a:solidFill>
              </a:rPr>
              <a:t>c</a:t>
            </a:r>
            <a:r>
              <a:rPr lang="en-US" b="1" dirty="0" smtClean="0">
                <a:solidFill>
                  <a:srgbClr val="33CC33"/>
                </a:solidFill>
              </a:rPr>
              <a:t>o</a:t>
            </a:r>
            <a:r>
              <a:rPr lang="en-US" b="1" dirty="0" smtClean="0">
                <a:solidFill>
                  <a:srgbClr val="FF0000"/>
                </a:solidFill>
              </a:rPr>
              <a:t>l</a:t>
            </a:r>
            <a:r>
              <a:rPr lang="en-US" b="1" dirty="0" smtClean="0">
                <a:solidFill>
                  <a:srgbClr val="0000FF"/>
                </a:solidFill>
              </a:rPr>
              <a:t>o</a:t>
            </a:r>
            <a:r>
              <a:rPr lang="en-US" b="1" dirty="0" smtClean="0">
                <a:solidFill>
                  <a:srgbClr val="33CC33"/>
                </a:solidFill>
              </a:rPr>
              <a:t>r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0000FF"/>
                </a:solidFill>
              </a:rPr>
              <a:t>m</a:t>
            </a:r>
            <a:r>
              <a:rPr lang="en-US" b="1" dirty="0" smtClean="0">
                <a:solidFill>
                  <a:srgbClr val="33CC33"/>
                </a:solidFill>
              </a:rPr>
              <a:t>a</a:t>
            </a:r>
            <a:r>
              <a:rPr lang="en-US" b="1" dirty="0" smtClean="0">
                <a:solidFill>
                  <a:srgbClr val="FF0000"/>
                </a:solidFill>
              </a:rPr>
              <a:t>g</a:t>
            </a:r>
            <a:r>
              <a:rPr lang="en-US" b="1" dirty="0" smtClean="0">
                <a:solidFill>
                  <a:srgbClr val="0000FF"/>
                </a:solidFill>
              </a:rPr>
              <a:t>e</a:t>
            </a:r>
            <a:r>
              <a:rPr lang="en-US" b="1" dirty="0" smtClean="0">
                <a:solidFill>
                  <a:srgbClr val="33CC33"/>
                </a:solidFill>
              </a:rPr>
              <a:t>s</a:t>
            </a:r>
            <a:r>
              <a:rPr lang="en-US" dirty="0"/>
              <a:t> </a:t>
            </a:r>
            <a:r>
              <a:rPr lang="en-US" dirty="0" smtClean="0"/>
              <a:t>(8 bits x 3 channels):</a:t>
            </a:r>
          </a:p>
          <a:p>
            <a:pPr marL="651510" lvl="1" indent="-285750">
              <a:spcBef>
                <a:spcPts val="5400"/>
              </a:spcBef>
            </a:pPr>
            <a:r>
              <a:rPr lang="en-US" dirty="0" smtClean="0"/>
              <a:t>these 2 equivalent calls yield a 3-channels vector. If the image color model is BGR (default, unless we transform it), then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channel=0</a:t>
            </a:r>
            <a:r>
              <a:rPr lang="en-US" dirty="0" smtClean="0"/>
              <a:t> yields the blue component, etc. </a:t>
            </a:r>
            <a:endParaRPr lang="en-US" sz="20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cv::Mat elements: </a:t>
            </a:r>
            <a:r>
              <a:rPr lang="en-US" i="1" dirty="0" smtClean="0"/>
              <a:t>the easy way</a:t>
            </a:r>
            <a:r>
              <a:rPr lang="en-US" dirty="0" smtClean="0"/>
              <a:t> (slow)</a:t>
            </a:r>
            <a:endParaRPr lang="en-US" i="1" dirty="0"/>
          </a:p>
        </p:txBody>
      </p:sp>
      <p:sp>
        <p:nvSpPr>
          <p:cNvPr id="5" name="Rettangolo 4"/>
          <p:cNvSpPr/>
          <p:nvPr/>
        </p:nvSpPr>
        <p:spPr>
          <a:xfrm>
            <a:off x="371474" y="1210360"/>
            <a:ext cx="5591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primitive_type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col) </a:t>
            </a:r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371474" y="2664909"/>
            <a:ext cx="7505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 char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(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col)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8 bits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71474" y="3001975"/>
            <a:ext cx="7172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 short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16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bits </a:t>
            </a:r>
            <a:endParaRPr lang="en-US" dirty="0"/>
          </a:p>
        </p:txBody>
      </p:sp>
      <p:sp>
        <p:nvSpPr>
          <p:cNvPr id="8" name="Rettangolo 7"/>
          <p:cNvSpPr/>
          <p:nvPr/>
        </p:nvSpPr>
        <p:spPr>
          <a:xfrm>
            <a:off x="371473" y="3908530"/>
            <a:ext cx="81724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en-US" dirty="0" smtClean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,3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&gt;(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col)[channel]	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371474" y="4252567"/>
            <a:ext cx="7505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en-US" dirty="0" smtClean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Vec3b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col)[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	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58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general form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 smtClean="0"/>
              <a:t>yields the array of pixels corresponding to the given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dirty="0" smtClean="0"/>
              <a:t>; column elements can then be accessed using the [ ] operator</a:t>
            </a:r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grayscale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images</a:t>
            </a:r>
            <a:r>
              <a:rPr lang="en-US" dirty="0" smtClean="0"/>
              <a:t>:</a:t>
            </a: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cv::Mat elements: </a:t>
            </a:r>
            <a:r>
              <a:rPr lang="en-US" i="1" dirty="0" smtClean="0"/>
              <a:t>the hard way</a:t>
            </a:r>
            <a:r>
              <a:rPr lang="en-US" dirty="0" smtClean="0"/>
              <a:t> (up to 100x faster)</a:t>
            </a:r>
            <a:endParaRPr lang="en-US" i="1" dirty="0"/>
          </a:p>
        </p:txBody>
      </p:sp>
      <p:sp>
        <p:nvSpPr>
          <p:cNvPr id="5" name="Rettangolo 4"/>
          <p:cNvSpPr/>
          <p:nvPr/>
        </p:nvSpPr>
        <p:spPr>
          <a:xfrm>
            <a:off x="371474" y="1210360"/>
            <a:ext cx="5591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primitive_type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row) </a:t>
            </a:r>
            <a:endParaRPr lang="en-US" dirty="0"/>
          </a:p>
        </p:txBody>
      </p:sp>
      <p:sp>
        <p:nvSpPr>
          <p:cNvPr id="10" name="Rettangolo 9"/>
          <p:cNvSpPr/>
          <p:nvPr/>
        </p:nvSpPr>
        <p:spPr>
          <a:xfrm>
            <a:off x="504822" y="2998284"/>
            <a:ext cx="7705727" cy="156000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=0; </a:t>
            </a:r>
            <a:r>
              <a:rPr lang="en-US" sz="1600" dirty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.rows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replace with unsigned short for 16-bits</a:t>
            </a:r>
            <a:endParaRPr lang="en-US" sz="1600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unsigned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=0; </a:t>
            </a:r>
            <a:r>
              <a:rPr lang="en-US" sz="1600" dirty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.cols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sz="1600" dirty="0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err="1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ythRow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128;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7417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0000FF"/>
                </a:solidFill>
              </a:rPr>
              <a:t>c</a:t>
            </a:r>
            <a:r>
              <a:rPr lang="en-US" b="1" dirty="0" smtClean="0">
                <a:solidFill>
                  <a:srgbClr val="33CC33"/>
                </a:solidFill>
              </a:rPr>
              <a:t>o</a:t>
            </a:r>
            <a:r>
              <a:rPr lang="en-US" b="1" dirty="0" smtClean="0">
                <a:solidFill>
                  <a:srgbClr val="FF0000"/>
                </a:solidFill>
              </a:rPr>
              <a:t>l</a:t>
            </a:r>
            <a:r>
              <a:rPr lang="en-US" b="1" dirty="0" smtClean="0">
                <a:solidFill>
                  <a:srgbClr val="0000FF"/>
                </a:solidFill>
              </a:rPr>
              <a:t>o</a:t>
            </a:r>
            <a:r>
              <a:rPr lang="en-US" b="1" dirty="0" smtClean="0">
                <a:solidFill>
                  <a:srgbClr val="33CC33"/>
                </a:solidFill>
              </a:rPr>
              <a:t>r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0000FF"/>
                </a:solidFill>
              </a:rPr>
              <a:t>m</a:t>
            </a:r>
            <a:r>
              <a:rPr lang="en-US" b="1" dirty="0">
                <a:solidFill>
                  <a:srgbClr val="33CC33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</a:rPr>
              <a:t>g</a:t>
            </a:r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US" b="1" dirty="0">
                <a:solidFill>
                  <a:srgbClr val="33CC33"/>
                </a:solidFill>
              </a:rPr>
              <a:t>s</a:t>
            </a:r>
            <a:r>
              <a:rPr lang="en-US" dirty="0"/>
              <a:t> (8 bits x 3 channels):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cv::Mat elements: </a:t>
            </a:r>
            <a:r>
              <a:rPr lang="en-US" i="1" dirty="0" smtClean="0"/>
              <a:t>the hard way</a:t>
            </a:r>
            <a:r>
              <a:rPr lang="en-US" dirty="0" smtClean="0"/>
              <a:t> (up to 100x faster)</a:t>
            </a:r>
            <a:endParaRPr lang="en-US" i="1" dirty="0"/>
          </a:p>
        </p:txBody>
      </p:sp>
      <p:sp>
        <p:nvSpPr>
          <p:cNvPr id="10" name="Rettangolo 9"/>
          <p:cNvSpPr/>
          <p:nvPr/>
        </p:nvSpPr>
        <p:spPr>
          <a:xfrm>
            <a:off x="504822" y="1362075"/>
            <a:ext cx="8448677" cy="277459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=0; </a:t>
            </a:r>
            <a:r>
              <a:rPr lang="en-US" sz="1600" dirty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.rows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Vec3b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Vec3b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=0; </a:t>
            </a:r>
            <a:r>
              <a:rPr lang="en-US" sz="1600" dirty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.cols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err="1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ythRow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][0] = 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// blue channel if color model is BGR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err="1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ythRow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][1] = 255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 green channel if color model is BGR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err="1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ythRow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][2] = 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red channel if color model is BGR</a:t>
            </a:r>
            <a:endParaRPr lang="en-US" sz="1600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16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split a multi-channel matrix into separate single-channel matrices: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merge several matrices to make a single multi-channel matrix</a:t>
            </a:r>
            <a:endParaRPr lang="en-US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Split/merge cv::Mat channels</a:t>
            </a:r>
            <a:endParaRPr lang="en-US" dirty="0"/>
          </a:p>
        </p:txBody>
      </p:sp>
      <p:sp>
        <p:nvSpPr>
          <p:cNvPr id="4" name="Rettangolo 3"/>
          <p:cNvSpPr/>
          <p:nvPr/>
        </p:nvSpPr>
        <p:spPr>
          <a:xfrm>
            <a:off x="428625" y="1271885"/>
            <a:ext cx="5695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aMatChannels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split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aMatChannels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428625" y="3250170"/>
            <a:ext cx="5924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aMatChannels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merge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aMatChannels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9" name="Rettangolo 8"/>
          <p:cNvSpPr/>
          <p:nvPr/>
        </p:nvSpPr>
        <p:spPr>
          <a:xfrm>
            <a:off x="1696816" y="1918216"/>
            <a:ext cx="724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>
                <a:solidFill>
                  <a:prstClr val="black"/>
                </a:solidFill>
                <a:latin typeface="Calibri Light" panose="020F0302020204030204" pitchFamily="34" charset="0"/>
              </a:rPr>
              <a:t>input</a:t>
            </a:r>
            <a:endParaRPr lang="en-US" i="1" dirty="0"/>
          </a:p>
        </p:txBody>
      </p:sp>
      <p:sp>
        <p:nvSpPr>
          <p:cNvPr id="10" name="Rettangolo 9"/>
          <p:cNvSpPr/>
          <p:nvPr/>
        </p:nvSpPr>
        <p:spPr>
          <a:xfrm>
            <a:off x="2914161" y="1918216"/>
            <a:ext cx="8739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>
                <a:solidFill>
                  <a:prstClr val="black"/>
                </a:solidFill>
                <a:latin typeface="Calibri Light" panose="020F0302020204030204" pitchFamily="34" charset="0"/>
              </a:rPr>
              <a:t>output</a:t>
            </a:r>
            <a:endParaRPr lang="en-US" i="1" dirty="0"/>
          </a:p>
        </p:txBody>
      </p:sp>
      <p:sp>
        <p:nvSpPr>
          <p:cNvPr id="11" name="Rettangolo 10"/>
          <p:cNvSpPr/>
          <p:nvPr/>
        </p:nvSpPr>
        <p:spPr>
          <a:xfrm>
            <a:off x="2167728" y="3896501"/>
            <a:ext cx="724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>
                <a:solidFill>
                  <a:prstClr val="black"/>
                </a:solidFill>
                <a:latin typeface="Calibri Light" panose="020F0302020204030204" pitchFamily="34" charset="0"/>
              </a:rPr>
              <a:t>input</a:t>
            </a:r>
            <a:endParaRPr lang="en-US" i="1" dirty="0"/>
          </a:p>
        </p:txBody>
      </p:sp>
      <p:sp>
        <p:nvSpPr>
          <p:cNvPr id="12" name="Rettangolo 11"/>
          <p:cNvSpPr/>
          <p:nvPr/>
        </p:nvSpPr>
        <p:spPr>
          <a:xfrm>
            <a:off x="3366035" y="3896501"/>
            <a:ext cx="8739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>
                <a:solidFill>
                  <a:prstClr val="black"/>
                </a:solidFill>
                <a:latin typeface="Calibri Light" panose="020F0302020204030204" pitchFamily="34" charset="0"/>
              </a:rPr>
              <a:t>output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2602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sz="quarter" idx="10"/>
          </p:nvPr>
        </p:nvSpPr>
        <p:spPr>
          <a:xfrm>
            <a:off x="206645" y="774050"/>
            <a:ext cx="5051156" cy="4448468"/>
          </a:xfrm>
        </p:spPr>
        <p:txBody>
          <a:bodyPr anchor="ctr" anchorCtr="0"/>
          <a:lstStyle/>
          <a:p>
            <a:r>
              <a:rPr lang="en-US" dirty="0" smtClean="0"/>
              <a:t>create a grayscale image with increasing intensities (from black to white) along the vertical direction</a:t>
            </a:r>
          </a:p>
          <a:p>
            <a:pPr lvl="1"/>
            <a:r>
              <a:rPr lang="en-US" dirty="0" smtClean="0"/>
              <a:t>both 8-bit and 16-bit versions</a:t>
            </a:r>
          </a:p>
          <a:p>
            <a:pPr lvl="1"/>
            <a:r>
              <a:rPr lang="en-US" dirty="0" smtClean="0"/>
              <a:t>both easy/slow and hard/fast versions</a:t>
            </a:r>
          </a:p>
          <a:p>
            <a:pPr lvl="2"/>
            <a:r>
              <a:rPr lang="en-US" dirty="0" smtClean="0"/>
              <a:t>also measure the time elapsed</a:t>
            </a:r>
            <a:endParaRPr lang="en-US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1" t="9333" r="65521" b="41334"/>
          <a:stretch/>
        </p:blipFill>
        <p:spPr>
          <a:xfrm>
            <a:off x="5895974" y="1407609"/>
            <a:ext cx="2886076" cy="3211572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206645" y="4841439"/>
            <a:ext cx="547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solution in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/exercises/access-grayscale-pixels.cpp</a:t>
            </a:r>
            <a:endParaRPr lang="it-IT" sz="12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25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206644" y="774050"/>
            <a:ext cx="5736956" cy="4448468"/>
          </a:xfrm>
        </p:spPr>
        <p:txBody>
          <a:bodyPr anchor="ctr" anchorCtr="0"/>
          <a:lstStyle/>
          <a:p>
            <a:r>
              <a:rPr lang="en-US" dirty="0" smtClean="0"/>
              <a:t>Open source Computer Vision (Intel, 1999) is a library written in C/C++ mainly aimed at </a:t>
            </a:r>
            <a:r>
              <a:rPr lang="en-US" i="1" dirty="0" smtClean="0"/>
              <a:t>real-time</a:t>
            </a:r>
            <a:r>
              <a:rPr lang="en-US" dirty="0" smtClean="0"/>
              <a:t> </a:t>
            </a:r>
            <a:r>
              <a:rPr lang="en-US" b="1" dirty="0" smtClean="0"/>
              <a:t>computer vision</a:t>
            </a:r>
          </a:p>
          <a:p>
            <a:r>
              <a:rPr lang="en-US" b="1" dirty="0" smtClean="0"/>
              <a:t>free</a:t>
            </a:r>
            <a:r>
              <a:rPr lang="en-US" dirty="0" smtClean="0"/>
              <a:t>, </a:t>
            </a:r>
            <a:r>
              <a:rPr lang="en-US" b="1" dirty="0" smtClean="0"/>
              <a:t>open-source</a:t>
            </a:r>
            <a:r>
              <a:rPr lang="en-US" dirty="0" smtClean="0"/>
              <a:t> and </a:t>
            </a:r>
            <a:r>
              <a:rPr lang="en-US" b="1" dirty="0" smtClean="0"/>
              <a:t>cross-platform</a:t>
            </a:r>
          </a:p>
          <a:p>
            <a:r>
              <a:rPr lang="en-US" b="1" dirty="0" smtClean="0"/>
              <a:t>fast</a:t>
            </a:r>
          </a:p>
          <a:p>
            <a:pPr lvl="1"/>
            <a:r>
              <a:rPr lang="en-US" dirty="0"/>
              <a:t>widely considered the </a:t>
            </a:r>
            <a:r>
              <a:rPr lang="en-US" b="1" dirty="0"/>
              <a:t>fastest</a:t>
            </a:r>
            <a:r>
              <a:rPr lang="en-US" dirty="0"/>
              <a:t> image processing </a:t>
            </a:r>
            <a:r>
              <a:rPr lang="en-US" dirty="0" smtClean="0"/>
              <a:t>and </a:t>
            </a:r>
            <a:r>
              <a:rPr lang="en-US" dirty="0"/>
              <a:t>analysis library available</a:t>
            </a:r>
          </a:p>
          <a:p>
            <a:pPr lvl="2"/>
            <a:r>
              <a:rPr lang="en-US" dirty="0" smtClean="0"/>
              <a:t>faster than ITK, which is more focused on medical images</a:t>
            </a:r>
          </a:p>
          <a:p>
            <a:r>
              <a:rPr lang="en-US" b="1" dirty="0" smtClean="0"/>
              <a:t>simple to use</a:t>
            </a:r>
          </a:p>
          <a:p>
            <a:pPr lvl="1"/>
            <a:r>
              <a:rPr lang="en-US" dirty="0" smtClean="0"/>
              <a:t>MATLAB-style functions, few templates (unlike ITK), good documentation</a:t>
            </a:r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49" y="1617158"/>
            <a:ext cx="2669091" cy="266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8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sz="quarter" idx="10"/>
          </p:nvPr>
        </p:nvSpPr>
        <p:spPr>
          <a:xfrm>
            <a:off x="206645" y="774050"/>
            <a:ext cx="5194030" cy="4448468"/>
          </a:xfrm>
        </p:spPr>
        <p:txBody>
          <a:bodyPr anchor="ctr" anchorCtr="0"/>
          <a:lstStyle/>
          <a:p>
            <a:r>
              <a:rPr lang="en-US" dirty="0" smtClean="0"/>
              <a:t>create a color image resembling the Italian national flag using different methods:</a:t>
            </a:r>
          </a:p>
          <a:p>
            <a:pPr lvl="1"/>
            <a:r>
              <a:rPr lang="en-US" dirty="0" smtClean="0"/>
              <a:t>multi-channel pixel access (easy and hard)</a:t>
            </a:r>
          </a:p>
          <a:p>
            <a:pPr lvl="1"/>
            <a:r>
              <a:rPr lang="en-US" dirty="0" smtClean="0"/>
              <a:t>split/merge with row/column ROI selection</a:t>
            </a:r>
          </a:p>
          <a:p>
            <a:pPr lvl="1"/>
            <a:r>
              <a:rPr lang="en-US" dirty="0" smtClean="0"/>
              <a:t>multi-channel with rectangular ROI selection</a:t>
            </a:r>
            <a:endParaRPr lang="en-US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06645" y="4841439"/>
            <a:ext cx="547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solution in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/exercises/access-color-pixels.cpp</a:t>
            </a:r>
            <a:endParaRPr lang="it-IT" sz="12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1" t="17067" r="52145" b="20094"/>
          <a:stretch/>
        </p:blipFill>
        <p:spPr>
          <a:xfrm>
            <a:off x="5772148" y="1407609"/>
            <a:ext cx="3103623" cy="321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9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1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>
          <a:xfrm>
            <a:off x="206644" y="1343024"/>
            <a:ext cx="8658387" cy="3879493"/>
          </a:xfrm>
        </p:spPr>
        <p:txBody>
          <a:bodyPr/>
          <a:lstStyle/>
          <a:p>
            <a:r>
              <a:rPr lang="en-US" dirty="0" smtClean="0"/>
              <a:t>loads an image from the specified file and returns it</a:t>
            </a:r>
          </a:p>
          <a:p>
            <a:pPr lvl="1"/>
            <a:r>
              <a:rPr lang="en-US" dirty="0" smtClean="0"/>
              <a:t>if the image cannot be read, an empty matrix is returned (that's why we check the </a:t>
            </a:r>
            <a:r>
              <a:rPr lang="en-US" dirty="0" err="1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aImg</a:t>
            </a:r>
            <a:r>
              <a:rPr lang="en-US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.data</a:t>
            </a:r>
            <a:r>
              <a:rPr lang="en-US" dirty="0" smtClean="0"/>
              <a:t> member)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supported file formats:</a:t>
            </a:r>
          </a:p>
          <a:p>
            <a:pPr lvl="1"/>
            <a:r>
              <a:rPr lang="en-US" dirty="0" smtClean="0"/>
              <a:t>.bmp, .dib (Windows bitmaps)</a:t>
            </a:r>
          </a:p>
          <a:p>
            <a:pPr lvl="1"/>
            <a:r>
              <a:rPr lang="en-US" dirty="0" smtClean="0"/>
              <a:t> .jpeg, .jpg, .</a:t>
            </a:r>
            <a:r>
              <a:rPr lang="en-US" dirty="0" err="1" smtClean="0"/>
              <a:t>jpe</a:t>
            </a:r>
            <a:r>
              <a:rPr lang="en-US" dirty="0" smtClean="0"/>
              <a:t>, .jp2 (JPEG/ JPEG 2000)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png</a:t>
            </a:r>
            <a:r>
              <a:rPr lang="en-US" dirty="0"/>
              <a:t> </a:t>
            </a:r>
            <a:r>
              <a:rPr lang="en-US" dirty="0" smtClean="0"/>
              <a:t>(Portable Network Graphics)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pbm</a:t>
            </a:r>
            <a:r>
              <a:rPr lang="en-US" dirty="0" smtClean="0"/>
              <a:t>, .</a:t>
            </a:r>
            <a:r>
              <a:rPr lang="en-US" dirty="0" err="1" smtClean="0"/>
              <a:t>pgm</a:t>
            </a:r>
            <a:r>
              <a:rPr lang="en-US" dirty="0" smtClean="0"/>
              <a:t>, .ppm (Portable </a:t>
            </a:r>
            <a:r>
              <a:rPr lang="en-US" dirty="0"/>
              <a:t>i</a:t>
            </a:r>
            <a:r>
              <a:rPr lang="en-US" dirty="0" smtClean="0"/>
              <a:t>mage formats)</a:t>
            </a:r>
          </a:p>
          <a:p>
            <a:pPr lvl="1"/>
            <a:r>
              <a:rPr lang="en-US" dirty="0" smtClean="0"/>
              <a:t>.tiff, .tif (TIFF files)</a:t>
            </a:r>
            <a:endParaRPr lang="en-US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images</a:t>
            </a:r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123824" y="838885"/>
            <a:ext cx="9020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 </a:t>
            </a:r>
            <a:r>
              <a:rPr lang="en-US" dirty="0" err="1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aImg</a:t>
            </a:r>
            <a:r>
              <a:rPr lang="en-US" dirty="0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 </a:t>
            </a:r>
            <a:r>
              <a:rPr lang="en-US" dirty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=1)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1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>
          <a:xfrm>
            <a:off x="206644" y="1343024"/>
            <a:ext cx="8658387" cy="3879493"/>
          </a:xfrm>
        </p:spPr>
        <p:txBody>
          <a:bodyPr/>
          <a:lstStyle/>
          <a:p>
            <a:pPr marL="447675" indent="-266700"/>
            <a:r>
              <a:rPr lang="en-US" dirty="0" smtClean="0"/>
              <a:t>images are not read 'as they are'</a:t>
            </a:r>
          </a:p>
          <a:p>
            <a:pPr lvl="1"/>
            <a:r>
              <a:rPr lang="en-US" dirty="0" smtClean="0"/>
              <a:t>grayscale images are automatically converted to color images</a:t>
            </a:r>
          </a:p>
          <a:p>
            <a:pPr lvl="1"/>
            <a:r>
              <a:rPr lang="en-US" dirty="0" smtClean="0"/>
              <a:t>16-bit images are automatically converted to 8-bit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can we avoid this?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yes, by providing the flag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CV_LOAD_IMAGE_UNCHANGED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there are also other flags which can be combined using the bitwise or operator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lvl="2">
              <a:spcBef>
                <a:spcPts val="0"/>
              </a:spcBef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CV_LOAD_IMAGE_GRAYSCALE</a:t>
            </a:r>
            <a:r>
              <a:rPr lang="en-US" dirty="0" smtClean="0"/>
              <a:t> 	loads image as grayscale</a:t>
            </a:r>
          </a:p>
          <a:p>
            <a:pPr lvl="2">
              <a:spcBef>
                <a:spcPts val="0"/>
              </a:spcBef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CV_LOAD_IMAGE_COLOR</a:t>
            </a:r>
            <a:r>
              <a:rPr lang="en-US" dirty="0" smtClean="0"/>
              <a:t> 	loads image as color</a:t>
            </a:r>
          </a:p>
          <a:p>
            <a:pPr lvl="2">
              <a:spcBef>
                <a:spcPts val="0"/>
              </a:spcBef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CV_LOAD_IMAGE_ANYDEPTH</a:t>
            </a:r>
            <a:r>
              <a:rPr lang="en-US" dirty="0" smtClean="0"/>
              <a:t>	do not apply </a:t>
            </a:r>
            <a:r>
              <a:rPr lang="en-US" dirty="0" err="1" smtClean="0"/>
              <a:t>bitdepth</a:t>
            </a:r>
            <a:r>
              <a:rPr lang="en-US" dirty="0" smtClean="0"/>
              <a:t> conversion</a:t>
            </a:r>
          </a:p>
          <a:p>
            <a:pPr lvl="2">
              <a:spcBef>
                <a:spcPts val="0"/>
              </a:spcBef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CV_LOAD_IMAGE_ANYCOLOR</a:t>
            </a:r>
            <a:r>
              <a:rPr lang="en-US" dirty="0" smtClean="0"/>
              <a:t>	do not apply color/grayscale conversion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images</a:t>
            </a:r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123824" y="838885"/>
            <a:ext cx="9020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 </a:t>
            </a:r>
            <a:r>
              <a:rPr lang="en-US" dirty="0" err="1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aImg</a:t>
            </a:r>
            <a:r>
              <a:rPr lang="en-US" dirty="0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 </a:t>
            </a:r>
            <a:r>
              <a:rPr lang="en-US" dirty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=1) 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94" y="1428153"/>
            <a:ext cx="400051" cy="36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2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>
          <a:xfrm>
            <a:off x="206644" y="1343024"/>
            <a:ext cx="8658387" cy="3879493"/>
          </a:xfrm>
        </p:spPr>
        <p:txBody>
          <a:bodyPr/>
          <a:lstStyle/>
          <a:p>
            <a:pPr marL="447675" indent="-266700"/>
            <a:r>
              <a:rPr lang="en-US" dirty="0" smtClean="0"/>
              <a:t>the file format is inferred from the file extension present in </a:t>
            </a:r>
            <a:r>
              <a:rPr lang="en-US" dirty="0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path</a:t>
            </a:r>
            <a:endParaRPr lang="en-US" dirty="0"/>
          </a:p>
          <a:p>
            <a:pPr lvl="1"/>
            <a:r>
              <a:rPr lang="en-US" dirty="0" smtClean="0"/>
              <a:t>the file format should support the pixel type used</a:t>
            </a:r>
          </a:p>
          <a:p>
            <a:pPr lvl="2"/>
            <a:r>
              <a:rPr lang="en-US" dirty="0" smtClean="0"/>
              <a:t>for instance, .bmp does not support grayscale images (!)</a:t>
            </a:r>
          </a:p>
          <a:p>
            <a:pPr lvl="2"/>
            <a:r>
              <a:rPr lang="en-US" dirty="0" smtClean="0"/>
              <a:t>a good choice that always works is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.tif</a:t>
            </a:r>
            <a:r>
              <a:rPr lang="en-US" dirty="0" smtClean="0"/>
              <a:t> or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png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7675" indent="-266700">
              <a:spcBef>
                <a:spcPts val="1800"/>
              </a:spcBef>
            </a:pPr>
            <a:r>
              <a:rPr lang="en-US" dirty="0" smtClean="0"/>
              <a:t>only 8/16 bit grayscale and BGR color images are supported</a:t>
            </a:r>
            <a:endParaRPr lang="en-US" dirty="0"/>
          </a:p>
          <a:p>
            <a:pPr lvl="1"/>
            <a:r>
              <a:rPr lang="en-US" dirty="0" smtClean="0"/>
              <a:t>floating-type images cannot be saved using the </a:t>
            </a:r>
            <a:r>
              <a:rPr lang="en-US" dirty="0" err="1" smtClean="0"/>
              <a:t>OpenCV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 smtClean="0"/>
              <a:t>AIA's library contains a </a:t>
            </a:r>
            <a:r>
              <a:rPr lang="en-US" dirty="0" err="1" smtClean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ucas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imwrite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/>
              <a:t>function (built on top of the </a:t>
            </a:r>
            <a:r>
              <a:rPr lang="en-US" dirty="0" err="1" smtClean="0"/>
              <a:t>OpenCV's</a:t>
            </a:r>
            <a:r>
              <a:rPr lang="en-US" dirty="0" smtClean="0"/>
              <a:t> one) that does support even float-type images, using the home-made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cvmat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file format</a:t>
            </a:r>
          </a:p>
          <a:p>
            <a:pPr lvl="2"/>
            <a:r>
              <a:rPr lang="en-US" dirty="0" smtClean="0"/>
              <a:t>there also is a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ucas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imread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/>
              <a:t>function to read both </a:t>
            </a:r>
            <a:r>
              <a:rPr lang="en-US" dirty="0" err="1" smtClean="0"/>
              <a:t>OpenCV</a:t>
            </a:r>
            <a:r>
              <a:rPr lang="en-US" dirty="0" smtClean="0"/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cvmat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images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images</a:t>
            </a:r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123824" y="838885"/>
            <a:ext cx="9020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imwrite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 </a:t>
            </a:r>
            <a:r>
              <a:rPr lang="en-US" dirty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 </a:t>
            </a:r>
            <a:r>
              <a:rPr lang="en-US" dirty="0" err="1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aImg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94" y="1428153"/>
            <a:ext cx="400051" cy="36671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44" y="3027081"/>
            <a:ext cx="400051" cy="36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4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3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5" name="Segnaposto testo 3"/>
          <p:cNvSpPr txBox="1">
            <a:spLocks/>
          </p:cNvSpPr>
          <p:nvPr/>
        </p:nvSpPr>
        <p:spPr>
          <a:xfrm>
            <a:off x="206644" y="1779002"/>
            <a:ext cx="8658388" cy="3872141"/>
          </a:xfrm>
          <a:prstGeom prst="rect">
            <a:avLst/>
          </a:prstGeom>
        </p:spPr>
        <p:txBody>
          <a:bodyPr lIns="0" tIns="108000" rIns="0">
            <a:noAutofit/>
          </a:bodyPr>
          <a:lstStyle>
            <a:lvl1pPr marL="274320" indent="-274320" algn="just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1"/>
              </a:buClr>
              <a:buSzPct val="9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640080" indent="-246888" algn="just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 kumimoji="0" sz="1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-246888" algn="just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creates/destroys/updates a window with the given name</a:t>
            </a:r>
          </a:p>
          <a:p>
            <a:pPr marL="393192" lvl="1" indent="0">
              <a:buNone/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waits for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delay</a:t>
            </a:r>
            <a:r>
              <a:rPr lang="en-US" dirty="0" smtClean="0"/>
              <a:t> milliseconds or for a key event infinitely (when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delay=0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useful to keep a window opened until the user presses a key</a:t>
            </a:r>
          </a:p>
          <a:p>
            <a:pPr marL="393192" lvl="1" indent="0">
              <a:buNone/>
            </a:pPr>
            <a:endParaRPr lang="en-US" dirty="0" smtClean="0"/>
          </a:p>
          <a:p>
            <a:pPr lvl="1">
              <a:spcBef>
                <a:spcPts val="600"/>
              </a:spcBef>
            </a:pPr>
            <a:r>
              <a:rPr lang="en-US" dirty="0" smtClean="0"/>
              <a:t>moves the given window at the provided (</a:t>
            </a:r>
            <a:r>
              <a:rPr lang="en-US" dirty="0" err="1" smtClean="0"/>
              <a:t>x,y</a:t>
            </a:r>
            <a:r>
              <a:rPr lang="en-US" dirty="0" smtClean="0"/>
              <a:t>) position</a:t>
            </a:r>
          </a:p>
          <a:p>
            <a:pPr lvl="1">
              <a:spcBef>
                <a:spcPts val="180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 smtClean="0"/>
              <a:t>resizes the given window to the specified size</a:t>
            </a:r>
          </a:p>
          <a:p>
            <a:pPr lvl="1">
              <a:spcBef>
                <a:spcPts val="1800"/>
              </a:spcBef>
            </a:pPr>
            <a:endParaRPr lang="en-US" dirty="0" smtClean="0"/>
          </a:p>
        </p:txBody>
      </p:sp>
      <p:sp>
        <p:nvSpPr>
          <p:cNvPr id="6" name="Rettangolo 5"/>
          <p:cNvSpPr/>
          <p:nvPr/>
        </p:nvSpPr>
        <p:spPr>
          <a:xfrm>
            <a:off x="206643" y="885795"/>
            <a:ext cx="8756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namedWindow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4000" dirty="0"/>
          </a:p>
        </p:txBody>
      </p:sp>
      <p:sp>
        <p:nvSpPr>
          <p:cNvPr id="8" name="Rettangolo 7"/>
          <p:cNvSpPr/>
          <p:nvPr/>
        </p:nvSpPr>
        <p:spPr>
          <a:xfrm>
            <a:off x="206644" y="2247870"/>
            <a:ext cx="8756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waitKey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delay=0)</a:t>
            </a:r>
            <a:endParaRPr lang="en-US" sz="4000" dirty="0"/>
          </a:p>
        </p:txBody>
      </p:sp>
      <p:sp>
        <p:nvSpPr>
          <p:cNvPr id="9" name="Rettangolo 8"/>
          <p:cNvSpPr/>
          <p:nvPr/>
        </p:nvSpPr>
        <p:spPr>
          <a:xfrm>
            <a:off x="206643" y="3454206"/>
            <a:ext cx="7381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moveWindow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y)</a:t>
            </a:r>
            <a:endParaRPr lang="en-US" dirty="0"/>
          </a:p>
        </p:txBody>
      </p:sp>
      <p:sp>
        <p:nvSpPr>
          <p:cNvPr id="10" name="Rettangolo 9"/>
          <p:cNvSpPr/>
          <p:nvPr/>
        </p:nvSpPr>
        <p:spPr>
          <a:xfrm>
            <a:off x="206643" y="4273356"/>
            <a:ext cx="8658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resizeWindow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width,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height)</a:t>
            </a:r>
            <a:endParaRPr lang="en-US" dirty="0"/>
          </a:p>
        </p:txBody>
      </p:sp>
      <p:sp>
        <p:nvSpPr>
          <p:cNvPr id="11" name="Rettangolo 10"/>
          <p:cNvSpPr/>
          <p:nvPr/>
        </p:nvSpPr>
        <p:spPr>
          <a:xfrm>
            <a:off x="206645" y="1221734"/>
            <a:ext cx="8756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destroyWindow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4000" dirty="0"/>
          </a:p>
        </p:txBody>
      </p:sp>
      <p:sp>
        <p:nvSpPr>
          <p:cNvPr id="12" name="Rettangolo 11"/>
          <p:cNvSpPr/>
          <p:nvPr/>
        </p:nvSpPr>
        <p:spPr>
          <a:xfrm>
            <a:off x="206645" y="1513491"/>
            <a:ext cx="8756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updateWindow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0544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Trackbar</a:t>
            </a:r>
            <a:r>
              <a:rPr lang="en-US" dirty="0" smtClean="0"/>
              <a:t> callbacks</a:t>
            </a:r>
            <a:endParaRPr lang="en-US" dirty="0"/>
          </a:p>
        </p:txBody>
      </p:sp>
      <p:sp>
        <p:nvSpPr>
          <p:cNvPr id="5" name="Segnaposto testo 3"/>
          <p:cNvSpPr txBox="1">
            <a:spLocks/>
          </p:cNvSpPr>
          <p:nvPr/>
        </p:nvSpPr>
        <p:spPr>
          <a:xfrm>
            <a:off x="206644" y="1350377"/>
            <a:ext cx="8658388" cy="3872141"/>
          </a:xfrm>
          <a:prstGeom prst="rect">
            <a:avLst/>
          </a:prstGeom>
        </p:spPr>
        <p:txBody>
          <a:bodyPr lIns="0" tIns="108000" rIns="0">
            <a:noAutofit/>
          </a:bodyPr>
          <a:lstStyle>
            <a:lvl1pPr marL="274320" indent="-274320" algn="just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1"/>
              </a:buClr>
              <a:buSzPct val="9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640080" indent="-246888" algn="just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 kumimoji="0" sz="1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-246888" algn="just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192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creates a </a:t>
            </a:r>
            <a:r>
              <a:rPr lang="en-US" dirty="0" err="1" smtClean="0"/>
              <a:t>trackbar</a:t>
            </a:r>
            <a:r>
              <a:rPr lang="en-US" dirty="0" smtClean="0"/>
              <a:t> with the given name on top of the given window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 </a:t>
            </a:r>
            <a:r>
              <a:rPr lang="en-US" dirty="0" smtClean="0"/>
              <a:t>is the pointer to the variable to be updated upon user interaction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 </a:t>
            </a:r>
            <a:r>
              <a:rPr lang="en-US" dirty="0" smtClean="0"/>
              <a:t>is the maximal position of the slider (the minimum is always 0)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onChange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highlight>
                  <a:srgbClr val="FFFFFF"/>
                </a:highlight>
              </a:rPr>
              <a:t>is the function to be called every time the slider changes position</a:t>
            </a:r>
          </a:p>
          <a:p>
            <a:pPr lvl="2"/>
            <a:r>
              <a:rPr lang="en-US" dirty="0" smtClean="0">
                <a:highlight>
                  <a:srgbClr val="FFFFFF"/>
                </a:highlight>
              </a:rPr>
              <a:t>the function should have prototype </a:t>
            </a:r>
          </a:p>
          <a:p>
            <a:pPr lvl="2"/>
            <a:endParaRPr lang="en-US" dirty="0">
              <a:highlight>
                <a:srgbClr val="FFFFFF"/>
              </a:highlight>
            </a:endParaRPr>
          </a:p>
          <a:p>
            <a:pPr lvl="2"/>
            <a:r>
              <a:rPr lang="en-US" dirty="0" smtClean="0">
                <a:highlight>
                  <a:srgbClr val="FFFFFF"/>
                </a:highlight>
              </a:rPr>
              <a:t>where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highlight>
                  <a:srgbClr val="FFFFFF"/>
                </a:highlight>
              </a:rPr>
              <a:t>is the </a:t>
            </a:r>
            <a:r>
              <a:rPr lang="en-US" dirty="0" err="1" smtClean="0">
                <a:highlight>
                  <a:srgbClr val="FFFFFF"/>
                </a:highlight>
              </a:rPr>
              <a:t>trackbar</a:t>
            </a:r>
            <a:r>
              <a:rPr lang="en-US" dirty="0" smtClean="0">
                <a:highlight>
                  <a:srgbClr val="FFFFFF"/>
                </a:highlight>
              </a:rPr>
              <a:t> position and </a:t>
            </a:r>
            <a:r>
              <a:rPr lang="en-US" dirty="0" err="1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userdata</a:t>
            </a:r>
            <a:r>
              <a:rPr lang="en-US" dirty="0" smtClean="0">
                <a:highlight>
                  <a:srgbClr val="FFFFFF"/>
                </a:highlight>
              </a:rPr>
              <a:t> is additional data to be provided to the callback (rarely used, not in this neither in the AIA classes)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we will make an example shortly (see Exercises 4 and 5)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Rettangolo 7"/>
          <p:cNvSpPr/>
          <p:nvPr/>
        </p:nvSpPr>
        <p:spPr>
          <a:xfrm>
            <a:off x="206644" y="979586"/>
            <a:ext cx="87563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createTrackbar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trackbarname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value,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count,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TrackbarCallback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onChange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=0)</a:t>
            </a:r>
            <a:endParaRPr lang="en-US" sz="4000" dirty="0"/>
          </a:p>
        </p:txBody>
      </p:sp>
      <p:sp>
        <p:nvSpPr>
          <p:cNvPr id="2" name="Rettangolo 1"/>
          <p:cNvSpPr/>
          <p:nvPr/>
        </p:nvSpPr>
        <p:spPr>
          <a:xfrm>
            <a:off x="1038225" y="3565208"/>
            <a:ext cx="56959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aTrackbarCallback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055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callbacks</a:t>
            </a:r>
            <a:endParaRPr lang="en-US" dirty="0"/>
          </a:p>
        </p:txBody>
      </p:sp>
      <p:sp>
        <p:nvSpPr>
          <p:cNvPr id="5" name="Segnaposto testo 3"/>
          <p:cNvSpPr txBox="1">
            <a:spLocks/>
          </p:cNvSpPr>
          <p:nvPr/>
        </p:nvSpPr>
        <p:spPr>
          <a:xfrm>
            <a:off x="206644" y="1350377"/>
            <a:ext cx="8658388" cy="3872141"/>
          </a:xfrm>
          <a:prstGeom prst="rect">
            <a:avLst/>
          </a:prstGeom>
        </p:spPr>
        <p:txBody>
          <a:bodyPr lIns="0" tIns="108000" rIns="0">
            <a:noAutofit/>
          </a:bodyPr>
          <a:lstStyle>
            <a:lvl1pPr marL="274320" indent="-274320" algn="just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1"/>
              </a:buClr>
              <a:buSzPct val="9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640080" indent="-246888" algn="just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 kumimoji="0" sz="1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-246888" algn="just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192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set mouse handler for the specified window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onMouse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highlight>
                  <a:srgbClr val="FFFFFF"/>
                </a:highlight>
              </a:rPr>
              <a:t>is the pointer to the function to be called every time a mouse event is triggered</a:t>
            </a:r>
          </a:p>
          <a:p>
            <a:pPr lvl="2"/>
            <a:r>
              <a:rPr lang="en-US" dirty="0" smtClean="0">
                <a:highlight>
                  <a:srgbClr val="FFFFFF"/>
                </a:highlight>
              </a:rPr>
              <a:t>the function should have prototype </a:t>
            </a:r>
          </a:p>
          <a:p>
            <a:pPr lvl="2"/>
            <a:endParaRPr lang="en-US" dirty="0">
              <a:highlight>
                <a:srgbClr val="FFFFFF"/>
              </a:highlight>
            </a:endParaRPr>
          </a:p>
          <a:p>
            <a:pPr lvl="2"/>
            <a:r>
              <a:rPr lang="en-US" dirty="0" smtClean="0">
                <a:highlight>
                  <a:srgbClr val="FFFFFF"/>
                </a:highlight>
              </a:rPr>
              <a:t>where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 </a:t>
            </a:r>
            <a:r>
              <a:rPr lang="en-US" dirty="0" smtClean="0">
                <a:highlight>
                  <a:srgbClr val="FFFFFF"/>
                </a:highlight>
              </a:rPr>
              <a:t>is the mouse event id</a:t>
            </a:r>
          </a:p>
          <a:p>
            <a:pPr lvl="2"/>
            <a:r>
              <a:rPr lang="en-US" dirty="0" smtClean="0">
                <a:highlight>
                  <a:srgbClr val="FFFFFF"/>
                </a:highlight>
              </a:rPr>
              <a:t>and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 smtClean="0">
                <a:highlight>
                  <a:srgbClr val="FFFFFF"/>
                </a:highlight>
              </a:rPr>
              <a:t> and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 smtClean="0">
                <a:highlight>
                  <a:srgbClr val="FFFFFF"/>
                </a:highlight>
              </a:rPr>
              <a:t> are the mouse position when the event occurred</a:t>
            </a:r>
          </a:p>
          <a:p>
            <a:pPr lvl="1"/>
            <a:r>
              <a:rPr lang="en-US" dirty="0" smtClean="0">
                <a:highlight>
                  <a:srgbClr val="FFFFFF"/>
                </a:highlight>
              </a:rPr>
              <a:t>we will make an example shortly (see Exercise 3)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Rettangolo 7"/>
          <p:cNvSpPr/>
          <p:nvPr/>
        </p:nvSpPr>
        <p:spPr>
          <a:xfrm>
            <a:off x="206644" y="979586"/>
            <a:ext cx="87563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setMouseCallback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MouseCallback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onMouse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4000" dirty="0"/>
          </a:p>
        </p:txBody>
      </p:sp>
      <p:sp>
        <p:nvSpPr>
          <p:cNvPr id="2" name="Rettangolo 1"/>
          <p:cNvSpPr/>
          <p:nvPr/>
        </p:nvSpPr>
        <p:spPr>
          <a:xfrm>
            <a:off x="1028700" y="3098120"/>
            <a:ext cx="81153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aMouseCallback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event,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dirty="0"/>
          </a:p>
        </p:txBody>
      </p:sp>
      <p:sp>
        <p:nvSpPr>
          <p:cNvPr id="4" name="Rettangolo 3"/>
          <p:cNvSpPr/>
          <p:nvPr/>
        </p:nvSpPr>
        <p:spPr>
          <a:xfrm>
            <a:off x="6353174" y="3437818"/>
            <a:ext cx="242887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 smtClean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EVENT_MOUSEMOVE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=0,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EVENT_LBUTTONDOWN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=1,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EVENT_RBUTTONDOWN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=2,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EVENT_MBUTTONDOWN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=3,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EVENT_LBUTTONUP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=4,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EVENT_RBUTTONUP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=5,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EVENT_MBUTTONUP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=6,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EVENT_LBUTTONDBLCLK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=7,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EVENT_RBUTTONDBLCLK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=8,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EVENT_MBUTTONDBLCLK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=9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388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sz="quarter" idx="10"/>
          </p:nvPr>
        </p:nvSpPr>
        <p:spPr>
          <a:xfrm>
            <a:off x="206645" y="774050"/>
            <a:ext cx="5051156" cy="4448468"/>
          </a:xfrm>
        </p:spPr>
        <p:txBody>
          <a:bodyPr anchor="ctr" anchorCtr="0"/>
          <a:lstStyle/>
          <a:p>
            <a:r>
              <a:rPr lang="en-US" dirty="0" smtClean="0"/>
              <a:t>create a Paint app with basic features</a:t>
            </a:r>
          </a:p>
          <a:p>
            <a:pPr lvl="1"/>
            <a:r>
              <a:rPr lang="en-US" dirty="0" smtClean="0"/>
              <a:t>pencil (left-mouse-button)</a:t>
            </a:r>
          </a:p>
          <a:p>
            <a:pPr lvl="1"/>
            <a:r>
              <a:rPr lang="en-US" dirty="0" smtClean="0"/>
              <a:t>eraser (right-mouse-button)</a:t>
            </a:r>
            <a:endParaRPr lang="en-US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06645" y="4841439"/>
            <a:ext cx="547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solution in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/exercises/paint-ui.cpp</a:t>
            </a:r>
            <a:endParaRPr lang="it-IT" sz="12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t="17166" r="53437" b="23166"/>
          <a:stretch/>
        </p:blipFill>
        <p:spPr>
          <a:xfrm>
            <a:off x="5181600" y="1266824"/>
            <a:ext cx="3267075" cy="340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3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include a module: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F1B1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&lt;opencv2/core/core.hpp</a:t>
            </a:r>
            <a:r>
              <a:rPr lang="en-US" sz="1600" dirty="0" smtClean="0">
                <a:solidFill>
                  <a:srgbClr val="CF1B1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core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basic data structures, including </a:t>
            </a:r>
            <a:r>
              <a:rPr lang="en-US" sz="1600" dirty="0" smtClean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smtClean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dirty="0" smtClean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/>
              <a:t>used to represent multi-dimensional images</a:t>
            </a:r>
            <a:endParaRPr lang="en-US" dirty="0" smtClean="0">
              <a:solidFill>
                <a:srgbClr val="DD00DD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imgproc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image processing, (non)linear filtering, geometric transformations (resize, affine, warping), color space conversions, histograms, ...</a:t>
            </a:r>
          </a:p>
          <a:p>
            <a:pPr>
              <a:spcAft>
                <a:spcPts val="0"/>
              </a:spcAft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highgui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UI </a:t>
            </a:r>
            <a:r>
              <a:rPr lang="en-US" dirty="0" smtClean="0"/>
              <a:t>capabilities, video </a:t>
            </a:r>
            <a:r>
              <a:rPr lang="en-US" dirty="0"/>
              <a:t>capturing, image and video </a:t>
            </a:r>
            <a:r>
              <a:rPr lang="en-US" dirty="0" smtClean="0"/>
              <a:t>codecs.</a:t>
            </a:r>
          </a:p>
          <a:p>
            <a:pPr>
              <a:spcAft>
                <a:spcPts val="0"/>
              </a:spcAft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feature2D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salient </a:t>
            </a:r>
            <a:r>
              <a:rPr lang="en-US" dirty="0"/>
              <a:t>feature detectors, descriptors, and descriptor </a:t>
            </a:r>
            <a:r>
              <a:rPr lang="en-US" dirty="0" smtClean="0"/>
              <a:t>matchers.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(1/2)</a:t>
            </a:r>
            <a:endParaRPr lang="en-US" dirty="0"/>
          </a:p>
        </p:txBody>
      </p:sp>
      <p:sp>
        <p:nvSpPr>
          <p:cNvPr id="4" name="Rettangolo arrotondato 3"/>
          <p:cNvSpPr/>
          <p:nvPr/>
        </p:nvSpPr>
        <p:spPr>
          <a:xfrm>
            <a:off x="95250" y="1895476"/>
            <a:ext cx="8905875" cy="2352674"/>
          </a:xfrm>
          <a:prstGeom prst="roundRect">
            <a:avLst>
              <a:gd name="adj" fmla="val 503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19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>
          <a:xfrm>
            <a:off x="206644" y="1466851"/>
            <a:ext cx="8658387" cy="3755668"/>
          </a:xfrm>
        </p:spPr>
        <p:txBody>
          <a:bodyPr/>
          <a:lstStyle/>
          <a:p>
            <a:pPr lvl="1"/>
            <a:r>
              <a:rPr lang="en-US" dirty="0" smtClean="0"/>
              <a:t>draws a line on top of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dirty="0" smtClean="0"/>
              <a:t>between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pt1</a:t>
            </a:r>
            <a:r>
              <a:rPr lang="en-US" dirty="0" smtClean="0"/>
              <a:t> and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pt2</a:t>
            </a:r>
            <a:r>
              <a:rPr lang="en-US" dirty="0" smtClean="0"/>
              <a:t> with the given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dirty="0" smtClean="0"/>
              <a:t> and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thickness</a:t>
            </a:r>
          </a:p>
          <a:p>
            <a:pPr lvl="1">
              <a:spcBef>
                <a:spcPts val="0"/>
              </a:spcBef>
            </a:pP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lineType</a:t>
            </a:r>
            <a:r>
              <a:rPr lang="en-US" dirty="0" smtClean="0"/>
              <a:t> 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 smtClean="0"/>
              <a:t> or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 smtClean="0"/>
              <a:t> (8- or 4-connected line), or =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CV_AA</a:t>
            </a:r>
            <a:r>
              <a:rPr lang="en-US" dirty="0" smtClean="0"/>
              <a:t> (</a:t>
            </a:r>
            <a:r>
              <a:rPr lang="en-US" dirty="0" err="1" smtClean="0"/>
              <a:t>antialiased</a:t>
            </a:r>
            <a:r>
              <a:rPr lang="en-US" dirty="0" smtClean="0"/>
              <a:t>)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the equivalent function to draw an arrow is </a:t>
            </a:r>
            <a:r>
              <a:rPr lang="en-US" sz="1600" dirty="0" smtClean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arrowedLine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draws a circle on top of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smtClean="0"/>
              <a:t>centered at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center</a:t>
            </a:r>
            <a:r>
              <a:rPr lang="en-US" dirty="0" smtClean="0"/>
              <a:t> with the given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dirty="0" smtClean="0"/>
              <a:t> and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radius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thickness</a:t>
            </a:r>
            <a:r>
              <a:rPr lang="en-US" dirty="0" smtClean="0"/>
              <a:t> is the contour thickness, or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CV_FILLED=-1</a:t>
            </a:r>
            <a:r>
              <a:rPr lang="en-US" dirty="0" smtClean="0"/>
              <a:t> to fill the contour</a:t>
            </a:r>
          </a:p>
          <a:p>
            <a:pPr lvl="1">
              <a:spcBef>
                <a:spcPts val="0"/>
              </a:spcBef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1800"/>
              </a:spcBef>
            </a:pPr>
            <a:r>
              <a:rPr lang="en-US" dirty="0" smtClean="0"/>
              <a:t>draws the rectangle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rec</a:t>
            </a:r>
            <a:r>
              <a:rPr lang="en-US" dirty="0" smtClean="0"/>
              <a:t> on top of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 smtClean="0"/>
              <a:t> with the given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dirty="0" smtClean="0"/>
              <a:t> and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thickness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functions (1/2)</a:t>
            </a:r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120918" y="896630"/>
            <a:ext cx="8908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pt1,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pt2,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Scalar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color,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thickness=1,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=8)</a:t>
            </a:r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120918" y="2717404"/>
            <a:ext cx="84611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center,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radius,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Scalar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color,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thickness=1)</a:t>
            </a:r>
            <a:endParaRPr lang="en-US" dirty="0"/>
          </a:p>
        </p:txBody>
      </p:sp>
      <p:sp>
        <p:nvSpPr>
          <p:cNvPr id="7" name="Rettangolo 6"/>
          <p:cNvSpPr/>
          <p:nvPr/>
        </p:nvSpPr>
        <p:spPr>
          <a:xfrm>
            <a:off x="120918" y="4108461"/>
            <a:ext cx="9023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pc="-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pc="-5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pc="-5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pc="-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img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pc="-5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pc="-50" dirty="0" err="1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rec, </a:t>
            </a:r>
            <a:r>
              <a:rPr lang="en-US" b="1" spc="-50" dirty="0" smtClean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pc="-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color, </a:t>
            </a:r>
            <a:r>
              <a:rPr lang="en-US" b="1" spc="-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pc="-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thickness=1)</a:t>
            </a:r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188096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>
          <a:xfrm>
            <a:off x="206644" y="1265962"/>
            <a:ext cx="8658387" cy="3956557"/>
          </a:xfrm>
        </p:spPr>
        <p:txBody>
          <a:bodyPr/>
          <a:lstStyle/>
          <a:p>
            <a:pPr lvl="1"/>
            <a:r>
              <a:rPr lang="en-US" dirty="0" smtClean="0"/>
              <a:t>draws the ellipse </a:t>
            </a:r>
            <a:r>
              <a:rPr lang="en-US" spc="-1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 </a:t>
            </a:r>
            <a:r>
              <a:rPr lang="en-US" dirty="0" smtClean="0"/>
              <a:t>on top of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dirty="0" smtClean="0"/>
              <a:t>with the given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dirty="0" smtClean="0"/>
              <a:t> and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thickness</a:t>
            </a:r>
          </a:p>
          <a:p>
            <a:pPr lvl="1">
              <a:spcBef>
                <a:spcPts val="0"/>
              </a:spcBef>
            </a:pPr>
            <a:r>
              <a:rPr lang="en-US" dirty="0"/>
              <a:t>a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RotatedRect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/>
              <a:t>object has members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.center</a:t>
            </a:r>
            <a:r>
              <a:rPr lang="en-US" dirty="0"/>
              <a:t>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.width</a:t>
            </a:r>
            <a:r>
              <a:rPr lang="en-US" sz="1600" dirty="0"/>
              <a:t>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.height</a:t>
            </a:r>
            <a:r>
              <a:rPr lang="en-US" sz="1600" dirty="0"/>
              <a:t> </a:t>
            </a:r>
            <a:r>
              <a:rPr lang="en-US" dirty="0"/>
              <a:t>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.angle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1800"/>
              </a:spcBef>
            </a:pPr>
            <a:r>
              <a:rPr lang="en-US" dirty="0" smtClean="0"/>
              <a:t>draws a text string at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org</a:t>
            </a:r>
            <a:r>
              <a:rPr lang="en-US" dirty="0" smtClean="0"/>
              <a:t> (</a:t>
            </a:r>
            <a:r>
              <a:rPr lang="en-US" dirty="0" err="1" smtClean="0"/>
              <a:t>botto</a:t>
            </a:r>
            <a:r>
              <a:rPr lang="en-US" dirty="0" smtClean="0"/>
              <a:t>-left corner)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fontFace</a:t>
            </a:r>
            <a:r>
              <a:rPr lang="en-US" dirty="0" smtClean="0"/>
              <a:t> can be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FONT_HERSHEY_SIMPLEX</a:t>
            </a:r>
            <a:r>
              <a:rPr lang="en-US" dirty="0" smtClean="0"/>
              <a:t>,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FONT_HERSHEY_PLAIN</a:t>
            </a:r>
            <a:r>
              <a:rPr lang="en-US" dirty="0" smtClean="0"/>
              <a:t>, ...</a:t>
            </a:r>
          </a:p>
          <a:p>
            <a:pPr lvl="1">
              <a:spcBef>
                <a:spcPts val="0"/>
              </a:spcBef>
            </a:pP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fontScale</a:t>
            </a:r>
            <a:r>
              <a:rPr lang="en-US" sz="1600" dirty="0" smtClean="0"/>
              <a:t> </a:t>
            </a:r>
            <a:r>
              <a:rPr lang="en-US" dirty="0" smtClean="0"/>
              <a:t>is the font scale factor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functions (2/2)</a:t>
            </a:r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120918" y="896630"/>
            <a:ext cx="9023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-12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pc="-1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12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pc="-1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pc="-12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ellipse</a:t>
            </a:r>
            <a:r>
              <a:rPr lang="en-US" spc="-1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pc="-12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pc="-1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pc="-12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spc="-1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pc="-12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img</a:t>
            </a:r>
            <a:r>
              <a:rPr lang="en-US" spc="-1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pc="-120" dirty="0" smtClean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pc="-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pc="-120" dirty="0" err="1" smtClean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RotatedRect</a:t>
            </a:r>
            <a:r>
              <a:rPr lang="en-US" spc="-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1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box, </a:t>
            </a:r>
            <a:r>
              <a:rPr lang="en-US" spc="-120" dirty="0" smtClean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pc="-12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1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color, </a:t>
            </a:r>
            <a:r>
              <a:rPr lang="en-US" b="1" spc="-12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pc="-12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thickness=1)</a:t>
            </a:r>
            <a:endParaRPr lang="en-US" spc="-120" dirty="0"/>
          </a:p>
        </p:txBody>
      </p:sp>
      <p:sp>
        <p:nvSpPr>
          <p:cNvPr id="2" name="Rettangolo 1"/>
          <p:cNvSpPr/>
          <p:nvPr/>
        </p:nvSpPr>
        <p:spPr>
          <a:xfrm>
            <a:off x="120918" y="2238286"/>
            <a:ext cx="88802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putText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text,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org,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fontScale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Scalar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color,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thickness=1)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49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operators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(operations done </a:t>
            </a:r>
            <a:r>
              <a:rPr lang="en-US" sz="3200" dirty="0" smtClean="0"/>
              <a:t>pixel-wise)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6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06644" y="1790700"/>
                <a:ext cx="8658388" cy="3431818"/>
              </a:xfrm>
            </p:spPr>
            <p:txBody>
              <a:bodyPr/>
              <a:lstStyle/>
              <a:p>
                <a:r>
                  <a:rPr lang="en-US" dirty="0" smtClean="0"/>
                  <a:t>calculates the weighted sum of two images</a:t>
                </a:r>
              </a:p>
              <a:p>
                <a:pPr lvl="1"/>
                <a:r>
                  <a:rPr lang="en-US" dirty="0" smtClean="0"/>
                  <a:t>a.k.a. </a:t>
                </a:r>
                <a:r>
                  <a:rPr lang="en-US" i="1" dirty="0" smtClean="0"/>
                  <a:t>image color blending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𝑠𝑟𝑐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𝑠𝑟𝑐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this same expression can be directly used in the code in place of the above function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dirty="0" smtClean="0"/>
                  <a:t>useful to create </a:t>
                </a:r>
                <a:r>
                  <a:rPr lang="en-US" b="1" dirty="0" smtClean="0"/>
                  <a:t>transparency</a:t>
                </a:r>
                <a:r>
                  <a:rPr lang="en-US" dirty="0" smtClean="0"/>
                  <a:t> effects</a:t>
                </a:r>
              </a:p>
              <a:p>
                <a:pPr lvl="1"/>
                <a:r>
                  <a:rPr lang="en-US" dirty="0" smtClean="0"/>
                  <a:t>see the </a:t>
                </a:r>
                <a:r>
                  <a:rPr lang="en-US" i="1" dirty="0" err="1" smtClean="0"/>
                  <a:t>VentricleFlow</a:t>
                </a:r>
                <a:r>
                  <a:rPr lang="en-US" dirty="0" smtClean="0"/>
                  <a:t> application at the beginning of this course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06644" y="1790700"/>
                <a:ext cx="8658388" cy="3431818"/>
              </a:xfrm>
              <a:blipFill rotWithShape="0">
                <a:blip r:embed="rId2"/>
                <a:stretch>
                  <a:fillRect l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addWeighted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206643" y="981045"/>
            <a:ext cx="8756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addWeighted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src1,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a,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src2,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c,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832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06644" y="1514475"/>
                <a:ext cx="8658388" cy="3708043"/>
              </a:xfrm>
            </p:spPr>
            <p:txBody>
              <a:bodyPr/>
              <a:lstStyle/>
              <a:p>
                <a:r>
                  <a:rPr lang="en-US" dirty="0" smtClean="0"/>
                  <a:t>applies a fixed-level </a:t>
                </a:r>
                <a:r>
                  <a:rPr lang="en-US" b="1" dirty="0" smtClean="0"/>
                  <a:t>threshold</a:t>
                </a:r>
                <a:r>
                  <a:rPr lang="en-US" dirty="0" smtClean="0"/>
                  <a:t> to each array element</a:t>
                </a:r>
              </a:p>
              <a:p>
                <a:pPr lvl="1"/>
                <a:r>
                  <a:rPr lang="en-US" dirty="0" smtClean="0"/>
                  <a:t>a.k.a. </a:t>
                </a:r>
                <a:r>
                  <a:rPr lang="en-US" i="1" dirty="0" smtClean="0"/>
                  <a:t>image </a:t>
                </a:r>
                <a:r>
                  <a:rPr lang="en-US" i="1" dirty="0" err="1" smtClean="0"/>
                  <a:t>binarization</a:t>
                </a:r>
                <a:endParaRPr lang="en-US" i="1" dirty="0" smtClean="0"/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src </a:t>
                </a:r>
                <a:r>
                  <a:rPr lang="en-US" dirty="0"/>
                  <a:t>must be a single-channel matrix </a:t>
                </a:r>
                <a:r>
                  <a:rPr lang="en-US" dirty="0">
                    <a:sym typeface="Wingdings" panose="05000000000000000000" pitchFamily="2" charset="2"/>
                  </a:rPr>
                  <a:t></a:t>
                </a:r>
              </a:p>
              <a:p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type=THRESH_BINARY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𝑑𝑠𝑡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𝑚𝑎𝑥𝑉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𝑠𝑟𝑐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pPr>
                  <a:spcBef>
                    <a:spcPts val="1200"/>
                  </a:spcBef>
                </a:pP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type=THRESH_BINARY_INV</a:t>
                </a:r>
                <a:endParaRPr lang="en-US" sz="1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𝑑𝑠𝑡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𝑚𝑎𝑥𝑉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𝑠𝑟𝑐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pPr>
                  <a:spcBef>
                    <a:spcPts val="1200"/>
                  </a:spcBef>
                </a:pPr>
                <a:r>
                  <a:rPr lang="en-US" sz="18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type=THRESH_OTSU</a:t>
                </a:r>
                <a:endParaRPr lang="en-US" sz="1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/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US" dirty="0" smtClean="0"/>
                  <a:t> is automatically derived using Otsu's algorithm</a:t>
                </a:r>
                <a:endParaRPr lang="en-US" dirty="0"/>
              </a:p>
            </p:txBody>
          </p:sp>
        </mc:Choice>
        <mc:Fallback xmlns=""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06644" y="1514475"/>
                <a:ext cx="8658388" cy="3708043"/>
              </a:xfrm>
              <a:blipFill rotWithShape="0">
                <a:blip r:embed="rId2"/>
                <a:stretch>
                  <a:fillRect l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cv::threshold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206643" y="981045"/>
            <a:ext cx="8756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pc="-7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pc="-7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pc="-7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threshold</a:t>
            </a:r>
            <a:r>
              <a:rPr lang="en-US" spc="-7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pc="-7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pc="-7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pc="-7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spc="-7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7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pc="-7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pc="-7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pc="-7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pc="-7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spc="-7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7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pc="-7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spc="-7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pc="-7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pc="-7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spc="-7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pc="-7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7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maxV</a:t>
            </a:r>
            <a:r>
              <a:rPr lang="en-US" spc="-7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spc="-7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pc="-7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type)</a:t>
            </a:r>
            <a:endParaRPr lang="en-US" sz="4000" spc="-70" dirty="0"/>
          </a:p>
        </p:txBody>
      </p:sp>
    </p:spTree>
    <p:extLst>
      <p:ext uri="{BB962C8B-B14F-4D97-AF65-F5344CB8AC3E}">
        <p14:creationId xmlns:p14="http://schemas.microsoft.com/office/powerpoint/2010/main" val="265413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egnaposto testo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06644" y="1514474"/>
                <a:ext cx="8658387" cy="3708043"/>
              </a:xfrm>
            </p:spPr>
            <p:txBody>
              <a:bodyPr/>
              <a:lstStyle/>
              <a:p>
                <a:r>
                  <a:rPr lang="en-US" dirty="0" smtClean="0"/>
                  <a:t>converts an image from one color space to another</a:t>
                </a:r>
              </a:p>
              <a:p>
                <a:pPr lvl="1"/>
                <a:r>
                  <a:rPr lang="en-US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code</a:t>
                </a:r>
                <a:r>
                  <a:rPr lang="en-US" dirty="0"/>
                  <a:t> </a:t>
                </a:r>
                <a:r>
                  <a:rPr lang="en-US" dirty="0" smtClean="0"/>
                  <a:t> identifies the color conversion</a:t>
                </a:r>
              </a:p>
              <a:p>
                <a:pPr lvl="1"/>
                <a:r>
                  <a:rPr lang="en-US" dirty="0" smtClean="0"/>
                  <a:t>there are countless of conversions available</a:t>
                </a:r>
              </a:p>
              <a:p>
                <a:pPr lvl="2"/>
                <a:r>
                  <a:rPr lang="en-US" dirty="0">
                    <a:solidFill>
                      <a:srgbClr val="FF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cv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::</a:t>
                </a:r>
                <a:r>
                  <a:rPr lang="en-US" dirty="0" smtClean="0">
                    <a:solidFill>
                      <a:srgbClr val="2F4F4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COLOR_BGR2GRAY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=0.114∗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+0.587∗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+0.299∗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pPr lvl="2"/>
                <a:r>
                  <a:rPr lang="en-US" dirty="0">
                    <a:solidFill>
                      <a:srgbClr val="FF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cv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::</a:t>
                </a:r>
                <a:r>
                  <a:rPr lang="en-US" dirty="0" smtClean="0">
                    <a:solidFill>
                      <a:srgbClr val="2F4F4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COLOR_GRAY2BGR</a:t>
                </a:r>
              </a:p>
              <a:p>
                <a:pPr lvl="2"/>
                <a:r>
                  <a:rPr lang="en-US" dirty="0">
                    <a:solidFill>
                      <a:srgbClr val="FF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cv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::</a:t>
                </a:r>
                <a:r>
                  <a:rPr lang="en-US" dirty="0" smtClean="0">
                    <a:solidFill>
                      <a:srgbClr val="2F4F4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COLOR_BGR2RGB</a:t>
                </a:r>
              </a:p>
              <a:p>
                <a:pPr lvl="2"/>
                <a:r>
                  <a:rPr lang="en-US" dirty="0">
                    <a:solidFill>
                      <a:srgbClr val="FF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cv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::</a:t>
                </a:r>
                <a:r>
                  <a:rPr lang="en-US" dirty="0" smtClean="0">
                    <a:solidFill>
                      <a:srgbClr val="2F4F4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COLOR_BGR2HSV</a:t>
                </a:r>
              </a:p>
              <a:p>
                <a:pPr lvl="2"/>
                <a:r>
                  <a:rPr lang="en-US" dirty="0" smtClean="0"/>
                  <a:t>...</a:t>
                </a:r>
                <a:endParaRPr lang="en-US" dirty="0"/>
              </a:p>
            </p:txBody>
          </p:sp>
        </mc:Choice>
        <mc:Fallback xmlns="">
          <p:sp>
            <p:nvSpPr>
              <p:cNvPr id="2" name="Segnaposto test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06644" y="1514474"/>
                <a:ext cx="8658387" cy="3708043"/>
              </a:xfrm>
              <a:blipFill rotWithShape="0">
                <a:blip r:embed="rId2"/>
                <a:stretch>
                  <a:fillRect l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conversion</a:t>
            </a:r>
            <a:endParaRPr lang="en-US" dirty="0"/>
          </a:p>
        </p:txBody>
      </p:sp>
      <p:sp>
        <p:nvSpPr>
          <p:cNvPr id="4" name="Rettangolo 3"/>
          <p:cNvSpPr/>
          <p:nvPr/>
        </p:nvSpPr>
        <p:spPr>
          <a:xfrm>
            <a:off x="114299" y="924045"/>
            <a:ext cx="8048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cvtColor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5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logarithm</a:t>
            </a:r>
          </a:p>
          <a:p>
            <a:pPr lvl="1"/>
            <a:r>
              <a:rPr lang="nb-NO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nb-NO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nb-NO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src, </a:t>
            </a:r>
            <a:r>
              <a:rPr lang="nb-NO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nb-NO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nb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dst)</a:t>
            </a:r>
            <a:endParaRPr lang="en-US" dirty="0"/>
          </a:p>
          <a:p>
            <a:r>
              <a:rPr lang="en-US" dirty="0" smtClean="0"/>
              <a:t>power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power,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+, -, /, * are available as C++ overloaded operators</a:t>
            </a:r>
            <a:endParaRPr lang="en-US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rithmetic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55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sz="quarter" idx="10"/>
          </p:nvPr>
        </p:nvSpPr>
        <p:spPr>
          <a:xfrm>
            <a:off x="206645" y="774050"/>
            <a:ext cx="5051156" cy="4448468"/>
          </a:xfrm>
        </p:spPr>
        <p:txBody>
          <a:bodyPr anchor="ctr" anchorCtr="0"/>
          <a:lstStyle/>
          <a:p>
            <a:r>
              <a:rPr lang="en-US" dirty="0" smtClean="0"/>
              <a:t>create a simple UI to interactively threshold an input image</a:t>
            </a:r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trackbar</a:t>
            </a:r>
            <a:r>
              <a:rPr lang="en-US" dirty="0" smtClean="0"/>
              <a:t> with values in 0-255</a:t>
            </a:r>
          </a:p>
          <a:p>
            <a:pPr lvl="1"/>
            <a:r>
              <a:rPr lang="en-US" dirty="0" smtClean="0"/>
              <a:t>real-time update of the </a:t>
            </a:r>
            <a:r>
              <a:rPr lang="en-US" dirty="0" err="1" smtClean="0"/>
              <a:t>thresholded</a:t>
            </a:r>
            <a:r>
              <a:rPr lang="en-US" dirty="0" smtClean="0"/>
              <a:t> image</a:t>
            </a:r>
            <a:endParaRPr lang="en-US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4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206645" y="4841439"/>
            <a:ext cx="547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solution in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/exercises/threshold-ui.cpp</a:t>
            </a:r>
            <a:endParaRPr lang="it-IT" sz="12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9" t="5114" r="782" b="5114"/>
          <a:stretch/>
        </p:blipFill>
        <p:spPr>
          <a:xfrm>
            <a:off x="5946507" y="860863"/>
            <a:ext cx="2106117" cy="2189252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2" t="11667" r="56145" b="22166"/>
          <a:stretch/>
        </p:blipFill>
        <p:spPr>
          <a:xfrm>
            <a:off x="6464198" y="2573657"/>
            <a:ext cx="2277132" cy="257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operators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(operations done </a:t>
            </a:r>
            <a:r>
              <a:rPr lang="en-US" sz="3200" dirty="0" smtClean="0"/>
              <a:t>in a neighborhood)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8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video</a:t>
            </a:r>
          </a:p>
          <a:p>
            <a:pPr lvl="1"/>
            <a:r>
              <a:rPr lang="en-US" dirty="0"/>
              <a:t>motion estimation, background subtraction, object tracking, ...</a:t>
            </a:r>
          </a:p>
          <a:p>
            <a:pPr>
              <a:spcAft>
                <a:spcPts val="0"/>
              </a:spcAft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objdetect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detection of objects and instances of the predefined classes </a:t>
            </a:r>
            <a:r>
              <a:rPr lang="en-US" dirty="0" smtClean="0"/>
              <a:t>(faces</a:t>
            </a:r>
            <a:r>
              <a:rPr lang="en-US" dirty="0"/>
              <a:t>, eyes, </a:t>
            </a:r>
            <a:r>
              <a:rPr lang="en-US" dirty="0" smtClean="0"/>
              <a:t>cars, ...)</a:t>
            </a:r>
          </a:p>
          <a:p>
            <a:pPr>
              <a:spcAft>
                <a:spcPts val="0"/>
              </a:spcAft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calib3d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camera calibration, object pose estimation, 3D reconstruction, ...</a:t>
            </a:r>
          </a:p>
          <a:p>
            <a:pPr>
              <a:spcAft>
                <a:spcPts val="0"/>
              </a:spcAft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stitching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image stitching</a:t>
            </a:r>
          </a:p>
          <a:p>
            <a:pPr>
              <a:spcAft>
                <a:spcPts val="0"/>
              </a:spcAft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machine learning: Boosting, Decision </a:t>
            </a:r>
            <a:r>
              <a:rPr lang="en-US" dirty="0"/>
              <a:t>T</a:t>
            </a:r>
            <a:r>
              <a:rPr lang="en-US" dirty="0" smtClean="0"/>
              <a:t>rees, EM, K-Nearest </a:t>
            </a:r>
            <a:r>
              <a:rPr lang="en-US" dirty="0"/>
              <a:t>N</a:t>
            </a:r>
            <a:r>
              <a:rPr lang="en-US" dirty="0" smtClean="0"/>
              <a:t>eighbor, Naive Bayes, Neural Networks, Random Forests, Support Vector Machines, Deep Neural Networks (</a:t>
            </a:r>
            <a:r>
              <a:rPr lang="en-US" dirty="0" err="1" smtClean="0"/>
              <a:t>OpenCV</a:t>
            </a:r>
            <a:r>
              <a:rPr lang="en-US" dirty="0" smtClean="0"/>
              <a:t> 3)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(2/2)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44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</a:t>
            </a:r>
            <a:endParaRPr lang="en-US" dirty="0"/>
          </a:p>
        </p:txBody>
      </p:sp>
      <p:sp>
        <p:nvSpPr>
          <p:cNvPr id="5" name="Segnaposto testo 3"/>
          <p:cNvSpPr txBox="1">
            <a:spLocks/>
          </p:cNvSpPr>
          <p:nvPr/>
        </p:nvSpPr>
        <p:spPr>
          <a:xfrm>
            <a:off x="206644" y="1514475"/>
            <a:ext cx="8658388" cy="3708043"/>
          </a:xfrm>
          <a:prstGeom prst="rect">
            <a:avLst/>
          </a:prstGeom>
        </p:spPr>
        <p:txBody>
          <a:bodyPr lIns="0" tIns="108000" rIns="0">
            <a:noAutofit/>
          </a:bodyPr>
          <a:lstStyle>
            <a:lvl1pPr marL="274320" indent="-274320" algn="just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1"/>
              </a:buClr>
              <a:buSzPct val="9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640080" indent="-246888" algn="just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 kumimoji="0" sz="1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-246888" algn="just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convolves an image with the given kernel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ddepth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/>
              <a:t>is the </a:t>
            </a:r>
            <a:r>
              <a:rPr lang="en-US" dirty="0" err="1" smtClean="0"/>
              <a:t>OpenCV</a:t>
            </a:r>
            <a:r>
              <a:rPr lang="en-US" dirty="0" smtClean="0"/>
              <a:t> pixel type of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/>
              <a:t>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-1 </a:t>
            </a:r>
            <a:r>
              <a:rPr lang="en-US" dirty="0" smtClean="0"/>
              <a:t>if it is the same of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choose this appropriately (better if it is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CV_32F</a:t>
            </a:r>
            <a:r>
              <a:rPr lang="en-US" dirty="0" smtClean="0"/>
              <a:t>) to avoid precision issues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kernel </a:t>
            </a:r>
            <a:r>
              <a:rPr lang="en-US" dirty="0" smtClean="0"/>
              <a:t>must be a single-channel floating point matrix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under the hood, it performs </a:t>
            </a:r>
            <a:r>
              <a:rPr lang="en-US" i="1" dirty="0" smtClean="0"/>
              <a:t>correlation</a:t>
            </a:r>
            <a:r>
              <a:rPr lang="en-US" dirty="0" smtClean="0"/>
              <a:t>, not convolution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 the kernel is not symmetric (very rare), this is important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the kernel should be flipped using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flip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06643" y="981045"/>
            <a:ext cx="8756381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7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filter2D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7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7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7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7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ddepth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7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7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kernel)</a:t>
            </a:r>
            <a:endParaRPr lang="en-US" sz="1700" spc="-70" dirty="0"/>
          </a:p>
        </p:txBody>
      </p:sp>
    </p:spTree>
    <p:extLst>
      <p:ext uri="{BB962C8B-B14F-4D97-AF65-F5344CB8AC3E}">
        <p14:creationId xmlns:p14="http://schemas.microsoft.com/office/powerpoint/2010/main" val="399988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filtering</a:t>
            </a:r>
            <a:endParaRPr lang="en-US" dirty="0"/>
          </a:p>
        </p:txBody>
      </p:sp>
      <p:sp>
        <p:nvSpPr>
          <p:cNvPr id="5" name="Segnaposto testo 3"/>
          <p:cNvSpPr txBox="1">
            <a:spLocks/>
          </p:cNvSpPr>
          <p:nvPr/>
        </p:nvSpPr>
        <p:spPr>
          <a:xfrm>
            <a:off x="206644" y="1771650"/>
            <a:ext cx="8658388" cy="3450868"/>
          </a:xfrm>
          <a:prstGeom prst="rect">
            <a:avLst/>
          </a:prstGeom>
        </p:spPr>
        <p:txBody>
          <a:bodyPr lIns="0" tIns="108000" rIns="0">
            <a:noAutofit/>
          </a:bodyPr>
          <a:lstStyle>
            <a:lvl1pPr marL="274320" indent="-274320" algn="just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1"/>
              </a:buClr>
              <a:buSzPct val="9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640080" indent="-246888" algn="just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 kumimoji="0" sz="1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-246888" algn="just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convolves an image with a </a:t>
            </a:r>
            <a:r>
              <a:rPr lang="en-US" i="1" dirty="0" smtClean="0"/>
              <a:t>Gaussian</a:t>
            </a:r>
            <a:r>
              <a:rPr lang="en-US" dirty="0" smtClean="0"/>
              <a:t> kernel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ksize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/>
              <a:t>is the kernel dimension, if we provide </a:t>
            </a:r>
            <a:r>
              <a:rPr lang="en-US" sz="160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cv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smtClean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(0,0)</a:t>
            </a:r>
            <a:r>
              <a:rPr lang="en-US" dirty="0" smtClean="0"/>
              <a:t> then it is automatically calculated from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sX</a:t>
            </a:r>
            <a:r>
              <a:rPr lang="en-US" dirty="0" smtClean="0"/>
              <a:t> and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</a:t>
            </a:r>
            <a:r>
              <a:rPr lang="en-US" dirty="0"/>
              <a:t> </a:t>
            </a:r>
            <a:r>
              <a:rPr lang="en-US" dirty="0" smtClean="0"/>
              <a:t>so as to contain most of the Gaussian profile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sX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</a:t>
            </a:r>
            <a:r>
              <a:rPr lang="en-US" dirty="0"/>
              <a:t> </a:t>
            </a:r>
            <a:r>
              <a:rPr lang="en-US" dirty="0" smtClean="0"/>
              <a:t>are the standard deviation along x- and y-axis, respectively</a:t>
            </a:r>
          </a:p>
          <a:p>
            <a:pPr lvl="2"/>
            <a:r>
              <a:rPr lang="en-US" dirty="0" smtClean="0"/>
              <a:t>if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  <a:r>
              <a:rPr lang="en-US" dirty="0" smtClean="0"/>
              <a:t>, it is set to the same value as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sX</a:t>
            </a:r>
            <a:endParaRPr lang="en-US" dirty="0" smtClean="0"/>
          </a:p>
          <a:p>
            <a:pPr lvl="2"/>
            <a:r>
              <a:rPr lang="en-US" dirty="0" smtClean="0"/>
              <a:t>if both are 0, they are automatically calculated from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ksize</a:t>
            </a:r>
            <a:r>
              <a:rPr lang="en-US" dirty="0"/>
              <a:t> </a:t>
            </a:r>
            <a:r>
              <a:rPr lang="en-US" dirty="0" smtClean="0"/>
              <a:t>by:</a:t>
            </a:r>
          </a:p>
        </p:txBody>
      </p:sp>
      <p:sp>
        <p:nvSpPr>
          <p:cNvPr id="6" name="Rettangolo 5"/>
          <p:cNvSpPr/>
          <p:nvPr/>
        </p:nvSpPr>
        <p:spPr>
          <a:xfrm>
            <a:off x="206643" y="981045"/>
            <a:ext cx="8756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GaussianBlur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=0)</a:t>
            </a:r>
            <a:endParaRPr lang="en-US" spc="-7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tangolo 1"/>
              <p:cNvSpPr/>
              <p:nvPr/>
            </p:nvSpPr>
            <p:spPr>
              <a:xfrm>
                <a:off x="857250" y="3848785"/>
                <a:ext cx="4572000" cy="40312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 0.3∗((</m:t>
                      </m:r>
                      <m:r>
                        <a:rPr 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𝑘𝑠𝑖𝑧𝑒</m:t>
                      </m:r>
                      <m:r>
                        <a:rPr 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−1)∗0.5 − 1) + 0.8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ttango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3848785"/>
                <a:ext cx="4572000" cy="403124"/>
              </a:xfrm>
              <a:prstGeom prst="rect">
                <a:avLst/>
              </a:prstGeom>
              <a:blipFill rotWithShape="0">
                <a:blip r:embed="rId2"/>
                <a:stretch>
                  <a:fillRect t="-1515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32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filtering</a:t>
            </a:r>
            <a:endParaRPr lang="en-US" dirty="0"/>
          </a:p>
        </p:txBody>
      </p:sp>
      <p:sp>
        <p:nvSpPr>
          <p:cNvPr id="5" name="Segnaposto testo 3"/>
          <p:cNvSpPr txBox="1">
            <a:spLocks/>
          </p:cNvSpPr>
          <p:nvPr/>
        </p:nvSpPr>
        <p:spPr>
          <a:xfrm>
            <a:off x="206644" y="1771650"/>
            <a:ext cx="8658388" cy="3450868"/>
          </a:xfrm>
          <a:prstGeom prst="rect">
            <a:avLst/>
          </a:prstGeom>
        </p:spPr>
        <p:txBody>
          <a:bodyPr lIns="0" tIns="108000" rIns="0">
            <a:noAutofit/>
          </a:bodyPr>
          <a:lstStyle>
            <a:lvl1pPr marL="274320" indent="-274320" algn="just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1"/>
              </a:buClr>
              <a:buSzPct val="9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640080" indent="-246888" algn="just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 kumimoji="0" sz="1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-246888" algn="just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blurs (</a:t>
            </a:r>
            <a:r>
              <a:rPr lang="en-US" sz="1600" dirty="0" smtClean="0"/>
              <a:t>different from </a:t>
            </a:r>
            <a:r>
              <a:rPr lang="en-US" sz="1600" i="1" dirty="0" smtClean="0"/>
              <a:t>convolves</a:t>
            </a:r>
            <a:r>
              <a:rPr lang="en-US" dirty="0" smtClean="0"/>
              <a:t>) an image using the </a:t>
            </a:r>
            <a:r>
              <a:rPr lang="en-US" i="1" dirty="0" smtClean="0"/>
              <a:t>Median </a:t>
            </a:r>
            <a:r>
              <a:rPr lang="en-US" dirty="0" smtClean="0"/>
              <a:t>filter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ksize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/>
              <a:t>is the filter dimension (must be odd)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remember this is a </a:t>
            </a:r>
            <a:r>
              <a:rPr lang="en-US" i="1" dirty="0" smtClean="0"/>
              <a:t>nonlinear</a:t>
            </a:r>
            <a:r>
              <a:rPr lang="en-US" dirty="0" smtClean="0"/>
              <a:t> operation, thus the larger the filter size, the </a:t>
            </a:r>
            <a:r>
              <a:rPr lang="en-US" i="1" dirty="0" smtClean="0"/>
              <a:t>slower</a:t>
            </a:r>
            <a:r>
              <a:rPr lang="en-US" dirty="0" smtClean="0"/>
              <a:t> the processing</a:t>
            </a:r>
          </a:p>
        </p:txBody>
      </p:sp>
      <p:sp>
        <p:nvSpPr>
          <p:cNvPr id="6" name="Rettangolo 5"/>
          <p:cNvSpPr/>
          <p:nvPr/>
        </p:nvSpPr>
        <p:spPr>
          <a:xfrm>
            <a:off x="206643" y="981045"/>
            <a:ext cx="8756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medianBlur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ksize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pc="-70" dirty="0"/>
          </a:p>
        </p:txBody>
      </p:sp>
    </p:spTree>
    <p:extLst>
      <p:ext uri="{BB962C8B-B14F-4D97-AF65-F5344CB8AC3E}">
        <p14:creationId xmlns:p14="http://schemas.microsoft.com/office/powerpoint/2010/main" val="108252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Bilateral filtering</a:t>
            </a:r>
            <a:endParaRPr lang="en-US" dirty="0"/>
          </a:p>
        </p:txBody>
      </p:sp>
      <p:sp>
        <p:nvSpPr>
          <p:cNvPr id="5" name="Segnaposto testo 3"/>
          <p:cNvSpPr txBox="1">
            <a:spLocks/>
          </p:cNvSpPr>
          <p:nvPr/>
        </p:nvSpPr>
        <p:spPr>
          <a:xfrm>
            <a:off x="206644" y="1771650"/>
            <a:ext cx="8658388" cy="3450868"/>
          </a:xfrm>
          <a:prstGeom prst="rect">
            <a:avLst/>
          </a:prstGeom>
        </p:spPr>
        <p:txBody>
          <a:bodyPr lIns="0" tIns="108000" rIns="0">
            <a:noAutofit/>
          </a:bodyPr>
          <a:lstStyle>
            <a:lvl1pPr marL="274320" indent="-274320" algn="just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1"/>
              </a:buClr>
              <a:buSzPct val="9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640080" indent="-246888" algn="just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 kumimoji="0" sz="1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-246888" algn="just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applies the </a:t>
            </a:r>
            <a:r>
              <a:rPr lang="en-US" i="1" dirty="0" smtClean="0"/>
              <a:t>Bilateral </a:t>
            </a:r>
            <a:r>
              <a:rPr lang="en-US" dirty="0" smtClean="0"/>
              <a:t>filter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 </a:t>
            </a:r>
            <a:r>
              <a:rPr lang="en-US" dirty="0" smtClean="0"/>
              <a:t>is the diameter </a:t>
            </a:r>
            <a:r>
              <a:rPr lang="en-US" dirty="0"/>
              <a:t>of each pixel neighborhood that is used during filtering. If it is non-positive, it is computed from 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sigmaColor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/>
              <a:t>is the </a:t>
            </a:r>
            <a:r>
              <a:rPr lang="en-US" dirty="0" smtClean="0"/>
              <a:t>sigma </a:t>
            </a:r>
            <a:r>
              <a:rPr lang="en-US" dirty="0"/>
              <a:t>in the color space. </a:t>
            </a:r>
            <a:endParaRPr lang="en-US" dirty="0" smtClean="0"/>
          </a:p>
          <a:p>
            <a:pPr lvl="2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larger value of the parameter means that farther colors within the pixel neighborhood (see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sigmaSpace</a:t>
            </a:r>
            <a:r>
              <a:rPr lang="en-US" dirty="0" smtClean="0"/>
              <a:t>) </a:t>
            </a:r>
            <a:r>
              <a:rPr lang="en-US" dirty="0"/>
              <a:t>will be mixed together, resulting in larger areas of semi-equal </a:t>
            </a:r>
            <a:r>
              <a:rPr lang="en-US" dirty="0" smtClean="0"/>
              <a:t>color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sigmaSpace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/>
              <a:t>is the sigma in the </a:t>
            </a:r>
            <a:r>
              <a:rPr lang="en-US" dirty="0" smtClean="0"/>
              <a:t>coordinate space</a:t>
            </a:r>
            <a:r>
              <a:rPr lang="en-US" dirty="0"/>
              <a:t>. 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larger value of the parameter means that farther pixels will influence each other as long as their colors are close enough (see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sigmaColor</a:t>
            </a:r>
            <a:r>
              <a:rPr lang="en-US" dirty="0" smtClean="0"/>
              <a:t>). </a:t>
            </a:r>
            <a:r>
              <a:rPr lang="en-US" dirty="0"/>
              <a:t>When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d&gt;0</a:t>
            </a:r>
            <a:r>
              <a:rPr lang="en-US" dirty="0" smtClean="0"/>
              <a:t>, </a:t>
            </a:r>
            <a:r>
              <a:rPr lang="en-US" dirty="0"/>
              <a:t>it specifies the neighborhood size regardless of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sigmaSpace</a:t>
            </a:r>
            <a:r>
              <a:rPr lang="en-US" dirty="0" smtClean="0"/>
              <a:t>. </a:t>
            </a:r>
            <a:r>
              <a:rPr lang="en-US" dirty="0"/>
              <a:t>Otherwise,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/>
              <a:t> is proportional to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sigmaSpace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6" name="Rettangolo 5"/>
          <p:cNvSpPr/>
          <p:nvPr/>
        </p:nvSpPr>
        <p:spPr>
          <a:xfrm>
            <a:off x="206643" y="981045"/>
            <a:ext cx="8756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bilateralFilter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sigmaColor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sigmaSpace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pc="-70" dirty="0"/>
          </a:p>
        </p:txBody>
      </p:sp>
    </p:spTree>
    <p:extLst>
      <p:ext uri="{BB962C8B-B14F-4D97-AF65-F5344CB8AC3E}">
        <p14:creationId xmlns:p14="http://schemas.microsoft.com/office/powerpoint/2010/main" val="113729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Non-local means filtering</a:t>
            </a:r>
            <a:endParaRPr lang="en-US" dirty="0"/>
          </a:p>
        </p:txBody>
      </p:sp>
      <p:sp>
        <p:nvSpPr>
          <p:cNvPr id="4" name="Rettangolo 3"/>
          <p:cNvSpPr/>
          <p:nvPr/>
        </p:nvSpPr>
        <p:spPr>
          <a:xfrm>
            <a:off x="206643" y="981045"/>
            <a:ext cx="8756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fastNlMeansDenoising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pc="-70" dirty="0"/>
          </a:p>
        </p:txBody>
      </p:sp>
      <p:sp>
        <p:nvSpPr>
          <p:cNvPr id="5" name="Rettangolo 4"/>
          <p:cNvSpPr/>
          <p:nvPr/>
        </p:nvSpPr>
        <p:spPr>
          <a:xfrm>
            <a:off x="206643" y="1350377"/>
            <a:ext cx="8756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fastNlMeansDenoisingColored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pc="-70" dirty="0"/>
          </a:p>
        </p:txBody>
      </p:sp>
      <p:sp>
        <p:nvSpPr>
          <p:cNvPr id="6" name="Segnaposto testo 3"/>
          <p:cNvSpPr txBox="1">
            <a:spLocks/>
          </p:cNvSpPr>
          <p:nvPr/>
        </p:nvSpPr>
        <p:spPr>
          <a:xfrm>
            <a:off x="206644" y="1771650"/>
            <a:ext cx="8658388" cy="3450868"/>
          </a:xfrm>
          <a:prstGeom prst="rect">
            <a:avLst/>
          </a:prstGeom>
        </p:spPr>
        <p:txBody>
          <a:bodyPr lIns="0" tIns="108000" rIns="0">
            <a:noAutofit/>
          </a:bodyPr>
          <a:lstStyle>
            <a:lvl1pPr marL="274320" indent="-274320" algn="just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1"/>
              </a:buClr>
              <a:buSzPct val="9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640080" indent="-246888" algn="just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 kumimoji="0" sz="1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-246888" algn="just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applies the </a:t>
            </a:r>
            <a:r>
              <a:rPr lang="en-US" i="1" dirty="0" smtClean="0"/>
              <a:t>Non-local means </a:t>
            </a:r>
            <a:r>
              <a:rPr lang="en-US" dirty="0" smtClean="0"/>
              <a:t>filter</a:t>
            </a:r>
          </a:p>
          <a:p>
            <a:pPr lvl="1"/>
            <a:r>
              <a:rPr lang="en-US" dirty="0" smtClean="0"/>
              <a:t>a widely used </a:t>
            </a:r>
            <a:r>
              <a:rPr lang="en-US" b="1" dirty="0" err="1" smtClean="0"/>
              <a:t>denoising</a:t>
            </a:r>
            <a:r>
              <a:rPr lang="en-US" dirty="0" smtClean="0"/>
              <a:t> filter</a:t>
            </a:r>
          </a:p>
          <a:p>
            <a:pPr lvl="1"/>
            <a:r>
              <a:rPr lang="en-US" b="1" dirty="0" smtClean="0"/>
              <a:t>fast</a:t>
            </a:r>
          </a:p>
          <a:p>
            <a:pPr lvl="2"/>
            <a:r>
              <a:rPr lang="en-US" dirty="0" smtClean="0"/>
              <a:t>faster than the </a:t>
            </a:r>
            <a:r>
              <a:rPr lang="en-US" i="1" dirty="0" smtClean="0"/>
              <a:t>Bilateral</a:t>
            </a:r>
            <a:r>
              <a:rPr lang="en-US" dirty="0" smtClean="0"/>
              <a:t> filter</a:t>
            </a:r>
          </a:p>
          <a:p>
            <a:pPr lvl="1"/>
            <a:r>
              <a:rPr lang="en-US" b="1" dirty="0" smtClean="0"/>
              <a:t>easy</a:t>
            </a:r>
            <a:r>
              <a:rPr lang="en-US" dirty="0" smtClean="0"/>
              <a:t> to set up</a:t>
            </a:r>
          </a:p>
          <a:p>
            <a:pPr lvl="2"/>
            <a:r>
              <a:rPr lang="en-US" dirty="0" smtClean="0"/>
              <a:t>easier to set up than the </a:t>
            </a:r>
            <a:r>
              <a:rPr lang="en-US" i="1" dirty="0" smtClean="0"/>
              <a:t>Bilateral</a:t>
            </a:r>
            <a:r>
              <a:rPr lang="en-US" dirty="0" smtClean="0"/>
              <a:t> filter</a:t>
            </a:r>
          </a:p>
          <a:p>
            <a:pPr lvl="2"/>
            <a:r>
              <a:rPr lang="en-US" dirty="0" smtClean="0"/>
              <a:t>see online documentation for parameters (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dirty="0" smtClean="0"/>
              <a:t>,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templateWindowSize</a:t>
            </a:r>
            <a:r>
              <a:rPr lang="en-US" dirty="0" smtClean="0"/>
              <a:t>,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searchWindowSize</a:t>
            </a:r>
            <a:r>
              <a:rPr lang="en-US" dirty="0" smtClean="0"/>
              <a:t>) info</a:t>
            </a:r>
          </a:p>
          <a:p>
            <a:pPr lvl="3"/>
            <a:r>
              <a:rPr lang="en-US" dirty="0" smtClean="0"/>
              <a:t>all parameters have 100% working default values, thus they could be omitted and should only be used for fine-tuning of the </a:t>
            </a:r>
            <a:r>
              <a:rPr lang="en-US" dirty="0" err="1" smtClean="0"/>
              <a:t>denoising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443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 (1/2)</a:t>
            </a:r>
            <a:endParaRPr lang="en-US" dirty="0"/>
          </a:p>
        </p:txBody>
      </p:sp>
      <p:sp>
        <p:nvSpPr>
          <p:cNvPr id="4" name="Rettangolo 3"/>
          <p:cNvSpPr/>
          <p:nvPr/>
        </p:nvSpPr>
        <p:spPr>
          <a:xfrm>
            <a:off x="206643" y="981045"/>
            <a:ext cx="8756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Sobel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ddepth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dx,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pc="-70" dirty="0"/>
          </a:p>
        </p:txBody>
      </p:sp>
      <p:sp>
        <p:nvSpPr>
          <p:cNvPr id="5" name="Segnaposto testo 3"/>
          <p:cNvSpPr txBox="1">
            <a:spLocks/>
          </p:cNvSpPr>
          <p:nvPr/>
        </p:nvSpPr>
        <p:spPr>
          <a:xfrm>
            <a:off x="206644" y="1350376"/>
            <a:ext cx="8658388" cy="1850023"/>
          </a:xfrm>
          <a:prstGeom prst="rect">
            <a:avLst/>
          </a:prstGeom>
        </p:spPr>
        <p:txBody>
          <a:bodyPr lIns="0" tIns="108000" rIns="0">
            <a:noAutofit/>
          </a:bodyPr>
          <a:lstStyle>
            <a:lvl1pPr marL="274320" indent="-274320" algn="just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1"/>
              </a:buClr>
              <a:buSzPct val="9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640080" indent="-246888" algn="just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 kumimoji="0" sz="1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-246888" algn="just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calculates the </a:t>
            </a:r>
            <a:r>
              <a:rPr lang="en-US" i="1" dirty="0" smtClean="0"/>
              <a:t>first-order </a:t>
            </a:r>
            <a:r>
              <a:rPr lang="en-US" dirty="0" smtClean="0"/>
              <a:t>derivatives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dx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/>
              <a:t>control the order of the derivative along the corresponding axis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dx=1</a:t>
            </a:r>
            <a:r>
              <a:rPr lang="en-US" dirty="0" smtClean="0"/>
              <a:t> and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  <a:r>
              <a:rPr lang="en-US" dirty="0" smtClean="0"/>
              <a:t> for first-order derivative along x-axis (horizontal)</a:t>
            </a:r>
            <a:endParaRPr lang="en-US" dirty="0"/>
          </a:p>
          <a:p>
            <a:pPr lvl="2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dx=0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=1</a:t>
            </a:r>
            <a:r>
              <a:rPr lang="en-US" dirty="0" smtClean="0"/>
              <a:t> </a:t>
            </a:r>
            <a:r>
              <a:rPr lang="en-US" dirty="0"/>
              <a:t>for first-order derivative along </a:t>
            </a:r>
            <a:r>
              <a:rPr lang="en-US" dirty="0" smtClean="0"/>
              <a:t>y-axis (vertical)</a:t>
            </a:r>
          </a:p>
          <a:p>
            <a:pPr lvl="2"/>
            <a:r>
              <a:rPr lang="en-US" dirty="0" smtClean="0"/>
              <a:t>...also mixed (!) and higher-order (!) derivatives are supported (extended </a:t>
            </a:r>
            <a:r>
              <a:rPr lang="en-US" dirty="0" err="1" smtClean="0"/>
              <a:t>Sobel</a:t>
            </a:r>
            <a:r>
              <a:rPr lang="en-US" dirty="0" smtClean="0"/>
              <a:t> operators)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6" name="Rettangolo 5"/>
          <p:cNvSpPr/>
          <p:nvPr/>
        </p:nvSpPr>
        <p:spPr>
          <a:xfrm>
            <a:off x="206643" y="3363704"/>
            <a:ext cx="8756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Laplacian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ddepth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pc="-70" dirty="0"/>
          </a:p>
        </p:txBody>
      </p:sp>
      <p:sp>
        <p:nvSpPr>
          <p:cNvPr id="7" name="Segnaposto testo 3"/>
          <p:cNvSpPr txBox="1">
            <a:spLocks/>
          </p:cNvSpPr>
          <p:nvPr/>
        </p:nvSpPr>
        <p:spPr>
          <a:xfrm>
            <a:off x="206644" y="3733036"/>
            <a:ext cx="8658388" cy="1639063"/>
          </a:xfrm>
          <a:prstGeom prst="rect">
            <a:avLst/>
          </a:prstGeom>
        </p:spPr>
        <p:txBody>
          <a:bodyPr lIns="0" tIns="108000" rIns="0">
            <a:noAutofit/>
          </a:bodyPr>
          <a:lstStyle>
            <a:lvl1pPr marL="274320" indent="-274320" algn="just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1"/>
              </a:buClr>
              <a:buSzPct val="9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640080" indent="-246888" algn="just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 kumimoji="0" sz="1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-246888" algn="just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calculates the </a:t>
            </a:r>
            <a:r>
              <a:rPr lang="en-US" i="1" dirty="0" err="1" smtClean="0"/>
              <a:t>Laplacian</a:t>
            </a:r>
            <a:r>
              <a:rPr lang="en-US" dirty="0" smtClean="0"/>
              <a:t> of the given image by convolving the image with</a:t>
            </a:r>
          </a:p>
          <a:p>
            <a:pPr lvl="1">
              <a:spcBef>
                <a:spcPts val="3000"/>
              </a:spcBef>
            </a:pPr>
            <a:r>
              <a:rPr lang="en-US" dirty="0" smtClean="0"/>
              <a:t>what if we want to use the better-rotation-invariant </a:t>
            </a:r>
            <a:r>
              <a:rPr lang="en-US" dirty="0" err="1"/>
              <a:t>L</a:t>
            </a:r>
            <a:r>
              <a:rPr lang="en-US" dirty="0" err="1" smtClean="0"/>
              <a:t>aplacian</a:t>
            </a:r>
            <a:r>
              <a:rPr lang="en-US" dirty="0" smtClean="0"/>
              <a:t> kernel                       ?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define your own kernel, and perform </a:t>
            </a:r>
            <a:r>
              <a:rPr lang="en-US" dirty="0" smtClean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filter2D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>
              <a:xfrm>
                <a:off x="7885020" y="3733036"/>
                <a:ext cx="980012" cy="569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020" y="3733036"/>
                <a:ext cx="980012" cy="5697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7189695" y="4387958"/>
                <a:ext cx="980012" cy="568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695" y="4387958"/>
                <a:ext cx="980012" cy="5683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3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 (2/2)</a:t>
            </a:r>
            <a:endParaRPr lang="en-US" dirty="0"/>
          </a:p>
        </p:txBody>
      </p:sp>
      <p:sp>
        <p:nvSpPr>
          <p:cNvPr id="4" name="Rettangolo 3"/>
          <p:cNvSpPr/>
          <p:nvPr/>
        </p:nvSpPr>
        <p:spPr>
          <a:xfrm>
            <a:off x="206643" y="981045"/>
            <a:ext cx="917548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cartToPolar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5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en-US" sz="15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5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y, </a:t>
            </a:r>
            <a:r>
              <a:rPr lang="en-US" sz="15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5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mag, </a:t>
            </a:r>
            <a:r>
              <a:rPr lang="en-US" sz="15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5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5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degrees=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500" spc="-70" dirty="0"/>
          </a:p>
        </p:txBody>
      </p:sp>
      <p:sp>
        <p:nvSpPr>
          <p:cNvPr id="5" name="Segnaposto testo 3"/>
          <p:cNvSpPr txBox="1">
            <a:spLocks/>
          </p:cNvSpPr>
          <p:nvPr/>
        </p:nvSpPr>
        <p:spPr>
          <a:xfrm>
            <a:off x="206644" y="1350376"/>
            <a:ext cx="8658388" cy="2602499"/>
          </a:xfrm>
          <a:prstGeom prst="rect">
            <a:avLst/>
          </a:prstGeom>
        </p:spPr>
        <p:txBody>
          <a:bodyPr lIns="0" tIns="108000" rIns="0">
            <a:noAutofit/>
          </a:bodyPr>
          <a:lstStyle>
            <a:lvl1pPr marL="274320" indent="-274320" algn="just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1"/>
              </a:buClr>
              <a:buSzPct val="9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640080" indent="-246888" algn="just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1"/>
              </a:buClr>
              <a:buSzPct val="85000"/>
              <a:buFont typeface="Symbol" panose="05050102010706020507" pitchFamily="18" charset="2"/>
              <a:buChar char="-"/>
              <a:defRPr kumimoji="0" sz="1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914400" indent="-246888" algn="just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utility function to get element-wise </a:t>
            </a:r>
            <a:r>
              <a:rPr lang="en-US" b="1" dirty="0" smtClean="0"/>
              <a:t>magnitude</a:t>
            </a:r>
            <a:r>
              <a:rPr lang="en-US" dirty="0" smtClean="0"/>
              <a:t> and </a:t>
            </a:r>
            <a:r>
              <a:rPr lang="en-US" b="1" dirty="0" smtClean="0"/>
              <a:t>phase</a:t>
            </a:r>
            <a:r>
              <a:rPr lang="en-US" dirty="0" smtClean="0"/>
              <a:t> from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 smtClean="0"/>
              <a:t> (horizontal) 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 smtClean="0"/>
              <a:t> (vertical) </a:t>
            </a:r>
            <a:r>
              <a:rPr lang="en-US" b="1" dirty="0" smtClean="0"/>
              <a:t>vector</a:t>
            </a:r>
            <a:r>
              <a:rPr lang="en-US" dirty="0" smtClean="0"/>
              <a:t> components</a:t>
            </a:r>
          </a:p>
          <a:p>
            <a:pPr lvl="1"/>
            <a:r>
              <a:rPr lang="en-US" dirty="0" smtClean="0"/>
              <a:t>useful to calculate the </a:t>
            </a:r>
            <a:r>
              <a:rPr lang="en-US" b="1" dirty="0" smtClean="0"/>
              <a:t>gradient magnitude </a:t>
            </a:r>
            <a:r>
              <a:rPr lang="en-US" dirty="0" smtClean="0"/>
              <a:t>and phase from the horizontal and vertical gradient components (= </a:t>
            </a:r>
            <a:r>
              <a:rPr lang="en-US" dirty="0" err="1" smtClean="0"/>
              <a:t>Sobel</a:t>
            </a:r>
            <a:r>
              <a:rPr lang="en-US" dirty="0" smtClean="0"/>
              <a:t> derivatives along the corresponding axes)</a:t>
            </a:r>
          </a:p>
          <a:p>
            <a:pPr lvl="1"/>
            <a:r>
              <a:rPr lang="en-US" dirty="0" smtClean="0"/>
              <a:t>useful to calculate the </a:t>
            </a:r>
            <a:r>
              <a:rPr lang="en-US" b="1" dirty="0" smtClean="0"/>
              <a:t>velocity magnitude </a:t>
            </a:r>
            <a:r>
              <a:rPr lang="en-US" dirty="0" smtClean="0"/>
              <a:t>and angle from the displacements between two adjacent frames in an image sequence</a:t>
            </a:r>
          </a:p>
          <a:p>
            <a:pPr lvl="2"/>
            <a:r>
              <a:rPr lang="en-US" dirty="0"/>
              <a:t>see the </a:t>
            </a:r>
            <a:r>
              <a:rPr lang="en-US" i="1" dirty="0" err="1"/>
              <a:t>VentricleFlow</a:t>
            </a:r>
            <a:r>
              <a:rPr lang="en-US" dirty="0"/>
              <a:t> application at the beginning of this </a:t>
            </a:r>
            <a:r>
              <a:rPr lang="en-US" dirty="0" smtClean="0"/>
              <a:t>course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specified versions: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10" name="Rettangolo 9"/>
          <p:cNvSpPr/>
          <p:nvPr/>
        </p:nvSpPr>
        <p:spPr>
          <a:xfrm>
            <a:off x="768619" y="4258387"/>
            <a:ext cx="75181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magnitude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fr-FR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y, </a:t>
            </a:r>
            <a:r>
              <a:rPr lang="fr-FR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mag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 spc="-70" dirty="0"/>
          </a:p>
        </p:txBody>
      </p:sp>
      <p:sp>
        <p:nvSpPr>
          <p:cNvPr id="11" name="Rettangolo 10"/>
          <p:cNvSpPr/>
          <p:nvPr/>
        </p:nvSpPr>
        <p:spPr>
          <a:xfrm>
            <a:off x="768619" y="4667990"/>
            <a:ext cx="78705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phase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600" dirty="0" smtClean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fr-FR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y, </a:t>
            </a:r>
            <a:r>
              <a:rPr lang="fr-FR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6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degrees=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 spc="-70" dirty="0"/>
          </a:p>
        </p:txBody>
      </p:sp>
    </p:spTree>
    <p:extLst>
      <p:ext uri="{BB962C8B-B14F-4D97-AF65-F5344CB8AC3E}">
        <p14:creationId xmlns:p14="http://schemas.microsoft.com/office/powerpoint/2010/main" val="96688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testo 4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06645" y="774050"/>
                <a:ext cx="5051156" cy="4448468"/>
              </a:xfrm>
            </p:spPr>
            <p:txBody>
              <a:bodyPr anchor="ctr" anchorCtr="0"/>
              <a:lstStyle/>
              <a:p>
                <a:r>
                  <a:rPr lang="en-US" dirty="0" smtClean="0"/>
                  <a:t>create a simple UI to interactively sharpen the input image</a:t>
                </a:r>
              </a:p>
              <a:p>
                <a:pPr lvl="1"/>
                <a:r>
                  <a:rPr lang="en-US" dirty="0" smtClean="0"/>
                  <a:t>1 </a:t>
                </a:r>
                <a:r>
                  <a:rPr lang="en-US" dirty="0" err="1" smtClean="0"/>
                  <a:t>trackbar</a:t>
                </a:r>
                <a:r>
                  <a:rPr lang="en-US" dirty="0" smtClean="0"/>
                  <a:t> with sharpening factor</a:t>
                </a:r>
              </a:p>
              <a:p>
                <a:pPr lvl="1"/>
                <a:r>
                  <a:rPr lang="en-US" dirty="0" smtClean="0"/>
                  <a:t>real-time update of the sharpened image</a:t>
                </a:r>
              </a:p>
              <a:p>
                <a:pPr lvl="1"/>
                <a:r>
                  <a:rPr lang="en-US" dirty="0" smtClean="0"/>
                  <a:t>sharpening can be implemented by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the </a:t>
                </a:r>
                <a:r>
                  <a:rPr lang="en-US" dirty="0" err="1" smtClean="0"/>
                  <a:t>Laplacian</a:t>
                </a:r>
                <a:r>
                  <a:rPr lang="en-US" dirty="0" smtClean="0"/>
                  <a:t> kernel,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 smtClean="0"/>
                  <a:t> is the original image,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is the sharpening factor (the higher, the sharpener)</a:t>
                </a:r>
                <a:endParaRPr lang="en-US" dirty="0"/>
              </a:p>
            </p:txBody>
          </p:sp>
        </mc:Choice>
        <mc:Fallback xmlns="">
          <p:sp>
            <p:nvSpPr>
              <p:cNvPr id="5" name="Segnaposto test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06645" y="774050"/>
                <a:ext cx="5051156" cy="4448468"/>
              </a:xfrm>
              <a:blipFill rotWithShape="0">
                <a:blip r:embed="rId2"/>
                <a:stretch>
                  <a:fillRect l="-2654" r="-2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</a:t>
            </a:r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06645" y="4841439"/>
            <a:ext cx="547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solution in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/exercises/sharpen-ui.cpp</a:t>
            </a:r>
            <a:endParaRPr lang="it-IT" sz="12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030" y="1000125"/>
            <a:ext cx="2352675" cy="1695450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14500" r="72708" b="56333"/>
          <a:stretch/>
        </p:blipFill>
        <p:spPr>
          <a:xfrm>
            <a:off x="6405562" y="2463578"/>
            <a:ext cx="2488346" cy="253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4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operators</a:t>
            </a:r>
            <a:br>
              <a:rPr lang="en-US" dirty="0" smtClean="0"/>
            </a:br>
            <a:r>
              <a:rPr lang="en-US" sz="3200" dirty="0" smtClean="0"/>
              <a:t>(operations done on the whole image)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711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>
          <a:xfrm>
            <a:off x="206644" y="1566918"/>
            <a:ext cx="8658388" cy="3655600"/>
          </a:xfrm>
        </p:spPr>
        <p:txBody>
          <a:bodyPr/>
          <a:lstStyle/>
          <a:p>
            <a:r>
              <a:rPr lang="en-US" dirty="0" smtClean="0"/>
              <a:t>returns the number of non-zero elements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/>
              <a:t>must be a single-channel matrix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ym typeface="Wingdings" panose="05000000000000000000" pitchFamily="2" charset="2"/>
              </a:rPr>
              <a:t>useful to check whether an image has changed during an iterative process and/or whether two images contain identical values</a:t>
            </a:r>
          </a:p>
          <a:p>
            <a:pPr lvl="1"/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countNonZero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img1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dirty="0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img2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en-US" dirty="0" smtClean="0">
                <a:sym typeface="Wingdings" panose="05000000000000000000" pitchFamily="2" charset="2"/>
              </a:rPr>
              <a:t>will yield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0</a:t>
            </a:r>
            <a:r>
              <a:rPr lang="en-US" dirty="0" smtClean="0">
                <a:sym typeface="Wingdings" panose="05000000000000000000" pitchFamily="2" charset="2"/>
              </a:rPr>
              <a:t> only if the two images are identical</a:t>
            </a:r>
          </a:p>
          <a:p>
            <a:pPr lvl="1"/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mat)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calculates the absolute value for each matrix element</a:t>
            </a:r>
            <a:endParaRPr lang="en-US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countNonZero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206643" y="981045"/>
            <a:ext cx="8756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countNonZero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7013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b="1" dirty="0" smtClean="0"/>
              <a:t>namespace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all classes and functions are placed into the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dirty="0" smtClean="0"/>
              <a:t>namespace</a:t>
            </a:r>
          </a:p>
          <a:p>
            <a:pPr lvl="2"/>
            <a:r>
              <a:rPr lang="en-US" dirty="0" smtClean="0"/>
              <a:t>in Visual Studio, start typing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smtClean="0"/>
              <a:t>and the full list of classes/functions will be displayed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b="1" dirty="0" smtClean="0"/>
              <a:t>automatic memory management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no need to manually allocate/</a:t>
            </a:r>
            <a:r>
              <a:rPr lang="en-US" dirty="0" err="1" smtClean="0"/>
              <a:t>deallocate</a:t>
            </a:r>
            <a:r>
              <a:rPr lang="en-US" dirty="0" smtClean="0"/>
              <a:t> memory to store image data</a:t>
            </a:r>
          </a:p>
          <a:p>
            <a:pPr lvl="2"/>
            <a:r>
              <a:rPr lang="en-US" dirty="0" smtClean="0"/>
              <a:t>image data are </a:t>
            </a:r>
            <a:r>
              <a:rPr lang="en-US" i="1" dirty="0" smtClean="0"/>
              <a:t>shared</a:t>
            </a:r>
            <a:r>
              <a:rPr lang="en-US" dirty="0" smtClean="0"/>
              <a:t> among utilizers and automatically </a:t>
            </a:r>
            <a:r>
              <a:rPr lang="en-US" dirty="0" err="1" smtClean="0"/>
              <a:t>deallocated</a:t>
            </a:r>
            <a:r>
              <a:rPr lang="en-US" dirty="0" smtClean="0"/>
              <a:t> when not used anymore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b="1" dirty="0" smtClean="0"/>
              <a:t>saturation </a:t>
            </a:r>
            <a:r>
              <a:rPr lang="en-US" b="1" dirty="0" err="1" smtClean="0"/>
              <a:t>arithmetics</a:t>
            </a:r>
            <a:endParaRPr lang="en-US" b="1" dirty="0" smtClean="0"/>
          </a:p>
          <a:p>
            <a:pPr lvl="1"/>
            <a:r>
              <a:rPr lang="en-US" dirty="0" smtClean="0"/>
              <a:t>values outside the range corresponding to the image type (e.g. 0-255 for 8-bit images) will be saturated to the nearest boundary value (e.g. 270 </a:t>
            </a:r>
            <a:r>
              <a:rPr lang="en-US" dirty="0" smtClean="0">
                <a:sym typeface="Wingdings" panose="05000000000000000000" pitchFamily="2" charset="2"/>
              </a:rPr>
              <a:t>--&gt; 255, -10 --&gt; 0)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b="1" dirty="0" smtClean="0"/>
              <a:t>error handling</a:t>
            </a:r>
          </a:p>
          <a:p>
            <a:pPr lvl="1"/>
            <a:r>
              <a:rPr lang="en-US" dirty="0" smtClean="0"/>
              <a:t>critical errors are signaled by throwing a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dirty="0" smtClean="0"/>
              <a:t>, which can be captured in a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dirty="0" smtClean="0"/>
              <a:t>-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 smtClean="0"/>
              <a:t> block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(1/2)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6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>
          <a:xfrm>
            <a:off x="206644" y="1809750"/>
            <a:ext cx="8658388" cy="1438275"/>
          </a:xfrm>
        </p:spPr>
        <p:txBody>
          <a:bodyPr/>
          <a:lstStyle/>
          <a:p>
            <a:r>
              <a:rPr lang="en-US" dirty="0" smtClean="0"/>
              <a:t>finds the </a:t>
            </a:r>
            <a:r>
              <a:rPr lang="en-US" i="1" dirty="0" smtClean="0"/>
              <a:t>global</a:t>
            </a:r>
            <a:r>
              <a:rPr lang="en-US" dirty="0" smtClean="0"/>
              <a:t> </a:t>
            </a:r>
            <a:r>
              <a:rPr lang="en-US" b="1" dirty="0" smtClean="0"/>
              <a:t>minimum</a:t>
            </a:r>
            <a:r>
              <a:rPr lang="en-US" dirty="0" smtClean="0"/>
              <a:t> and </a:t>
            </a:r>
            <a:r>
              <a:rPr lang="en-US" b="1" dirty="0" smtClean="0"/>
              <a:t>maximum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minimum and maximum values are stored in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and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maxV</a:t>
            </a:r>
            <a:r>
              <a:rPr lang="en-US" dirty="0" smtClean="0">
                <a:sym typeface="Wingdings" panose="05000000000000000000" pitchFamily="2" charset="2"/>
              </a:rPr>
              <a:t>, and should be passed by reference 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example: 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sym typeface="Wingdings" panose="05000000000000000000" pitchFamily="2" charset="2"/>
              </a:rPr>
              <a:t>useful to infer the </a:t>
            </a:r>
            <a:r>
              <a:rPr lang="en-US" i="1" dirty="0" smtClean="0">
                <a:sym typeface="Wingdings" panose="05000000000000000000" pitchFamily="2" charset="2"/>
              </a:rPr>
              <a:t>true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bitdepth</a:t>
            </a:r>
            <a:r>
              <a:rPr lang="en-US" dirty="0" smtClean="0">
                <a:sym typeface="Wingdings" panose="05000000000000000000" pitchFamily="2" charset="2"/>
              </a:rPr>
              <a:t> of the image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see </a:t>
            </a:r>
            <a:r>
              <a:rPr lang="en-US" sz="16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ucas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imdepth_detect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dirty="0" smtClean="0">
              <a:sym typeface="Wingdings" panose="05000000000000000000" pitchFamily="2" charset="2"/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minMaxLoc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206643" y="981045"/>
            <a:ext cx="8756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minMaxLoc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maxV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=0, </a:t>
            </a:r>
            <a:r>
              <a:rPr lang="en-US" dirty="0" smtClean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maxLoc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=0,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mask=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endParaRPr lang="en-US" sz="4000" dirty="0"/>
          </a:p>
        </p:txBody>
      </p:sp>
      <p:sp>
        <p:nvSpPr>
          <p:cNvPr id="5" name="Rettangolo 4"/>
          <p:cNvSpPr/>
          <p:nvPr/>
        </p:nvSpPr>
        <p:spPr>
          <a:xfrm>
            <a:off x="847722" y="3335149"/>
            <a:ext cx="5543553" cy="6558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minMaxLoc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</a:t>
            </a:r>
            <a:r>
              <a:rPr lang="en-US" sz="1600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</a:t>
            </a:r>
            <a:r>
              <a:rPr lang="en-US" sz="1600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413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06644" y="1809749"/>
                <a:ext cx="8658388" cy="2962275"/>
              </a:xfrm>
            </p:spPr>
            <p:txBody>
              <a:bodyPr/>
              <a:lstStyle/>
              <a:p>
                <a:r>
                  <a:rPr lang="en-US" dirty="0" smtClean="0"/>
                  <a:t>normalizes the norm to 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a</a:t>
                </a:r>
                <a:r>
                  <a:rPr lang="en-US" dirty="0" smtClean="0"/>
                  <a:t>, i.e. such that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b="1" i="1" dirty="0" smtClean="0"/>
              </a:p>
              <a:p>
                <a:pPr lvl="1"/>
                <a:r>
                  <a:rPr lang="en-US" i="1" dirty="0" smtClean="0">
                    <a:sym typeface="Wingdings" panose="05000000000000000000" pitchFamily="2" charset="2"/>
                  </a:rPr>
                  <a:t>p</a:t>
                </a:r>
                <a:r>
                  <a:rPr lang="en-US" dirty="0" smtClean="0">
                    <a:sym typeface="Wingdings" panose="05000000000000000000" pitchFamily="2" charset="2"/>
                  </a:rPr>
                  <a:t>-norm if </a:t>
                </a:r>
                <a:r>
                  <a:rPr lang="en-US" sz="1600" dirty="0" smtClean="0">
                    <a:latin typeface="Consolas" panose="020B0609020204030204" pitchFamily="49" charset="0"/>
                    <a:cs typeface="Consolas" panose="020B0609020204030204" pitchFamily="49" charset="0"/>
                    <a:sym typeface="Wingdings" panose="05000000000000000000" pitchFamily="2" charset="2"/>
                  </a:rPr>
                  <a:t>norm=NORM_INF</a:t>
                </a:r>
                <a:r>
                  <a:rPr lang="en-US" i="1" dirty="0" smtClean="0">
                    <a:sym typeface="Wingdings" panose="05000000000000000000" pitchFamily="2" charset="2"/>
                  </a:rPr>
                  <a:t>, L2- or </a:t>
                </a:r>
                <a:r>
                  <a:rPr lang="en-US" dirty="0" smtClean="0">
                    <a:sym typeface="Wingdings" panose="05000000000000000000" pitchFamily="2" charset="2"/>
                  </a:rPr>
                  <a:t>L1-norm if </a:t>
                </a:r>
                <a:r>
                  <a:rPr lang="en-US" sz="1600" dirty="0" smtClean="0">
                    <a:latin typeface="Consolas" panose="020B0609020204030204" pitchFamily="49" charset="0"/>
                    <a:cs typeface="Consolas" panose="020B0609020204030204" pitchFamily="49" charset="0"/>
                    <a:sym typeface="Wingdings" panose="05000000000000000000" pitchFamily="2" charset="2"/>
                  </a:rPr>
                  <a:t>norm=NORM_L1</a:t>
                </a:r>
                <a:r>
                  <a:rPr lang="en-US" dirty="0" smtClean="0">
                    <a:sym typeface="Wingdings" panose="05000000000000000000" pitchFamily="2" charset="2"/>
                  </a:rPr>
                  <a:t> or </a:t>
                </a:r>
                <a:r>
                  <a:rPr lang="en-US" sz="1600" dirty="0" smtClean="0">
                    <a:latin typeface="Consolas" panose="020B0609020204030204" pitchFamily="49" charset="0"/>
                    <a:cs typeface="Consolas" panose="020B0609020204030204" pitchFamily="49" charset="0"/>
                    <a:sym typeface="Wingdings" panose="05000000000000000000" pitchFamily="2" charset="2"/>
                  </a:rPr>
                  <a:t>NORM_L2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dirty="0" smtClean="0"/>
                  <a:t>...or...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dirty="0" smtClean="0"/>
                  <a:t>normalizes the value range to [</a:t>
                </a:r>
                <a:r>
                  <a:rPr lang="en-US" dirty="0" err="1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a</a:t>
                </a:r>
                <a:r>
                  <a:rPr lang="en-US" dirty="0" err="1" smtClean="0"/>
                  <a:t>,</a:t>
                </a:r>
                <a:r>
                  <a:rPr lang="en-US" dirty="0" err="1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b</a:t>
                </a:r>
                <a:r>
                  <a:rPr lang="en-US" dirty="0" smtClean="0"/>
                  <a:t>], i.e.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dst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𝑑𝑠𝑡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>
                    <a:sym typeface="Wingdings" panose="05000000000000000000" pitchFamily="2" charset="2"/>
                  </a:rPr>
                  <a:t>if </a:t>
                </a:r>
                <a:r>
                  <a:rPr lang="en-US" sz="1600" dirty="0" smtClean="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Wingdings" panose="05000000000000000000" pitchFamily="2" charset="2"/>
                  </a:rPr>
                  <a:t>norm=NORM_MINMAX</a:t>
                </a:r>
              </a:p>
              <a:p>
                <a:pPr lvl="1"/>
                <a:r>
                  <a:rPr lang="en-US" dirty="0" smtClean="0"/>
                  <a:t>useful when we need to display an image/matrix which is not directly displayable, e.g. when the value range is neither 'full' 8-bit nor 16-bit</a:t>
                </a:r>
                <a:endParaRPr lang="en-US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4" name="Segnaposto tes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06644" y="1809749"/>
                <a:ext cx="8658388" cy="2962275"/>
              </a:xfrm>
              <a:blipFill rotWithShape="0">
                <a:blip r:embed="rId2"/>
                <a:stretch>
                  <a:fillRect l="-1549" r="-1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::normalize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206643" y="981045"/>
            <a:ext cx="8756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normalize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a=1,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b=0,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norm=NORM_L2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=-1,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mask=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81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geometric transformations</a:t>
            </a:r>
          </a:p>
          <a:p>
            <a:pPr lvl="1"/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warpAffine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T,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dsize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flags=</a:t>
            </a:r>
            <a:r>
              <a:rPr lang="en-US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INTER_LINEAR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dirty="0"/>
          </a:p>
          <a:p>
            <a:pPr lvl="1"/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warpPerspective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T,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dsize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flags=</a:t>
            </a:r>
            <a:r>
              <a:rPr lang="en-US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INTER_LINEAR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resize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dsize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=0,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=0,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=INTER_LINEAR )</a:t>
            </a:r>
            <a:endParaRPr lang="en-US" sz="1600" dirty="0"/>
          </a:p>
          <a:p>
            <a:pPr>
              <a:spcBef>
                <a:spcPts val="1200"/>
              </a:spcBef>
            </a:pPr>
            <a:r>
              <a:rPr lang="en-US" dirty="0" smtClean="0"/>
              <a:t>histogram equalization</a:t>
            </a:r>
          </a:p>
          <a:p>
            <a:pPr lvl="1"/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equalizeHist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600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segmentation, feature extraction, ...</a:t>
            </a:r>
          </a:p>
          <a:p>
            <a:pPr lvl="1"/>
            <a:r>
              <a:rPr lang="en-US" dirty="0" smtClean="0"/>
              <a:t>see </a:t>
            </a:r>
            <a:r>
              <a:rPr lang="en-US" i="1" dirty="0" smtClean="0"/>
              <a:t>Advanced Image Analysis </a:t>
            </a:r>
            <a:r>
              <a:rPr lang="en-US" dirty="0" smtClean="0"/>
              <a:t>classes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6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image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6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>
          <a:xfrm>
            <a:off x="206644" y="1247775"/>
            <a:ext cx="8658387" cy="3974743"/>
          </a:xfrm>
        </p:spPr>
        <p:txBody>
          <a:bodyPr/>
          <a:lstStyle/>
          <a:p>
            <a:pPr lvl="1">
              <a:spcBef>
                <a:spcPts val="0"/>
              </a:spcBef>
            </a:pPr>
            <a:r>
              <a:rPr lang="en-US" dirty="0" smtClean="0"/>
              <a:t>we have already seen it as a point operator</a:t>
            </a:r>
          </a:p>
          <a:p>
            <a:r>
              <a:rPr lang="en-US" dirty="0" smtClean="0"/>
              <a:t>in addition, you find in the </a:t>
            </a:r>
            <a:r>
              <a:rPr lang="en-US" sz="1800" spc="-70" dirty="0" err="1" smtClean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ucas</a:t>
            </a:r>
            <a:r>
              <a:rPr lang="en-US" sz="1800" spc="-7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smtClean="0"/>
              <a:t> namespace several methods for automatic computation of the threshold </a:t>
            </a:r>
            <a:r>
              <a:rPr lang="en-US" spc="-7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/>
              <a:t> based on the image histogram</a:t>
            </a:r>
          </a:p>
          <a:p>
            <a:pPr lvl="1"/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spc="-70" dirty="0" err="1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ucas</a:t>
            </a:r>
            <a:r>
              <a:rPr lang="en-US" sz="1600" spc="-7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getMeanThreshold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 data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>
              <a:spcBef>
                <a:spcPts val="0"/>
              </a:spcBef>
            </a:pP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spc="-70" dirty="0" err="1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ucas</a:t>
            </a:r>
            <a:r>
              <a:rPr lang="en-US" sz="1600" spc="-7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getMinErrorIThreshold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 data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>
              <a:spcBef>
                <a:spcPts val="0"/>
              </a:spcBef>
            </a:pP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spc="-70" dirty="0" err="1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ucas</a:t>
            </a:r>
            <a:r>
              <a:rPr lang="en-US" sz="1600" spc="-7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getIsoDataAutoThreshold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 data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>
              <a:spcBef>
                <a:spcPts val="0"/>
              </a:spcBef>
            </a:pP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spc="-70" dirty="0" err="1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ucas</a:t>
            </a:r>
            <a:r>
              <a:rPr lang="en-US" sz="1600" spc="-7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getTriangleAutoThreshold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 data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>
              <a:spcBef>
                <a:spcPts val="0"/>
              </a:spcBef>
            </a:pP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spc="-70" dirty="0" err="1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ucas</a:t>
            </a:r>
            <a:r>
              <a:rPr lang="en-US" sz="1600" spc="-7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getMaxEntropyAutoThreshold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 data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>
              <a:spcBef>
                <a:spcPts val="0"/>
              </a:spcBef>
            </a:pP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spc="-70" dirty="0" err="1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ucas</a:t>
            </a:r>
            <a:r>
              <a:rPr lang="en-US" sz="1600" spc="-7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getRenyiEntropyAutoThreshold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 data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>
              <a:spcBef>
                <a:spcPts val="0"/>
              </a:spcBef>
            </a:pP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spc="-70" dirty="0" err="1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ucas</a:t>
            </a:r>
            <a:r>
              <a:rPr lang="en-US" sz="1600" spc="-7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getYenyAutoThreshold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 data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histogram can be computed with</a:t>
            </a:r>
          </a:p>
          <a:p>
            <a:pPr lvl="1">
              <a:spcBef>
                <a:spcPts val="0"/>
              </a:spcBef>
            </a:pPr>
            <a:r>
              <a:rPr lang="en-US" sz="16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spc="-70" dirty="0" err="1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ucas</a:t>
            </a:r>
            <a:r>
              <a:rPr lang="en-US" sz="1600" spc="-7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histogram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image)</a:t>
            </a:r>
            <a:endParaRPr lang="en-US" sz="16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 err="1" smtClean="0"/>
              <a:t>Binarization</a:t>
            </a:r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206643" y="981045"/>
            <a:ext cx="8756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pc="-7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spc="-7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pc="-7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threshold</a:t>
            </a:r>
            <a:r>
              <a:rPr lang="en-US" spc="-7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pc="-7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pc="-7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pc="-7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spc="-7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7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pc="-7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pc="-7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pc="-7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pc="-7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spc="-7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7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pc="-7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spc="-7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pc="-7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en-US" spc="-7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spc="-7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pc="-7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7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maxV</a:t>
            </a:r>
            <a:r>
              <a:rPr lang="en-US" spc="-7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spc="-7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pc="-7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type)</a:t>
            </a:r>
            <a:endParaRPr lang="en-US" sz="4000" spc="-70" dirty="0"/>
          </a:p>
        </p:txBody>
      </p:sp>
      <p:sp>
        <p:nvSpPr>
          <p:cNvPr id="6" name="Rettangolo arrotondato 5"/>
          <p:cNvSpPr/>
          <p:nvPr/>
        </p:nvSpPr>
        <p:spPr>
          <a:xfrm>
            <a:off x="504825" y="3281362"/>
            <a:ext cx="7677150" cy="252413"/>
          </a:xfrm>
          <a:prstGeom prst="roundRect">
            <a:avLst>
              <a:gd name="adj" fmla="val 503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9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>
          <a:xfrm>
            <a:off x="206644" y="1495426"/>
            <a:ext cx="8658387" cy="3727092"/>
          </a:xfrm>
        </p:spPr>
        <p:txBody>
          <a:bodyPr/>
          <a:lstStyle/>
          <a:p>
            <a:r>
              <a:rPr lang="en-US" dirty="0" smtClean="0"/>
              <a:t>extracts </a:t>
            </a:r>
            <a:r>
              <a:rPr lang="en-US" b="1" dirty="0" smtClean="0"/>
              <a:t>connected components </a:t>
            </a:r>
            <a:r>
              <a:rPr lang="en-US" dirty="0" smtClean="0"/>
              <a:t>(white objects) in a binary image</a:t>
            </a:r>
          </a:p>
          <a:p>
            <a:pPr lvl="1"/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highlight>
                  <a:srgbClr val="FFFFFF"/>
                </a:highlight>
              </a:rPr>
              <a:t>must be a 8-bit single channel binary image (nonzero pixels = foreground)</a:t>
            </a:r>
          </a:p>
          <a:p>
            <a:pPr lvl="1"/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img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highlight>
                  <a:srgbClr val="FFFFFF"/>
                </a:highlight>
              </a:rPr>
              <a:t>is modified by the function (!!!)</a:t>
            </a:r>
          </a:p>
          <a:p>
            <a:pPr lvl="2"/>
            <a:r>
              <a:rPr lang="en-US" dirty="0" smtClean="0">
                <a:highlight>
                  <a:srgbClr val="FFFFFF"/>
                </a:highlight>
              </a:rPr>
              <a:t>if you know how connected component labeling works, this should not surprise you </a:t>
            </a:r>
            <a:r>
              <a:rPr lang="en-US" dirty="0" smtClean="0">
                <a:highlight>
                  <a:srgbClr val="FFFFFF"/>
                </a:highlight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contours</a:t>
            </a:r>
            <a:r>
              <a:rPr lang="en-US" dirty="0" smtClean="0">
                <a:highlight>
                  <a:srgbClr val="FFFFFF"/>
                </a:highlight>
                <a:sym typeface="Wingdings" panose="05000000000000000000" pitchFamily="2" charset="2"/>
              </a:rPr>
              <a:t> will store the array of contours extracted, each contour is an array of points</a:t>
            </a:r>
          </a:p>
          <a:p>
            <a:pPr lvl="2"/>
            <a:r>
              <a:rPr lang="en-US" dirty="0" smtClean="0">
                <a:highlight>
                  <a:srgbClr val="FFFFFF"/>
                </a:highlight>
                <a:sym typeface="Wingdings" panose="05000000000000000000" pitchFamily="2" charset="2"/>
              </a:rPr>
              <a:t>a suitable (but not the only one) type is </a:t>
            </a:r>
            <a:r>
              <a:rPr lang="en-US" dirty="0" err="1" smtClean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fr-F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US" sz="1600" dirty="0">
                <a:highlight>
                  <a:srgbClr val="FFFFFF"/>
                </a:highlight>
                <a:sym typeface="Wingdings" panose="05000000000000000000" pitchFamily="2" charset="2"/>
              </a:rPr>
              <a:t>=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CV_RETR_EXTERNAL</a:t>
            </a:r>
            <a:r>
              <a:rPr lang="en-US" dirty="0" smtClean="0">
                <a:highlight>
                  <a:srgbClr val="FFFFFF"/>
                </a:highlight>
                <a:sym typeface="Wingdings" panose="05000000000000000000" pitchFamily="2" charset="2"/>
              </a:rPr>
              <a:t> to get only external contours, 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CV_RETR_LIST</a:t>
            </a:r>
            <a:r>
              <a:rPr lang="en-US" dirty="0" smtClean="0">
                <a:highlight>
                  <a:srgbClr val="FFFFFF"/>
                </a:highlight>
                <a:sym typeface="Wingdings" panose="05000000000000000000" pitchFamily="2" charset="2"/>
              </a:rPr>
              <a:t> to get all</a:t>
            </a:r>
          </a:p>
          <a:p>
            <a:pPr lvl="1"/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method</a:t>
            </a:r>
            <a:r>
              <a:rPr lang="en-US" dirty="0" smtClean="0">
                <a:highlight>
                  <a:srgbClr val="FFFFFF"/>
                </a:highlight>
                <a:sym typeface="Wingdings" panose="05000000000000000000" pitchFamily="2" charset="2"/>
              </a:rPr>
              <a:t>: contour approximation method</a:t>
            </a:r>
          </a:p>
          <a:p>
            <a:pPr lvl="2"/>
            <a:r>
              <a:rPr lang="en-US" dirty="0" smtClean="0">
                <a:highlight>
                  <a:srgbClr val="FFFFFF"/>
                </a:highlight>
                <a:sym typeface="Wingdings" panose="05000000000000000000" pitchFamily="2" charset="2"/>
              </a:rPr>
              <a:t>a "safe" option is to disable approximation by providing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CV_CHAIN_APPROX_NONE</a:t>
            </a:r>
          </a:p>
          <a:p>
            <a:pPr lvl="3"/>
            <a:r>
              <a:rPr lang="en-US" dirty="0" smtClean="0">
                <a:highlight>
                  <a:srgbClr val="FFFFFF"/>
                </a:highlight>
                <a:sym typeface="Wingdings" panose="05000000000000000000" pitchFamily="2" charset="2"/>
              </a:rPr>
              <a:t>contour approximation influences the shape features (barycenter, ...)</a:t>
            </a:r>
            <a:endParaRPr lang="en-US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Components (Contour) Extraction</a:t>
            </a:r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104775" y="991105"/>
            <a:ext cx="8972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findContours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dirty="0" smtClean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img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&lt;...&gt;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 contours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mode, </a:t>
            </a:r>
            <a:r>
              <a:rPr lang="fr-FR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fr-F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44" y="2391983"/>
            <a:ext cx="320800" cy="29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1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>
          <a:xfrm>
            <a:off x="206644" y="1637436"/>
            <a:ext cx="8658387" cy="3585082"/>
          </a:xfrm>
        </p:spPr>
        <p:txBody>
          <a:bodyPr/>
          <a:lstStyle/>
          <a:p>
            <a:r>
              <a:rPr lang="en-US" dirty="0" smtClean="0"/>
              <a:t>draw contour outlines </a:t>
            </a:r>
            <a:r>
              <a:rPr lang="en-US" sz="1800" dirty="0" smtClean="0"/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thickness&gt;0</a:t>
            </a:r>
            <a:r>
              <a:rPr lang="en-US" dirty="0" smtClean="0"/>
              <a:t>) or filled contours 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thickness=CV_FILLED=-1</a:t>
            </a:r>
            <a:r>
              <a:rPr lang="en-US" dirty="0" smtClean="0"/>
              <a:t>)</a:t>
            </a:r>
          </a:p>
          <a:p>
            <a:pPr lvl="1"/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contours</a:t>
            </a:r>
            <a:r>
              <a:rPr lang="en-US" dirty="0">
                <a:highlight>
                  <a:srgbClr val="FFFFFF"/>
                </a:highlight>
                <a:sym typeface="Wingdings" panose="05000000000000000000" pitchFamily="2" charset="2"/>
              </a:rPr>
              <a:t> </a:t>
            </a:r>
            <a:r>
              <a:rPr lang="en-US" dirty="0" smtClean="0">
                <a:highlight>
                  <a:srgbClr val="FFFFFF"/>
                </a:highlight>
                <a:sym typeface="Wingdings" panose="05000000000000000000" pitchFamily="2" charset="2"/>
              </a:rPr>
              <a:t>stores the </a:t>
            </a:r>
            <a:r>
              <a:rPr lang="en-US" dirty="0">
                <a:highlight>
                  <a:srgbClr val="FFFFFF"/>
                </a:highlight>
                <a:sym typeface="Wingdings" panose="05000000000000000000" pitchFamily="2" charset="2"/>
              </a:rPr>
              <a:t>array of </a:t>
            </a:r>
            <a:r>
              <a:rPr lang="en-US" dirty="0" smtClean="0">
                <a:highlight>
                  <a:srgbClr val="FFFFFF"/>
                </a:highlight>
                <a:sym typeface="Wingdings" panose="05000000000000000000" pitchFamily="2" charset="2"/>
              </a:rPr>
              <a:t>contours, </a:t>
            </a:r>
            <a:r>
              <a:rPr lang="en-US" dirty="0">
                <a:highlight>
                  <a:srgbClr val="FFFFFF"/>
                </a:highlight>
                <a:sym typeface="Wingdings" panose="05000000000000000000" pitchFamily="2" charset="2"/>
              </a:rPr>
              <a:t>each contour is an array of points</a:t>
            </a:r>
          </a:p>
          <a:p>
            <a:pPr lvl="2"/>
            <a:r>
              <a:rPr lang="en-US" dirty="0">
                <a:highlight>
                  <a:srgbClr val="FFFFFF"/>
                </a:highlight>
                <a:sym typeface="Wingdings" panose="05000000000000000000" pitchFamily="2" charset="2"/>
              </a:rPr>
              <a:t>a suitable (but not the only one) type is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contourIdx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highlight>
                  <a:srgbClr val="FFFFFF"/>
                </a:highlight>
                <a:sym typeface="Wingdings" panose="05000000000000000000" pitchFamily="2" charset="2"/>
              </a:rPr>
              <a:t>indicates the contour to draw (if negative, all contours are drawn)</a:t>
            </a:r>
          </a:p>
          <a:p>
            <a:pPr lvl="2"/>
            <a:r>
              <a:rPr lang="en-US" dirty="0" smtClean="0">
                <a:highlight>
                  <a:srgbClr val="FFFFFF"/>
                </a:highlight>
                <a:sym typeface="Wingdings" panose="05000000000000000000" pitchFamily="2" charset="2"/>
              </a:rPr>
              <a:t>it must be less than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contours.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1">
              <a:spcBef>
                <a:spcPts val="0"/>
              </a:spcBef>
              <a:buClr>
                <a:srgbClr val="0F6FC6"/>
              </a:buClr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thickness</a:t>
            </a:r>
            <a:r>
              <a:rPr lang="en-US" dirty="0">
                <a:solidFill>
                  <a:prstClr val="black"/>
                </a:solidFill>
              </a:rPr>
              <a:t> is the contour thickness, or 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CV_FILLED=-1</a:t>
            </a:r>
            <a:r>
              <a:rPr lang="en-US" dirty="0">
                <a:solidFill>
                  <a:prstClr val="black"/>
                </a:solidFill>
              </a:rPr>
              <a:t> to fill the </a:t>
            </a:r>
            <a:r>
              <a:rPr lang="en-US" dirty="0" smtClean="0">
                <a:solidFill>
                  <a:prstClr val="black"/>
                </a:solidFill>
              </a:rPr>
              <a:t>contour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lineType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/>
              <a:t> or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/>
              <a:t> (8- or 4-connected line), or =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CV_AA</a:t>
            </a:r>
            <a:r>
              <a:rPr lang="en-US" dirty="0"/>
              <a:t> (</a:t>
            </a:r>
            <a:r>
              <a:rPr lang="en-US" dirty="0" err="1"/>
              <a:t>antialiased</a:t>
            </a:r>
            <a:r>
              <a:rPr lang="en-US" dirty="0"/>
              <a:t>)</a:t>
            </a: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Contour drawing</a:t>
            </a:r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104775" y="991105"/>
            <a:ext cx="8972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drawContours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&lt;...&gt;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contours,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contourIdx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Scalar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color,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thickness=1,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=8)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69" y="3154960"/>
            <a:ext cx="320800" cy="29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3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206644" y="1280162"/>
            <a:ext cx="8658387" cy="3885206"/>
          </a:xfrm>
        </p:spPr>
        <p:txBody>
          <a:bodyPr/>
          <a:lstStyle/>
          <a:p>
            <a:pPr lvl="1"/>
            <a:r>
              <a:rPr lang="en-US" dirty="0" smtClean="0"/>
              <a:t>calculates the contour area (does not work for self-intersecting contours)</a:t>
            </a:r>
          </a:p>
          <a:p>
            <a:pPr lvl="1">
              <a:spcBef>
                <a:spcPts val="0"/>
              </a:spcBef>
            </a:pPr>
            <a:r>
              <a:rPr lang="en-US" sz="1600" dirty="0" err="1" smtClean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 smtClean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/>
              <a:t>can be </a:t>
            </a:r>
            <a:r>
              <a:rPr lang="en-US" sz="16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smtClean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393192" lvl="1" indent="0">
              <a:spcAft>
                <a:spcPts val="1800"/>
              </a:spcAft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calculates a contour perimeter (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closed = </a:t>
            </a:r>
            <a:r>
              <a:rPr lang="en-US" sz="16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 smtClean="0"/>
              <a:t>) or arc length (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closed = </a:t>
            </a:r>
            <a:r>
              <a:rPr lang="en-US" sz="16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 smtClean="0"/>
              <a:t>)</a:t>
            </a:r>
          </a:p>
          <a:p>
            <a:pPr lvl="1"/>
            <a:endParaRPr lang="en-US" sz="2000" dirty="0"/>
          </a:p>
          <a:p>
            <a:pPr lvl="1">
              <a:spcBef>
                <a:spcPts val="1200"/>
              </a:spcBef>
            </a:pPr>
            <a:r>
              <a:rPr lang="en-US" dirty="0"/>
              <a:t>c</a:t>
            </a:r>
            <a:r>
              <a:rPr lang="en-US" dirty="0" smtClean="0"/>
              <a:t>alculates </a:t>
            </a:r>
            <a:r>
              <a:rPr lang="en-US" dirty="0"/>
              <a:t>the up-right bounding rectangle of a point </a:t>
            </a:r>
            <a:r>
              <a:rPr lang="en-US" dirty="0" smtClean="0"/>
              <a:t>set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dirty="0" smtClean="0"/>
              <a:t>object has members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.x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.y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.width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.height</a:t>
            </a:r>
          </a:p>
          <a:p>
            <a:pPr lvl="2">
              <a:spcBef>
                <a:spcPts val="0"/>
              </a:spcBef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 smtClean="0"/>
              <a:t>calculates the minimum-area (possibly rotated) rectangle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RotatedRect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dirty="0" smtClean="0"/>
              <a:t>object has members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.center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.width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.height</a:t>
            </a:r>
            <a:r>
              <a:rPr lang="en-US" dirty="0" smtClean="0"/>
              <a:t> 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.angle</a:t>
            </a:r>
          </a:p>
          <a:p>
            <a:pPr lvl="2">
              <a:spcBef>
                <a:spcPts val="0"/>
              </a:spcBef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contours (1/2)</a:t>
            </a:r>
            <a:endParaRPr lang="en-US" i="1" dirty="0"/>
          </a:p>
        </p:txBody>
      </p:sp>
      <p:sp>
        <p:nvSpPr>
          <p:cNvPr id="4" name="Rettangolo 3"/>
          <p:cNvSpPr/>
          <p:nvPr/>
        </p:nvSpPr>
        <p:spPr>
          <a:xfrm>
            <a:off x="206644" y="967979"/>
            <a:ext cx="6134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contourArea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contour)</a:t>
            </a:r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206644" y="2247898"/>
            <a:ext cx="6579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arcLength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curve,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closed)</a:t>
            </a:r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206644" y="3114548"/>
            <a:ext cx="5800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boundingRect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points)</a:t>
            </a:r>
            <a:endParaRPr lang="en-US" dirty="0"/>
          </a:p>
        </p:txBody>
      </p:sp>
      <p:sp>
        <p:nvSpPr>
          <p:cNvPr id="7" name="Rettangolo 6"/>
          <p:cNvSpPr/>
          <p:nvPr/>
        </p:nvSpPr>
        <p:spPr>
          <a:xfrm>
            <a:off x="206644" y="4164455"/>
            <a:ext cx="7305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RotatedRect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minAreaRect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14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>
          <a:xfrm>
            <a:off x="206644" y="1280162"/>
            <a:ext cx="8658387" cy="3885206"/>
          </a:xfrm>
        </p:spPr>
        <p:txBody>
          <a:bodyPr/>
          <a:lstStyle/>
          <a:p>
            <a:pPr lvl="1"/>
            <a:r>
              <a:rPr lang="en-US" dirty="0" smtClean="0"/>
              <a:t>finds the convex hull/envelope of a point set</a:t>
            </a:r>
          </a:p>
          <a:p>
            <a:pPr lvl="1">
              <a:spcBef>
                <a:spcPts val="0"/>
              </a:spcBef>
            </a:pPr>
            <a:r>
              <a:rPr lang="en-US" sz="1600" dirty="0" err="1" smtClean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 smtClean="0">
                <a:solidFill>
                  <a:srgbClr val="FF00FF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dirty="0" smtClean="0"/>
              <a:t>and </a:t>
            </a:r>
            <a:r>
              <a:rPr lang="en-US" sz="1600" dirty="0" err="1" smtClean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OutputArray</a:t>
            </a:r>
            <a:r>
              <a:rPr lang="en-US" sz="1600" dirty="0" smtClean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/>
              <a:t>can be </a:t>
            </a:r>
            <a:r>
              <a:rPr lang="en-US" sz="16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smtClean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>
              <a:spcBef>
                <a:spcPts val="1200"/>
              </a:spcBef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dirty="0"/>
              <a:t>if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=false</a:t>
            </a:r>
            <a:r>
              <a:rPr lang="en-US" dirty="0" smtClean="0"/>
              <a:t> returns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+1</a:t>
            </a:r>
            <a:r>
              <a:rPr lang="en-US" dirty="0" smtClean="0"/>
              <a:t> if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/>
              <a:t>is inside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contour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if it lies on an edge,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smtClean="0"/>
              <a:t>1 otherwise</a:t>
            </a:r>
          </a:p>
          <a:p>
            <a:pPr lvl="1">
              <a:spcBef>
                <a:spcPts val="0"/>
              </a:spcBef>
            </a:pPr>
            <a:r>
              <a:rPr lang="en-US" dirty="0"/>
              <a:t>if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=true</a:t>
            </a:r>
            <a:r>
              <a:rPr lang="en-US" dirty="0" smtClean="0"/>
              <a:t> returns the </a:t>
            </a:r>
            <a:r>
              <a:rPr lang="en-US" i="1" dirty="0" smtClean="0"/>
              <a:t>signed</a:t>
            </a:r>
            <a:r>
              <a:rPr lang="en-US" dirty="0" smtClean="0"/>
              <a:t> distance 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 smtClean="0"/>
              <a:t> means </a:t>
            </a:r>
            <a:r>
              <a:rPr lang="en-US" i="1" dirty="0" smtClean="0"/>
              <a:t>inside</a:t>
            </a:r>
            <a:r>
              <a:rPr lang="en-US" dirty="0" smtClean="0"/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dirty="0" smtClean="0"/>
              <a:t>to the closest contour point</a:t>
            </a:r>
          </a:p>
          <a:p>
            <a:pPr lvl="1"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>
              <a:spcBef>
                <a:spcPts val="0"/>
              </a:spcBef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prstClr val="black"/>
                </a:solidFill>
              </a:rPr>
              <a:t>returns the distance between the two contours in a Hu-moment-based feature space</a:t>
            </a:r>
          </a:p>
          <a:p>
            <a:pPr lvl="2">
              <a:spcBef>
                <a:spcPts val="0"/>
              </a:spcBef>
            </a:pPr>
            <a:r>
              <a:rPr lang="en-US" dirty="0" smtClean="0">
                <a:solidFill>
                  <a:prstClr val="black"/>
                </a:solidFill>
              </a:rPr>
              <a:t>the closer to zero, the more similar the two contours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solidFill>
                  <a:prstClr val="black"/>
                </a:solidFill>
              </a:rPr>
              <a:t>various distance metrics available, a suitable choice is </a:t>
            </a:r>
            <a:r>
              <a:rPr lang="en-US" sz="1600" spc="-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method=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CV_CONTOURS_MATCH_I1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spcBef>
                <a:spcPts val="0"/>
              </a:spcBef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contours (2/2)</a:t>
            </a:r>
            <a:endParaRPr lang="en-US" i="1" dirty="0"/>
          </a:p>
        </p:txBody>
      </p:sp>
      <p:sp>
        <p:nvSpPr>
          <p:cNvPr id="4" name="Rettangolo 3"/>
          <p:cNvSpPr/>
          <p:nvPr/>
        </p:nvSpPr>
        <p:spPr>
          <a:xfrm>
            <a:off x="206644" y="967979"/>
            <a:ext cx="798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convexHull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points, </a:t>
            </a:r>
            <a:r>
              <a:rPr lang="en-US" dirty="0" err="1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hull)</a:t>
            </a:r>
            <a:endParaRPr lang="en-US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586" y="948928"/>
            <a:ext cx="1513828" cy="1208715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175325" y="2304211"/>
            <a:ext cx="9263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pointPolygonTest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contour,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Point2f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0" name="Rettangolo 9"/>
          <p:cNvSpPr/>
          <p:nvPr/>
        </p:nvSpPr>
        <p:spPr>
          <a:xfrm>
            <a:off x="175325" y="3673948"/>
            <a:ext cx="8773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-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pc="-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matchShapes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pc="-5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contour1, </a:t>
            </a:r>
            <a:r>
              <a:rPr lang="en-US" spc="-5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InputArray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contour2, </a:t>
            </a:r>
            <a:r>
              <a:rPr lang="en-US" b="1" spc="-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pc="-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method)</a:t>
            </a:r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299758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sz="quarter" idx="10"/>
          </p:nvPr>
        </p:nvSpPr>
        <p:spPr>
          <a:xfrm>
            <a:off x="206644" y="774050"/>
            <a:ext cx="5174981" cy="4448468"/>
          </a:xfrm>
        </p:spPr>
        <p:txBody>
          <a:bodyPr anchor="ctr" anchorCtr="0"/>
          <a:lstStyle/>
          <a:p>
            <a:r>
              <a:rPr lang="en-US" dirty="0" smtClean="0"/>
              <a:t>create a UI for object picking (Magic Wand-like)</a:t>
            </a:r>
          </a:p>
          <a:p>
            <a:pPr lvl="1"/>
            <a:r>
              <a:rPr lang="en-US" dirty="0" err="1" smtClean="0"/>
              <a:t>binarization</a:t>
            </a:r>
            <a:r>
              <a:rPr lang="en-US" dirty="0" smtClean="0"/>
              <a:t> with Otsu and/or Triangle</a:t>
            </a:r>
          </a:p>
          <a:p>
            <a:pPr lvl="1"/>
            <a:r>
              <a:rPr lang="en-US" dirty="0" smtClean="0"/>
              <a:t>background artifacts removal with local filtering and/or connected components filtering</a:t>
            </a:r>
          </a:p>
          <a:p>
            <a:pPr lvl="1"/>
            <a:r>
              <a:rPr lang="en-US" dirty="0" smtClean="0"/>
              <a:t>object selection with mouse callback and point in polygon test</a:t>
            </a:r>
          </a:p>
          <a:p>
            <a:pPr lvl="1"/>
            <a:r>
              <a:rPr lang="en-US" dirty="0" smtClean="0"/>
              <a:t>display of selected object with image blending</a:t>
            </a:r>
            <a:endParaRPr lang="en-US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6</a:t>
            </a:r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06645" y="4841439"/>
            <a:ext cx="547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solution in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/exercises/object-picking-ui.cpp</a:t>
            </a:r>
            <a:endParaRPr lang="it-IT" sz="12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4" t="14667" r="45834" b="28000"/>
          <a:stretch/>
        </p:blipFill>
        <p:spPr>
          <a:xfrm>
            <a:off x="5772481" y="1838325"/>
            <a:ext cx="3087057" cy="246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1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b="1" dirty="0" smtClean="0"/>
              <a:t>fixed pixel types</a:t>
            </a:r>
          </a:p>
          <a:p>
            <a:pPr lvl="1"/>
            <a:r>
              <a:rPr lang="en-US" dirty="0" smtClean="0"/>
              <a:t>since there are no templates (unlike ITK), there is a limited fixed set of primitive data types the library can operate on: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8-bit </a:t>
            </a:r>
            <a:r>
              <a:rPr lang="en-US" i="1" dirty="0" smtClean="0"/>
              <a:t>unsigned</a:t>
            </a:r>
            <a:r>
              <a:rPr lang="en-US" dirty="0" smtClean="0"/>
              <a:t> integer (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 smtClean="0"/>
              <a:t>) 	values in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[0,255]		</a:t>
            </a:r>
            <a:r>
              <a:rPr lang="en-US" dirty="0" smtClean="0">
                <a:cs typeface="Courier New" panose="02070309020205020404" pitchFamily="49" charset="0"/>
              </a:rPr>
              <a:t>code: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CV_8U</a:t>
            </a:r>
          </a:p>
          <a:p>
            <a:pPr lvl="2"/>
            <a:r>
              <a:rPr lang="en-US" dirty="0" smtClean="0"/>
              <a:t>16-bit </a:t>
            </a:r>
            <a:r>
              <a:rPr lang="en-US" i="1" dirty="0" smtClean="0"/>
              <a:t>unsigned</a:t>
            </a:r>
            <a:r>
              <a:rPr lang="en-US" dirty="0" smtClean="0"/>
              <a:t> </a:t>
            </a:r>
            <a:r>
              <a:rPr lang="en-US" dirty="0"/>
              <a:t>integer 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 	values </a:t>
            </a:r>
            <a:r>
              <a:rPr lang="en-US" dirty="0"/>
              <a:t>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0,65535]		</a:t>
            </a:r>
            <a:r>
              <a:rPr lang="en-US" dirty="0" smtClean="0">
                <a:cs typeface="Courier New" panose="02070309020205020404" pitchFamily="49" charset="0"/>
              </a:rPr>
              <a:t>code: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CV_16U</a:t>
            </a:r>
            <a:endParaRPr lang="en-US" sz="1400" b="1" dirty="0" smtClean="0"/>
          </a:p>
          <a:p>
            <a:pPr lvl="2">
              <a:buClr>
                <a:srgbClr val="009DD9"/>
              </a:buClr>
            </a:pPr>
            <a:r>
              <a:rPr lang="en-US" dirty="0" smtClean="0"/>
              <a:t>32-bit </a:t>
            </a:r>
            <a:r>
              <a:rPr lang="en-US" i="1" dirty="0" smtClean="0"/>
              <a:t>unsigned</a:t>
            </a:r>
            <a:r>
              <a:rPr lang="en-US" dirty="0" smtClean="0"/>
              <a:t> integer  (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/>
              <a:t>)  	values in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</a:t>
            </a:r>
            <a:r>
              <a:rPr lang="en-US" sz="1400" dirty="0" smtClean="0"/>
              <a:t> 4294967295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	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code: 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CV_32U</a:t>
            </a:r>
            <a:endParaRPr lang="en-US" sz="1400" dirty="0" smtClean="0"/>
          </a:p>
          <a:p>
            <a:pPr lvl="2">
              <a:buClr>
                <a:srgbClr val="009DD9"/>
              </a:buClr>
            </a:pPr>
            <a:r>
              <a:rPr lang="en-US" dirty="0" smtClean="0"/>
              <a:t>8-bit </a:t>
            </a:r>
            <a:r>
              <a:rPr lang="en-US" i="1" dirty="0" smtClean="0"/>
              <a:t>signed</a:t>
            </a:r>
            <a:r>
              <a:rPr lang="en-US" dirty="0" smtClean="0"/>
              <a:t> integer (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 smtClean="0"/>
              <a:t>)		values in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[-128,127]		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code: 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CV_8S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Clr>
                <a:srgbClr val="009DD9"/>
              </a:buClr>
            </a:pPr>
            <a:r>
              <a:rPr lang="en-US" dirty="0" smtClean="0"/>
              <a:t>16-bit </a:t>
            </a:r>
            <a:r>
              <a:rPr lang="en-US" i="1" dirty="0" smtClean="0"/>
              <a:t>signed</a:t>
            </a:r>
            <a:r>
              <a:rPr lang="en-US" dirty="0" smtClean="0"/>
              <a:t> integer (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 smtClean="0"/>
              <a:t>) 		values in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[-32768,32767]	</a:t>
            </a:r>
            <a:r>
              <a:rPr lang="en-US" dirty="0" smtClean="0">
                <a:solidFill>
                  <a:prstClr val="black"/>
                </a:solidFill>
                <a:cs typeface="Courier New" panose="02070309020205020404" pitchFamily="49" charset="0"/>
              </a:rPr>
              <a:t>code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: 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CV_16S</a:t>
            </a:r>
            <a:endParaRPr lang="en-US" sz="1400" dirty="0" smtClean="0"/>
          </a:p>
          <a:p>
            <a:pPr lvl="2">
              <a:buClr>
                <a:srgbClr val="009DD9"/>
              </a:buClr>
            </a:pPr>
            <a:r>
              <a:rPr lang="en-US" dirty="0" smtClean="0"/>
              <a:t>32-bit </a:t>
            </a:r>
            <a:r>
              <a:rPr lang="en-US" i="1" dirty="0" smtClean="0"/>
              <a:t>signed</a:t>
            </a:r>
            <a:r>
              <a:rPr lang="en-US" dirty="0" smtClean="0"/>
              <a:t> integer  (</a:t>
            </a:r>
            <a:r>
              <a:rPr lang="en-US" sz="14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/>
              <a:t>) 		values in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[-2147483648,</a:t>
            </a:r>
            <a:r>
              <a:rPr lang="en-US" sz="1000" dirty="0" smtClean="0"/>
              <a:t>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2147483647]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cs typeface="Courier New" panose="02070309020205020404" pitchFamily="49" charset="0"/>
              </a:rPr>
              <a:t>	code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: 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CV_32S</a:t>
            </a:r>
            <a:endParaRPr lang="en-US" dirty="0" smtClean="0"/>
          </a:p>
          <a:p>
            <a:pPr lvl="2"/>
            <a:r>
              <a:rPr lang="en-US" dirty="0" smtClean="0"/>
              <a:t>32-bit floating-point (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 smtClean="0"/>
              <a:t>) 		single precision		</a:t>
            </a:r>
            <a:r>
              <a:rPr lang="en-US" dirty="0">
                <a:cs typeface="Courier New" panose="02070309020205020404" pitchFamily="49" charset="0"/>
              </a:rPr>
              <a:t>code: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CV_32F</a:t>
            </a:r>
            <a:endParaRPr lang="en-US" b="1" dirty="0" smtClean="0"/>
          </a:p>
          <a:p>
            <a:pPr lvl="2"/>
            <a:r>
              <a:rPr lang="en-US" dirty="0" smtClean="0"/>
              <a:t>64-bit </a:t>
            </a:r>
            <a:r>
              <a:rPr lang="en-US" dirty="0"/>
              <a:t>floating-point 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/>
              <a:t>) </a:t>
            </a:r>
            <a:r>
              <a:rPr lang="en-US" dirty="0" smtClean="0"/>
              <a:t>		double precision		</a:t>
            </a:r>
            <a:r>
              <a:rPr lang="en-US" dirty="0">
                <a:cs typeface="Courier New" panose="02070309020205020404" pitchFamily="49" charset="0"/>
              </a:rPr>
              <a:t>code: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CV_64F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(2/2)</a:t>
            </a:r>
            <a:endParaRPr lang="en-US" dirty="0"/>
          </a:p>
        </p:txBody>
      </p:sp>
      <p:sp>
        <p:nvSpPr>
          <p:cNvPr id="4" name="Rettangolo arrotondato 3"/>
          <p:cNvSpPr/>
          <p:nvPr/>
        </p:nvSpPr>
        <p:spPr>
          <a:xfrm>
            <a:off x="704850" y="1895476"/>
            <a:ext cx="8067675" cy="723900"/>
          </a:xfrm>
          <a:prstGeom prst="roundRect">
            <a:avLst>
              <a:gd name="adj" fmla="val 503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tangolo arrotondato 4"/>
          <p:cNvSpPr/>
          <p:nvPr/>
        </p:nvSpPr>
        <p:spPr>
          <a:xfrm>
            <a:off x="704851" y="3924301"/>
            <a:ext cx="8067674" cy="314324"/>
          </a:xfrm>
          <a:prstGeom prst="roundRect">
            <a:avLst>
              <a:gd name="adj" fmla="val 503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9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creating a structuring element</a:t>
            </a:r>
          </a:p>
          <a:p>
            <a:pPr lvl="1"/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getStructuringElement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shape,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ksize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dirty="0" smtClean="0"/>
              <a:t>shape can be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MORPH_RECT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MORPH_ELLIPSE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or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MORPH_CROSS</a:t>
            </a:r>
          </a:p>
          <a:p>
            <a:pPr lvl="1"/>
            <a:r>
              <a:rPr lang="en-US" dirty="0" smtClean="0"/>
              <a:t>or create your own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 </a:t>
            </a:r>
            <a:r>
              <a:rPr lang="en-US" dirty="0" smtClean="0"/>
              <a:t>with type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CV_8U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 smtClean="0"/>
              <a:t>nonzero elements define the kernel shape</a:t>
            </a:r>
          </a:p>
          <a:p>
            <a:r>
              <a:rPr lang="en-US" dirty="0" smtClean="0"/>
              <a:t>performing a morphology operation</a:t>
            </a:r>
          </a:p>
          <a:p>
            <a:pPr lvl="1"/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morphologyEx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op,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kernel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 smtClean="0"/>
              <a:t> can be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MORPH_DILATE</a:t>
            </a:r>
            <a:r>
              <a:rPr lang="en-US" dirty="0" smtClean="0"/>
              <a:t>(dilation)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MORPH_EROSE</a:t>
            </a:r>
            <a:r>
              <a:rPr lang="en-US" dirty="0" smtClean="0"/>
              <a:t> (erosion)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MORPH_OPEN</a:t>
            </a:r>
            <a:r>
              <a:rPr lang="en-US" dirty="0"/>
              <a:t> (opening)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MORPH_CLOSE</a:t>
            </a:r>
            <a:r>
              <a:rPr lang="en-US" dirty="0"/>
              <a:t> (closing</a:t>
            </a:r>
            <a:r>
              <a:rPr lang="en-US" dirty="0" smtClean="0"/>
              <a:t>)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... others we will see in AIA</a:t>
            </a:r>
            <a:endParaRPr lang="en-US" dirty="0"/>
          </a:p>
          <a:p>
            <a:pPr lvl="2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Mathematical Morphology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6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sz="quarter" idx="10"/>
          </p:nvPr>
        </p:nvSpPr>
        <p:spPr>
          <a:xfrm>
            <a:off x="206644" y="774050"/>
            <a:ext cx="5174981" cy="4448468"/>
          </a:xfrm>
        </p:spPr>
        <p:txBody>
          <a:bodyPr anchor="ctr" anchorCtr="0"/>
          <a:lstStyle/>
          <a:p>
            <a:r>
              <a:rPr lang="en-US" dirty="0" smtClean="0"/>
              <a:t>modify exercise 6 by performing background artifacts removal with binary morphology</a:t>
            </a:r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7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206645" y="4841439"/>
            <a:ext cx="547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</a:rPr>
              <a:t>solution in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/exercises/object-picking-ui.cpp</a:t>
            </a:r>
            <a:endParaRPr lang="it-IT" sz="12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4" t="14667" r="45834" b="28000"/>
          <a:stretch/>
        </p:blipFill>
        <p:spPr>
          <a:xfrm>
            <a:off x="5772481" y="1838325"/>
            <a:ext cx="3087057" cy="246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6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dirty="0" smtClean="0"/>
              <a:t>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67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>
          <a:xfrm>
            <a:off x="206644" y="755000"/>
            <a:ext cx="8658387" cy="444846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basic object members (let us suppose we have defined a </a:t>
            </a:r>
            <a:r>
              <a:rPr lang="en-US" sz="18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sz="1800" dirty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/>
              <a:t>object)</a:t>
            </a:r>
          </a:p>
          <a:p>
            <a:pPr lvl="1"/>
            <a:r>
              <a:rPr lang="en-US" dirty="0" err="1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.rows</a:t>
            </a:r>
            <a:r>
              <a:rPr lang="en-US" dirty="0">
                <a:highlight>
                  <a:srgbClr val="FFFFFF"/>
                </a:highlight>
              </a:rPr>
              <a:t>	</a:t>
            </a:r>
            <a:r>
              <a:rPr lang="en-US" dirty="0" smtClean="0"/>
              <a:t>	the number of rows / height		(2D matrices only)</a:t>
            </a:r>
          </a:p>
          <a:p>
            <a:pPr lvl="1"/>
            <a:r>
              <a:rPr lang="en-US" dirty="0" err="1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.cols</a:t>
            </a:r>
            <a:r>
              <a:rPr lang="en-US" dirty="0" smtClean="0"/>
              <a:t> 		the </a:t>
            </a:r>
            <a:r>
              <a:rPr lang="en-US" dirty="0"/>
              <a:t>number of </a:t>
            </a:r>
            <a:r>
              <a:rPr lang="en-US" dirty="0" smtClean="0"/>
              <a:t>columns/ width	(2D matrices only)</a:t>
            </a:r>
            <a:endParaRPr lang="en-US" dirty="0"/>
          </a:p>
          <a:p>
            <a:pPr lvl="1"/>
            <a:r>
              <a:rPr lang="en-US" dirty="0" err="1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.dims</a:t>
            </a:r>
            <a:r>
              <a:rPr lang="en-US" dirty="0" smtClean="0"/>
              <a:t> </a:t>
            </a:r>
            <a:r>
              <a:rPr lang="en-US" dirty="0"/>
              <a:t>		</a:t>
            </a:r>
            <a:r>
              <a:rPr lang="en-US" dirty="0" smtClean="0"/>
              <a:t>the matrix dimensionality 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r>
              <a:rPr lang="en-US" dirty="0" smtClean="0"/>
              <a:t> for 2D matrices)</a:t>
            </a:r>
          </a:p>
          <a:p>
            <a:pPr lvl="1"/>
            <a:r>
              <a:rPr lang="en-US" dirty="0" err="1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.size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[i]	</a:t>
            </a:r>
            <a:r>
              <a:rPr lang="en-US" dirty="0" smtClean="0"/>
              <a:t>the size along the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/>
              <a:t>-</a:t>
            </a:r>
            <a:r>
              <a:rPr lang="en-US" dirty="0" err="1" smtClean="0"/>
              <a:t>th</a:t>
            </a:r>
            <a:r>
              <a:rPr lang="en-US" dirty="0" smtClean="0"/>
              <a:t> dimension</a:t>
            </a:r>
            <a:endParaRPr lang="en-US" dirty="0" smtClean="0">
              <a:solidFill>
                <a:srgbClr val="0000A6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err="1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 smtClean="0">
                <a:highlight>
                  <a:srgbClr val="FFFFFF"/>
                </a:highlight>
              </a:rPr>
              <a:t>	</a:t>
            </a:r>
            <a:r>
              <a:rPr lang="en-US" dirty="0" smtClean="0"/>
              <a:t>the </a:t>
            </a:r>
            <a:r>
              <a:rPr lang="en-US" dirty="0"/>
              <a:t>number of </a:t>
            </a:r>
            <a:r>
              <a:rPr lang="en-US" dirty="0" smtClean="0"/>
              <a:t>channels</a:t>
            </a:r>
            <a:endParaRPr lang="en-US" dirty="0"/>
          </a:p>
          <a:p>
            <a:pPr lvl="1">
              <a:spcAft>
                <a:spcPts val="0"/>
              </a:spcAft>
            </a:pPr>
            <a:r>
              <a:rPr lang="en-US" dirty="0" err="1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depth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 smtClean="0">
                <a:highlight>
                  <a:srgbClr val="FFFFFF"/>
                </a:highlight>
              </a:rPr>
              <a:t>	</a:t>
            </a:r>
            <a:r>
              <a:rPr lang="en-US" dirty="0" smtClean="0"/>
              <a:t>pixel type 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CV_8U</a:t>
            </a:r>
            <a:r>
              <a:rPr lang="en-US" dirty="0" smtClean="0"/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CV_16U</a:t>
            </a:r>
            <a:r>
              <a:rPr lang="en-US" dirty="0" smtClean="0"/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CV_32F</a:t>
            </a:r>
            <a:r>
              <a:rPr lang="en-US" dirty="0" smtClean="0"/>
              <a:t>, ...)</a:t>
            </a:r>
          </a:p>
          <a:p>
            <a:pPr marL="628650" lvl="1" indent="0">
              <a:buNone/>
            </a:pPr>
            <a:r>
              <a:rPr lang="en-US" sz="1600" dirty="0" smtClean="0"/>
              <a:t>you can use the utility function </a:t>
            </a:r>
            <a:r>
              <a:rPr lang="en-US" sz="14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bitdepth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highlight>
                  <a:srgbClr val="FFFFFF"/>
                </a:highlight>
              </a:rPr>
              <a:t>to transform the </a:t>
            </a:r>
            <a:r>
              <a:rPr lang="en-US" sz="1600" dirty="0" err="1" smtClean="0">
                <a:highlight>
                  <a:srgbClr val="FFFFFF"/>
                </a:highlight>
              </a:rPr>
              <a:t>OpenCV</a:t>
            </a:r>
            <a:r>
              <a:rPr lang="en-US" sz="1600" dirty="0" smtClean="0">
                <a:highlight>
                  <a:srgbClr val="FFFFFF"/>
                </a:highlight>
              </a:rPr>
              <a:t> depth code into the actual number of bits used (</a:t>
            </a:r>
            <a:r>
              <a:rPr lang="en-US" sz="1600" dirty="0" err="1" smtClean="0">
                <a:highlight>
                  <a:srgbClr val="FFFFFF"/>
                </a:highlight>
              </a:rPr>
              <a:t>bitdepth</a:t>
            </a:r>
            <a:r>
              <a:rPr lang="en-US" sz="1600" dirty="0" smtClean="0">
                <a:highlight>
                  <a:srgbClr val="FFFFFF"/>
                </a:highlight>
              </a:rPr>
              <a:t>)</a:t>
            </a:r>
            <a:endParaRPr lang="en-US" sz="1600" i="1" dirty="0" smtClean="0"/>
          </a:p>
          <a:p>
            <a:pPr lvl="1">
              <a:spcAft>
                <a:spcPts val="0"/>
              </a:spcAft>
            </a:pPr>
            <a:r>
              <a:rPr lang="en-US" dirty="0" err="1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.data</a:t>
            </a:r>
            <a:r>
              <a:rPr lang="en-US" dirty="0" smtClean="0"/>
              <a:t> </a:t>
            </a:r>
            <a:r>
              <a:rPr lang="en-US" dirty="0"/>
              <a:t>		</a:t>
            </a:r>
            <a:r>
              <a:rPr lang="en-US" dirty="0" smtClean="0"/>
              <a:t>pointer to raw data</a:t>
            </a:r>
          </a:p>
          <a:p>
            <a:pPr marL="628650" lvl="1" indent="0">
              <a:buNone/>
            </a:pPr>
            <a:r>
              <a:rPr lang="en-US" sz="1600" dirty="0" smtClean="0"/>
              <a:t>this member is often used to check whether the image has been correctly loaded, e.g.:</a:t>
            </a:r>
            <a:endParaRPr lang="en-US" sz="16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object members</a:t>
            </a:r>
            <a:endParaRPr lang="en-US" dirty="0"/>
          </a:p>
        </p:txBody>
      </p:sp>
      <p:sp>
        <p:nvSpPr>
          <p:cNvPr id="7" name="Rettangolo 6"/>
          <p:cNvSpPr/>
          <p:nvPr/>
        </p:nvSpPr>
        <p:spPr>
          <a:xfrm>
            <a:off x="838199" y="4642148"/>
            <a:ext cx="7029451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</a:t>
            </a:r>
            <a:r>
              <a:rPr lang="en-US" sz="1200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.data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throw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F1B1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"Cannot load image"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7140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>
          <a:xfrm>
            <a:off x="206644" y="755000"/>
            <a:ext cx="8658387" cy="444846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basic object methods </a:t>
            </a:r>
          </a:p>
          <a:p>
            <a:pPr lvl="1"/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 </a:t>
            </a:r>
            <a:r>
              <a:rPr lang="en-US" dirty="0" err="1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anotherMat</a:t>
            </a:r>
            <a:r>
              <a:rPr lang="en-US" dirty="0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 smtClean="0"/>
              <a:t>	</a:t>
            </a:r>
          </a:p>
          <a:p>
            <a:pPr marL="628650" lvl="1" indent="0">
              <a:spcBef>
                <a:spcPts val="0"/>
              </a:spcBef>
              <a:buNone/>
            </a:pPr>
            <a:r>
              <a:rPr lang="en-US" dirty="0" smtClean="0"/>
              <a:t>returns a </a:t>
            </a:r>
            <a:r>
              <a:rPr lang="en-US" i="1" dirty="0" smtClean="0"/>
              <a:t>deep copy </a:t>
            </a:r>
            <a:r>
              <a:rPr lang="en-US" dirty="0" smtClean="0"/>
              <a:t>of the object, i.e. the data is cloned (</a:t>
            </a:r>
            <a:r>
              <a:rPr lang="en-US" i="1" dirty="0" smtClean="0"/>
              <a:t>new memory needed</a:t>
            </a:r>
            <a:r>
              <a:rPr lang="en-US" dirty="0" smtClean="0"/>
              <a:t>)</a:t>
            </a:r>
          </a:p>
          <a:p>
            <a:pPr marL="1162050" lvl="1" indent="0">
              <a:buNone/>
            </a:pPr>
            <a:r>
              <a:rPr lang="en-US" dirty="0" smtClean="0"/>
              <a:t>from now on, </a:t>
            </a:r>
            <a:r>
              <a:rPr lang="en-US" sz="1600" dirty="0" err="1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sz="1600" dirty="0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/>
              <a:t>and </a:t>
            </a:r>
            <a:r>
              <a:rPr lang="en-US" sz="1600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anotherMat</a:t>
            </a:r>
            <a:r>
              <a:rPr lang="en-US" sz="1600" dirty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/>
              <a:t>are two different entities, i.e. modifying one </a:t>
            </a:r>
            <a:r>
              <a:rPr lang="en-US" i="1" dirty="0" smtClean="0"/>
              <a:t>will not</a:t>
            </a:r>
            <a:r>
              <a:rPr lang="en-US" dirty="0" smtClean="0"/>
              <a:t> affect the other. If we had simply done </a:t>
            </a:r>
            <a:r>
              <a:rPr lang="en-US" sz="1600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anotherMat</a:t>
            </a:r>
            <a:r>
              <a:rPr lang="en-US" sz="1600" dirty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dirty="0" smtClean="0"/>
              <a:t>, this would have resulted in a </a:t>
            </a:r>
            <a:r>
              <a:rPr lang="en-US" i="1" dirty="0" smtClean="0"/>
              <a:t>shallow copy</a:t>
            </a:r>
            <a:r>
              <a:rPr lang="en-US" dirty="0" smtClean="0"/>
              <a:t>, i.e. modifying one </a:t>
            </a:r>
            <a:r>
              <a:rPr lang="en-US" i="1" dirty="0" smtClean="0"/>
              <a:t>does</a:t>
            </a:r>
            <a:r>
              <a:rPr lang="en-US" dirty="0" smtClean="0"/>
              <a:t> affect the other!</a:t>
            </a:r>
          </a:p>
          <a:p>
            <a:pPr lvl="1">
              <a:spcBef>
                <a:spcPts val="1200"/>
              </a:spcBef>
            </a:pPr>
            <a:r>
              <a:rPr lang="en-US" dirty="0" err="1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output,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pixel_type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/>
              <a:t>	</a:t>
            </a:r>
          </a:p>
          <a:p>
            <a:pPr marL="628650" lvl="1" indent="0">
              <a:spcBef>
                <a:spcPts val="0"/>
              </a:spcBef>
              <a:buNone/>
            </a:pPr>
            <a:r>
              <a:rPr lang="en-US" dirty="0" smtClean="0"/>
              <a:t>converts to a different pixel type; </a:t>
            </a:r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output </a:t>
            </a:r>
            <a:r>
              <a:rPr lang="en-US" dirty="0" smtClean="0"/>
              <a:t>can be </a:t>
            </a:r>
            <a:r>
              <a:rPr lang="en-US" sz="1600" dirty="0" err="1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sz="1600" dirty="0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/>
              <a:t>itself or another object</a:t>
            </a:r>
          </a:p>
          <a:p>
            <a:pPr marL="1162050" lvl="1" indent="0">
              <a:buNone/>
            </a:pPr>
            <a:r>
              <a:rPr lang="en-US" dirty="0" smtClean="0"/>
              <a:t>saturation </a:t>
            </a:r>
            <a:r>
              <a:rPr lang="en-US" dirty="0" err="1" smtClean="0"/>
              <a:t>arithmetics</a:t>
            </a:r>
            <a:r>
              <a:rPr lang="en-US" dirty="0" smtClean="0"/>
              <a:t> is applied, i.e. if </a:t>
            </a:r>
            <a:r>
              <a:rPr lang="en-US" sz="1600" dirty="0" err="1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sz="1600" dirty="0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/>
              <a:t>stores values in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[0,65535]</a:t>
            </a:r>
            <a:r>
              <a:rPr lang="en-US" dirty="0" smtClean="0"/>
              <a:t> and </a:t>
            </a:r>
            <a:r>
              <a:rPr lang="en-US" sz="1600" dirty="0" err="1">
                <a:highlight>
                  <a:srgbClr val="FFFFFF"/>
                </a:highlight>
                <a:latin typeface="Consolas" panose="020B0609020204030204" pitchFamily="49" charset="0"/>
              </a:rPr>
              <a:t>pixel_type</a:t>
            </a:r>
            <a:r>
              <a:rPr lang="en-US" dirty="0" smtClean="0"/>
              <a:t> is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CV_8U</a:t>
            </a:r>
            <a:r>
              <a:rPr lang="en-US" dirty="0" smtClean="0"/>
              <a:t>, all values &gt; 255 will be truncated.</a:t>
            </a:r>
          </a:p>
          <a:p>
            <a:pPr lvl="1">
              <a:spcBef>
                <a:spcPts val="1200"/>
              </a:spcBef>
            </a:pPr>
            <a:r>
              <a:rPr lang="en-US" dirty="0" err="1" smtClean="0">
                <a:solidFill>
                  <a:srgbClr val="0000A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aMat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copyTo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DD00D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output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cv::Mat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/>
              <a:t>	</a:t>
            </a:r>
          </a:p>
          <a:p>
            <a:pPr marL="628650" lvl="1" indent="0">
              <a:buNone/>
            </a:pPr>
            <a:r>
              <a:rPr lang="en-US" dirty="0" smtClean="0"/>
              <a:t>copies pixels corresponding to non-zero elements of 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mask</a:t>
            </a:r>
            <a:r>
              <a:rPr lang="en-US" dirty="0" smtClean="0">
                <a:highlight>
                  <a:srgbClr val="FFFFFF"/>
                </a:highlight>
                <a:latin typeface="+mj-lt"/>
              </a:rPr>
              <a:t> </a:t>
            </a:r>
            <a:r>
              <a:rPr lang="en-US" dirty="0" smtClean="0"/>
              <a:t>(optional)</a:t>
            </a:r>
            <a:endParaRPr lang="en-US" dirty="0"/>
          </a:p>
          <a:p>
            <a:pPr marL="796290" indent="0">
              <a:buNone/>
            </a:pPr>
            <a:endParaRPr lang="en-US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object methods (1/3)</a:t>
            </a:r>
            <a:endParaRPr lang="en-US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43" y="3750860"/>
            <a:ext cx="445489" cy="40836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44" y="2115758"/>
            <a:ext cx="445489" cy="4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3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ter">
  <a:themeElements>
    <a:clrScheme name="Personalizzato 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70C0"/>
      </a:hlink>
      <a:folHlink>
        <a:srgbClr val="85DFD0"/>
      </a:folHlink>
    </a:clrScheme>
    <a:fontScheme name="Equinozi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33754</TotalTime>
  <Words>4576</Words>
  <Application>Microsoft Office PowerPoint</Application>
  <PresentationFormat>Presentazione su schermo (16:10)</PresentationFormat>
  <Paragraphs>574</Paragraphs>
  <Slides>61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61</vt:i4>
      </vt:variant>
    </vt:vector>
  </HeadingPairs>
  <TitlesOfParts>
    <vt:vector size="72" baseType="lpstr">
      <vt:lpstr>Calibri</vt:lpstr>
      <vt:lpstr>Calibri Light</vt:lpstr>
      <vt:lpstr>Cambria Math</vt:lpstr>
      <vt:lpstr>Consolas</vt:lpstr>
      <vt:lpstr>Constantia</vt:lpstr>
      <vt:lpstr>Courier New</vt:lpstr>
      <vt:lpstr>Symbol</vt:lpstr>
      <vt:lpstr>Trebuchet MS</vt:lpstr>
      <vt:lpstr>Wingdings</vt:lpstr>
      <vt:lpstr>Wingdings 2</vt:lpstr>
      <vt:lpstr>Master</vt:lpstr>
      <vt:lpstr>Presentazione standard di PowerPoint</vt:lpstr>
      <vt:lpstr>Overview</vt:lpstr>
      <vt:lpstr>Modules (1/2)</vt:lpstr>
      <vt:lpstr>Modules (2/2)</vt:lpstr>
      <vt:lpstr>Basic Concepts (1/2)</vt:lpstr>
      <vt:lpstr>Basic Concepts (2/2)</vt:lpstr>
      <vt:lpstr>The cv::Mat data structure</vt:lpstr>
      <vt:lpstr>Basic object members</vt:lpstr>
      <vt:lpstr>Basic object methods (1/3)</vt:lpstr>
      <vt:lpstr>Basic object methods (2/3)</vt:lpstr>
      <vt:lpstr>Basic object methods (3/3)</vt:lpstr>
      <vt:lpstr>Arithmetics</vt:lpstr>
      <vt:lpstr>Creating a cv::Mat</vt:lpstr>
      <vt:lpstr>Displaying a cv::Mat</vt:lpstr>
      <vt:lpstr>Accessing cv::Mat elements: the easy way (slow)</vt:lpstr>
      <vt:lpstr>Accessing cv::Mat elements: the hard way (up to 100x faster)</vt:lpstr>
      <vt:lpstr>Accessing cv::Mat elements: the hard way (up to 100x faster)</vt:lpstr>
      <vt:lpstr>Split/merge cv::Mat channels</vt:lpstr>
      <vt:lpstr>Exercise 1</vt:lpstr>
      <vt:lpstr>Exercise 2</vt:lpstr>
      <vt:lpstr>Images I/O</vt:lpstr>
      <vt:lpstr>Read images</vt:lpstr>
      <vt:lpstr>Read images</vt:lpstr>
      <vt:lpstr>Write images</vt:lpstr>
      <vt:lpstr>Basic UI</vt:lpstr>
      <vt:lpstr>Windows</vt:lpstr>
      <vt:lpstr>Trackbar callbacks</vt:lpstr>
      <vt:lpstr>Mouse callbacks</vt:lpstr>
      <vt:lpstr>Exercise 3</vt:lpstr>
      <vt:lpstr>Drawing Functions</vt:lpstr>
      <vt:lpstr>Drawing functions (1/2)</vt:lpstr>
      <vt:lpstr>Drawing functions (2/2)</vt:lpstr>
      <vt:lpstr>Point operators (operations done pixel-wise)</vt:lpstr>
      <vt:lpstr>cv::addWeighted</vt:lpstr>
      <vt:lpstr>cv::threshold</vt:lpstr>
      <vt:lpstr>Color conversion</vt:lpstr>
      <vt:lpstr>Arithmetic operations</vt:lpstr>
      <vt:lpstr>Exercise 4</vt:lpstr>
      <vt:lpstr>Local operators (operations done in a neighborhood)</vt:lpstr>
      <vt:lpstr>Convolution</vt:lpstr>
      <vt:lpstr>Gaussian filtering</vt:lpstr>
      <vt:lpstr>Median filtering</vt:lpstr>
      <vt:lpstr>Bilateral filtering</vt:lpstr>
      <vt:lpstr>Non-local means filtering</vt:lpstr>
      <vt:lpstr>Derivatives (1/2)</vt:lpstr>
      <vt:lpstr>Derivatives (2/2)</vt:lpstr>
      <vt:lpstr>Exercise 5</vt:lpstr>
      <vt:lpstr>Global operators (operations done on the whole image)</vt:lpstr>
      <vt:lpstr>cv::countNonZero</vt:lpstr>
      <vt:lpstr>cv::minMaxLoc</vt:lpstr>
      <vt:lpstr>cv::normalize</vt:lpstr>
      <vt:lpstr>Other</vt:lpstr>
      <vt:lpstr>Binary image processing</vt:lpstr>
      <vt:lpstr>Image Binarization</vt:lpstr>
      <vt:lpstr>Connected Components (Contour) Extraction</vt:lpstr>
      <vt:lpstr>Contour drawing</vt:lpstr>
      <vt:lpstr>Operations on contours (1/2)</vt:lpstr>
      <vt:lpstr>Operations on contours (2/2)</vt:lpstr>
      <vt:lpstr>Exercise 6</vt:lpstr>
      <vt:lpstr>Binary Mathematical Morphology</vt:lpstr>
      <vt:lpstr>Exercise 7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Alessandro</dc:creator>
  <cp:lastModifiedBy>Alessandro Bria</cp:lastModifiedBy>
  <cp:revision>2505</cp:revision>
  <cp:lastPrinted>2016-02-02T08:24:15Z</cp:lastPrinted>
  <dcterms:created xsi:type="dcterms:W3CDTF">2009-07-02T08:29:41Z</dcterms:created>
  <dcterms:modified xsi:type="dcterms:W3CDTF">2018-03-03T17:30:50Z</dcterms:modified>
</cp:coreProperties>
</file>