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6" r:id="rId1"/>
  </p:sldMasterIdLst>
  <p:notesMasterIdLst>
    <p:notesMasterId r:id="rId12"/>
  </p:notesMasterIdLst>
  <p:handoutMasterIdLst>
    <p:handoutMasterId r:id="rId13"/>
  </p:handoutMasterIdLst>
  <p:sldIdLst>
    <p:sldId id="265" r:id="rId2"/>
    <p:sldId id="266" r:id="rId3"/>
    <p:sldId id="267" r:id="rId4"/>
    <p:sldId id="269" r:id="rId5"/>
    <p:sldId id="275" r:id="rId6"/>
    <p:sldId id="270" r:id="rId7"/>
    <p:sldId id="268" r:id="rId8"/>
    <p:sldId id="271" r:id="rId9"/>
    <p:sldId id="272" r:id="rId10"/>
    <p:sldId id="273" r:id="rId11"/>
  </p:sldIdLst>
  <p:sldSz cx="9144000" cy="5715000" type="screen16x10"/>
  <p:notesSz cx="7099300" cy="102346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49E39"/>
    <a:srgbClr val="DA6900"/>
    <a:srgbClr val="F5D800"/>
    <a:srgbClr val="CF3C00"/>
    <a:srgbClr val="DCDCDC"/>
    <a:srgbClr val="ADE6C7"/>
    <a:srgbClr val="00682F"/>
    <a:srgbClr val="DAA60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5701" autoAdjust="0"/>
  </p:normalViewPr>
  <p:slideViewPr>
    <p:cSldViewPr snapToGrid="0" snapToObjects="1">
      <p:cViewPr varScale="1">
        <p:scale>
          <a:sx n="40" d="100"/>
          <a:sy n="40" d="100"/>
        </p:scale>
        <p:origin x="840" y="4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2003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1134" y="-1137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r">
              <a:defRPr sz="1300"/>
            </a:lvl1pPr>
          </a:lstStyle>
          <a:p>
            <a:fld id="{A3A710CB-D68B-4ECD-B63A-D37A0FE5AD8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r">
              <a:defRPr sz="1300"/>
            </a:lvl1pPr>
          </a:lstStyle>
          <a:p>
            <a:fld id="{B762B09C-F1B7-4164-956F-C5078A3434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01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r">
              <a:defRPr sz="1300"/>
            </a:lvl1pPr>
          </a:lstStyle>
          <a:p>
            <a:fld id="{C5935D1E-0D47-4659-BF7E-E3FE532ABDF4}" type="datetimeFigureOut">
              <a:rPr lang="it-IT" smtClean="0"/>
              <a:pPr/>
              <a:t>05/04/2018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68350"/>
            <a:ext cx="6134100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6" tIns="49518" rIns="99036" bIns="49518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36" tIns="49518" rIns="99036" bIns="49518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r">
              <a:defRPr sz="1300"/>
            </a:lvl1pPr>
          </a:lstStyle>
          <a:p>
            <a:fld id="{7294955F-7AD0-49A9-94B1-62B5205F5FF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080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 userDrawn="1"/>
        </p:nvSpPr>
        <p:spPr>
          <a:xfrm>
            <a:off x="83371" y="5222519"/>
            <a:ext cx="456661" cy="4583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4"/>
          <p:cNvSpPr/>
          <p:nvPr userDrawn="1"/>
        </p:nvSpPr>
        <p:spPr>
          <a:xfrm>
            <a:off x="0" y="5394346"/>
            <a:ext cx="9144000" cy="3206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itchFamily="34" charset="0"/>
            </a:endParaRPr>
          </a:p>
        </p:txBody>
      </p:sp>
      <p:cxnSp>
        <p:nvCxnSpPr>
          <p:cNvPr id="6" name="Connettore 1 5"/>
          <p:cNvCxnSpPr/>
          <p:nvPr userDrawn="1"/>
        </p:nvCxnSpPr>
        <p:spPr>
          <a:xfrm>
            <a:off x="0" y="5394346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8" y="5235983"/>
            <a:ext cx="436692" cy="436692"/>
          </a:xfrm>
          <a:prstGeom prst="rect">
            <a:avLst/>
          </a:prstGeom>
        </p:spPr>
      </p:pic>
      <p:sp>
        <p:nvSpPr>
          <p:cNvPr id="8" name="Titolo 23"/>
          <p:cNvSpPr txBox="1">
            <a:spLocks/>
          </p:cNvSpPr>
          <p:nvPr userDrawn="1"/>
        </p:nvSpPr>
        <p:spPr>
          <a:xfrm>
            <a:off x="645032" y="5394346"/>
            <a:ext cx="4948943" cy="315860"/>
          </a:xfrm>
          <a:prstGeom prst="rect">
            <a:avLst/>
          </a:prstGeom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t-IT" sz="1300" i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Project: </a:t>
            </a:r>
            <a:r>
              <a:rPr lang="it-IT" sz="1300" i="1" dirty="0" err="1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Retinal</a:t>
            </a:r>
            <a:r>
              <a:rPr lang="it-IT" sz="1300" i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 Vessel </a:t>
            </a:r>
            <a:r>
              <a:rPr lang="it-IT" sz="1300" i="1" dirty="0" err="1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Segmentation</a:t>
            </a:r>
            <a:r>
              <a:rPr lang="it-IT" sz="1300" i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it-IT" sz="130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– A.A. 2017-2018 | Alessandro Bria</a:t>
            </a:r>
          </a:p>
        </p:txBody>
      </p:sp>
      <p:sp>
        <p:nvSpPr>
          <p:cNvPr id="9" name="Rettangolo 8"/>
          <p:cNvSpPr/>
          <p:nvPr userDrawn="1"/>
        </p:nvSpPr>
        <p:spPr>
          <a:xfrm>
            <a:off x="8472023" y="5394348"/>
            <a:ext cx="641296" cy="312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/>
            <a:fld id="{DB0A777A-9A85-4BE0-9226-44B443F7F57B}" type="slidenum">
              <a:rPr lang="en-US" sz="1200" smtClean="0">
                <a:solidFill>
                  <a:srgbClr val="085091"/>
                </a:solidFill>
                <a:latin typeface="Trebuchet MS" pitchFamily="34" charset="0"/>
              </a:rPr>
              <a:t>‹N›</a:t>
            </a:fld>
            <a:r>
              <a:rPr lang="en-US" sz="1200" smtClean="0">
                <a:solidFill>
                  <a:srgbClr val="085091"/>
                </a:solidFill>
                <a:latin typeface="Trebuchet MS" pitchFamily="34" charset="0"/>
              </a:rPr>
              <a:t>/10</a:t>
            </a:r>
            <a:endParaRPr lang="en-US" sz="1400">
              <a:solidFill>
                <a:srgbClr val="085091"/>
              </a:solidFill>
              <a:latin typeface="Trebuchet MS" pitchFamily="34" charset="0"/>
            </a:endParaRPr>
          </a:p>
        </p:txBody>
      </p:sp>
      <p:sp>
        <p:nvSpPr>
          <p:cNvPr id="15" name="Titolo 14"/>
          <p:cNvSpPr>
            <a:spLocks noGrp="1"/>
          </p:cNvSpPr>
          <p:nvPr>
            <p:ph type="title" hasCustomPrompt="1"/>
          </p:nvPr>
        </p:nvSpPr>
        <p:spPr>
          <a:xfrm>
            <a:off x="628650" y="178627"/>
            <a:ext cx="7886700" cy="5043891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Trebuchet MS" panose="020B0603020202020204" pitchFamily="34" charset="0"/>
              </a:defRPr>
            </a:lvl1pPr>
          </a:lstStyle>
          <a:p>
            <a:r>
              <a:rPr lang="it-IT" dirty="0" smtClean="0"/>
              <a:t>Titolo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sercizi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olo 7"/>
          <p:cNvSpPr txBox="1">
            <a:spLocks/>
          </p:cNvSpPr>
          <p:nvPr userDrawn="1"/>
        </p:nvSpPr>
        <p:spPr>
          <a:xfrm>
            <a:off x="0" y="120746"/>
            <a:ext cx="9147470" cy="58220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76000"/>
            </a:schemeClr>
          </a:solidFill>
          <a:ln w="19050">
            <a:noFill/>
          </a:ln>
        </p:spPr>
        <p:txBody>
          <a:bodyPr lIns="180000" rIns="72000" bIns="46800" anchor="ctr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400" b="0" kern="12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endParaRPr lang="it-IT"/>
          </a:p>
        </p:txBody>
      </p:sp>
      <p:sp>
        <p:nvSpPr>
          <p:cNvPr id="9" name="Ovale 8"/>
          <p:cNvSpPr/>
          <p:nvPr userDrawn="1"/>
        </p:nvSpPr>
        <p:spPr>
          <a:xfrm>
            <a:off x="83370" y="5222519"/>
            <a:ext cx="456661" cy="458324"/>
          </a:xfrm>
          <a:prstGeom prst="ellipse">
            <a:avLst/>
          </a:prstGeom>
          <a:noFill/>
          <a:ln w="38100">
            <a:solidFill>
              <a:srgbClr val="A4A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ttangolo 9"/>
          <p:cNvSpPr/>
          <p:nvPr userDrawn="1"/>
        </p:nvSpPr>
        <p:spPr>
          <a:xfrm>
            <a:off x="0" y="5394346"/>
            <a:ext cx="9144000" cy="32065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6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0" y="5394346"/>
            <a:ext cx="9144000" cy="0"/>
          </a:xfrm>
          <a:prstGeom prst="line">
            <a:avLst/>
          </a:prstGeom>
          <a:ln w="38100">
            <a:solidFill>
              <a:srgbClr val="A4A4A4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itolo 23"/>
          <p:cNvSpPr txBox="1">
            <a:spLocks/>
          </p:cNvSpPr>
          <p:nvPr userDrawn="1"/>
        </p:nvSpPr>
        <p:spPr>
          <a:xfrm>
            <a:off x="645033" y="5394346"/>
            <a:ext cx="4805203" cy="315860"/>
          </a:xfrm>
          <a:prstGeom prst="rect">
            <a:avLst/>
          </a:prstGeom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Project: </a:t>
            </a:r>
            <a:r>
              <a:rPr lang="it-IT" sz="1300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Retinal</a:t>
            </a:r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Vessel </a:t>
            </a:r>
            <a:r>
              <a:rPr lang="it-IT" sz="1300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Segmentation</a:t>
            </a:r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</a:t>
            </a:r>
            <a:r>
              <a:rPr lang="it-IT" sz="1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– A.A. 2017-2018 | Alessandro</a:t>
            </a:r>
            <a:r>
              <a:rPr lang="it-IT" sz="13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Bria</a:t>
            </a:r>
            <a:endParaRPr lang="it-IT" sz="1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9" y="5235983"/>
            <a:ext cx="436692" cy="436692"/>
          </a:xfrm>
          <a:prstGeom prst="rect">
            <a:avLst/>
          </a:prstGeom>
        </p:spPr>
      </p:pic>
      <p:sp>
        <p:nvSpPr>
          <p:cNvPr id="14" name="Rettangolo 13"/>
          <p:cNvSpPr/>
          <p:nvPr userDrawn="1"/>
        </p:nvSpPr>
        <p:spPr>
          <a:xfrm>
            <a:off x="8450582" y="5394348"/>
            <a:ext cx="662736" cy="312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/>
            <a:fld id="{7E299ACB-13A6-4434-8433-AB280771EF2D}" type="slidenum"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‹N›</a:t>
            </a:fld>
            <a:r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/10</a:t>
            </a:r>
            <a:endParaRPr 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0"/>
          </p:nvPr>
        </p:nvSpPr>
        <p:spPr>
          <a:xfrm>
            <a:off x="206644" y="774050"/>
            <a:ext cx="8658387" cy="4448468"/>
          </a:xfrm>
          <a:prstGeom prst="rect">
            <a:avLst/>
          </a:prstGeom>
        </p:spPr>
        <p:txBody>
          <a:bodyPr lIns="0" tIns="108000" rIns="0">
            <a:noAutofit/>
          </a:bodyPr>
          <a:lstStyle>
            <a:lvl1pPr algn="just">
              <a:spcAft>
                <a:spcPts val="300"/>
              </a:spcAft>
              <a:buClr>
                <a:srgbClr val="A4A4A4"/>
              </a:buClr>
              <a:defRPr sz="2000">
                <a:latin typeface="Calibri Light" panose="020F0302020204030204" pitchFamily="34" charset="0"/>
              </a:defRPr>
            </a:lvl1pPr>
            <a:lvl2pPr marL="640080" indent="-246888" algn="just">
              <a:spcAft>
                <a:spcPts val="300"/>
              </a:spcAft>
              <a:buClr>
                <a:srgbClr val="A4A4A4"/>
              </a:buClr>
              <a:buFont typeface="Symbol" panose="05050102010706020507" pitchFamily="18" charset="2"/>
              <a:buChar char="-"/>
              <a:defRPr sz="1800">
                <a:latin typeface="Calibri Light" panose="020F0302020204030204" pitchFamily="34" charset="0"/>
              </a:defRPr>
            </a:lvl2pPr>
            <a:lvl3pPr marL="914400" indent="-246888" algn="just">
              <a:spcAft>
                <a:spcPts val="300"/>
              </a:spcAft>
              <a:buClr>
                <a:srgbClr val="A4A4A4"/>
              </a:buClr>
              <a:buFont typeface="Wingdings" panose="05000000000000000000" pitchFamily="2" charset="2"/>
              <a:buChar char="§"/>
              <a:defRPr sz="1600">
                <a:latin typeface="Calibri Light" panose="020F0302020204030204" pitchFamily="34" charset="0"/>
              </a:defRPr>
            </a:lvl3pPr>
            <a:lvl4pPr>
              <a:defRPr sz="1600">
                <a:latin typeface="Calibri Light" panose="020F0302020204030204" pitchFamily="34" charset="0"/>
              </a:defRPr>
            </a:lvl4pPr>
            <a:lvl5pPr>
              <a:defRPr sz="16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</p:txBody>
      </p:sp>
      <p:sp>
        <p:nvSpPr>
          <p:cNvPr id="8" name="Titolo 7"/>
          <p:cNvSpPr>
            <a:spLocks noGrp="1"/>
          </p:cNvSpPr>
          <p:nvPr>
            <p:ph type="title" hasCustomPrompt="1"/>
          </p:nvPr>
        </p:nvSpPr>
        <p:spPr>
          <a:xfrm>
            <a:off x="-3470" y="120746"/>
            <a:ext cx="9147470" cy="582203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txBody>
          <a:bodyPr lIns="180000" rIns="72000" bIns="46800" anchor="ctr" anchorCtr="0">
            <a:normAutofit/>
          </a:bodyPr>
          <a:lstStyle>
            <a:lvl1pPr algn="l">
              <a:defRPr sz="2800" b="0">
                <a:solidFill>
                  <a:schemeClr val="tx1"/>
                </a:solidFill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it-IT" smtClean="0"/>
              <a:t>Fare clic qui per inserire il titolo</a:t>
            </a:r>
            <a:endParaRPr lang="it-IT" dirty="0"/>
          </a:p>
        </p:txBody>
      </p:sp>
      <p:cxnSp>
        <p:nvCxnSpPr>
          <p:cNvPr id="15" name="Connettore 1 14"/>
          <p:cNvCxnSpPr/>
          <p:nvPr userDrawn="1"/>
        </p:nvCxnSpPr>
        <p:spPr>
          <a:xfrm flipV="1">
            <a:off x="-3470" y="120746"/>
            <a:ext cx="914747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/>
          <p:cNvCxnSpPr/>
          <p:nvPr userDrawn="1"/>
        </p:nvCxnSpPr>
        <p:spPr>
          <a:xfrm flipV="1">
            <a:off x="-3470" y="702949"/>
            <a:ext cx="914747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658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olo 7"/>
          <p:cNvSpPr txBox="1">
            <a:spLocks/>
          </p:cNvSpPr>
          <p:nvPr userDrawn="1"/>
        </p:nvSpPr>
        <p:spPr>
          <a:xfrm>
            <a:off x="0" y="120746"/>
            <a:ext cx="9147470" cy="582203"/>
          </a:xfrm>
          <a:prstGeom prst="roundRect">
            <a:avLst>
              <a:gd name="adj" fmla="val 0"/>
            </a:avLst>
          </a:prstGeom>
          <a:solidFill>
            <a:srgbClr val="3F8CD1"/>
          </a:solidFill>
          <a:ln w="19050">
            <a:noFill/>
          </a:ln>
        </p:spPr>
        <p:txBody>
          <a:bodyPr lIns="180000" rIns="72000" bIns="46800" anchor="ctr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400" b="0" kern="12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endParaRPr lang="it-IT"/>
          </a:p>
        </p:txBody>
      </p:sp>
      <p:sp>
        <p:nvSpPr>
          <p:cNvPr id="9" name="Ovale 8"/>
          <p:cNvSpPr/>
          <p:nvPr userDrawn="1"/>
        </p:nvSpPr>
        <p:spPr>
          <a:xfrm>
            <a:off x="83370" y="5222519"/>
            <a:ext cx="456661" cy="4583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ttangolo 9"/>
          <p:cNvSpPr/>
          <p:nvPr userDrawn="1"/>
        </p:nvSpPr>
        <p:spPr>
          <a:xfrm>
            <a:off x="0" y="5394346"/>
            <a:ext cx="9144000" cy="320654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0" y="5394346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itolo 23"/>
          <p:cNvSpPr txBox="1">
            <a:spLocks/>
          </p:cNvSpPr>
          <p:nvPr userDrawn="1"/>
        </p:nvSpPr>
        <p:spPr>
          <a:xfrm>
            <a:off x="645033" y="5394346"/>
            <a:ext cx="4805203" cy="315860"/>
          </a:xfrm>
          <a:prstGeom prst="rect">
            <a:avLst/>
          </a:prstGeom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Project: </a:t>
            </a:r>
            <a:r>
              <a:rPr lang="it-IT" sz="1300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Retinal</a:t>
            </a:r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Vessel </a:t>
            </a:r>
            <a:r>
              <a:rPr lang="it-IT" sz="1300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Segmentation</a:t>
            </a:r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</a:t>
            </a:r>
            <a:r>
              <a:rPr lang="it-IT" sz="1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– A.A. 2017-2018 | Alessandro</a:t>
            </a:r>
            <a:r>
              <a:rPr lang="it-IT" sz="13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Bria</a:t>
            </a:r>
            <a:endParaRPr lang="it-IT" sz="1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9" y="5235983"/>
            <a:ext cx="436692" cy="436692"/>
          </a:xfrm>
          <a:prstGeom prst="rect">
            <a:avLst/>
          </a:prstGeom>
        </p:spPr>
      </p:pic>
      <p:sp>
        <p:nvSpPr>
          <p:cNvPr id="14" name="Rettangolo 13"/>
          <p:cNvSpPr/>
          <p:nvPr userDrawn="1"/>
        </p:nvSpPr>
        <p:spPr>
          <a:xfrm>
            <a:off x="8450582" y="5394348"/>
            <a:ext cx="662736" cy="312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/>
            <a:fld id="{7E299ACB-13A6-4434-8433-AB280771EF2D}" type="slidenum"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‹N›</a:t>
            </a:fld>
            <a:r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/10</a:t>
            </a:r>
            <a:endParaRPr 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0"/>
          </p:nvPr>
        </p:nvSpPr>
        <p:spPr>
          <a:xfrm>
            <a:off x="206644" y="774050"/>
            <a:ext cx="8658387" cy="4448468"/>
          </a:xfrm>
          <a:prstGeom prst="rect">
            <a:avLst/>
          </a:prstGeom>
        </p:spPr>
        <p:txBody>
          <a:bodyPr lIns="0" tIns="108000" rIns="0">
            <a:noAutofit/>
          </a:bodyPr>
          <a:lstStyle>
            <a:lvl1pPr algn="just">
              <a:spcAft>
                <a:spcPts val="300"/>
              </a:spcAft>
              <a:buClr>
                <a:schemeClr val="accent1"/>
              </a:buClr>
              <a:defRPr sz="2000">
                <a:latin typeface="Calibri Light" panose="020F0302020204030204" pitchFamily="34" charset="0"/>
              </a:defRPr>
            </a:lvl1pPr>
            <a:lvl2pPr marL="640080" indent="-246888" algn="just">
              <a:spcAft>
                <a:spcPts val="300"/>
              </a:spcAft>
              <a:buFont typeface="Symbol" panose="05050102010706020507" pitchFamily="18" charset="2"/>
              <a:buChar char="-"/>
              <a:defRPr sz="1800">
                <a:latin typeface="Calibri Light" panose="020F0302020204030204" pitchFamily="34" charset="0"/>
              </a:defRPr>
            </a:lvl2pPr>
            <a:lvl3pPr marL="914400" indent="-246888" algn="just">
              <a:spcAft>
                <a:spcPts val="300"/>
              </a:spcAft>
              <a:buFont typeface="Wingdings" panose="05000000000000000000" pitchFamily="2" charset="2"/>
              <a:buChar char="§"/>
              <a:defRPr sz="1600">
                <a:latin typeface="Calibri Light" panose="020F0302020204030204" pitchFamily="34" charset="0"/>
              </a:defRPr>
            </a:lvl3pPr>
            <a:lvl4pPr>
              <a:defRPr sz="1600">
                <a:latin typeface="Calibri Light" panose="020F0302020204030204" pitchFamily="34" charset="0"/>
              </a:defRPr>
            </a:lvl4pPr>
            <a:lvl5pPr>
              <a:defRPr sz="16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</a:t>
            </a:r>
            <a:r>
              <a:rPr lang="it-IT" smtClean="0"/>
              <a:t>dello schem</a:t>
            </a:r>
          </a:p>
          <a:p>
            <a:pPr lvl="0"/>
            <a:r>
              <a:rPr lang="it-IT" smtClean="0"/>
              <a:t>a</a:t>
            </a:r>
            <a:endParaRPr lang="it-IT" dirty="0" smtClean="0"/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</p:txBody>
      </p:sp>
      <p:sp>
        <p:nvSpPr>
          <p:cNvPr id="8" name="Titolo 7"/>
          <p:cNvSpPr>
            <a:spLocks noGrp="1"/>
          </p:cNvSpPr>
          <p:nvPr>
            <p:ph type="title" hasCustomPrompt="1"/>
          </p:nvPr>
        </p:nvSpPr>
        <p:spPr>
          <a:xfrm>
            <a:off x="-3470" y="120746"/>
            <a:ext cx="9147470" cy="582203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txBody>
          <a:bodyPr lIns="180000" rIns="72000" bIns="46800" anchor="ctr" anchorCtr="0">
            <a:normAutofit/>
          </a:bodyPr>
          <a:lstStyle>
            <a:lvl1pPr algn="l"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r>
              <a:rPr lang="it-IT" smtClean="0"/>
              <a:t>Fare clic qui per inserire il titolo</a:t>
            </a:r>
            <a:endParaRPr lang="it-IT" dirty="0"/>
          </a:p>
        </p:txBody>
      </p:sp>
      <p:cxnSp>
        <p:nvCxnSpPr>
          <p:cNvPr id="15" name="Connettore 1 14"/>
          <p:cNvCxnSpPr/>
          <p:nvPr userDrawn="1"/>
        </p:nvCxnSpPr>
        <p:spPr>
          <a:xfrm flipV="1">
            <a:off x="-3470" y="120746"/>
            <a:ext cx="9147470" cy="0"/>
          </a:xfrm>
          <a:prstGeom prst="line">
            <a:avLst/>
          </a:prstGeom>
          <a:ln w="28575">
            <a:solidFill>
              <a:srgbClr val="085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/>
          <p:cNvCxnSpPr/>
          <p:nvPr userDrawn="1"/>
        </p:nvCxnSpPr>
        <p:spPr>
          <a:xfrm flipV="1">
            <a:off x="-3470" y="702949"/>
            <a:ext cx="9147470" cy="0"/>
          </a:xfrm>
          <a:prstGeom prst="line">
            <a:avLst/>
          </a:prstGeom>
          <a:ln w="28575">
            <a:solidFill>
              <a:srgbClr val="085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tto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/>
          <p:cNvSpPr/>
          <p:nvPr userDrawn="1"/>
        </p:nvSpPr>
        <p:spPr>
          <a:xfrm>
            <a:off x="83370" y="5222519"/>
            <a:ext cx="456661" cy="4583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ttangolo 9"/>
          <p:cNvSpPr/>
          <p:nvPr userDrawn="1"/>
        </p:nvSpPr>
        <p:spPr>
          <a:xfrm>
            <a:off x="0" y="5394346"/>
            <a:ext cx="9144000" cy="320654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0" y="5394346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itolo 23"/>
          <p:cNvSpPr txBox="1">
            <a:spLocks/>
          </p:cNvSpPr>
          <p:nvPr userDrawn="1"/>
        </p:nvSpPr>
        <p:spPr>
          <a:xfrm>
            <a:off x="645033" y="5394346"/>
            <a:ext cx="4805203" cy="315860"/>
          </a:xfrm>
          <a:prstGeom prst="rect">
            <a:avLst/>
          </a:prstGeom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Project: </a:t>
            </a:r>
            <a:r>
              <a:rPr lang="it-IT" sz="1300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Retinal</a:t>
            </a:r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Vessel </a:t>
            </a:r>
            <a:r>
              <a:rPr lang="it-IT" sz="1300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Segmentation</a:t>
            </a:r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</a:t>
            </a:r>
            <a:r>
              <a:rPr lang="it-IT" sz="1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– A.A. 2017-2018 | Alessandro</a:t>
            </a:r>
            <a:r>
              <a:rPr lang="it-IT" sz="13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Bria</a:t>
            </a:r>
            <a:endParaRPr lang="it-IT" sz="1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9" y="5235983"/>
            <a:ext cx="436692" cy="436692"/>
          </a:xfrm>
          <a:prstGeom prst="rect">
            <a:avLst/>
          </a:prstGeom>
        </p:spPr>
      </p:pic>
      <p:sp>
        <p:nvSpPr>
          <p:cNvPr id="14" name="Rettangolo 13"/>
          <p:cNvSpPr/>
          <p:nvPr userDrawn="1"/>
        </p:nvSpPr>
        <p:spPr>
          <a:xfrm>
            <a:off x="8450582" y="5394348"/>
            <a:ext cx="662736" cy="312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/>
            <a:fld id="{7E299ACB-13A6-4434-8433-AB280771EF2D}" type="slidenum"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‹N›</a:t>
            </a:fld>
            <a:r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/10</a:t>
            </a:r>
            <a:endParaRPr 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9" name="Titolo 14"/>
          <p:cNvSpPr>
            <a:spLocks noGrp="1"/>
          </p:cNvSpPr>
          <p:nvPr>
            <p:ph type="title" hasCustomPrompt="1"/>
          </p:nvPr>
        </p:nvSpPr>
        <p:spPr>
          <a:xfrm>
            <a:off x="628650" y="178627"/>
            <a:ext cx="7886700" cy="5043891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solidFill>
                  <a:srgbClr val="0C5AA0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it-IT" dirty="0" smtClean="0"/>
              <a:t>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51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9" r:id="rId2"/>
    <p:sldLayoutId id="2147483758" r:id="rId3"/>
    <p:sldLayoutId id="214748376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t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ttotitolo 24"/>
          <p:cNvSpPr txBox="1">
            <a:spLocks/>
          </p:cNvSpPr>
          <p:nvPr/>
        </p:nvSpPr>
        <p:spPr>
          <a:xfrm>
            <a:off x="447997" y="307074"/>
            <a:ext cx="8309377" cy="5069597"/>
          </a:xfrm>
          <a:prstGeom prst="rect">
            <a:avLst/>
          </a:prstGeom>
        </p:spPr>
        <p:txBody>
          <a:bodyPr vert="horz" lIns="0" rIns="18288" anchor="ctr" anchorCtr="0">
            <a:noAutofit/>
          </a:bodyPr>
          <a:lstStyle/>
          <a:p>
            <a:pPr marR="45720" algn="ctr">
              <a:spcAft>
                <a:spcPts val="800"/>
              </a:spcAft>
              <a:buClr>
                <a:schemeClr val="accent3"/>
              </a:buClr>
              <a:buSzPct val="95000"/>
              <a:defRPr/>
            </a:pPr>
            <a:r>
              <a:rPr lang="en-US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latin typeface="Trebuchet MS" pitchFamily="34" charset="0"/>
              </a:rPr>
              <a:t>Advanced Image Analysis</a:t>
            </a:r>
            <a:endParaRPr lang="en-US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1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latin typeface="Trebuchet MS" pitchFamily="34" charset="0"/>
              </a:rPr>
              <a:t>a.a</a:t>
            </a:r>
            <a:r>
              <a:rPr lang="en-US" sz="1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latin typeface="Trebuchet MS" pitchFamily="34" charset="0"/>
              </a:rPr>
              <a:t>. </a:t>
            </a:r>
            <a:r>
              <a:rPr lang="en-US" sz="20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2017-2018, 2</a:t>
            </a:r>
            <a:r>
              <a:rPr lang="en-US" sz="2000" b="1" baseline="30000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nd</a:t>
            </a:r>
            <a:r>
              <a:rPr lang="en-US" sz="20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 semester</a:t>
            </a:r>
            <a:endParaRPr lang="en-US" sz="2000" b="1" dirty="0">
              <a:ln w="900" cmpd="sng">
                <a:solidFill>
                  <a:srgbClr val="0F6FC6">
                    <a:satMod val="190000"/>
                    <a:alpha val="55000"/>
                  </a:srgbClr>
                </a:solidFill>
                <a:prstDash val="solid"/>
              </a:ln>
              <a:solidFill>
                <a:srgbClr val="0F6FC6">
                  <a:satMod val="200000"/>
                  <a:tint val="3000"/>
                </a:srgbClr>
              </a:solidFill>
              <a:latin typeface="Trebuchet MS" pitchFamily="34" charset="0"/>
            </a:endParaRPr>
          </a:p>
          <a:p>
            <a:pPr marR="45720">
              <a:buClr>
                <a:schemeClr val="accent3"/>
              </a:buClr>
              <a:buSzPct val="95000"/>
              <a:defRPr/>
            </a:pPr>
            <a:endParaRPr lang="en-US" sz="2000" b="1" dirty="0">
              <a:ln w="900" cmpd="sng">
                <a:solidFill>
                  <a:srgbClr val="0F6FC6">
                    <a:satMod val="190000"/>
                    <a:alpha val="55000"/>
                  </a:srgbClr>
                </a:solidFill>
                <a:prstDash val="solid"/>
              </a:ln>
              <a:solidFill>
                <a:srgbClr val="0F6FC6">
                  <a:satMod val="200000"/>
                  <a:tint val="3000"/>
                </a:srgbClr>
              </a:solidFill>
              <a:latin typeface="Trebuchet MS" pitchFamily="34" charset="0"/>
            </a:endParaRPr>
          </a:p>
          <a:p>
            <a:pPr marR="45720">
              <a:buClr>
                <a:schemeClr val="accent3"/>
              </a:buClr>
              <a:buSzPct val="95000"/>
              <a:defRPr/>
            </a:pPr>
            <a:endParaRPr lang="en-US" sz="2000" b="1" dirty="0">
              <a:ln w="900" cmpd="sng">
                <a:solidFill>
                  <a:srgbClr val="0F6FC6">
                    <a:satMod val="190000"/>
                    <a:alpha val="55000"/>
                  </a:srgbClr>
                </a:solidFill>
                <a:prstDash val="solid"/>
              </a:ln>
              <a:solidFill>
                <a:srgbClr val="0F6FC6">
                  <a:satMod val="200000"/>
                  <a:tint val="3000"/>
                </a:srgbClr>
              </a:solidFill>
              <a:latin typeface="Trebuchet MS" pitchFamily="34" charset="0"/>
            </a:endParaRP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latin typeface="Trebuchet MS" pitchFamily="34" charset="0"/>
              </a:rPr>
              <a:t>Project</a:t>
            </a:r>
            <a:endParaRPr lang="en-US" sz="4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latin typeface="Trebuchet MS" pitchFamily="34" charset="0"/>
              </a:rPr>
              <a:t>Retinal Vessel Segmentation in Color Fundus Images</a:t>
            </a:r>
            <a:endParaRPr lang="en-US" sz="2000" b="1" dirty="0">
              <a:ln w="900" cmpd="sng">
                <a:solidFill>
                  <a:srgbClr val="0F6FC6">
                    <a:satMod val="190000"/>
                    <a:alpha val="55000"/>
                  </a:srgbClr>
                </a:solidFill>
                <a:prstDash val="solid"/>
              </a:ln>
              <a:solidFill>
                <a:srgbClr val="0F6FC6">
                  <a:satMod val="200000"/>
                  <a:tint val="3000"/>
                </a:srgbClr>
              </a:solidFill>
              <a:latin typeface="Trebuchet MS" pitchFamily="34" charset="0"/>
            </a:endParaRPr>
          </a:p>
          <a:p>
            <a:pPr marR="45720">
              <a:buClr>
                <a:schemeClr val="accent3"/>
              </a:buClr>
              <a:buSzPct val="95000"/>
              <a:defRPr/>
            </a:pPr>
            <a:endParaRPr lang="en-US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  <a:p>
            <a:pPr marR="45720" algn="ctr">
              <a:buClr>
                <a:schemeClr val="accent3"/>
              </a:buClr>
              <a:buSzPct val="95000"/>
              <a:defRPr/>
            </a:pPr>
            <a:endParaRPr lang="en-US" sz="1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24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Alessandro Bria</a:t>
            </a: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16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Contract Professor</a:t>
            </a: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16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and Post-doc Researcher</a:t>
            </a: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16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email: a.bria@unicas.it</a:t>
            </a:r>
            <a:endParaRPr lang="en-US" sz="16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9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206645" y="774050"/>
            <a:ext cx="3108055" cy="4448468"/>
          </a:xfrm>
        </p:spPr>
        <p:txBody>
          <a:bodyPr anchor="ctr" anchorCtr="0"/>
          <a:lstStyle/>
          <a:p>
            <a:r>
              <a:rPr lang="en-US" b="1" smtClean="0"/>
              <a:t>edge-preserving smoothing </a:t>
            </a:r>
            <a:r>
              <a:rPr lang="en-US" smtClean="0"/>
              <a:t>can remove high-frequency noise while preserving the vessel structure</a:t>
            </a:r>
          </a:p>
          <a:p>
            <a:pPr lvl="1" algn="l"/>
            <a:r>
              <a:rPr lang="en-US" smtClean="0"/>
              <a:t>e.g. </a:t>
            </a:r>
            <a:r>
              <a:rPr lang="en-US" i="1" smtClean="0"/>
              <a:t>non-local means denoising</a:t>
            </a:r>
            <a:r>
              <a:rPr lang="en-US" smtClean="0"/>
              <a:t>, </a:t>
            </a:r>
            <a:r>
              <a:rPr lang="en-US" i="1" smtClean="0"/>
              <a:t>bilateral filtering</a:t>
            </a:r>
            <a:r>
              <a:rPr lang="en-US" smtClean="0"/>
              <a:t>, ...</a:t>
            </a:r>
            <a:endParaRPr lang="en-US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Hints </a:t>
            </a:r>
            <a:r>
              <a:rPr lang="en-US" smtClean="0"/>
              <a:t>(2/2)</a:t>
            </a:r>
            <a:endParaRPr lang="en-US"/>
          </a:p>
        </p:txBody>
      </p:sp>
      <p:pic>
        <p:nvPicPr>
          <p:cNvPr id="4" name="Immagine 3" descr="figure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5724" y="1087708"/>
            <a:ext cx="4915539" cy="405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8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sz="quarter" idx="10"/>
          </p:nvPr>
        </p:nvSpPr>
        <p:spPr>
          <a:xfrm>
            <a:off x="206644" y="774050"/>
            <a:ext cx="4603481" cy="4448468"/>
          </a:xfrm>
        </p:spPr>
        <p:txBody>
          <a:bodyPr anchor="ctr" anchorCtr="0"/>
          <a:lstStyle/>
          <a:p>
            <a:r>
              <a:rPr lang="en-US" b="1" smtClean="0">
                <a:solidFill>
                  <a:prstClr val="black"/>
                </a:solidFill>
                <a:cs typeface="Arial" pitchFamily="34" charset="0"/>
              </a:rPr>
              <a:t>retinal color fundus </a:t>
            </a:r>
            <a:r>
              <a:rPr lang="en-US" b="1">
                <a:solidFill>
                  <a:prstClr val="black"/>
                </a:solidFill>
                <a:cs typeface="Arial" pitchFamily="34" charset="0"/>
              </a:rPr>
              <a:t>images </a:t>
            </a:r>
            <a:r>
              <a:rPr lang="en-US">
                <a:solidFill>
                  <a:prstClr val="black"/>
                </a:solidFill>
                <a:cs typeface="Arial" pitchFamily="34" charset="0"/>
              </a:rPr>
              <a:t>are widely used for diagnosis, </a:t>
            </a:r>
            <a:r>
              <a:rPr lang="en-US" b="1" i="1">
                <a:solidFill>
                  <a:prstClr val="black"/>
                </a:solidFill>
                <a:cs typeface="Arial" pitchFamily="34" charset="0"/>
              </a:rPr>
              <a:t>screening</a:t>
            </a:r>
            <a:r>
              <a:rPr lang="en-US">
                <a:solidFill>
                  <a:prstClr val="black"/>
                </a:solidFill>
                <a:cs typeface="Arial" pitchFamily="34" charset="0"/>
              </a:rPr>
              <a:t> and treatment of </a:t>
            </a:r>
            <a:r>
              <a:rPr lang="en-US" b="1">
                <a:solidFill>
                  <a:prstClr val="black"/>
                </a:solidFill>
                <a:cs typeface="Arial" pitchFamily="34" charset="0"/>
              </a:rPr>
              <a:t>cardiovascular</a:t>
            </a:r>
            <a:r>
              <a:rPr lang="en-US">
                <a:solidFill>
                  <a:prstClr val="black"/>
                </a:solidFill>
                <a:cs typeface="Arial" pitchFamily="34" charset="0"/>
              </a:rPr>
              <a:t> and </a:t>
            </a:r>
            <a:r>
              <a:rPr lang="en-US" b="1">
                <a:solidFill>
                  <a:prstClr val="black"/>
                </a:solidFill>
                <a:cs typeface="Arial" pitchFamily="34" charset="0"/>
              </a:rPr>
              <a:t>ophthalmologic</a:t>
            </a:r>
            <a:r>
              <a:rPr lang="en-US">
                <a:solidFill>
                  <a:prstClr val="black"/>
                </a:solidFill>
                <a:cs typeface="Arial" pitchFamily="34" charset="0"/>
              </a:rPr>
              <a:t> diseases </a:t>
            </a:r>
            <a:endParaRPr lang="en-US" smtClean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en-US" smtClean="0">
                <a:solidFill>
                  <a:prstClr val="black"/>
                </a:solidFill>
                <a:cs typeface="Arial" pitchFamily="34" charset="0"/>
              </a:rPr>
              <a:t>morphological </a:t>
            </a:r>
            <a:r>
              <a:rPr lang="en-US">
                <a:solidFill>
                  <a:prstClr val="black"/>
                </a:solidFill>
                <a:cs typeface="Arial" pitchFamily="34" charset="0"/>
              </a:rPr>
              <a:t>attributes such as length, width, and branching angles can be extracted from the </a:t>
            </a:r>
            <a:r>
              <a:rPr lang="en-US" b="1">
                <a:solidFill>
                  <a:prstClr val="black"/>
                </a:solidFill>
                <a:cs typeface="Arial" pitchFamily="34" charset="0"/>
              </a:rPr>
              <a:t>vascular tree </a:t>
            </a:r>
            <a:r>
              <a:rPr lang="en-US">
                <a:solidFill>
                  <a:prstClr val="black"/>
                </a:solidFill>
                <a:cs typeface="Arial" pitchFamily="34" charset="0"/>
              </a:rPr>
              <a:t>to detect the presence and the severity of these </a:t>
            </a:r>
            <a:r>
              <a:rPr lang="en-US" smtClean="0">
                <a:solidFill>
                  <a:prstClr val="black"/>
                </a:solidFill>
                <a:cs typeface="Arial" pitchFamily="34" charset="0"/>
              </a:rPr>
              <a:t>disorders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>
                <a:solidFill>
                  <a:prstClr val="black"/>
                </a:solidFill>
                <a:cs typeface="Arial" pitchFamily="34" charset="0"/>
              </a:rPr>
              <a:t>manual </a:t>
            </a:r>
            <a:r>
              <a:rPr lang="en-US" smtClean="0">
                <a:solidFill>
                  <a:prstClr val="black"/>
                </a:solidFill>
                <a:cs typeface="Arial" pitchFamily="34" charset="0"/>
              </a:rPr>
              <a:t>segmentation is hardly feasible</a:t>
            </a:r>
          </a:p>
          <a:p>
            <a:pPr lvl="1"/>
            <a:r>
              <a:rPr lang="en-US" b="1" smtClean="0">
                <a:solidFill>
                  <a:prstClr val="black"/>
                </a:solidFill>
                <a:cs typeface="Arial" pitchFamily="34" charset="0"/>
              </a:rPr>
              <a:t>automatic segmentation </a:t>
            </a:r>
            <a:r>
              <a:rPr lang="en-US" smtClean="0">
                <a:solidFill>
                  <a:prstClr val="black"/>
                </a:solidFill>
                <a:cs typeface="Arial" pitchFamily="34" charset="0"/>
              </a:rPr>
              <a:t>is desired</a:t>
            </a: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Motivations</a:t>
            </a:r>
            <a:endParaRPr lang="en-US"/>
          </a:p>
        </p:txBody>
      </p:sp>
      <p:pic>
        <p:nvPicPr>
          <p:cNvPr id="12" name="Immagine 11" descr="Visucam-NM-F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0263" y="1248360"/>
            <a:ext cx="3598461" cy="361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8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implement a reusable module for automated retinal vessel segmentation</a:t>
            </a:r>
          </a:p>
          <a:p>
            <a:pPr lvl="1"/>
            <a:r>
              <a:rPr lang="en-US" smtClean="0"/>
              <a:t>a must-have module in most </a:t>
            </a:r>
            <a:r>
              <a:rPr lang="en-US" b="1" smtClean="0"/>
              <a:t>Computer Aided Diagnosis </a:t>
            </a:r>
            <a:r>
              <a:rPr lang="en-US" smtClean="0"/>
              <a:t>(CAD) systems that work on these kind of images</a:t>
            </a:r>
            <a:endParaRPr lang="en-US" i="1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</a:t>
            </a:r>
            <a:endParaRPr lang="en-US"/>
          </a:p>
        </p:txBody>
      </p:sp>
      <p:sp>
        <p:nvSpPr>
          <p:cNvPr id="6" name="Rettangolo arrotondato 5"/>
          <p:cNvSpPr/>
          <p:nvPr/>
        </p:nvSpPr>
        <p:spPr>
          <a:xfrm>
            <a:off x="3745865" y="2302329"/>
            <a:ext cx="1931035" cy="2583986"/>
          </a:xfrm>
          <a:prstGeom prst="roundRect">
            <a:avLst>
              <a:gd name="adj" fmla="val 6029"/>
            </a:avLst>
          </a:prstGeom>
          <a:solidFill>
            <a:schemeClr val="bg1">
              <a:lumMod val="65000"/>
              <a:alpha val="31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7" name="Gruppo 16"/>
          <p:cNvGrpSpPr/>
          <p:nvPr/>
        </p:nvGrpSpPr>
        <p:grpSpPr>
          <a:xfrm>
            <a:off x="484279" y="2051760"/>
            <a:ext cx="2852212" cy="2834555"/>
            <a:chOff x="298293" y="1980579"/>
            <a:chExt cx="3187857" cy="3182170"/>
          </a:xfrm>
        </p:grpSpPr>
        <p:pic>
          <p:nvPicPr>
            <p:cNvPr id="4" name="Immagine 3" descr="figure-2.jpg"/>
            <p:cNvPicPr>
              <a:picLocks noChangeAspect="1"/>
            </p:cNvPicPr>
            <p:nvPr/>
          </p:nvPicPr>
          <p:blipFill rotWithShape="1">
            <a:blip r:embed="rId2" cstate="print"/>
            <a:srcRect r="65245"/>
            <a:stretch/>
          </p:blipFill>
          <p:spPr>
            <a:xfrm>
              <a:off x="298293" y="1980579"/>
              <a:ext cx="2911632" cy="2900872"/>
            </a:xfrm>
            <a:prstGeom prst="rect">
              <a:avLst/>
            </a:prstGeom>
          </p:spPr>
        </p:pic>
        <p:pic>
          <p:nvPicPr>
            <p:cNvPr id="7" name="Immagine 6" descr="figure-2.jpg"/>
            <p:cNvPicPr>
              <a:picLocks noChangeAspect="1"/>
            </p:cNvPicPr>
            <p:nvPr/>
          </p:nvPicPr>
          <p:blipFill rotWithShape="1">
            <a:blip r:embed="rId2" cstate="print"/>
            <a:srcRect r="65359"/>
            <a:stretch/>
          </p:blipFill>
          <p:spPr>
            <a:xfrm>
              <a:off x="431643" y="2109477"/>
              <a:ext cx="2902107" cy="290087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pic>
          <p:nvPicPr>
            <p:cNvPr id="9" name="Immagine 8" descr="figure-2.jpg"/>
            <p:cNvPicPr>
              <a:picLocks noChangeAspect="1"/>
            </p:cNvPicPr>
            <p:nvPr/>
          </p:nvPicPr>
          <p:blipFill rotWithShape="1">
            <a:blip r:embed="rId2" cstate="print"/>
            <a:srcRect r="65359"/>
            <a:stretch/>
          </p:blipFill>
          <p:spPr>
            <a:xfrm>
              <a:off x="584043" y="2261877"/>
              <a:ext cx="2902107" cy="290087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</p:grpSp>
      <p:grpSp>
        <p:nvGrpSpPr>
          <p:cNvPr id="18" name="Gruppo 17"/>
          <p:cNvGrpSpPr/>
          <p:nvPr/>
        </p:nvGrpSpPr>
        <p:grpSpPr>
          <a:xfrm>
            <a:off x="6034609" y="2042235"/>
            <a:ext cx="2809601" cy="2796098"/>
            <a:chOff x="5915299" y="1980579"/>
            <a:chExt cx="3140232" cy="3138997"/>
          </a:xfrm>
        </p:grpSpPr>
        <p:pic>
          <p:nvPicPr>
            <p:cNvPr id="8" name="Immagine 7" descr="figure-2.jpg"/>
            <p:cNvPicPr>
              <a:picLocks noChangeAspect="1"/>
            </p:cNvPicPr>
            <p:nvPr/>
          </p:nvPicPr>
          <p:blipFill rotWithShape="1">
            <a:blip r:embed="rId2" cstate="print"/>
            <a:srcRect l="65257" t="-335" r="-12" b="335"/>
            <a:stretch/>
          </p:blipFill>
          <p:spPr>
            <a:xfrm>
              <a:off x="5915299" y="1980579"/>
              <a:ext cx="2911632" cy="2900872"/>
            </a:xfrm>
            <a:prstGeom prst="rect">
              <a:avLst/>
            </a:prstGeom>
          </p:spPr>
        </p:pic>
        <p:pic>
          <p:nvPicPr>
            <p:cNvPr id="10" name="Immagine 9" descr="figure-2.jpg"/>
            <p:cNvPicPr>
              <a:picLocks noChangeAspect="1"/>
            </p:cNvPicPr>
            <p:nvPr/>
          </p:nvPicPr>
          <p:blipFill rotWithShape="1">
            <a:blip r:embed="rId2" cstate="print"/>
            <a:srcRect l="65257" t="-335" r="-12" b="335"/>
            <a:stretch/>
          </p:blipFill>
          <p:spPr>
            <a:xfrm>
              <a:off x="6020074" y="2099952"/>
              <a:ext cx="2911632" cy="29008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1" name="Immagine 10" descr="figure-2.jpg"/>
            <p:cNvPicPr>
              <a:picLocks noChangeAspect="1"/>
            </p:cNvPicPr>
            <p:nvPr/>
          </p:nvPicPr>
          <p:blipFill rotWithShape="1">
            <a:blip r:embed="rId2" cstate="print"/>
            <a:srcRect l="65257" t="-335" r="-12" b="335"/>
            <a:stretch/>
          </p:blipFill>
          <p:spPr>
            <a:xfrm>
              <a:off x="6143899" y="2218704"/>
              <a:ext cx="2911632" cy="29008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12" name="Rettangolo arrotondato 11"/>
          <p:cNvSpPr/>
          <p:nvPr/>
        </p:nvSpPr>
        <p:spPr>
          <a:xfrm>
            <a:off x="3907791" y="2430818"/>
            <a:ext cx="1597659" cy="609600"/>
          </a:xfrm>
          <a:prstGeom prst="roundRect">
            <a:avLst>
              <a:gd name="adj" fmla="val 16555"/>
            </a:avLst>
          </a:prstGeom>
          <a:solidFill>
            <a:schemeClr val="tx1">
              <a:lumMod val="50000"/>
              <a:lumOff val="50000"/>
              <a:alpha val="31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600" smtClean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vessel segmentation</a:t>
            </a:r>
            <a:endParaRPr lang="en-US" sz="1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ttangolo arrotondato 12"/>
          <p:cNvSpPr/>
          <p:nvPr/>
        </p:nvSpPr>
        <p:spPr>
          <a:xfrm>
            <a:off x="3907791" y="3737685"/>
            <a:ext cx="1597659" cy="453315"/>
          </a:xfrm>
          <a:prstGeom prst="roundRect">
            <a:avLst>
              <a:gd name="adj" fmla="val 16555"/>
            </a:avLst>
          </a:prstGeom>
          <a:solidFill>
            <a:schemeClr val="bg1">
              <a:lumMod val="65000"/>
              <a:alpha val="31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050" smtClean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microaneurism detection</a:t>
            </a:r>
            <a:endParaRPr lang="en-US" sz="10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3907791" y="4407664"/>
            <a:ext cx="1597659" cy="342899"/>
          </a:xfrm>
          <a:prstGeom prst="roundRect">
            <a:avLst>
              <a:gd name="adj" fmla="val 16555"/>
            </a:avLst>
          </a:prstGeom>
          <a:solidFill>
            <a:schemeClr val="bg1">
              <a:lumMod val="65000"/>
              <a:alpha val="31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600" smtClean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sz="1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tangolo arrotondato 14"/>
          <p:cNvSpPr/>
          <p:nvPr/>
        </p:nvSpPr>
        <p:spPr>
          <a:xfrm>
            <a:off x="1126491" y="4948236"/>
            <a:ext cx="1597659" cy="342899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600" b="1" smtClean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images</a:t>
            </a:r>
            <a:endParaRPr lang="en-US" sz="1400" b="1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3907791" y="3183293"/>
            <a:ext cx="1597659" cy="417157"/>
          </a:xfrm>
          <a:prstGeom prst="roundRect">
            <a:avLst>
              <a:gd name="adj" fmla="val 16555"/>
            </a:avLst>
          </a:prstGeom>
          <a:solidFill>
            <a:schemeClr val="bg1">
              <a:lumMod val="65000"/>
              <a:alpha val="31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smtClean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optic disk detection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Freccia in giù 20"/>
          <p:cNvSpPr/>
          <p:nvPr/>
        </p:nvSpPr>
        <p:spPr>
          <a:xfrm rot="16200000">
            <a:off x="3408145" y="2476003"/>
            <a:ext cx="440056" cy="48303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Freccia in giù 21"/>
          <p:cNvSpPr/>
          <p:nvPr/>
        </p:nvSpPr>
        <p:spPr>
          <a:xfrm rot="16200000">
            <a:off x="5577106" y="2476002"/>
            <a:ext cx="440056" cy="48303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Rettangolo arrotondato 19"/>
          <p:cNvSpPr/>
          <p:nvPr/>
        </p:nvSpPr>
        <p:spPr>
          <a:xfrm>
            <a:off x="6708141" y="4929186"/>
            <a:ext cx="1597659" cy="342899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600" b="1" smtClean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 images</a:t>
            </a:r>
            <a:endParaRPr lang="en-US" sz="1400" b="1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ttangolo arrotondato 22"/>
          <p:cNvSpPr/>
          <p:nvPr/>
        </p:nvSpPr>
        <p:spPr>
          <a:xfrm>
            <a:off x="3957957" y="4929186"/>
            <a:ext cx="1597659" cy="342899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600" b="1" smtClean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 system</a:t>
            </a:r>
            <a:endParaRPr lang="en-US" sz="1400" b="1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4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Materials</a:t>
            </a:r>
            <a:endParaRPr lang="en-US"/>
          </a:p>
        </p:txBody>
      </p:sp>
      <p:grpSp>
        <p:nvGrpSpPr>
          <p:cNvPr id="17" name="Gruppo 16"/>
          <p:cNvGrpSpPr/>
          <p:nvPr/>
        </p:nvGrpSpPr>
        <p:grpSpPr>
          <a:xfrm>
            <a:off x="284013" y="1508939"/>
            <a:ext cx="8473497" cy="2538363"/>
            <a:chOff x="896358" y="3162771"/>
            <a:chExt cx="6971293" cy="2021647"/>
          </a:xfrm>
        </p:grpSpPr>
        <p:pic>
          <p:nvPicPr>
            <p:cNvPr id="4" name="Immagin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358" y="3162771"/>
              <a:ext cx="1799218" cy="1859722"/>
            </a:xfrm>
            <a:prstGeom prst="rect">
              <a:avLst/>
            </a:prstGeom>
          </p:spPr>
        </p:pic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1433" y="3162771"/>
              <a:ext cx="1799217" cy="1859722"/>
            </a:xfrm>
            <a:prstGeom prst="rect">
              <a:avLst/>
            </a:prstGeom>
          </p:spPr>
        </p:pic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6508" y="3162771"/>
              <a:ext cx="1799218" cy="1859722"/>
            </a:xfrm>
            <a:prstGeom prst="rect">
              <a:avLst/>
            </a:prstGeom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558" y="3238971"/>
              <a:ext cx="1799218" cy="18597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283" y="3324696"/>
              <a:ext cx="1799218" cy="18597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7633" y="3238971"/>
              <a:ext cx="1799217" cy="18597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3833" y="3324696"/>
              <a:ext cx="1799217" cy="18597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2708" y="3238971"/>
              <a:ext cx="1799218" cy="18597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2" name="Immagin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8433" y="3324696"/>
              <a:ext cx="1799218" cy="18597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13" name="Rettangolo arrotondato 12"/>
          <p:cNvSpPr/>
          <p:nvPr/>
        </p:nvSpPr>
        <p:spPr>
          <a:xfrm>
            <a:off x="149495" y="1542608"/>
            <a:ext cx="3251938" cy="1100248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40080" lvl="1" indent="-246888" algn="just">
              <a:buClr>
                <a:srgbClr val="0F6FC6"/>
              </a:buClr>
              <a:buSzPct val="85000"/>
              <a:buFont typeface="Symbol" panose="05050102010706020507" pitchFamily="18" charset="2"/>
              <a:buChar char="-"/>
            </a:pPr>
            <a:endParaRPr lang="en-US" sz="14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149495" y="3948308"/>
            <a:ext cx="2732668" cy="1033352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lnSpc>
                <a:spcPct val="115000"/>
              </a:lnSpc>
            </a:pPr>
            <a:r>
              <a:rPr lang="en-US" sz="2000" b="1" dirty="0" smtClean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 fundus images </a:t>
            </a:r>
          </a:p>
          <a:p>
            <a:pPr marL="0" lvl="1" algn="ctr">
              <a:lnSpc>
                <a:spcPct val="115000"/>
              </a:lnSpc>
              <a:spcAft>
                <a:spcPts val="1000"/>
              </a:spcAft>
            </a:pP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/&lt;dataset&gt;/images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tangolo arrotondato 14"/>
          <p:cNvSpPr/>
          <p:nvPr/>
        </p:nvSpPr>
        <p:spPr>
          <a:xfrm>
            <a:off x="3143251" y="3957612"/>
            <a:ext cx="2732668" cy="1033352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lnSpc>
                <a:spcPct val="115000"/>
              </a:lnSpc>
            </a:pPr>
            <a:r>
              <a:rPr lang="en-US" sz="2000" b="1" dirty="0" smtClean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FOV binary masks</a:t>
            </a:r>
          </a:p>
          <a:p>
            <a:pPr marL="0" lvl="1" algn="ctr">
              <a:lnSpc>
                <a:spcPct val="115000"/>
              </a:lnSpc>
              <a:spcAft>
                <a:spcPts val="1000"/>
              </a:spcAft>
            </a:pP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/&lt;dataset&gt;/masks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6208563" y="3967799"/>
            <a:ext cx="2732668" cy="1033352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lnSpc>
                <a:spcPct val="115000"/>
              </a:lnSpc>
            </a:pPr>
            <a:r>
              <a:rPr lang="en-US" sz="2000" b="1" dirty="0" smtClean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 annotations</a:t>
            </a:r>
          </a:p>
          <a:p>
            <a:pPr marL="0" lvl="1" algn="ctr">
              <a:lnSpc>
                <a:spcPct val="115000"/>
              </a:lnSpc>
              <a:spcAft>
                <a:spcPts val="1000"/>
              </a:spcAft>
            </a:pP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/&lt;dataset&gt;/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groundtruths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10"/>
          </p:nvPr>
        </p:nvSpPr>
        <p:spPr>
          <a:xfrm>
            <a:off x="206644" y="774050"/>
            <a:ext cx="8658387" cy="3308491"/>
          </a:xfrm>
        </p:spPr>
        <p:txBody>
          <a:bodyPr/>
          <a:lstStyle/>
          <a:p>
            <a:r>
              <a:rPr lang="en-US" dirty="0" smtClean="0"/>
              <a:t>3 widely used datasets (</a:t>
            </a:r>
            <a:r>
              <a:rPr lang="en-US" b="1" dirty="0" smtClean="0"/>
              <a:t>DRIVE</a:t>
            </a:r>
            <a:r>
              <a:rPr lang="en-US" dirty="0" smtClean="0"/>
              <a:t>, </a:t>
            </a:r>
            <a:r>
              <a:rPr lang="en-US" b="1" dirty="0" smtClean="0"/>
              <a:t>CHASEDB1</a:t>
            </a:r>
            <a:r>
              <a:rPr lang="en-US" dirty="0" smtClean="0"/>
              <a:t>, </a:t>
            </a:r>
            <a:r>
              <a:rPr lang="en-US" b="1" dirty="0" smtClean="0"/>
              <a:t>STARE</a:t>
            </a:r>
            <a:r>
              <a:rPr lang="en-US" dirty="0" smtClean="0"/>
              <a:t>), each containing </a:t>
            </a:r>
            <a:r>
              <a:rPr lang="en-US" baseline="30000" dirty="0" smtClean="0"/>
              <a:t>(*)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9" name="Rettangolo arrotondato 18"/>
          <p:cNvSpPr/>
          <p:nvPr/>
        </p:nvSpPr>
        <p:spPr>
          <a:xfrm>
            <a:off x="844363" y="5044752"/>
            <a:ext cx="6819686" cy="222727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sz="2000" baseline="30000" dirty="0" smtClean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(*)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CHASEDB1 has no masks, you have to generate them!</a:t>
            </a:r>
            <a:endParaRPr lang="en-US" sz="1100" dirty="0">
              <a:solidFill>
                <a:schemeClr val="bg1">
                  <a:lumMod val="6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28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egnaposto testo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06644" y="774050"/>
                <a:ext cx="4584431" cy="4448468"/>
              </a:xfrm>
            </p:spPr>
            <p:txBody>
              <a:bodyPr anchor="ctr" anchorCtr="0"/>
              <a:lstStyle/>
              <a:p>
                <a:r>
                  <a:rPr lang="en-US" dirty="0" smtClean="0"/>
                  <a:t>base coefficient of difficulty</a:t>
                </a:r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with vessel-tree based </a:t>
                </a:r>
                <a:r>
                  <a:rPr lang="en-US" b="1" dirty="0" smtClean="0"/>
                  <a:t>optic disk</a:t>
                </a:r>
                <a:r>
                  <a:rPr lang="en-US" dirty="0" smtClean="0"/>
                  <a:t> </a:t>
                </a:r>
                <a:r>
                  <a:rPr lang="en-US" b="1" dirty="0"/>
                  <a:t>detection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+=0.1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should be based only on the extracted vessel tree binary image</a:t>
                </a:r>
              </a:p>
            </p:txBody>
          </p:sp>
        </mc:Choice>
        <mc:Fallback>
          <p:sp>
            <p:nvSpPr>
              <p:cNvPr id="2" name="Segnaposto tes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06644" y="774050"/>
                <a:ext cx="4584431" cy="4448468"/>
              </a:xfrm>
              <a:blipFill rotWithShape="0">
                <a:blip r:embed="rId2"/>
                <a:stretch>
                  <a:fillRect l="-2926" r="-3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 of difficulty</a:t>
            </a:r>
            <a:endParaRPr lang="en-US" dirty="0"/>
          </a:p>
        </p:txBody>
      </p:sp>
      <p:pic>
        <p:nvPicPr>
          <p:cNvPr id="9" name="Immagine 8" descr="figure-2.jpg"/>
          <p:cNvPicPr>
            <a:picLocks noChangeAspect="1"/>
          </p:cNvPicPr>
          <p:nvPr/>
        </p:nvPicPr>
        <p:blipFill rotWithShape="1">
          <a:blip r:embed="rId3" cstate="print"/>
          <a:srcRect l="65257" t="-335" r="-12" b="335"/>
          <a:stretch/>
        </p:blipFill>
        <p:spPr>
          <a:xfrm>
            <a:off x="5477229" y="1343024"/>
            <a:ext cx="3483052" cy="360018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Ovale 9"/>
          <p:cNvSpPr/>
          <p:nvPr/>
        </p:nvSpPr>
        <p:spPr>
          <a:xfrm>
            <a:off x="8124825" y="3038475"/>
            <a:ext cx="361950" cy="352425"/>
          </a:xfrm>
          <a:prstGeom prst="ellipse">
            <a:avLst/>
          </a:prstGeom>
          <a:solidFill>
            <a:srgbClr val="FFFF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0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magin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095" y="1345289"/>
            <a:ext cx="3483052" cy="3600181"/>
          </a:xfrm>
          <a:prstGeom prst="rect">
            <a:avLst/>
          </a:prstGeom>
        </p:spPr>
      </p:pic>
      <p:cxnSp>
        <p:nvCxnSpPr>
          <p:cNvPr id="11" name="Connettore 1 10"/>
          <p:cNvCxnSpPr/>
          <p:nvPr/>
        </p:nvCxnSpPr>
        <p:spPr>
          <a:xfrm flipH="1" flipV="1">
            <a:off x="1200416" y="2595537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 flipH="1" flipV="1">
            <a:off x="1200416" y="2986011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 flipH="1" flipV="1">
            <a:off x="1200416" y="3386061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 flipH="1" flipV="1">
            <a:off x="1200416" y="3786111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/>
          <p:cNvCxnSpPr/>
          <p:nvPr/>
        </p:nvCxnSpPr>
        <p:spPr>
          <a:xfrm flipH="1" flipV="1">
            <a:off x="1196946" y="4157586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 flipH="1" flipV="1">
            <a:off x="1200416" y="4571948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H="1" flipV="1">
            <a:off x="1200416" y="2195436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testo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segmentation accuracy (</a:t>
                </a:r>
                <a:r>
                  <a:rPr lang="en-US" b="1" dirty="0" smtClean="0"/>
                  <a:t>ACC</a:t>
                </a:r>
                <a:r>
                  <a:rPr lang="en-US" dirty="0" smtClean="0"/>
                  <a:t>) within the FOV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𝐴𝐶𝐶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𝒕𝒓𝒖𝒆</m:t>
                        </m:r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𝒑𝒐𝒔𝒊𝒕𝒊𝒗𝒆𝒔</m:t>
                        </m:r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000" b="1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𝒕𝒓𝒖𝒆</m:t>
                        </m:r>
                        <m:r>
                          <a:rPr lang="en-US" sz="2000" b="1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𝒏𝒆𝒈𝒂𝒕𝒊𝒗𝒆𝒔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</a:rPr>
                          <m:t>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𝑝𝑖𝑥𝑒𝑙𝑠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𝐹𝑂𝑉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Segnaposto tes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evaluation</a:t>
            </a:r>
            <a:endParaRPr lang="en-US"/>
          </a:p>
        </p:txBody>
      </p:sp>
      <p:sp>
        <p:nvSpPr>
          <p:cNvPr id="6" name="Freccia a destra 5"/>
          <p:cNvSpPr/>
          <p:nvPr/>
        </p:nvSpPr>
        <p:spPr>
          <a:xfrm rot="5400000" flipH="1" flipV="1">
            <a:off x="-169066" y="3197942"/>
            <a:ext cx="3295651" cy="490539"/>
          </a:xfrm>
          <a:prstGeom prst="rightArrow">
            <a:avLst>
              <a:gd name="adj1" fmla="val 62556"/>
              <a:gd name="adj2" fmla="val 38117"/>
            </a:avLst>
          </a:prstGeom>
          <a:gradFill flip="none" rotWithShape="1">
            <a:gsLst>
              <a:gs pos="0">
                <a:srgbClr val="0070C0"/>
              </a:gs>
              <a:gs pos="74000">
                <a:srgbClr val="FFFF00"/>
              </a:gs>
              <a:gs pos="45000">
                <a:schemeClr val="accent4">
                  <a:lumMod val="60000"/>
                  <a:lumOff val="40000"/>
                </a:schemeClr>
              </a:gs>
              <a:gs pos="100000">
                <a:srgbClr val="C00000"/>
              </a:gs>
              <a:gs pos="21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 dirty="0">
              <a:latin typeface="Calibri Light" panose="020F0302020204030204" pitchFamily="34" charset="0"/>
              <a:ea typeface="CMU Sans Serif" pitchFamily="50" charset="0"/>
              <a:cs typeface="CMU Sans Serif" pitchFamily="50" charset="0"/>
            </a:endParaRPr>
          </a:p>
        </p:txBody>
      </p:sp>
      <p:sp>
        <p:nvSpPr>
          <p:cNvPr id="7" name="Rettangolo arrotondato 6"/>
          <p:cNvSpPr/>
          <p:nvPr/>
        </p:nvSpPr>
        <p:spPr>
          <a:xfrm>
            <a:off x="1852614" y="1914372"/>
            <a:ext cx="3729035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i="1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state-of-the-art</a:t>
            </a:r>
            <a:endParaRPr lang="en-US" i="1" spc="-80" dirty="0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arrotondato 7"/>
              <p:cNvSpPr/>
              <p:nvPr/>
            </p:nvSpPr>
            <p:spPr>
              <a:xfrm>
                <a:off x="438150" y="1947735"/>
                <a:ext cx="800097" cy="490563"/>
              </a:xfrm>
              <a:prstGeom prst="roundRect">
                <a:avLst>
                  <a:gd name="adj" fmla="val 16555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95.0%</m:t>
                      </m:r>
                    </m:oMath>
                  </m:oMathPara>
                </a14:m>
                <a:endParaRPr lang="en-US" sz="160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ttangolo arrotondat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1947735"/>
                <a:ext cx="800097" cy="490563"/>
              </a:xfrm>
              <a:prstGeom prst="roundRect">
                <a:avLst>
                  <a:gd name="adj" fmla="val 16555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arrotondato 11"/>
              <p:cNvSpPr/>
              <p:nvPr/>
            </p:nvSpPr>
            <p:spPr>
              <a:xfrm>
                <a:off x="438150" y="2347836"/>
                <a:ext cx="800097" cy="490563"/>
              </a:xfrm>
              <a:prstGeom prst="roundRect">
                <a:avLst>
                  <a:gd name="adj" fmla="val 16555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94.5%</m:t>
                      </m:r>
                    </m:oMath>
                  </m:oMathPara>
                </a14:m>
                <a:endParaRPr lang="en-US" sz="160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ttangolo arrotondat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2347836"/>
                <a:ext cx="800097" cy="490563"/>
              </a:xfrm>
              <a:prstGeom prst="roundRect">
                <a:avLst>
                  <a:gd name="adj" fmla="val 16555"/>
                </a:avLst>
              </a:prstGeom>
              <a:blipFill rotWithShape="0">
                <a:blip r:embed="rId6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arrotondato 13"/>
              <p:cNvSpPr/>
              <p:nvPr/>
            </p:nvSpPr>
            <p:spPr>
              <a:xfrm>
                <a:off x="438150" y="2738310"/>
                <a:ext cx="800097" cy="490563"/>
              </a:xfrm>
              <a:prstGeom prst="roundRect">
                <a:avLst>
                  <a:gd name="adj" fmla="val 16555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94.0%</m:t>
                      </m:r>
                    </m:oMath>
                  </m:oMathPara>
                </a14:m>
                <a:endParaRPr lang="en-US" sz="160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ttangolo arrotondat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2738310"/>
                <a:ext cx="800097" cy="490563"/>
              </a:xfrm>
              <a:prstGeom prst="roundRect">
                <a:avLst>
                  <a:gd name="adj" fmla="val 16555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tangolo arrotondato 15"/>
              <p:cNvSpPr/>
              <p:nvPr/>
            </p:nvSpPr>
            <p:spPr>
              <a:xfrm>
                <a:off x="438150" y="3138360"/>
                <a:ext cx="800097" cy="490563"/>
              </a:xfrm>
              <a:prstGeom prst="roundRect">
                <a:avLst>
                  <a:gd name="adj" fmla="val 16555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93.5%</m:t>
                      </m:r>
                    </m:oMath>
                  </m:oMathPara>
                </a14:m>
                <a:endParaRPr lang="en-US" sz="160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ttangolo arrotondat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3138360"/>
                <a:ext cx="800097" cy="490563"/>
              </a:xfrm>
              <a:prstGeom prst="roundRect">
                <a:avLst>
                  <a:gd name="adj" fmla="val 16555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tangolo arrotondato 17"/>
              <p:cNvSpPr/>
              <p:nvPr/>
            </p:nvSpPr>
            <p:spPr>
              <a:xfrm>
                <a:off x="438150" y="3538410"/>
                <a:ext cx="800097" cy="490563"/>
              </a:xfrm>
              <a:prstGeom prst="roundRect">
                <a:avLst>
                  <a:gd name="adj" fmla="val 16555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93.0%</m:t>
                      </m:r>
                    </m:oMath>
                  </m:oMathPara>
                </a14:m>
                <a:endParaRPr lang="en-US" sz="160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ttangolo arrotondat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3538410"/>
                <a:ext cx="800097" cy="490563"/>
              </a:xfrm>
              <a:prstGeom prst="roundRect">
                <a:avLst>
                  <a:gd name="adj" fmla="val 16555"/>
                </a:avLst>
              </a:prstGeom>
              <a:blipFill rotWithShape="0">
                <a:blip r:embed="rId9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tangolo arrotondato 21"/>
              <p:cNvSpPr/>
              <p:nvPr/>
            </p:nvSpPr>
            <p:spPr>
              <a:xfrm>
                <a:off x="434680" y="3909885"/>
                <a:ext cx="800097" cy="490563"/>
              </a:xfrm>
              <a:prstGeom prst="roundRect">
                <a:avLst>
                  <a:gd name="adj" fmla="val 16555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92.5%</m:t>
                      </m:r>
                    </m:oMath>
                  </m:oMathPara>
                </a14:m>
                <a:endParaRPr lang="en-US" sz="160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ttangolo arrotondat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80" y="3909885"/>
                <a:ext cx="800097" cy="490563"/>
              </a:xfrm>
              <a:prstGeom prst="roundRect">
                <a:avLst>
                  <a:gd name="adj" fmla="val 16555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tangolo arrotondato 23"/>
              <p:cNvSpPr/>
              <p:nvPr/>
            </p:nvSpPr>
            <p:spPr>
              <a:xfrm>
                <a:off x="438150" y="4324247"/>
                <a:ext cx="800097" cy="490563"/>
              </a:xfrm>
              <a:prstGeom prst="roundRect">
                <a:avLst>
                  <a:gd name="adj" fmla="val 16555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92.0%</m:t>
                      </m:r>
                    </m:oMath>
                  </m:oMathPara>
                </a14:m>
                <a:endParaRPr lang="en-US" sz="160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ttangolo arrotondat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4324247"/>
                <a:ext cx="800097" cy="490563"/>
              </a:xfrm>
              <a:prstGeom prst="roundRect">
                <a:avLst>
                  <a:gd name="adj" fmla="val 16555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tangolo arrotondato 24"/>
          <p:cNvSpPr/>
          <p:nvPr/>
        </p:nvSpPr>
        <p:spPr>
          <a:xfrm>
            <a:off x="1852615" y="2312053"/>
            <a:ext cx="4138610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publication level</a:t>
            </a:r>
            <a:endParaRPr lang="en-US" dirty="0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ttangolo arrotondato 25"/>
          <p:cNvSpPr/>
          <p:nvPr/>
        </p:nvSpPr>
        <p:spPr>
          <a:xfrm>
            <a:off x="1852615" y="2709734"/>
            <a:ext cx="2314574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smtClean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excellent</a:t>
            </a:r>
            <a:endParaRPr lang="en-US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ttangolo arrotondato 26"/>
          <p:cNvSpPr/>
          <p:nvPr/>
        </p:nvSpPr>
        <p:spPr>
          <a:xfrm>
            <a:off x="1852615" y="3107415"/>
            <a:ext cx="2314574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smtClean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</a:t>
            </a:r>
            <a:endParaRPr lang="en-US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ttangolo arrotondato 27"/>
          <p:cNvSpPr/>
          <p:nvPr/>
        </p:nvSpPr>
        <p:spPr>
          <a:xfrm>
            <a:off x="1852615" y="3535989"/>
            <a:ext cx="2314574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smtClean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fair</a:t>
            </a:r>
            <a:endParaRPr lang="en-US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ttangolo arrotondato 28"/>
          <p:cNvSpPr/>
          <p:nvPr/>
        </p:nvSpPr>
        <p:spPr>
          <a:xfrm>
            <a:off x="1852615" y="3909885"/>
            <a:ext cx="2314574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adequate</a:t>
            </a:r>
            <a:endParaRPr lang="en-US" dirty="0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ttangolo arrotondato 29"/>
          <p:cNvSpPr/>
          <p:nvPr/>
        </p:nvSpPr>
        <p:spPr>
          <a:xfrm>
            <a:off x="1852615" y="4359709"/>
            <a:ext cx="2314574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endParaRPr lang="en-US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tangolo arrotondato 30"/>
          <p:cNvSpPr/>
          <p:nvPr/>
        </p:nvSpPr>
        <p:spPr>
          <a:xfrm>
            <a:off x="1852615" y="4302508"/>
            <a:ext cx="2314574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smtClean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fairly adequate</a:t>
            </a:r>
            <a:endParaRPr lang="en-US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2" name="Connettore 1 31"/>
          <p:cNvCxnSpPr/>
          <p:nvPr/>
        </p:nvCxnSpPr>
        <p:spPr>
          <a:xfrm flipH="1" flipV="1">
            <a:off x="1200416" y="5081510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tangolo arrotondato 32"/>
              <p:cNvSpPr/>
              <p:nvPr/>
            </p:nvSpPr>
            <p:spPr>
              <a:xfrm>
                <a:off x="434680" y="4817178"/>
                <a:ext cx="800097" cy="490563"/>
              </a:xfrm>
              <a:prstGeom prst="roundRect">
                <a:avLst>
                  <a:gd name="adj" fmla="val 16555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8.0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%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Rettangolo arrotondat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80" y="4817178"/>
                <a:ext cx="800097" cy="490563"/>
              </a:xfrm>
              <a:prstGeom prst="roundRect">
                <a:avLst>
                  <a:gd name="adj" fmla="val 16555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ttangolo arrotondato 33"/>
          <p:cNvSpPr/>
          <p:nvPr/>
        </p:nvSpPr>
        <p:spPr>
          <a:xfrm>
            <a:off x="1849145" y="4785914"/>
            <a:ext cx="2314574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i="1" smtClean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dummy method</a:t>
            </a:r>
            <a:endParaRPr lang="en-US" i="1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ttangolo arrotondato 34"/>
          <p:cNvSpPr/>
          <p:nvPr/>
        </p:nvSpPr>
        <p:spPr>
          <a:xfrm rot="5400000">
            <a:off x="1339546" y="4604850"/>
            <a:ext cx="414335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dirty="0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Rettangolo arrotondato 35"/>
          <p:cNvSpPr/>
          <p:nvPr/>
        </p:nvSpPr>
        <p:spPr>
          <a:xfrm rot="5400000">
            <a:off x="2139646" y="4604850"/>
            <a:ext cx="414335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dirty="0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Rettangolo arrotondato 36"/>
          <p:cNvSpPr/>
          <p:nvPr/>
        </p:nvSpPr>
        <p:spPr>
          <a:xfrm rot="5400000">
            <a:off x="717217" y="4604850"/>
            <a:ext cx="414335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dirty="0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6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implementation in </a:t>
            </a:r>
            <a:r>
              <a:rPr lang="en-US" b="1" dirty="0" smtClean="0"/>
              <a:t>any language</a:t>
            </a:r>
            <a:r>
              <a:rPr lang="en-US" dirty="0" smtClean="0"/>
              <a:t>/framework</a:t>
            </a:r>
          </a:p>
          <a:p>
            <a:pPr lvl="1"/>
            <a:r>
              <a:rPr lang="en-US" dirty="0" smtClean="0"/>
              <a:t>C++/</a:t>
            </a:r>
            <a:r>
              <a:rPr lang="en-US" dirty="0" err="1" smtClean="0"/>
              <a:t>OpenCV</a:t>
            </a:r>
            <a:r>
              <a:rPr lang="en-US" dirty="0" smtClean="0"/>
              <a:t> suggested (but not mandatory)</a:t>
            </a:r>
          </a:p>
          <a:p>
            <a:pPr>
              <a:spcBef>
                <a:spcPts val="1200"/>
              </a:spcBef>
            </a:pPr>
            <a:r>
              <a:rPr lang="en-US" b="1" dirty="0" smtClean="0"/>
              <a:t>reusable</a:t>
            </a:r>
            <a:r>
              <a:rPr lang="en-US" dirty="0" smtClean="0"/>
              <a:t> module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the code </a:t>
            </a:r>
            <a:r>
              <a:rPr lang="en-US" i="1" dirty="0" smtClean="0"/>
              <a:t>must be </a:t>
            </a:r>
            <a:r>
              <a:rPr lang="en-US" dirty="0" smtClean="0"/>
              <a:t>commented</a:t>
            </a:r>
          </a:p>
          <a:p>
            <a:pPr lvl="1">
              <a:spcBef>
                <a:spcPts val="0"/>
              </a:spcBef>
            </a:pPr>
            <a:r>
              <a:rPr lang="en-US" spc="-20" dirty="0" smtClean="0"/>
              <a:t>it should be </a:t>
            </a:r>
            <a:r>
              <a:rPr lang="en-US" i="1" spc="-20" dirty="0" smtClean="0"/>
              <a:t>super-easy</a:t>
            </a:r>
            <a:r>
              <a:rPr lang="en-US" spc="-20" dirty="0" smtClean="0"/>
              <a:t> to process another set of images different from the one you used!</a:t>
            </a:r>
          </a:p>
          <a:p>
            <a:pPr>
              <a:spcBef>
                <a:spcPts val="1200"/>
              </a:spcBef>
            </a:pPr>
            <a:r>
              <a:rPr lang="en-US" b="1" spc="-20" dirty="0" smtClean="0"/>
              <a:t>same parameters </a:t>
            </a:r>
            <a:r>
              <a:rPr lang="en-US" spc="-20" dirty="0" smtClean="0"/>
              <a:t>for all the images in one dataset</a:t>
            </a:r>
          </a:p>
          <a:p>
            <a:pPr lvl="1">
              <a:spcBef>
                <a:spcPts val="0"/>
              </a:spcBef>
            </a:pPr>
            <a:r>
              <a:rPr lang="en-US" spc="-20" dirty="0" smtClean="0"/>
              <a:t>unless parameters are self-adjusted on each image</a:t>
            </a:r>
          </a:p>
          <a:p>
            <a:pPr lvl="1">
              <a:spcBef>
                <a:spcPts val="0"/>
              </a:spcBef>
            </a:pPr>
            <a:r>
              <a:rPr lang="en-US" spc="-20" dirty="0" smtClean="0"/>
              <a:t>it is ok to use different parameters on different datasets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machine learning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optional / not required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if used, use the </a:t>
            </a:r>
            <a:r>
              <a:rPr lang="en-US" i="1" dirty="0" smtClean="0"/>
              <a:t>first half </a:t>
            </a:r>
            <a:r>
              <a:rPr lang="en-US" dirty="0" smtClean="0"/>
              <a:t>of each dataset for </a:t>
            </a:r>
            <a:r>
              <a:rPr lang="en-US" b="1" dirty="0" smtClean="0"/>
              <a:t>testing</a:t>
            </a:r>
            <a:r>
              <a:rPr lang="en-US" dirty="0" smtClean="0"/>
              <a:t>, and the </a:t>
            </a:r>
            <a:r>
              <a:rPr lang="en-US" i="1" dirty="0" smtClean="0"/>
              <a:t>second half </a:t>
            </a:r>
            <a:r>
              <a:rPr lang="en-US" dirty="0" smtClean="0"/>
              <a:t>for </a:t>
            </a:r>
            <a:r>
              <a:rPr lang="en-US" b="1" dirty="0" smtClean="0"/>
              <a:t>training</a:t>
            </a:r>
            <a:endParaRPr lang="en-US" b="1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calculate the </a:t>
            </a:r>
            <a:r>
              <a:rPr lang="en-US" b="1" dirty="0" smtClean="0"/>
              <a:t>accuracy</a:t>
            </a:r>
            <a:r>
              <a:rPr lang="en-US" dirty="0" smtClean="0"/>
              <a:t>? </a:t>
            </a:r>
          </a:p>
          <a:p>
            <a:pPr lvl="1"/>
            <a:r>
              <a:rPr lang="en-US" dirty="0"/>
              <a:t>see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code-snippets/compute-segmentation-accuracy.cpp</a:t>
            </a:r>
            <a:endParaRPr lang="en-US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to </a:t>
            </a:r>
            <a:r>
              <a:rPr lang="en-US" b="1" dirty="0" smtClean="0"/>
              <a:t>visually</a:t>
            </a:r>
            <a:r>
              <a:rPr lang="en-US" dirty="0" smtClean="0"/>
              <a:t> see on the image where the method </a:t>
            </a:r>
            <a:r>
              <a:rPr lang="en-US" b="1" dirty="0" smtClean="0"/>
              <a:t>fails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spc="-20" dirty="0" smtClean="0"/>
              <a:t>see visual evaluation in </a:t>
            </a:r>
            <a:r>
              <a:rPr lang="en-US" sz="1600" spc="-2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/code-snippets/compute-segmentation-accuracy.cpp</a:t>
            </a:r>
            <a:endParaRPr lang="en-US" spc="-2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to </a:t>
            </a:r>
            <a:r>
              <a:rPr lang="en-US" b="1" dirty="0" smtClean="0"/>
              <a:t>load</a:t>
            </a:r>
            <a:r>
              <a:rPr lang="en-US" dirty="0" smtClean="0"/>
              <a:t> all images within a </a:t>
            </a:r>
            <a:r>
              <a:rPr lang="en-US" b="1" dirty="0" smtClean="0"/>
              <a:t>folder</a:t>
            </a:r>
            <a:r>
              <a:rPr lang="en-US" dirty="0" smtClean="0"/>
              <a:t> w/o knowing their file names?</a:t>
            </a:r>
          </a:p>
          <a:p>
            <a:pPr lvl="1"/>
            <a:r>
              <a:rPr lang="en-US" dirty="0"/>
              <a:t>see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code-snippets/load-all-images-within-folder.cpp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an </a:t>
            </a:r>
            <a:r>
              <a:rPr lang="en-US" b="1" dirty="0" smtClean="0"/>
              <a:t>example</a:t>
            </a:r>
            <a:r>
              <a:rPr lang="en-US" dirty="0" smtClean="0"/>
              <a:t> of vessel segmentation?</a:t>
            </a:r>
            <a:endParaRPr lang="en-US" dirty="0"/>
          </a:p>
          <a:p>
            <a:pPr lvl="1"/>
            <a:r>
              <a:rPr lang="en-US" dirty="0"/>
              <a:t>see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code-snippets/example.cpp</a:t>
            </a:r>
          </a:p>
          <a:p>
            <a:pPr lvl="2"/>
            <a:r>
              <a:rPr lang="en-US" dirty="0" smtClean="0"/>
              <a:t>based on </a:t>
            </a:r>
            <a:r>
              <a:rPr lang="en-US" b="1" dirty="0" smtClean="0"/>
              <a:t>global </a:t>
            </a:r>
            <a:r>
              <a:rPr lang="en-US" b="1" dirty="0" err="1" smtClean="0"/>
              <a:t>thresholding</a:t>
            </a:r>
            <a:r>
              <a:rPr lang="en-US" b="1" dirty="0" smtClean="0"/>
              <a:t> </a:t>
            </a:r>
            <a:r>
              <a:rPr lang="en-US" dirty="0" smtClean="0"/>
              <a:t>on the inverse intensity image (</a:t>
            </a:r>
            <a:r>
              <a:rPr lang="en-US" i="1" dirty="0" smtClean="0"/>
              <a:t>dummy</a:t>
            </a:r>
            <a:r>
              <a:rPr lang="en-US" dirty="0" smtClean="0"/>
              <a:t> </a:t>
            </a:r>
            <a:r>
              <a:rPr lang="en-US" i="1" dirty="0" smtClean="0"/>
              <a:t>method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>
                <a:solidFill>
                  <a:prstClr val="black"/>
                </a:solidFill>
                <a:cs typeface="Courier New" panose="02070309020205020404" pitchFamily="49" charset="0"/>
              </a:rPr>
              <a:t>achieves up to 88% accuracy for some thresholds!</a:t>
            </a: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snippets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1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b="1" smtClean="0"/>
              <a:t>intensity profile </a:t>
            </a:r>
            <a:r>
              <a:rPr lang="en-US" smtClean="0"/>
              <a:t>of the vessels differs among the R,G,B channels</a:t>
            </a:r>
            <a:endParaRPr lang="en-US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Hints (1/2)</a:t>
            </a:r>
            <a:endParaRPr lang="en-US"/>
          </a:p>
        </p:txBody>
      </p:sp>
      <p:grpSp>
        <p:nvGrpSpPr>
          <p:cNvPr id="15" name="Gruppo 14"/>
          <p:cNvGrpSpPr/>
          <p:nvPr/>
        </p:nvGrpSpPr>
        <p:grpSpPr>
          <a:xfrm>
            <a:off x="655316" y="1518519"/>
            <a:ext cx="7842358" cy="3703999"/>
            <a:chOff x="655316" y="1445740"/>
            <a:chExt cx="7842358" cy="3703999"/>
          </a:xfrm>
        </p:grpSpPr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112" y="1445740"/>
              <a:ext cx="2213619" cy="2288060"/>
            </a:xfrm>
            <a:prstGeom prst="rect">
              <a:avLst/>
            </a:prstGeom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4278" y="1445740"/>
              <a:ext cx="2213618" cy="2288059"/>
            </a:xfrm>
            <a:prstGeom prst="rect">
              <a:avLst/>
            </a:prstGeom>
          </p:spPr>
        </p:pic>
        <p:pic>
          <p:nvPicPr>
            <p:cNvPr id="12" name="Immagin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5465" y="1445741"/>
              <a:ext cx="2213618" cy="2288059"/>
            </a:xfrm>
            <a:prstGeom prst="rect">
              <a:avLst/>
            </a:prstGeom>
          </p:spPr>
        </p:pic>
        <p:pic>
          <p:nvPicPr>
            <p:cNvPr id="8" name="Immagine 7" descr="figure-34.jpg"/>
            <p:cNvPicPr>
              <a:picLocks noChangeAspect="1"/>
            </p:cNvPicPr>
            <p:nvPr/>
          </p:nvPicPr>
          <p:blipFill rotWithShape="1">
            <a:blip r:embed="rId5" cstate="print"/>
            <a:srcRect b="66758"/>
            <a:stretch/>
          </p:blipFill>
          <p:spPr>
            <a:xfrm>
              <a:off x="655316" y="3912013"/>
              <a:ext cx="2428416" cy="1210868"/>
            </a:xfrm>
            <a:prstGeom prst="rect">
              <a:avLst/>
            </a:prstGeom>
          </p:spPr>
        </p:pic>
        <p:pic>
          <p:nvPicPr>
            <p:cNvPr id="13" name="Immagine 12" descr="figure-34.jpg"/>
            <p:cNvPicPr>
              <a:picLocks noChangeAspect="1"/>
            </p:cNvPicPr>
            <p:nvPr/>
          </p:nvPicPr>
          <p:blipFill rotWithShape="1">
            <a:blip r:embed="rId5" cstate="print"/>
            <a:srcRect l="-1694" t="32499" r="467" b="34259"/>
            <a:stretch/>
          </p:blipFill>
          <p:spPr>
            <a:xfrm>
              <a:off x="3295613" y="3912012"/>
              <a:ext cx="2512727" cy="1237727"/>
            </a:xfrm>
            <a:prstGeom prst="rect">
              <a:avLst/>
            </a:prstGeom>
          </p:spPr>
        </p:pic>
        <p:pic>
          <p:nvPicPr>
            <p:cNvPr id="14" name="Immagine 13" descr="figure-34.jpg"/>
            <p:cNvPicPr>
              <a:picLocks noChangeAspect="1"/>
            </p:cNvPicPr>
            <p:nvPr/>
          </p:nvPicPr>
          <p:blipFill rotWithShape="1">
            <a:blip r:embed="rId5" cstate="print"/>
            <a:srcRect t="65224" b="1534"/>
            <a:stretch/>
          </p:blipFill>
          <p:spPr>
            <a:xfrm>
              <a:off x="6069258" y="3912013"/>
              <a:ext cx="2428416" cy="1210868"/>
            </a:xfrm>
            <a:prstGeom prst="rect">
              <a:avLst/>
            </a:prstGeom>
          </p:spPr>
        </p:pic>
      </p:grpSp>
      <p:cxnSp>
        <p:nvCxnSpPr>
          <p:cNvPr id="20" name="Connettore 1 19"/>
          <p:cNvCxnSpPr/>
          <p:nvPr/>
        </p:nvCxnSpPr>
        <p:spPr>
          <a:xfrm>
            <a:off x="7477125" y="1857375"/>
            <a:ext cx="36000" cy="288000"/>
          </a:xfrm>
          <a:prstGeom prst="line">
            <a:avLst/>
          </a:prstGeom>
          <a:ln w="12700">
            <a:solidFill>
              <a:srgbClr val="00206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/>
          <p:cNvCxnSpPr/>
          <p:nvPr/>
        </p:nvCxnSpPr>
        <p:spPr>
          <a:xfrm>
            <a:off x="4781550" y="1885950"/>
            <a:ext cx="36000" cy="2880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/>
          <p:nvPr/>
        </p:nvCxnSpPr>
        <p:spPr>
          <a:xfrm>
            <a:off x="2076450" y="1885950"/>
            <a:ext cx="36000" cy="288000"/>
          </a:xfrm>
          <a:prstGeom prst="line">
            <a:avLst/>
          </a:prstGeom>
          <a:ln w="12700">
            <a:solidFill>
              <a:srgbClr val="C00000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8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ter">
  <a:themeElements>
    <a:clrScheme name="Personalizzato 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70C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25860</TotalTime>
  <Words>459</Words>
  <Application>Microsoft Office PowerPoint</Application>
  <PresentationFormat>Presentazione su schermo (16:10)</PresentationFormat>
  <Paragraphs>94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CMU Sans Serif</vt:lpstr>
      <vt:lpstr>Constantia</vt:lpstr>
      <vt:lpstr>Courier New</vt:lpstr>
      <vt:lpstr>Symbol</vt:lpstr>
      <vt:lpstr>Times New Roman</vt:lpstr>
      <vt:lpstr>Trebuchet MS</vt:lpstr>
      <vt:lpstr>Wingdings</vt:lpstr>
      <vt:lpstr>Wingdings 2</vt:lpstr>
      <vt:lpstr>Master</vt:lpstr>
      <vt:lpstr>Presentazione standard di PowerPoint</vt:lpstr>
      <vt:lpstr>Motivations</vt:lpstr>
      <vt:lpstr>Goal</vt:lpstr>
      <vt:lpstr>Materials</vt:lpstr>
      <vt:lpstr>Coefficient of difficulty</vt:lpstr>
      <vt:lpstr>Performance evaluation</vt:lpstr>
      <vt:lpstr>Constraints</vt:lpstr>
      <vt:lpstr>Code snippets</vt:lpstr>
      <vt:lpstr>Hints (1/2)</vt:lpstr>
      <vt:lpstr>Hints (2/2)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Alessandro</dc:creator>
  <cp:lastModifiedBy>Alessandro Bria</cp:lastModifiedBy>
  <cp:revision>2270</cp:revision>
  <cp:lastPrinted>2016-02-02T08:24:15Z</cp:lastPrinted>
  <dcterms:created xsi:type="dcterms:W3CDTF">2009-07-02T08:29:41Z</dcterms:created>
  <dcterms:modified xsi:type="dcterms:W3CDTF">2018-04-05T08:47:30Z</dcterms:modified>
</cp:coreProperties>
</file>