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202" r:id="rId1"/>
  </p:sldMasterIdLst>
  <p:notesMasterIdLst>
    <p:notesMasterId r:id="rId7"/>
  </p:notesMasterIdLst>
  <p:handoutMasterIdLst>
    <p:handoutMasterId r:id="rId8"/>
  </p:handoutMasterIdLst>
  <p:sldIdLst>
    <p:sldId id="445" r:id="rId2"/>
    <p:sldId id="449" r:id="rId3"/>
    <p:sldId id="363" r:id="rId4"/>
    <p:sldId id="450" r:id="rId5"/>
    <p:sldId id="451" r:id="rId6"/>
  </p:sldIdLst>
  <p:sldSz cx="10080625" cy="7559675"/>
  <p:notesSz cx="6797675" cy="9928225"/>
  <p:defaultTextStyle>
    <a:defPPr>
      <a:defRPr lang="en-GB"/>
    </a:defPPr>
    <a:lvl1pPr algn="l" defTabSz="182487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31620" indent="-215812" algn="l" defTabSz="182487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647431" indent="-215812" algn="l" defTabSz="182487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863242" indent="-215812" algn="l" defTabSz="182487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079052" indent="-215812" algn="l" defTabSz="182487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052" algn="l" defTabSz="91402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2063" algn="l" defTabSz="91402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199073" algn="l" defTabSz="91402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6083" algn="l" defTabSz="91402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42">
          <p15:clr>
            <a:srgbClr val="A4A3A4"/>
          </p15:clr>
        </p15:guide>
        <p15:guide id="2" pos="188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8E26"/>
    <a:srgbClr val="BEE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601" autoAdjust="0"/>
  </p:normalViewPr>
  <p:slideViewPr>
    <p:cSldViewPr snapToGrid="0">
      <p:cViewPr varScale="1">
        <p:scale>
          <a:sx n="55" d="100"/>
          <a:sy n="55" d="100"/>
        </p:scale>
        <p:origin x="1662" y="78"/>
      </p:cViewPr>
      <p:guideLst>
        <p:guide orient="horz" pos="2161"/>
        <p:guide pos="2880"/>
      </p:guideLst>
    </p:cSldViewPr>
  </p:slideViewPr>
  <p:outlineViewPr>
    <p:cViewPr varScale="1">
      <p:scale>
        <a:sx n="170" d="200"/>
        <a:sy n="170" d="200"/>
      </p:scale>
      <p:origin x="0" y="-926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notesViewPr>
    <p:cSldViewPr snapToGrid="0">
      <p:cViewPr varScale="1">
        <p:scale>
          <a:sx n="59" d="100"/>
          <a:sy n="59" d="100"/>
        </p:scale>
        <p:origin x="-1752" y="-72"/>
      </p:cViewPr>
      <p:guideLst>
        <p:guide orient="horz" pos="2842"/>
        <p:guide pos="188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D4336-9A6F-4360-8218-0BE269D7767F}" type="datetimeFigureOut">
              <a:rPr lang="en-GB" smtClean="0"/>
              <a:t>14/12/2018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A9F96-A97A-4017-A787-4F95F4E827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462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7575" y="752475"/>
            <a:ext cx="4960938" cy="3722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0984" y="4715406"/>
            <a:ext cx="5435708" cy="446593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ca-E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1"/>
            <a:ext cx="2948902" cy="4958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1000"/>
              </a:lnSpc>
              <a:tabLst>
                <a:tab pos="698491" algn="l"/>
                <a:tab pos="1396982" algn="l"/>
                <a:tab pos="2095473" algn="l"/>
                <a:tab pos="2793964" algn="l"/>
              </a:tabLst>
              <a:defRPr sz="1400" b="1">
                <a:solidFill>
                  <a:srgbClr val="FFFFFF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47253" y="1"/>
            <a:ext cx="2948902" cy="4958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1000"/>
              </a:lnSpc>
              <a:tabLst>
                <a:tab pos="698491" algn="l"/>
                <a:tab pos="1396982" algn="l"/>
                <a:tab pos="2095473" algn="l"/>
                <a:tab pos="2793964" algn="l"/>
              </a:tabLst>
              <a:defRPr sz="1400" b="1">
                <a:solidFill>
                  <a:srgbClr val="FFFFFF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430813"/>
            <a:ext cx="2948902" cy="4958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1000"/>
              </a:lnSpc>
              <a:tabLst>
                <a:tab pos="698491" algn="l"/>
                <a:tab pos="1396982" algn="l"/>
                <a:tab pos="2095473" algn="l"/>
                <a:tab pos="2793964" algn="l"/>
              </a:tabLst>
              <a:defRPr sz="1400" b="1">
                <a:solidFill>
                  <a:srgbClr val="FFFFFF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3847253" y="9430813"/>
            <a:ext cx="2948902" cy="4958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1000"/>
              </a:lnSpc>
              <a:tabLst>
                <a:tab pos="698491" algn="l"/>
                <a:tab pos="1396982" algn="l"/>
                <a:tab pos="2095473" algn="l"/>
                <a:tab pos="2793964" algn="l"/>
              </a:tabLst>
              <a:defRPr sz="1400" b="1">
                <a:solidFill>
                  <a:srgbClr val="FFFFFF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E38828A0-2C15-4826-B166-0B0F0FA5288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5833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18248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642" indent="-285632" algn="l" defTabSz="18248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2524" indent="-228506" algn="l" defTabSz="18248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599537" indent="-228506" algn="l" defTabSz="18248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6547" indent="-228506" algn="l" defTabSz="18248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5052" algn="l" defTabSz="9140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063" algn="l" defTabSz="9140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073" algn="l" defTabSz="9140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083" algn="l" defTabSz="9140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7D9DE2E-8F09-45B6-968F-250857F81109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985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E38828A0-2C15-4826-B166-0B0F0FA52889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679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 Are bats birds that fly?</a:t>
            </a:r>
          </a:p>
          <a:p>
            <a:r>
              <a:rPr lang="en-US" dirty="0"/>
              <a:t>2.  What type of animal eats plants?</a:t>
            </a:r>
          </a:p>
          <a:p>
            <a:r>
              <a:rPr lang="en-US" dirty="0"/>
              <a:t>3.  What type of animals breed in water but grow on land?</a:t>
            </a:r>
          </a:p>
          <a:p>
            <a:r>
              <a:rPr lang="en-US" dirty="0"/>
              <a:t>4.  Is crocodile a reptile?</a:t>
            </a:r>
          </a:p>
          <a:p>
            <a:r>
              <a:rPr lang="en-US" dirty="0"/>
              <a:t>5.  What are mammals?</a:t>
            </a:r>
          </a:p>
          <a:p>
            <a:r>
              <a:rPr lang="en-US" dirty="0"/>
              <a:t>6.  Which animals fly?</a:t>
            </a:r>
          </a:p>
          <a:p>
            <a:r>
              <a:rPr lang="en-US" dirty="0"/>
              <a:t>7.  Which animals have scales?</a:t>
            </a:r>
          </a:p>
          <a:p>
            <a:r>
              <a:rPr lang="en-US" dirty="0"/>
              <a:t>8.  Which animals are cold-blooded?</a:t>
            </a:r>
          </a:p>
          <a:p>
            <a:r>
              <a:rPr lang="en-US" dirty="0"/>
              <a:t>9.  Can whales swim?</a:t>
            </a:r>
          </a:p>
          <a:p>
            <a:r>
              <a:rPr lang="en-US" dirty="0"/>
              <a:t>10. What does carnivores eat?</a:t>
            </a:r>
          </a:p>
          <a:p>
            <a:r>
              <a:rPr lang="en-US" dirty="0"/>
              <a:t>11. Is dolphin a fish? </a:t>
            </a:r>
          </a:p>
          <a:p>
            <a:r>
              <a:rPr lang="en-US" dirty="0"/>
              <a:t>12. What animals live in water?</a:t>
            </a:r>
          </a:p>
          <a:p>
            <a:r>
              <a:rPr lang="en-US" dirty="0"/>
              <a:t>13. Are people mammals?</a:t>
            </a:r>
          </a:p>
          <a:p>
            <a:r>
              <a:rPr lang="en-US" dirty="0"/>
              <a:t>14. Do snakes have scaly skins?</a:t>
            </a:r>
          </a:p>
          <a:p>
            <a:r>
              <a:rPr lang="en-US" dirty="0"/>
              <a:t>15. What are animals?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E38828A0-2C15-4826-B166-0B0F0FA52889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151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756044" y="1996446"/>
            <a:ext cx="8568531" cy="162043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s-ES" dirty="0"/>
              <a:t>Medical </a:t>
            </a:r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Segmentation</a:t>
            </a:r>
            <a:r>
              <a:rPr lang="es-ES" dirty="0"/>
              <a:t> and </a:t>
            </a:r>
            <a:r>
              <a:rPr lang="es-ES" dirty="0" err="1"/>
              <a:t>Applications</a:t>
            </a:r>
            <a:r>
              <a:rPr lang="es-ES" dirty="0"/>
              <a:t> (MISA)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950491" y="4241859"/>
            <a:ext cx="8568530" cy="1931917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Xavier </a:t>
            </a:r>
            <a:r>
              <a:rPr lang="es-ES" dirty="0" err="1"/>
              <a:t>Lladó</a:t>
            </a:r>
            <a:r>
              <a:rPr lang="es-ES" dirty="0"/>
              <a:t>, Robert Martí, José Bernal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267C-2E96-4E25-A6E0-0C0F380BEDD2}" type="datetime1">
              <a:rPr lang="es-ES" smtClean="0"/>
              <a:t>14/12/2018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‹#›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05967"/>
            <a:ext cx="10080625" cy="2153708"/>
          </a:xfrm>
          <a:prstGeom prst="rect">
            <a:avLst/>
          </a:prstGeom>
        </p:spPr>
      </p:pic>
      <p:pic>
        <p:nvPicPr>
          <p:cNvPr id="8" name="Picture 2" descr="http://www.udg.edu/Portals/186/Users/252/08/508/centrat_p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01" y="6173776"/>
            <a:ext cx="2444403" cy="61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59" y="610547"/>
            <a:ext cx="28575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8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66177" y="178449"/>
            <a:ext cx="9072563" cy="753706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dirty="0"/>
              <a:t>Haga clic para modificar el estilo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4031" y="1230087"/>
            <a:ext cx="9072563" cy="574034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09" b="50000"/>
          <a:stretch/>
        </p:blipFill>
        <p:spPr bwMode="auto">
          <a:xfrm>
            <a:off x="0" y="1042320"/>
            <a:ext cx="10080625" cy="136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147" y="195256"/>
            <a:ext cx="685179" cy="4214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147" y="6891768"/>
            <a:ext cx="955546" cy="632343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 userDrawn="1"/>
        </p:nvPicPr>
        <p:blipFill rotWithShape="1">
          <a:blip r:embed="rId5"/>
          <a:srcRect l="3238"/>
          <a:stretch/>
        </p:blipFill>
        <p:spPr>
          <a:xfrm>
            <a:off x="50006" y="617754"/>
            <a:ext cx="693146" cy="255598"/>
          </a:xfrm>
          <a:prstGeom prst="rect">
            <a:avLst/>
          </a:prstGeom>
        </p:spPr>
      </p:pic>
      <p:sp>
        <p:nvSpPr>
          <p:cNvPr id="11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224448" y="7006699"/>
            <a:ext cx="2352146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62EC8-D9EB-47E9-8892-A21ACDB4ECB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523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100794" tIns="50397" rIns="100794" bIns="50397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4031" y="1763925"/>
            <a:ext cx="9072563" cy="4989036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F0E8A-6B52-4EEC-9439-28C95F2215F9}" type="datetime1">
              <a:rPr lang="es-ES" smtClean="0"/>
              <a:t>14/12/2018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444214" y="7006699"/>
            <a:ext cx="3192198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224448" y="7006699"/>
            <a:ext cx="2352146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62EC8-D9EB-47E9-8892-A21ACDB4ECB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953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3" r:id="rId1"/>
    <p:sldLayoutId id="2147484204" r:id="rId2"/>
  </p:sldLayoutIdLst>
  <p:hf hdr="0" ftr="0" dt="0"/>
  <p:txStyles>
    <p:titleStyle>
      <a:lvl1pPr algn="ctr" defTabSz="1007943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79" indent="-377979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8954" indent="-314982" algn="l" defTabSz="1007943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swi-prolog.org/Download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50491" y="4241859"/>
            <a:ext cx="8568530" cy="1931917"/>
          </a:xfrm>
        </p:spPr>
        <p:txBody>
          <a:bodyPr>
            <a:normAutofit/>
          </a:bodyPr>
          <a:lstStyle/>
          <a:p>
            <a:r>
              <a:rPr lang="es-ES" sz="2800" dirty="0"/>
              <a:t>Ama </a:t>
            </a:r>
            <a:r>
              <a:rPr lang="es-ES" sz="2800" dirty="0" err="1"/>
              <a:t>Katseena</a:t>
            </a:r>
            <a:r>
              <a:rPr lang="es-ES" sz="2800" dirty="0"/>
              <a:t> </a:t>
            </a:r>
            <a:r>
              <a:rPr lang="es-ES" sz="2800" dirty="0" err="1"/>
              <a:t>Yawson</a:t>
            </a:r>
            <a:r>
              <a:rPr lang="es-ES" sz="2800" dirty="0"/>
              <a:t>, Zafar </a:t>
            </a:r>
            <a:r>
              <a:rPr lang="es-ES" sz="2800" dirty="0" err="1"/>
              <a:t>Toshpulatov</a:t>
            </a:r>
            <a:r>
              <a:rPr lang="es-ES" sz="2800" dirty="0"/>
              <a:t>, Ali Berrada</a:t>
            </a:r>
            <a:endParaRPr lang="en-GB" sz="2800" dirty="0"/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4000" dirty="0"/>
              <a:t>E-</a:t>
            </a:r>
            <a:r>
              <a:rPr lang="es-ES" sz="4000" dirty="0" err="1"/>
              <a:t>Health</a:t>
            </a:r>
            <a:br>
              <a:rPr lang="es-ES" dirty="0"/>
            </a:br>
            <a:r>
              <a:rPr lang="es-ES" dirty="0"/>
              <a:t>Medical Expert </a:t>
            </a:r>
            <a:r>
              <a:rPr lang="es-ES" dirty="0" err="1"/>
              <a:t>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0513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B84E-96F7-428F-83A8-22D2F268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8BB41-38DF-4787-A878-203C1C5DA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expert system is a computer system that emulates the decision capability of a human expert.</a:t>
            </a:r>
          </a:p>
          <a:p>
            <a:r>
              <a:rPr lang="en-US" dirty="0"/>
              <a:t>These systems are built by reasoning through bodies of knowledge represented as if-the rules rather than conventional code.</a:t>
            </a:r>
          </a:p>
          <a:p>
            <a:r>
              <a:rPr lang="en-US" dirty="0"/>
              <a:t>The expert system is divided into 2 phases:</a:t>
            </a:r>
          </a:p>
          <a:p>
            <a:pPr lvl="1"/>
            <a:r>
              <a:rPr lang="en-US" dirty="0"/>
              <a:t>Inference engine – apply rules to the known facts to deduce new facts.</a:t>
            </a:r>
          </a:p>
          <a:p>
            <a:pPr lvl="1"/>
            <a:r>
              <a:rPr lang="en-US" dirty="0"/>
              <a:t>Knowledge base – represents facts and rules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3CCA2-630E-4A79-A755-0EAC397CF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2</a:t>
            </a:fld>
            <a:endParaRPr lang="es-ES"/>
          </a:p>
        </p:txBody>
      </p:sp>
      <p:pic>
        <p:nvPicPr>
          <p:cNvPr id="7" name="Picture 2" descr="Stacks Image 5738">
            <a:extLst>
              <a:ext uri="{FF2B5EF4-FFF2-40B4-BE49-F238E27FC236}">
                <a16:creationId xmlns:a16="http://schemas.microsoft.com/office/drawing/2014/main" id="{F718E972-820C-44E4-8B0E-6B41F5C91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058" y="5349620"/>
            <a:ext cx="6104513" cy="221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143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"/>
          <p:cNvSpPr>
            <a:spLocks noGrp="1" noChangeArrowheads="1"/>
          </p:cNvSpPr>
          <p:nvPr>
            <p:ph type="title"/>
          </p:nvPr>
        </p:nvSpPr>
        <p:spPr>
          <a:xfrm>
            <a:off x="144467" y="49213"/>
            <a:ext cx="9756775" cy="1390650"/>
          </a:xfrm>
          <a:ln/>
        </p:spPr>
        <p:txBody>
          <a:bodyPr/>
          <a:lstStyle/>
          <a:p>
            <a:pPr>
              <a:tabLst>
                <a:tab pos="723600" algn="l"/>
                <a:tab pos="1447196" algn="l"/>
                <a:tab pos="2170800" algn="l"/>
                <a:tab pos="2894399" algn="l"/>
                <a:tab pos="3617998" algn="l"/>
                <a:tab pos="4341600" algn="l"/>
                <a:tab pos="5065199" algn="l"/>
                <a:tab pos="5788799" algn="l"/>
                <a:tab pos="6512398" algn="l"/>
                <a:tab pos="7235999" algn="l"/>
                <a:tab pos="7959599" algn="l"/>
                <a:tab pos="8683198" algn="l"/>
                <a:tab pos="9406798" algn="l"/>
              </a:tabLst>
            </a:pPr>
            <a:r>
              <a:rPr lang="en-GB" dirty="0"/>
              <a:t>Motivation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675402" y="1763924"/>
            <a:ext cx="8751627" cy="4955787"/>
          </a:xfrm>
        </p:spPr>
        <p:txBody>
          <a:bodyPr>
            <a:normAutofit/>
          </a:bodyPr>
          <a:lstStyle/>
          <a:p>
            <a:endParaRPr lang="es-ES" dirty="0"/>
          </a:p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224448" y="7006699"/>
            <a:ext cx="2352146" cy="402483"/>
          </a:xfrm>
        </p:spPr>
        <p:txBody>
          <a:bodyPr>
            <a:normAutofit/>
          </a:bodyPr>
          <a:lstStyle/>
          <a:p>
            <a:pPr>
              <a:defRPr/>
            </a:pPr>
            <a:fld id="{8453B1C0-A460-4CCA-AAAD-78132F29AF2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CC9E62-BB1C-4EF7-AC64-D70919001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916" y="1422417"/>
            <a:ext cx="73818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78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3801-CDC2-4C76-AD05-2C67F2FB7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A3717-CC77-4A8D-9C52-B1532FE56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31" y="2820720"/>
            <a:ext cx="9072563" cy="3974959"/>
          </a:xfrm>
        </p:spPr>
        <p:txBody>
          <a:bodyPr/>
          <a:lstStyle/>
          <a:p>
            <a:pPr algn="just"/>
            <a:r>
              <a:rPr lang="en-US" dirty="0"/>
              <a:t>logic programming language associated with artificial intelligence and computational linguistics</a:t>
            </a:r>
          </a:p>
          <a:p>
            <a:pPr algn="just"/>
            <a:r>
              <a:rPr lang="en-US" dirty="0"/>
              <a:t>program logic is expressed in terms of relations, represented as facts and rules</a:t>
            </a:r>
          </a:p>
          <a:p>
            <a:pPr algn="just"/>
            <a:r>
              <a:rPr lang="en-US" dirty="0"/>
              <a:t>computation is initiated by running a </a:t>
            </a:r>
            <a:r>
              <a:rPr lang="en-US" i="1" dirty="0"/>
              <a:t>query</a:t>
            </a:r>
            <a:r>
              <a:rPr lang="en-US" dirty="0"/>
              <a:t> over these relations</a:t>
            </a:r>
          </a:p>
          <a:p>
            <a:r>
              <a:rPr lang="en-US" dirty="0"/>
              <a:t>Install: </a:t>
            </a:r>
            <a:r>
              <a:rPr lang="en-US" b="1" dirty="0"/>
              <a:t>“</a:t>
            </a:r>
            <a:r>
              <a:rPr lang="en-US" b="1" dirty="0" err="1"/>
              <a:t>swi</a:t>
            </a:r>
            <a:r>
              <a:rPr lang="en-US" b="1" dirty="0"/>
              <a:t>-prolog”</a:t>
            </a:r>
          </a:p>
          <a:p>
            <a:pPr lvl="1"/>
            <a:r>
              <a:rPr lang="en-US" dirty="0">
                <a:hlinkClick r:id="rId2"/>
              </a:rPr>
              <a:t>http://www.swi-prolog.org/Download.html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2BB4C-BC5F-4F5A-89A0-C26BBC394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4</a:t>
            </a:fld>
            <a:endParaRPr lang="es-ES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0F8961FC-D750-4AC1-B29D-BD67A2726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833" y="1307718"/>
            <a:ext cx="161925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635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E28B7-8683-43F1-9C77-8932DC451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D603F-631C-48F7-8F88-54CD1A45A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family tree (diagram)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41250-E4F7-4B07-AF9C-965332CDD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9A62EC8-D9EB-47E9-8892-A21ACDB4ECBC}" type="slidenum">
              <a:rPr lang="es-ES" smtClean="0"/>
              <a:t>5</a:t>
            </a:fld>
            <a:endParaRPr lang="es-E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2BFBCA-9A35-4727-A964-2909AC7B0F56}"/>
              </a:ext>
            </a:extLst>
          </p:cNvPr>
          <p:cNvSpPr/>
          <p:nvPr/>
        </p:nvSpPr>
        <p:spPr>
          <a:xfrm>
            <a:off x="4302351" y="2079229"/>
            <a:ext cx="1283677" cy="5099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Matt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559A0A-D20A-4242-BE89-01F3277DFF60}"/>
              </a:ext>
            </a:extLst>
          </p:cNvPr>
          <p:cNvSpPr/>
          <p:nvPr/>
        </p:nvSpPr>
        <p:spPr>
          <a:xfrm>
            <a:off x="1699838" y="3590306"/>
            <a:ext cx="1283677" cy="509954"/>
          </a:xfrm>
          <a:prstGeom prst="rect">
            <a:avLst/>
          </a:prstGeom>
          <a:solidFill>
            <a:srgbClr val="BEE395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John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F963DA-3EA1-4E8B-A70B-FDE448DECE22}"/>
              </a:ext>
            </a:extLst>
          </p:cNvPr>
          <p:cNvSpPr/>
          <p:nvPr/>
        </p:nvSpPr>
        <p:spPr>
          <a:xfrm>
            <a:off x="6332805" y="3524860"/>
            <a:ext cx="1283677" cy="509954"/>
          </a:xfrm>
          <a:prstGeom prst="rect">
            <a:avLst/>
          </a:prstGeom>
          <a:solidFill>
            <a:srgbClr val="BEE395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Bob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EEF4C8-F64C-4597-A0AC-05E939F80569}"/>
              </a:ext>
            </a:extLst>
          </p:cNvPr>
          <p:cNvSpPr/>
          <p:nvPr/>
        </p:nvSpPr>
        <p:spPr>
          <a:xfrm>
            <a:off x="679932" y="5636402"/>
            <a:ext cx="1283677" cy="509954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Tim	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505490-1B9C-4495-AD79-727A1FBCAAB8}"/>
              </a:ext>
            </a:extLst>
          </p:cNvPr>
          <p:cNvSpPr/>
          <p:nvPr/>
        </p:nvSpPr>
        <p:spPr>
          <a:xfrm>
            <a:off x="2605447" y="5628142"/>
            <a:ext cx="1283677" cy="509954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Bill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63CBEB-769A-4D01-812B-FE7463201F08}"/>
              </a:ext>
            </a:extLst>
          </p:cNvPr>
          <p:cNvSpPr/>
          <p:nvPr/>
        </p:nvSpPr>
        <p:spPr>
          <a:xfrm>
            <a:off x="4530962" y="5619882"/>
            <a:ext cx="1283677" cy="509954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Ken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C63D74-70BF-4025-8E1B-4A4B66DA64BA}"/>
              </a:ext>
            </a:extLst>
          </p:cNvPr>
          <p:cNvSpPr/>
          <p:nvPr/>
        </p:nvSpPr>
        <p:spPr>
          <a:xfrm>
            <a:off x="6332805" y="5619882"/>
            <a:ext cx="1283677" cy="509954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Alex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314283-A5A8-435D-9261-FF10E8BFBD33}"/>
              </a:ext>
            </a:extLst>
          </p:cNvPr>
          <p:cNvSpPr/>
          <p:nvPr/>
        </p:nvSpPr>
        <p:spPr>
          <a:xfrm>
            <a:off x="8128298" y="5619882"/>
            <a:ext cx="1283677" cy="509954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Ron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E8DA679-6149-4EEE-8E8A-BD80F588B511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142373" y="1788488"/>
            <a:ext cx="1001123" cy="2602513"/>
          </a:xfrm>
          <a:prstGeom prst="bentConnector3">
            <a:avLst>
              <a:gd name="adj1" fmla="val 4648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1A0E809-2048-4D5D-9828-00109BE0F103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5491579" y="2041794"/>
            <a:ext cx="935677" cy="203045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C1F3BB2-EA6C-4E6E-8243-65A8D284F977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1063653" y="4358378"/>
            <a:ext cx="1536142" cy="101990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688E7A7-E40A-46A7-AD5F-5568D18514A8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6200000" flipH="1">
            <a:off x="2030540" y="4411396"/>
            <a:ext cx="1527882" cy="90560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0895C0A-BAEF-4F60-8235-23AD340D8A82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5400000">
            <a:off x="5281189" y="3926427"/>
            <a:ext cx="1585068" cy="180184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C590DC0-F1F6-4D4F-9AC0-7F866B4EB56B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rot="5400000">
            <a:off x="6182110" y="4827348"/>
            <a:ext cx="1585068" cy="1270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16A9FED-21EA-4DB8-8CA0-45BFA11AFF9B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16200000" flipH="1">
            <a:off x="7079856" y="3929601"/>
            <a:ext cx="1585068" cy="179549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3688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20550</TotalTime>
  <Words>244</Words>
  <Application>Microsoft Office PowerPoint</Application>
  <PresentationFormat>Custom</PresentationFormat>
  <Paragraphs>47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Times New Roman</vt:lpstr>
      <vt:lpstr>Verdana</vt:lpstr>
      <vt:lpstr>Wingdings</vt:lpstr>
      <vt:lpstr>Tema de Office</vt:lpstr>
      <vt:lpstr>E-Health Medical Expert System</vt:lpstr>
      <vt:lpstr>Introduction</vt:lpstr>
      <vt:lpstr>Motivation</vt:lpstr>
      <vt:lpstr>Prolog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Real-Time Systems  Robert Martí (marly@eia.udg.es)   Universitat de Girona Vibot Master.</dc:title>
  <dc:creator>robert</dc:creator>
  <cp:lastModifiedBy>ZT</cp:lastModifiedBy>
  <cp:revision>381</cp:revision>
  <cp:lastPrinted>2012-03-12T14:04:27Z</cp:lastPrinted>
  <dcterms:modified xsi:type="dcterms:W3CDTF">2018-12-14T09:44:21Z</dcterms:modified>
</cp:coreProperties>
</file>