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298" r:id="rId3"/>
    <p:sldId id="260" r:id="rId4"/>
    <p:sldId id="267" r:id="rId5"/>
    <p:sldId id="343" r:id="rId6"/>
    <p:sldId id="258" r:id="rId7"/>
    <p:sldId id="344" r:id="rId8"/>
    <p:sldId id="342" r:id="rId9"/>
    <p:sldId id="348" r:id="rId10"/>
    <p:sldId id="349" r:id="rId11"/>
    <p:sldId id="350" r:id="rId12"/>
    <p:sldId id="351" r:id="rId13"/>
    <p:sldId id="353" r:id="rId14"/>
    <p:sldId id="352" r:id="rId15"/>
    <p:sldId id="354" r:id="rId16"/>
    <p:sldId id="345" r:id="rId17"/>
    <p:sldId id="346" r:id="rId18"/>
    <p:sldId id="315" r:id="rId19"/>
  </p:sldIdLst>
  <p:sldSz cx="9144000" cy="5143500" type="screen16x9"/>
  <p:notesSz cx="6858000" cy="9144000"/>
  <p:embeddedFontLst>
    <p:embeddedFont>
      <p:font typeface="Oswald" panose="020B0604020202020204" charset="0"/>
      <p:regular r:id="rId21"/>
      <p:bold r:id="rId22"/>
    </p:embeddedFont>
    <p:embeddedFont>
      <p:font typeface="Fira Code" panose="020B0604020202020204" charset="0"/>
      <p:regular r:id="rId23"/>
      <p:bold r:id="rId24"/>
    </p:embeddedFont>
    <p:embeddedFont>
      <p:font typeface="Fira Code Light" panose="020B060402020202020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Bebas Neu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ACB56F-5189-4B31-88F7-327579B9B936}">
  <a:tblStyle styleId="{60ACB56F-5189-4B31-88F7-327579B9B9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88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969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39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60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805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029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8328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999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084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8895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79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11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3" r:id="rId6"/>
    <p:sldLayoutId id="2147483666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slide" Target="slide18.xml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781050" y="3412183"/>
            <a:ext cx="4435312" cy="855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Oswald" panose="020B0604020202020204" charset="0"/>
                <a:cs typeface="Calibri" panose="020F0502020204030204" pitchFamily="34" charset="0"/>
              </a:rPr>
              <a:t>                           </a:t>
            </a:r>
            <a:r>
              <a:rPr lang="en" sz="1800" b="1" dirty="0" smtClean="0">
                <a:latin typeface="Oswald" panose="020B0604020202020204" charset="0"/>
                <a:cs typeface="Calibri" panose="020F0502020204030204" pitchFamily="34" charset="0"/>
              </a:rPr>
              <a:t>Presenté par</a:t>
            </a:r>
            <a:r>
              <a:rPr lang="en" sz="1800" b="1" dirty="0" smtClean="0">
                <a:latin typeface="Oswald" panose="020B0604020202020204" charset="0"/>
                <a:cs typeface="Calibri" panose="020F0502020204030204" pitchFamily="34" charset="0"/>
              </a:rPr>
              <a:t>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Oswald" panose="020B0604020202020204" charset="0"/>
                <a:cs typeface="Calibri" panose="020F0502020204030204" pitchFamily="34" charset="0"/>
              </a:rPr>
              <a:t>                                               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Oswald" panose="020B0604020202020204" charset="0"/>
                <a:cs typeface="Calibri" panose="020F0502020204030204" pitchFamily="34" charset="0"/>
              </a:rPr>
              <a:t>	      Ali ZAMZAM</a:t>
            </a:r>
            <a:endParaRPr sz="1800" b="1" dirty="0">
              <a:latin typeface="Oswal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1502332" y="2471620"/>
            <a:ext cx="2668805" cy="512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cs typeface="Calibri" panose="020F0502020204030204" pitchFamily="34" charset="0"/>
              </a:rPr>
              <a:t>            Projet:</a:t>
            </a:r>
            <a:b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cs typeface="Calibri" panose="020F0502020204030204" pitchFamily="34" charset="0"/>
              </a:rPr>
            </a:br>
            <a: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cs typeface="Calibri" panose="020F0502020204030204" pitchFamily="34" charset="0"/>
              </a:rPr>
              <a:t>Satisfaction </a:t>
            </a:r>
            <a:r>
              <a:rPr lang="fr-FR" sz="1800" dirty="0">
                <a:solidFill>
                  <a:schemeClr val="bg1"/>
                </a:solidFill>
                <a:latin typeface="Oswald" panose="020B0604020202020204" charset="0"/>
                <a:cs typeface="Calibri" panose="020F0502020204030204" pitchFamily="34" charset="0"/>
              </a:rPr>
              <a:t>des </a:t>
            </a:r>
            <a: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cs typeface="Calibri" panose="020F0502020204030204" pitchFamily="34" charset="0"/>
              </a:rPr>
              <a:t>clients</a:t>
            </a:r>
            <a:endParaRPr sz="1800" dirty="0">
              <a:solidFill>
                <a:schemeClr val="bg1"/>
              </a:solidFill>
              <a:latin typeface="Oswald" panose="020B0604020202020204" charset="0"/>
              <a:cs typeface="Calibri" panose="020F0502020204030204" pitchFamily="34" charset="0"/>
            </a:endParaRPr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791296" y="1818088"/>
            <a:ext cx="2070004" cy="162623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7051797" y="1009000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35" y="1455365"/>
            <a:ext cx="861058" cy="8174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4579" y="818635"/>
            <a:ext cx="2576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Oswald" panose="020B0604020202020204" charset="0"/>
                <a:cs typeface="Calibri" panose="020F0502020204030204" pitchFamily="34" charset="0"/>
              </a:rPr>
              <a:t>Formation Data Engineer</a:t>
            </a:r>
          </a:p>
        </p:txBody>
      </p:sp>
      <p:grpSp>
        <p:nvGrpSpPr>
          <p:cNvPr id="60" name="Google Shape;1346;p65"/>
          <p:cNvGrpSpPr/>
          <p:nvPr/>
        </p:nvGrpSpPr>
        <p:grpSpPr>
          <a:xfrm>
            <a:off x="5253023" y="2603521"/>
            <a:ext cx="1273439" cy="635092"/>
            <a:chOff x="1040525" y="3679525"/>
            <a:chExt cx="1355700" cy="678900"/>
          </a:xfrm>
        </p:grpSpPr>
        <p:sp>
          <p:nvSpPr>
            <p:cNvPr id="61" name="Google Shape;1347;p65"/>
            <p:cNvSpPr/>
            <p:nvPr/>
          </p:nvSpPr>
          <p:spPr>
            <a:xfrm>
              <a:off x="1040525" y="3679525"/>
              <a:ext cx="1355700" cy="678900"/>
            </a:xfrm>
            <a:prstGeom prst="roundRect">
              <a:avLst>
                <a:gd name="adj" fmla="val 8585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348;p65"/>
            <p:cNvSpPr/>
            <p:nvPr/>
          </p:nvSpPr>
          <p:spPr>
            <a:xfrm>
              <a:off x="1214637" y="3769845"/>
              <a:ext cx="325435" cy="325864"/>
            </a:xfrm>
            <a:custGeom>
              <a:avLst/>
              <a:gdLst/>
              <a:ahLst/>
              <a:cxnLst/>
              <a:rect l="l" t="t" r="r" b="b"/>
              <a:pathLst>
                <a:path w="7589" h="7599" extrusionOk="0">
                  <a:moveTo>
                    <a:pt x="3794" y="0"/>
                  </a:moveTo>
                  <a:cubicBezTo>
                    <a:pt x="1697" y="0"/>
                    <a:pt x="0" y="1703"/>
                    <a:pt x="0" y="3800"/>
                  </a:cubicBezTo>
                  <a:cubicBezTo>
                    <a:pt x="0" y="4884"/>
                    <a:pt x="449" y="5861"/>
                    <a:pt x="1176" y="6550"/>
                  </a:cubicBezTo>
                  <a:cubicBezTo>
                    <a:pt x="1861" y="7200"/>
                    <a:pt x="2781" y="7599"/>
                    <a:pt x="3794" y="7599"/>
                  </a:cubicBezTo>
                  <a:cubicBezTo>
                    <a:pt x="4812" y="7599"/>
                    <a:pt x="5733" y="7200"/>
                    <a:pt x="6413" y="6550"/>
                  </a:cubicBezTo>
                  <a:cubicBezTo>
                    <a:pt x="7138" y="5856"/>
                    <a:pt x="7589" y="4884"/>
                    <a:pt x="7589" y="3800"/>
                  </a:cubicBezTo>
                  <a:cubicBezTo>
                    <a:pt x="7589" y="1703"/>
                    <a:pt x="5896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349;p65"/>
            <p:cNvSpPr/>
            <p:nvPr/>
          </p:nvSpPr>
          <p:spPr>
            <a:xfrm>
              <a:off x="1324030" y="3817402"/>
              <a:ext cx="106649" cy="106820"/>
            </a:xfrm>
            <a:custGeom>
              <a:avLst/>
              <a:gdLst/>
              <a:ahLst/>
              <a:cxnLst/>
              <a:rect l="l" t="t" r="r" b="b"/>
              <a:pathLst>
                <a:path w="2487" h="2491" extrusionOk="0">
                  <a:moveTo>
                    <a:pt x="1243" y="1"/>
                  </a:moveTo>
                  <a:cubicBezTo>
                    <a:pt x="558" y="1"/>
                    <a:pt x="1" y="558"/>
                    <a:pt x="1" y="1243"/>
                  </a:cubicBezTo>
                  <a:cubicBezTo>
                    <a:pt x="1" y="1934"/>
                    <a:pt x="558" y="2491"/>
                    <a:pt x="1243" y="2491"/>
                  </a:cubicBezTo>
                  <a:cubicBezTo>
                    <a:pt x="1934" y="2491"/>
                    <a:pt x="2486" y="1934"/>
                    <a:pt x="2486" y="1243"/>
                  </a:cubicBezTo>
                  <a:cubicBezTo>
                    <a:pt x="2486" y="558"/>
                    <a:pt x="1934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350;p65"/>
            <p:cNvSpPr/>
            <p:nvPr/>
          </p:nvSpPr>
          <p:spPr>
            <a:xfrm>
              <a:off x="1265024" y="3964363"/>
              <a:ext cx="224619" cy="131349"/>
            </a:xfrm>
            <a:custGeom>
              <a:avLst/>
              <a:gdLst/>
              <a:ahLst/>
              <a:cxnLst/>
              <a:rect l="l" t="t" r="r" b="b"/>
              <a:pathLst>
                <a:path w="5238" h="3063" extrusionOk="0">
                  <a:moveTo>
                    <a:pt x="2619" y="0"/>
                  </a:moveTo>
                  <a:cubicBezTo>
                    <a:pt x="1367" y="0"/>
                    <a:pt x="308" y="853"/>
                    <a:pt x="1" y="2014"/>
                  </a:cubicBezTo>
                  <a:cubicBezTo>
                    <a:pt x="686" y="2664"/>
                    <a:pt x="1606" y="3063"/>
                    <a:pt x="2619" y="3063"/>
                  </a:cubicBezTo>
                  <a:cubicBezTo>
                    <a:pt x="3637" y="3063"/>
                    <a:pt x="4558" y="2664"/>
                    <a:pt x="5238" y="2014"/>
                  </a:cubicBezTo>
                  <a:cubicBezTo>
                    <a:pt x="4931" y="853"/>
                    <a:pt x="3872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5" name="Google Shape;1351;p65"/>
            <p:cNvGrpSpPr/>
            <p:nvPr/>
          </p:nvGrpSpPr>
          <p:grpSpPr>
            <a:xfrm>
              <a:off x="1214633" y="4136581"/>
              <a:ext cx="1007698" cy="131347"/>
              <a:chOff x="1397158" y="2606681"/>
              <a:chExt cx="1007698" cy="131347"/>
            </a:xfrm>
          </p:grpSpPr>
          <p:sp>
            <p:nvSpPr>
              <p:cNvPr id="69" name="Google Shape;1352;p65"/>
              <p:cNvSpPr/>
              <p:nvPr/>
            </p:nvSpPr>
            <p:spPr>
              <a:xfrm>
                <a:off x="1397158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2" y="1"/>
                    </a:moveTo>
                    <a:cubicBezTo>
                      <a:pt x="1836" y="1"/>
                      <a:pt x="1711" y="66"/>
                      <a:pt x="1647" y="196"/>
                    </a:cubicBezTo>
                    <a:lnTo>
                      <a:pt x="1345" y="816"/>
                    </a:lnTo>
                    <a:cubicBezTo>
                      <a:pt x="1295" y="918"/>
                      <a:pt x="1192" y="989"/>
                      <a:pt x="1080" y="1005"/>
                    </a:cubicBezTo>
                    <a:lnTo>
                      <a:pt x="399" y="1102"/>
                    </a:lnTo>
                    <a:cubicBezTo>
                      <a:pt x="113" y="1147"/>
                      <a:pt x="0" y="1501"/>
                      <a:pt x="205" y="1699"/>
                    </a:cubicBezTo>
                    <a:lnTo>
                      <a:pt x="696" y="2181"/>
                    </a:lnTo>
                    <a:cubicBezTo>
                      <a:pt x="783" y="2263"/>
                      <a:pt x="819" y="2374"/>
                      <a:pt x="798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1" y="3576"/>
                      <a:pt x="1137" y="3563"/>
                      <a:pt x="1192" y="3535"/>
                    </a:cubicBezTo>
                    <a:lnTo>
                      <a:pt x="1801" y="3214"/>
                    </a:lnTo>
                    <a:cubicBezTo>
                      <a:pt x="1849" y="3188"/>
                      <a:pt x="1904" y="3175"/>
                      <a:pt x="1960" y="3175"/>
                    </a:cubicBezTo>
                    <a:cubicBezTo>
                      <a:pt x="2015" y="3175"/>
                      <a:pt x="2072" y="3188"/>
                      <a:pt x="2123" y="3214"/>
                    </a:cubicBezTo>
                    <a:lnTo>
                      <a:pt x="2731" y="3535"/>
                    </a:lnTo>
                    <a:cubicBezTo>
                      <a:pt x="2785" y="3563"/>
                      <a:pt x="2840" y="3576"/>
                      <a:pt x="2894" y="3576"/>
                    </a:cubicBezTo>
                    <a:cubicBezTo>
                      <a:pt x="3098" y="3576"/>
                      <a:pt x="3279" y="3394"/>
                      <a:pt x="3238" y="3167"/>
                    </a:cubicBezTo>
                    <a:lnTo>
                      <a:pt x="3125" y="2487"/>
                    </a:lnTo>
                    <a:cubicBezTo>
                      <a:pt x="3105" y="2374"/>
                      <a:pt x="3141" y="2263"/>
                      <a:pt x="3222" y="2181"/>
                    </a:cubicBezTo>
                    <a:lnTo>
                      <a:pt x="3713" y="1699"/>
                    </a:lnTo>
                    <a:cubicBezTo>
                      <a:pt x="3923" y="1501"/>
                      <a:pt x="3811" y="1147"/>
                      <a:pt x="3519" y="1102"/>
                    </a:cubicBezTo>
                    <a:lnTo>
                      <a:pt x="2844" y="1005"/>
                    </a:lnTo>
                    <a:cubicBezTo>
                      <a:pt x="2726" y="989"/>
                      <a:pt x="2629" y="918"/>
                      <a:pt x="2578" y="816"/>
                    </a:cubicBezTo>
                    <a:lnTo>
                      <a:pt x="2277" y="196"/>
                    </a:lnTo>
                    <a:cubicBezTo>
                      <a:pt x="2212" y="66"/>
                      <a:pt x="2087" y="1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1353;p65"/>
              <p:cNvSpPr/>
              <p:nvPr/>
            </p:nvSpPr>
            <p:spPr>
              <a:xfrm>
                <a:off x="1613003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1" y="1"/>
                    </a:moveTo>
                    <a:cubicBezTo>
                      <a:pt x="1836" y="1"/>
                      <a:pt x="1711" y="66"/>
                      <a:pt x="1646" y="196"/>
                    </a:cubicBezTo>
                    <a:lnTo>
                      <a:pt x="1345" y="816"/>
                    </a:lnTo>
                    <a:cubicBezTo>
                      <a:pt x="1294" y="918"/>
                      <a:pt x="1192" y="989"/>
                      <a:pt x="1079" y="1005"/>
                    </a:cubicBezTo>
                    <a:lnTo>
                      <a:pt x="399" y="1102"/>
                    </a:lnTo>
                    <a:cubicBezTo>
                      <a:pt x="112" y="1147"/>
                      <a:pt x="0" y="1501"/>
                      <a:pt x="204" y="1699"/>
                    </a:cubicBezTo>
                    <a:lnTo>
                      <a:pt x="701" y="2181"/>
                    </a:lnTo>
                    <a:cubicBezTo>
                      <a:pt x="782" y="2263"/>
                      <a:pt x="818" y="2374"/>
                      <a:pt x="798" y="2487"/>
                    </a:cubicBezTo>
                    <a:lnTo>
                      <a:pt x="685" y="3167"/>
                    </a:lnTo>
                    <a:cubicBezTo>
                      <a:pt x="644" y="3394"/>
                      <a:pt x="825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0" y="3214"/>
                    </a:lnTo>
                    <a:cubicBezTo>
                      <a:pt x="1851" y="3188"/>
                      <a:pt x="1906" y="3175"/>
                      <a:pt x="1961" y="3175"/>
                    </a:cubicBezTo>
                    <a:cubicBezTo>
                      <a:pt x="2016" y="3175"/>
                      <a:pt x="2071" y="3188"/>
                      <a:pt x="2122" y="3214"/>
                    </a:cubicBezTo>
                    <a:lnTo>
                      <a:pt x="2731" y="3535"/>
                    </a:lnTo>
                    <a:cubicBezTo>
                      <a:pt x="2784" y="3563"/>
                      <a:pt x="2840" y="3576"/>
                      <a:pt x="2894" y="3576"/>
                    </a:cubicBezTo>
                    <a:cubicBezTo>
                      <a:pt x="3097" y="3576"/>
                      <a:pt x="3277" y="3394"/>
                      <a:pt x="3237" y="3167"/>
                    </a:cubicBezTo>
                    <a:lnTo>
                      <a:pt x="3125" y="2487"/>
                    </a:lnTo>
                    <a:cubicBezTo>
                      <a:pt x="3104" y="2374"/>
                      <a:pt x="3140" y="2263"/>
                      <a:pt x="3222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3" y="1005"/>
                    </a:lnTo>
                    <a:cubicBezTo>
                      <a:pt x="2726" y="989"/>
                      <a:pt x="2628" y="918"/>
                      <a:pt x="2578" y="816"/>
                    </a:cubicBezTo>
                    <a:lnTo>
                      <a:pt x="2276" y="196"/>
                    </a:lnTo>
                    <a:cubicBezTo>
                      <a:pt x="2212" y="66"/>
                      <a:pt x="2087" y="1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1354;p65"/>
              <p:cNvSpPr/>
              <p:nvPr/>
            </p:nvSpPr>
            <p:spPr>
              <a:xfrm>
                <a:off x="1828847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3" y="1"/>
                    </a:moveTo>
                    <a:cubicBezTo>
                      <a:pt x="1839" y="1"/>
                      <a:pt x="1713" y="66"/>
                      <a:pt x="1647" y="196"/>
                    </a:cubicBezTo>
                    <a:lnTo>
                      <a:pt x="1345" y="816"/>
                    </a:lnTo>
                    <a:cubicBezTo>
                      <a:pt x="1294" y="918"/>
                      <a:pt x="1197" y="989"/>
                      <a:pt x="1084" y="1005"/>
                    </a:cubicBezTo>
                    <a:lnTo>
                      <a:pt x="404" y="1102"/>
                    </a:lnTo>
                    <a:cubicBezTo>
                      <a:pt x="118" y="1147"/>
                      <a:pt x="0" y="1501"/>
                      <a:pt x="210" y="1699"/>
                    </a:cubicBezTo>
                    <a:lnTo>
                      <a:pt x="701" y="2181"/>
                    </a:lnTo>
                    <a:cubicBezTo>
                      <a:pt x="783" y="2263"/>
                      <a:pt x="819" y="2374"/>
                      <a:pt x="803" y="2487"/>
                    </a:cubicBezTo>
                    <a:lnTo>
                      <a:pt x="685" y="3167"/>
                    </a:lnTo>
                    <a:cubicBezTo>
                      <a:pt x="645" y="3394"/>
                      <a:pt x="826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1" y="3214"/>
                    </a:lnTo>
                    <a:cubicBezTo>
                      <a:pt x="1852" y="3188"/>
                      <a:pt x="1908" y="3175"/>
                      <a:pt x="1964" y="3175"/>
                    </a:cubicBezTo>
                    <a:cubicBezTo>
                      <a:pt x="2020" y="3175"/>
                      <a:pt x="2076" y="3188"/>
                      <a:pt x="2127" y="3214"/>
                    </a:cubicBezTo>
                    <a:lnTo>
                      <a:pt x="2731" y="3535"/>
                    </a:lnTo>
                    <a:cubicBezTo>
                      <a:pt x="2786" y="3563"/>
                      <a:pt x="2842" y="3576"/>
                      <a:pt x="2896" y="3576"/>
                    </a:cubicBezTo>
                    <a:cubicBezTo>
                      <a:pt x="3101" y="3576"/>
                      <a:pt x="3279" y="3394"/>
                      <a:pt x="3243" y="3167"/>
                    </a:cubicBezTo>
                    <a:lnTo>
                      <a:pt x="3125" y="2487"/>
                    </a:lnTo>
                    <a:cubicBezTo>
                      <a:pt x="3104" y="2374"/>
                      <a:pt x="3146" y="2263"/>
                      <a:pt x="3227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4" y="1005"/>
                    </a:lnTo>
                    <a:cubicBezTo>
                      <a:pt x="2731" y="989"/>
                      <a:pt x="2634" y="918"/>
                      <a:pt x="2582" y="816"/>
                    </a:cubicBezTo>
                    <a:lnTo>
                      <a:pt x="2276" y="196"/>
                    </a:lnTo>
                    <a:cubicBezTo>
                      <a:pt x="2212" y="66"/>
                      <a:pt x="2088" y="1"/>
                      <a:pt x="1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1355;p65"/>
              <p:cNvSpPr/>
              <p:nvPr/>
            </p:nvSpPr>
            <p:spPr>
              <a:xfrm>
                <a:off x="2044692" y="2606681"/>
                <a:ext cx="144283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77" extrusionOk="0">
                    <a:moveTo>
                      <a:pt x="1965" y="1"/>
                    </a:moveTo>
                    <a:cubicBezTo>
                      <a:pt x="1841" y="1"/>
                      <a:pt x="1717" y="66"/>
                      <a:pt x="1653" y="196"/>
                    </a:cubicBezTo>
                    <a:lnTo>
                      <a:pt x="1346" y="816"/>
                    </a:lnTo>
                    <a:cubicBezTo>
                      <a:pt x="1296" y="918"/>
                      <a:pt x="1198" y="989"/>
                      <a:pt x="1086" y="1005"/>
                    </a:cubicBezTo>
                    <a:lnTo>
                      <a:pt x="406" y="1102"/>
                    </a:lnTo>
                    <a:cubicBezTo>
                      <a:pt x="119" y="1147"/>
                      <a:pt x="1" y="1501"/>
                      <a:pt x="211" y="1699"/>
                    </a:cubicBezTo>
                    <a:lnTo>
                      <a:pt x="702" y="2181"/>
                    </a:lnTo>
                    <a:cubicBezTo>
                      <a:pt x="784" y="2263"/>
                      <a:pt x="820" y="2374"/>
                      <a:pt x="805" y="2487"/>
                    </a:cubicBezTo>
                    <a:lnTo>
                      <a:pt x="687" y="3167"/>
                    </a:lnTo>
                    <a:cubicBezTo>
                      <a:pt x="646" y="3394"/>
                      <a:pt x="827" y="3576"/>
                      <a:pt x="1030" y="3576"/>
                    </a:cubicBezTo>
                    <a:cubicBezTo>
                      <a:pt x="1084" y="3576"/>
                      <a:pt x="1139" y="3563"/>
                      <a:pt x="1193" y="3535"/>
                    </a:cubicBezTo>
                    <a:lnTo>
                      <a:pt x="1801" y="3214"/>
                    </a:lnTo>
                    <a:cubicBezTo>
                      <a:pt x="1852" y="3188"/>
                      <a:pt x="1909" y="3175"/>
                      <a:pt x="1965" y="3175"/>
                    </a:cubicBezTo>
                    <a:cubicBezTo>
                      <a:pt x="2021" y="3175"/>
                      <a:pt x="2078" y="3188"/>
                      <a:pt x="2129" y="3214"/>
                    </a:cubicBezTo>
                    <a:lnTo>
                      <a:pt x="2738" y="3535"/>
                    </a:lnTo>
                    <a:cubicBezTo>
                      <a:pt x="2791" y="3563"/>
                      <a:pt x="2847" y="3576"/>
                      <a:pt x="2900" y="3576"/>
                    </a:cubicBezTo>
                    <a:cubicBezTo>
                      <a:pt x="3102" y="3576"/>
                      <a:pt x="3280" y="3394"/>
                      <a:pt x="3244" y="3167"/>
                    </a:cubicBezTo>
                    <a:lnTo>
                      <a:pt x="3126" y="2487"/>
                    </a:lnTo>
                    <a:cubicBezTo>
                      <a:pt x="3106" y="2374"/>
                      <a:pt x="3147" y="2263"/>
                      <a:pt x="3229" y="2181"/>
                    </a:cubicBezTo>
                    <a:lnTo>
                      <a:pt x="3720" y="1699"/>
                    </a:lnTo>
                    <a:cubicBezTo>
                      <a:pt x="3928" y="1501"/>
                      <a:pt x="3812" y="1147"/>
                      <a:pt x="3525" y="1102"/>
                    </a:cubicBezTo>
                    <a:lnTo>
                      <a:pt x="2845" y="1005"/>
                    </a:lnTo>
                    <a:cubicBezTo>
                      <a:pt x="2732" y="989"/>
                      <a:pt x="2635" y="918"/>
                      <a:pt x="2585" y="816"/>
                    </a:cubicBezTo>
                    <a:lnTo>
                      <a:pt x="2278" y="196"/>
                    </a:lnTo>
                    <a:cubicBezTo>
                      <a:pt x="2213" y="66"/>
                      <a:pt x="2089" y="1"/>
                      <a:pt x="1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1356;p65"/>
              <p:cNvSpPr/>
              <p:nvPr/>
            </p:nvSpPr>
            <p:spPr>
              <a:xfrm>
                <a:off x="2260757" y="2606681"/>
                <a:ext cx="144099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577" extrusionOk="0">
                    <a:moveTo>
                      <a:pt x="1960" y="1"/>
                    </a:moveTo>
                    <a:cubicBezTo>
                      <a:pt x="1835" y="1"/>
                      <a:pt x="1711" y="66"/>
                      <a:pt x="1647" y="196"/>
                    </a:cubicBezTo>
                    <a:lnTo>
                      <a:pt x="1340" y="816"/>
                    </a:lnTo>
                    <a:cubicBezTo>
                      <a:pt x="1290" y="918"/>
                      <a:pt x="1193" y="989"/>
                      <a:pt x="1080" y="1005"/>
                    </a:cubicBezTo>
                    <a:lnTo>
                      <a:pt x="400" y="1102"/>
                    </a:lnTo>
                    <a:cubicBezTo>
                      <a:pt x="113" y="1147"/>
                      <a:pt x="1" y="1501"/>
                      <a:pt x="205" y="1699"/>
                    </a:cubicBezTo>
                    <a:lnTo>
                      <a:pt x="696" y="2181"/>
                    </a:lnTo>
                    <a:cubicBezTo>
                      <a:pt x="778" y="2263"/>
                      <a:pt x="818" y="2374"/>
                      <a:pt x="799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2" y="3576"/>
                      <a:pt x="1138" y="3563"/>
                      <a:pt x="1193" y="3535"/>
                    </a:cubicBezTo>
                    <a:lnTo>
                      <a:pt x="1795" y="3214"/>
                    </a:lnTo>
                    <a:cubicBezTo>
                      <a:pt x="1847" y="3188"/>
                      <a:pt x="1903" y="3175"/>
                      <a:pt x="1960" y="3175"/>
                    </a:cubicBezTo>
                    <a:cubicBezTo>
                      <a:pt x="2016" y="3175"/>
                      <a:pt x="2072" y="3188"/>
                      <a:pt x="2123" y="3214"/>
                    </a:cubicBezTo>
                    <a:lnTo>
                      <a:pt x="2732" y="3535"/>
                    </a:lnTo>
                    <a:cubicBezTo>
                      <a:pt x="2785" y="3563"/>
                      <a:pt x="2841" y="3576"/>
                      <a:pt x="2894" y="3576"/>
                    </a:cubicBezTo>
                    <a:cubicBezTo>
                      <a:pt x="3098" y="3576"/>
                      <a:pt x="3278" y="3394"/>
                      <a:pt x="3237" y="3167"/>
                    </a:cubicBezTo>
                    <a:lnTo>
                      <a:pt x="3119" y="2487"/>
                    </a:lnTo>
                    <a:cubicBezTo>
                      <a:pt x="3105" y="2374"/>
                      <a:pt x="3140" y="2263"/>
                      <a:pt x="3223" y="2181"/>
                    </a:cubicBezTo>
                    <a:lnTo>
                      <a:pt x="3714" y="1699"/>
                    </a:lnTo>
                    <a:cubicBezTo>
                      <a:pt x="3923" y="1501"/>
                      <a:pt x="3806" y="1147"/>
                      <a:pt x="3518" y="1102"/>
                    </a:cubicBezTo>
                    <a:lnTo>
                      <a:pt x="2838" y="1005"/>
                    </a:lnTo>
                    <a:cubicBezTo>
                      <a:pt x="2727" y="989"/>
                      <a:pt x="2629" y="918"/>
                      <a:pt x="2578" y="816"/>
                    </a:cubicBezTo>
                    <a:lnTo>
                      <a:pt x="2276" y="196"/>
                    </a:lnTo>
                    <a:cubicBezTo>
                      <a:pt x="2210" y="66"/>
                      <a:pt x="2085" y="1"/>
                      <a:pt x="1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6" name="Google Shape;1357;p65"/>
            <p:cNvSpPr/>
            <p:nvPr/>
          </p:nvSpPr>
          <p:spPr>
            <a:xfrm>
              <a:off x="1646325" y="3825050"/>
              <a:ext cx="576015" cy="38928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358;p65"/>
            <p:cNvSpPr/>
            <p:nvPr/>
          </p:nvSpPr>
          <p:spPr>
            <a:xfrm>
              <a:off x="1646325" y="3913458"/>
              <a:ext cx="576015" cy="38868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359;p65"/>
            <p:cNvSpPr/>
            <p:nvPr/>
          </p:nvSpPr>
          <p:spPr>
            <a:xfrm>
              <a:off x="1646325" y="4001626"/>
              <a:ext cx="481479" cy="38898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053366" y="3891953"/>
            <a:ext cx="194957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chemeClr val="bg1"/>
                </a:solidFill>
                <a:latin typeface="Oswal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Mardi 29/11/2022</a:t>
            </a:r>
            <a:endParaRPr lang="fr-FR" sz="1800" dirty="0">
              <a:solidFill>
                <a:schemeClr val="bg1"/>
              </a:solidFill>
              <a:effectLst/>
              <a:latin typeface="Oswald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Organisation des </a:t>
            </a:r>
            <a: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données/Etape1</a:t>
            </a:r>
            <a:endParaRPr lang="fr-FR" sz="1800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1"/>
                </a:solidFill>
              </a:rPr>
              <a:t>/02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4513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On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doit créer un index et l’envoyer dans notre cluster et on peut commencer à faire les requêtes utiles pour notre projet</a:t>
            </a: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On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utilise le script ci-dessous par (</a:t>
            </a:r>
            <a:r>
              <a:rPr lang="fr-FR" sz="1000" dirty="0">
                <a:solidFill>
                  <a:schemeClr val="accent4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bash linux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 :</a:t>
            </a:r>
          </a:p>
          <a:p>
            <a:pPr marL="171450" lvl="0" indent="-171450">
              <a:buFontTx/>
              <a:buChar char="-"/>
            </a:pPr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! /usr/bin/pythons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from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elasticsearch </a:t>
            </a: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import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Elasticsearch, helpers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import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csv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# Connexion au cluster</a:t>
            </a: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es=Elasticsearch(</a:t>
            </a:r>
            <a:r>
              <a:rPr lang="fr-FR" sz="1000" dirty="0" smtClean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hosts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"http://@localhost:9200"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with open("</a:t>
            </a:r>
            <a:r>
              <a:rPr lang="en-GB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filename.csv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", encoding="utf-8") as f: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reader 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 csv.DictReader(f)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helpers.bulk(es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, reader, </a:t>
            </a: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index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="name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5041" y="1251862"/>
            <a:ext cx="24809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Exemple des requêtes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utilisées: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La recherche de texte : on va filtrer les titres qui contient le mot </a:t>
            </a: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(good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experience) , size = 30 pour avoir afficher 30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resultats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/</a:t>
            </a:r>
            <a:r>
              <a:rPr lang="fr-FR" sz="1000" dirty="0" smtClean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index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/_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search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{"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size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30,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query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{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match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{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Title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{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query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« good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experience"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}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}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}</a:t>
            </a: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}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8201" y="1251862"/>
            <a:ext cx="250579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output:</a:t>
            </a:r>
          </a:p>
          <a:p>
            <a:endParaRPr lang="en-GB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hits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{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total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{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value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1481,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relation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"eq"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},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max_score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3.6411464,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"hits" : [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{"_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index" : "cashs",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"_id" : "UG9eFYQBDv47uvMdHj4c",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"_score" : 3.6411464,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"_source" : {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  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Title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"CashNet was a No-hassle solution to my…",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  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reviews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"Great company great company great company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","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stars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"5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"}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46089" y="4498210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8949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1"/>
                </a:solidFill>
              </a:rPr>
              <a:t>/02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712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Construire des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visualisations: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34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Organisation des </a:t>
            </a:r>
            <a:r>
              <a:rPr lang="fr-FR" sz="1800" b="1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données/Etape2</a:t>
            </a:r>
            <a:endParaRPr lang="fr-FR" sz="1800" b="1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736" y="1646498"/>
            <a:ext cx="6719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Example1: stars one of 1, 2, 3 - Title one of Bad, </a:t>
            </a:r>
            <a:r>
              <a:rPr lang="en-US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Horrible</a:t>
            </a:r>
          </a:p>
          <a:p>
            <a:endParaRPr lang="en-US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Example2:  stars one of 3, 4, 5 – review on of great, helpful, good , awesome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6"/>
          <a:stretch/>
        </p:blipFill>
        <p:spPr>
          <a:xfrm>
            <a:off x="754736" y="2348911"/>
            <a:ext cx="2218433" cy="216382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82003" y="2534828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Exemple1</a:t>
            </a:r>
            <a:endParaRPr lang="fr-FR" sz="1000" dirty="0"/>
          </a:p>
        </p:txBody>
      </p:sp>
      <p:sp>
        <p:nvSpPr>
          <p:cNvPr id="44" name="Rectangle 43"/>
          <p:cNvSpPr/>
          <p:nvPr/>
        </p:nvSpPr>
        <p:spPr>
          <a:xfrm>
            <a:off x="7247580" y="2534827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Exemple2</a:t>
            </a:r>
            <a:endParaRPr lang="fr-FR" sz="1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58" y="2499820"/>
            <a:ext cx="2842578" cy="1998390"/>
          </a:xfrm>
          <a:prstGeom prst="rect">
            <a:avLst/>
          </a:prstGeom>
        </p:spPr>
      </p:pic>
      <p:cxnSp>
        <p:nvCxnSpPr>
          <p:cNvPr id="32" name="Google Shape;454;p31">
            <a:hlinkClick r:id="" action="ppaction://hlinkshowjump?jump=nextslide"/>
          </p:cNvPr>
          <p:cNvCxnSpPr/>
          <p:nvPr/>
        </p:nvCxnSpPr>
        <p:spPr>
          <a:xfrm>
            <a:off x="7531458" y="44663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6880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40" name="Google Shape;74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196680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Machine Learning</a:t>
            </a:r>
            <a:endParaRPr sz="1800"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/LANGUAGE</a:t>
            </a:r>
            <a:endParaRPr sz="1800" dirty="0"/>
          </a:p>
        </p:txBody>
      </p:sp>
      <p:sp>
        <p:nvSpPr>
          <p:cNvPr id="763" name="Google Shape;763;p42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</a:t>
            </a:r>
            <a:endParaRPr dirty="0"/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/Library</a:t>
            </a:r>
            <a:endParaRPr sz="1800"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NLTK</a:t>
            </a:r>
            <a:endParaRPr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/Fonction</a:t>
            </a:r>
            <a:endParaRPr sz="1800" dirty="0"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 smtClean="0"/>
              <a:t>Pipeline : </a:t>
            </a:r>
          </a:p>
          <a:p>
            <a:pPr marL="0" lvl="0" indent="0"/>
            <a:r>
              <a:rPr lang="fr-FR" dirty="0" smtClean="0"/>
              <a:t>Cross Validation</a:t>
            </a:r>
            <a:endParaRPr dirty="0"/>
          </a:p>
        </p:txBody>
      </p:sp>
      <p:grpSp>
        <p:nvGrpSpPr>
          <p:cNvPr id="768" name="Google Shape;768;p42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769" name="Google Shape;769;p42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2" name="Google Shape;782;p42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2"/>
                </a:solidFill>
              </a:rPr>
              <a:t>/03</a:t>
            </a:r>
            <a:endParaRPr lang="en" dirty="0">
              <a:solidFill>
                <a:schemeClr val="accent2"/>
              </a:solidFill>
            </a:endParaRPr>
          </a:p>
        </p:txBody>
      </p:sp>
      <p:cxnSp>
        <p:nvCxnSpPr>
          <p:cNvPr id="85" name="Google Shape;454;p31">
            <a:hlinkClick r:id="" action="ppaction://hlinkshowjump?jump=nextslide"/>
          </p:cNvPr>
          <p:cNvCxnSpPr/>
          <p:nvPr/>
        </p:nvCxnSpPr>
        <p:spPr>
          <a:xfrm>
            <a:off x="7524143" y="44663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9536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2"/>
                </a:solidFill>
              </a:rPr>
              <a:t>/03</a:t>
            </a:r>
            <a:endParaRPr lang="en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45137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Importer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tous les packages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nécessaires.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Importer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les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données.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Compilez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tous les commentaires du column reviews dans une variable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texte.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-Initialiser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une variable </a:t>
            </a:r>
            <a:r>
              <a:rPr lang="fr-FR" sz="1000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stop-words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contenant des mots vides en anglais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Appliquer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une fonctionne </a:t>
            </a:r>
            <a:r>
              <a:rPr lang="fr-FR" sz="1000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Text </a:t>
            </a:r>
            <a:r>
              <a:rPr lang="fr-FR" sz="1000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Cleaning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	</a:t>
            </a:r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5041" y="1251862"/>
            <a:ext cx="24809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Diviser les matrices en un ensemble d'entraînement et un ensemble de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test.</a:t>
            </a:r>
          </a:p>
          <a:p>
            <a:pPr lvl="0"/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Utiliser </a:t>
            </a:r>
            <a:r>
              <a:rPr lang="fr-FR" sz="1000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pipeline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pour assembler plusieurs étapes qui peuvent être cross-validated tout en définissant différents paramètres (pour </a:t>
            </a:r>
            <a:r>
              <a:rPr lang="fr-FR" sz="1000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Naive Bayes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 </a:t>
            </a:r>
            <a:r>
              <a:rPr lang="fr-FR" sz="1000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TfidfTransformer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).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Afficher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 rapport de classification de nos prédictions.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18201" y="1251862"/>
            <a:ext cx="2505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output:</a:t>
            </a:r>
          </a:p>
          <a:p>
            <a:endParaRPr lang="en-GB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sauvegarde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 model de la prédiction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import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joblib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joblib.dump(modele, 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data/modele.pkl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")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36299" y="44663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Machine Learning/Etapes</a:t>
            </a:r>
            <a:endParaRPr lang="fr-FR" sz="1800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FastAPI/Etapes</a:t>
            </a:r>
            <a:endParaRPr lang="fr-FR" sz="1800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3"/>
                </a:solidFill>
              </a:rPr>
              <a:t>/04</a:t>
            </a: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4513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Importer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tous les packages nécessaires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	</a:t>
            </a:r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Créer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une liste de tags pour ajouter des descriptions à nos end points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tags_metadata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[{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name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"prediction",</a:t>
            </a: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description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"Utiliser la NLP pour prédire si l'avis est négatif ou positif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."}]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Créer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un class FastAPI( ) nommé app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Personnaliser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la documentation et on voit qu’il est possible de changer le nom de l'API, sa version via la classe FastAPI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5041" y="1251862"/>
            <a:ext cx="24809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Créer 2 Databases(DB_user et DB_admin)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utiliser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HTTP Basic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Auth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Utiliser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deux fonctionnes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(</a:t>
            </a:r>
            <a:r>
              <a:rPr lang="fr-FR" sz="1000" dirty="0" smtClean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Get current admin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 </a:t>
            </a:r>
            <a:r>
              <a:rPr lang="fr-FR" sz="1000" dirty="0" smtClean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Get current user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 pour</a:t>
            </a:r>
            <a:r>
              <a:rPr lang="fr-FR" sz="1000" dirty="0" smtClean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donner accès aux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utilisateurs.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Ouvrir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 lire le model NLP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Utiliser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une fonctionne text cleaning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Créer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les endpoints </a:t>
            </a:r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(</a:t>
            </a:r>
            <a:r>
              <a:rPr lang="fr-FR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user, 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post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sentiment prediction, </a:t>
            </a:r>
            <a:r>
              <a:rPr lang="fr-FR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put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user, </a:t>
            </a:r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rgbClr val="FF0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delete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user) :</a:t>
            </a:r>
          </a:p>
          <a:p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8201" y="1251862"/>
            <a:ext cx="250579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</a:t>
            </a:r>
            <a:r>
              <a:rPr lang="fr-FR" sz="1000" dirty="0" smtClean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POST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 pour créer des données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</a:t>
            </a:r>
            <a:r>
              <a:rPr lang="fr-FR" sz="1000" dirty="0" smtClean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GET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 pour lire des données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</a:t>
            </a:r>
            <a:r>
              <a:rPr lang="fr-FR" sz="1000" dirty="0" smtClean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PUT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 pour mettre à jour les données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</a:t>
            </a:r>
            <a:r>
              <a:rPr lang="fr-FR" sz="1000" dirty="0">
                <a:solidFill>
                  <a:srgbClr val="FF0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DELETE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: pour supprimer des données.</a:t>
            </a:r>
          </a:p>
          <a:p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36299" y="441884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541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3"/>
                </a:solidFill>
              </a:rPr>
              <a:t>/04</a:t>
            </a:r>
            <a:endParaRPr lang="en" dirty="0">
              <a:solidFill>
                <a:schemeClr val="accent3"/>
              </a:solidFill>
            </a:endParaRP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58791" y="444427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4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FastAPI/Interface</a:t>
            </a:r>
            <a:endParaRPr lang="fr-FR" sz="1800" b="1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6" y="1864160"/>
            <a:ext cx="3382170" cy="83553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6016" y="1290025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On peut voir l’interface après exécuter cette commande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	 </a:t>
            </a:r>
          </a:p>
          <a:p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uvicorn main:app –reload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6" y="2544656"/>
            <a:ext cx="6322880" cy="350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6" y="3886546"/>
            <a:ext cx="6322880" cy="3364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6" y="3014374"/>
            <a:ext cx="6322880" cy="2989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6" y="3432671"/>
            <a:ext cx="6322880" cy="3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dirty="0"/>
              <a:t>Conteneuriser cette API via </a:t>
            </a:r>
            <a:r>
              <a:rPr lang="fr-FR" sz="1800" dirty="0" smtClean="0"/>
              <a:t>Docker/Etape1</a:t>
            </a:r>
            <a:endParaRPr sz="1800" dirty="0"/>
          </a:p>
        </p:txBody>
      </p: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3"/>
                </a:solidFill>
              </a:rPr>
              <a:t>/05</a:t>
            </a: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45137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1- Créer Dockerfile.</a:t>
            </a: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2- Build l’image.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Créer l’image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Pour créer une image, on doit utiliser une image de base dans notre cas on a 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Utilisé (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Debian : latest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).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Changer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 dossier courant à l'intérieur de l'image avec le mot-clef </a:t>
            </a:r>
            <a:r>
              <a:rPr lang="fr-FR" sz="1000" b="1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WORKDIR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Exécuter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les commandes pour installer Python en Utilisant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RUN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5041" y="1251862"/>
            <a:ext cx="248098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Copier le fichier de 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requirements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dans notre workdir.</a:t>
            </a: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Copier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 </a:t>
            </a:r>
            <a:r>
              <a:rPr lang="fr-FR" sz="1000" dirty="0">
                <a:solidFill>
                  <a:schemeClr val="accent4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Model NLP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 le </a:t>
            </a:r>
            <a:r>
              <a:rPr lang="fr-FR" sz="1000" dirty="0">
                <a:solidFill>
                  <a:schemeClr val="accent4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Main.py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dans Workdir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Installer les requirements.</a:t>
            </a:r>
          </a:p>
          <a:p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Enfin, l'image Docker nécessite un point d'entrée, une commande qui doit 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S’exécuter lors du lancement du container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8201" y="1251862"/>
            <a:ext cx="250579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FROM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debian:latest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WORKDIR 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/fastapi-app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RUN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apt-get update &amp;&amp; apt-get install python3-pip -y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COPY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./requirements.txt /fastapi-app/requirements.txt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COPY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./model.pkl /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fastapi-app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/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COPY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./main.py /fastapi-app/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RUN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pip install --no-cache-dir --upgrade -r /fastapi-app/requirements.txt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CMD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["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uvicorn", "main:app","--host", "0.0.0.0", "--port", "8000"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]</a:t>
            </a: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96749" y="4509754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255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dirty="0"/>
              <a:t>Conteneuriser cette API via </a:t>
            </a:r>
            <a:r>
              <a:rPr lang="fr-FR" sz="1800" dirty="0" smtClean="0"/>
              <a:t>Docker/Etape2</a:t>
            </a:r>
            <a:endParaRPr sz="1800" dirty="0"/>
          </a:p>
        </p:txBody>
      </p: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3"/>
                </a:solidFill>
              </a:rPr>
              <a:t>/05</a:t>
            </a: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4513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Après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avoir créé le Dockerfile on doit exécuter cette commande pour lancer la création de Docker image.</a:t>
            </a:r>
          </a:p>
          <a:p>
            <a:pPr lvl="0"/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b="1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sudo </a:t>
            </a:r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service docker start</a:t>
            </a:r>
          </a:p>
          <a:p>
            <a:pPr lvl="0"/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b="1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docker </a:t>
            </a:r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build -t fastapi-app </a:t>
            </a:r>
            <a:r>
              <a:rPr lang="fr-FR" sz="1000" b="1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lvl="0"/>
            <a:endParaRPr lang="fr-FR" sz="1000" b="1" dirty="0" smtClean="0">
              <a:solidFill>
                <a:srgbClr val="0070C0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-t permet de préciser le nom de l'image ainsi que le tag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 le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 désigne le dossier courant</a:t>
            </a:r>
          </a:p>
          <a:p>
            <a:pPr lvl="0"/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On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vérifie si la création était effectuée.</a:t>
            </a:r>
          </a:p>
          <a:p>
            <a:pPr lvl="0"/>
            <a:endParaRPr lang="fr-FR" sz="1000" b="1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docker image ls</a:t>
            </a:r>
          </a:p>
          <a:p>
            <a:pPr lvl="0"/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5041" y="1251862"/>
            <a:ext cx="24809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Lancez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 container en créant une redirection entre le port 8000 de la machine et celui du container et donner un nom fastapi au container en mode détaché.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docker container run -p 8000:8000 --name fastapi -d </a:t>
            </a:r>
            <a:r>
              <a:rPr lang="fr-FR" sz="1000" b="1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fastapi-app</a:t>
            </a:r>
          </a:p>
          <a:p>
            <a:pPr lvl="0"/>
            <a:endParaRPr lang="fr-FR" sz="1000" b="1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Login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 to Docker hub pour pusher l’image</a:t>
            </a:r>
          </a:p>
          <a:p>
            <a:pPr lvl="0"/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</a:t>
            </a:r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b="1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docker </a:t>
            </a:r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login</a:t>
            </a:r>
          </a:p>
          <a:p>
            <a:pPr lvl="0"/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</a:t>
            </a:r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b="1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docker </a:t>
            </a:r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push alizamzam/fastapi-app</a:t>
            </a:r>
          </a:p>
          <a:p>
            <a:pPr lvl="0"/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8201" y="1251862"/>
            <a:ext cx="2505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L’image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est disponible sur ce lien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https://hub.docker.com/r/alizamzam/fastapi-app/tags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 Ou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utiliser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</a:p>
          <a:p>
            <a:pPr marL="171450" indent="-171450">
              <a:buFontTx/>
              <a:buChar char="-"/>
            </a:pPr>
            <a:endParaRPr lang="fr-FR" sz="1000" b="1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docker pull alizamzam/fastapi-app:latest</a:t>
            </a: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96749" y="4464269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2739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9" name="Google Shape;3549;p9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50" name="Google Shape;3550;p9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1" name="Google Shape;3551;p9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2" name="Google Shape;3552;p9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53" name="Google Shape;3553;p9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554" name="Google Shape;3554;p9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55" name="Google Shape;3555;p9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556" name="Google Shape;3556;p9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557" name="Google Shape;3557;p9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58" name="Google Shape;3558;p9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9" name="Google Shape;3559;p9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60" name="Google Shape;3560;p9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561" name="Google Shape;3561;p9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2" name="Google Shape;3562;p9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563" name="Google Shape;3563;p9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4" name="Google Shape;3564;p90"/>
          <p:cNvSpPr txBox="1">
            <a:spLocks noGrp="1"/>
          </p:cNvSpPr>
          <p:nvPr>
            <p:ph type="title"/>
          </p:nvPr>
        </p:nvSpPr>
        <p:spPr>
          <a:xfrm>
            <a:off x="1124268" y="14843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/Merci!</a:t>
            </a:r>
            <a:endParaRPr dirty="0"/>
          </a:p>
        </p:txBody>
      </p:sp>
      <p:sp>
        <p:nvSpPr>
          <p:cNvPr id="3586" name="Google Shape;3586;p90"/>
          <p:cNvSpPr/>
          <p:nvPr/>
        </p:nvSpPr>
        <p:spPr>
          <a:xfrm>
            <a:off x="1047946" y="406297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587" name="Google Shape;3587;p90"/>
          <p:cNvGrpSpPr/>
          <p:nvPr/>
        </p:nvGrpSpPr>
        <p:grpSpPr>
          <a:xfrm>
            <a:off x="5268243" y="1579621"/>
            <a:ext cx="2942234" cy="2296772"/>
            <a:chOff x="5232925" y="1023666"/>
            <a:chExt cx="2942234" cy="2296772"/>
          </a:xfrm>
        </p:grpSpPr>
        <p:grpSp>
          <p:nvGrpSpPr>
            <p:cNvPr id="3588" name="Google Shape;3588;p90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3589" name="Google Shape;3589;p90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0" name="Google Shape;3590;p90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1" name="Google Shape;3591;p90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2" name="Google Shape;3592;p90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3" name="Google Shape;3593;p90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4" name="Google Shape;3594;p90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5" name="Google Shape;3595;p90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6" name="Google Shape;3596;p90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7" name="Google Shape;3597;p90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8" name="Google Shape;3598;p90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9" name="Google Shape;3599;p90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00" name="Google Shape;3600;p90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3601" name="Google Shape;3601;p90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602" name="Google Shape;3602;p90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3603" name="Google Shape;3603;p90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4" name="Google Shape;3604;p90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5" name="Google Shape;3605;p90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6" name="Google Shape;3606;p90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3609" name="Google Shape;3609;p90"/>
            <p:cNvSpPr/>
            <p:nvPr/>
          </p:nvSpPr>
          <p:spPr>
            <a:xfrm>
              <a:off x="5232925" y="292120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12" name="Google Shape;3612;p90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3613" name="Google Shape;3613;p9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614" name="Google Shape;3614;p9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615" name="Google Shape;3615;p9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16" name="Google Shape;3616;p9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617" name="Google Shape;3617;p90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3618" name="Google Shape;3618;p90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9" name="Google Shape;3619;p90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0" name="Google Shape;3620;p90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1" name="Google Shape;3621;p90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22" name="Google Shape;3622;p90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623" name="Google Shape;3623;p90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4" name="Google Shape;3624;p90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5" name="Google Shape;3625;p90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626" name="Google Shape;3626;p9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7" name="Google Shape;3627;p90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8" name="Google Shape;3628;p9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2123890" y="2690430"/>
            <a:ext cx="218521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1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Des Questions?</a:t>
            </a:r>
            <a:endParaRPr lang="fr-FR" sz="2500" b="1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73"/>
          <p:cNvGrpSpPr/>
          <p:nvPr/>
        </p:nvGrpSpPr>
        <p:grpSpPr>
          <a:xfrm>
            <a:off x="6550101" y="2454038"/>
            <a:ext cx="737100" cy="737100"/>
            <a:chOff x="991075" y="1881675"/>
            <a:chExt cx="737100" cy="737100"/>
          </a:xfrm>
        </p:grpSpPr>
        <p:sp>
          <p:nvSpPr>
            <p:cNvPr id="1539" name="Google Shape;1539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1" name="Google Shape;1541;p73"/>
          <p:cNvGrpSpPr/>
          <p:nvPr/>
        </p:nvGrpSpPr>
        <p:grpSpPr>
          <a:xfrm>
            <a:off x="2873051" y="2454038"/>
            <a:ext cx="737100" cy="737100"/>
            <a:chOff x="991075" y="1881675"/>
            <a:chExt cx="737100" cy="737100"/>
          </a:xfrm>
        </p:grpSpPr>
        <p:sp>
          <p:nvSpPr>
            <p:cNvPr id="1542" name="Google Shape;1542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4" name="Google Shape;1544;p73"/>
          <p:cNvGrpSpPr/>
          <p:nvPr/>
        </p:nvGrpSpPr>
        <p:grpSpPr>
          <a:xfrm>
            <a:off x="4705051" y="2454038"/>
            <a:ext cx="737100" cy="737100"/>
            <a:chOff x="991075" y="1881675"/>
            <a:chExt cx="737100" cy="737100"/>
          </a:xfrm>
        </p:grpSpPr>
        <p:sp>
          <p:nvSpPr>
            <p:cNvPr id="1545" name="Google Shape;1545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47" name="Google Shape;1547;p73"/>
          <p:cNvSpPr txBox="1">
            <a:spLocks noGrp="1"/>
          </p:cNvSpPr>
          <p:nvPr>
            <p:ph type="title"/>
          </p:nvPr>
        </p:nvSpPr>
        <p:spPr>
          <a:xfrm>
            <a:off x="720000" y="770716"/>
            <a:ext cx="7203900" cy="341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Oswald"/>
                <a:ea typeface="Oswald"/>
                <a:cs typeface="Oswald"/>
                <a:sym typeface="Oswald"/>
              </a:rPr>
              <a:t>Data Engineering Projet</a:t>
            </a:r>
            <a:endParaRPr sz="18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8" name="Google Shape;1548;p73"/>
          <p:cNvSpPr txBox="1"/>
          <p:nvPr/>
        </p:nvSpPr>
        <p:spPr>
          <a:xfrm>
            <a:off x="886273" y="3274410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6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fr-FR" sz="16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Collecter les données brutes : </a:t>
            </a:r>
          </a:p>
        </p:txBody>
      </p:sp>
      <p:sp>
        <p:nvSpPr>
          <p:cNvPr id="1549" name="Google Shape;1549;p73"/>
          <p:cNvSpPr txBox="1"/>
          <p:nvPr/>
        </p:nvSpPr>
        <p:spPr>
          <a:xfrm>
            <a:off x="905081" y="3767336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</a:pPr>
            <a:r>
              <a:rPr lang="fr-FR" sz="12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Webscraping</a:t>
            </a:r>
            <a:endParaRPr sz="12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0" name="Google Shape;1550;p73"/>
          <p:cNvSpPr txBox="1"/>
          <p:nvPr/>
        </p:nvSpPr>
        <p:spPr>
          <a:xfrm>
            <a:off x="2773211" y="3260353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b="1" dirty="0" smtClean="0">
                <a:solidFill>
                  <a:schemeClr val="dk2"/>
                </a:solidFill>
                <a:latin typeface="Oswald" panose="020B0604020202020204" charset="0"/>
                <a:ea typeface="Oswald"/>
                <a:cs typeface="Oswald"/>
                <a:sym typeface="Oswald"/>
              </a:rPr>
              <a:t>/</a:t>
            </a:r>
            <a:r>
              <a:rPr lang="fr-FR" b="1" dirty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 Organisation des données </a:t>
            </a:r>
            <a:endParaRPr b="1" dirty="0">
              <a:solidFill>
                <a:schemeClr val="dk2"/>
              </a:solidFill>
              <a:latin typeface="Oswald" panose="020B0604020202020204" charset="0"/>
              <a:ea typeface="Oswald"/>
              <a:cs typeface="Oswald"/>
              <a:sym typeface="Oswald"/>
            </a:endParaRPr>
          </a:p>
        </p:txBody>
      </p:sp>
      <p:sp>
        <p:nvSpPr>
          <p:cNvPr id="1551" name="Google Shape;1551;p73"/>
          <p:cNvSpPr txBox="1"/>
          <p:nvPr/>
        </p:nvSpPr>
        <p:spPr>
          <a:xfrm>
            <a:off x="2773211" y="3771322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</a:pPr>
            <a:r>
              <a:rPr lang="fr-FR" sz="12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Relationnelle, </a:t>
            </a:r>
            <a:r>
              <a:rPr lang="fr-FR" sz="12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NoSQL</a:t>
            </a:r>
            <a:endParaRPr lang="fr-FR" sz="12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552" name="Google Shape;1552;p73"/>
          <p:cNvSpPr txBox="1"/>
          <p:nvPr/>
        </p:nvSpPr>
        <p:spPr>
          <a:xfrm>
            <a:off x="4576323" y="3270974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6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fr-FR" sz="16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Consommation des données</a:t>
            </a:r>
            <a:endParaRPr sz="16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3" name="Google Shape;1553;p73"/>
          <p:cNvSpPr txBox="1"/>
          <p:nvPr/>
        </p:nvSpPr>
        <p:spPr>
          <a:xfrm>
            <a:off x="4618261" y="3761732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hlink"/>
              </a:buClr>
              <a:buSzPts val="1100"/>
            </a:pPr>
            <a:r>
              <a:rPr lang="fr-FR" sz="12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MachineLearning</a:t>
            </a:r>
          </a:p>
          <a:p>
            <a:pPr lvl="0">
              <a:buClr>
                <a:schemeClr val="hlink"/>
              </a:buClr>
              <a:buSzPts val="1100"/>
            </a:pPr>
            <a:r>
              <a:rPr lang="fr-FR" sz="12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(NLP</a:t>
            </a:r>
            <a:r>
              <a:rPr lang="fr-FR" sz="12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</a:p>
        </p:txBody>
      </p:sp>
      <p:sp>
        <p:nvSpPr>
          <p:cNvPr id="1554" name="Google Shape;1554;p73"/>
          <p:cNvSpPr txBox="1"/>
          <p:nvPr/>
        </p:nvSpPr>
        <p:spPr>
          <a:xfrm>
            <a:off x="6431399" y="3184955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6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fr-FR" sz="16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Déploiement</a:t>
            </a:r>
            <a:endParaRPr sz="16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5" name="Google Shape;1555;p73"/>
          <p:cNvSpPr txBox="1"/>
          <p:nvPr/>
        </p:nvSpPr>
        <p:spPr>
          <a:xfrm>
            <a:off x="6505199" y="3738575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FastAPI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Docker</a:t>
            </a:r>
            <a:endParaRPr sz="12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556" name="Google Shape;1556;p73"/>
          <p:cNvGrpSpPr/>
          <p:nvPr/>
        </p:nvGrpSpPr>
        <p:grpSpPr>
          <a:xfrm>
            <a:off x="6714132" y="2618085"/>
            <a:ext cx="409037" cy="409005"/>
            <a:chOff x="8245271" y="3758147"/>
            <a:chExt cx="409037" cy="409005"/>
          </a:xfrm>
        </p:grpSpPr>
        <p:sp>
          <p:nvSpPr>
            <p:cNvPr id="1557" name="Google Shape;1557;p73"/>
            <p:cNvSpPr/>
            <p:nvPr/>
          </p:nvSpPr>
          <p:spPr>
            <a:xfrm>
              <a:off x="8432868" y="3843637"/>
              <a:ext cx="196242" cy="66329"/>
            </a:xfrm>
            <a:custGeom>
              <a:avLst/>
              <a:gdLst/>
              <a:ahLst/>
              <a:cxnLst/>
              <a:rect l="l" t="t" r="r" b="b"/>
              <a:pathLst>
                <a:path w="6861" h="2319" extrusionOk="0">
                  <a:moveTo>
                    <a:pt x="580" y="1"/>
                  </a:moveTo>
                  <a:lnTo>
                    <a:pt x="1" y="2318"/>
                  </a:lnTo>
                  <a:lnTo>
                    <a:pt x="6860" y="173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73"/>
            <p:cNvSpPr/>
            <p:nvPr/>
          </p:nvSpPr>
          <p:spPr>
            <a:xfrm>
              <a:off x="8273129" y="3843637"/>
              <a:ext cx="176334" cy="66329"/>
            </a:xfrm>
            <a:custGeom>
              <a:avLst/>
              <a:gdLst/>
              <a:ahLst/>
              <a:cxnLst/>
              <a:rect l="l" t="t" r="r" b="b"/>
              <a:pathLst>
                <a:path w="6165" h="2319" extrusionOk="0">
                  <a:moveTo>
                    <a:pt x="0" y="1"/>
                  </a:moveTo>
                  <a:lnTo>
                    <a:pt x="0" y="1739"/>
                  </a:lnTo>
                  <a:lnTo>
                    <a:pt x="6165" y="2318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73"/>
            <p:cNvSpPr/>
            <p:nvPr/>
          </p:nvSpPr>
          <p:spPr>
            <a:xfrm>
              <a:off x="8432868" y="3893376"/>
              <a:ext cx="196242" cy="188262"/>
            </a:xfrm>
            <a:custGeom>
              <a:avLst/>
              <a:gdLst/>
              <a:ahLst/>
              <a:cxnLst/>
              <a:rect l="l" t="t" r="r" b="b"/>
              <a:pathLst>
                <a:path w="6861" h="6582" extrusionOk="0">
                  <a:moveTo>
                    <a:pt x="580" y="0"/>
                  </a:moveTo>
                  <a:lnTo>
                    <a:pt x="1" y="6582"/>
                  </a:lnTo>
                  <a:lnTo>
                    <a:pt x="1" y="6582"/>
                  </a:lnTo>
                  <a:lnTo>
                    <a:pt x="6860" y="6002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73"/>
            <p:cNvSpPr/>
            <p:nvPr/>
          </p:nvSpPr>
          <p:spPr>
            <a:xfrm>
              <a:off x="8273129" y="3893376"/>
              <a:ext cx="176334" cy="188262"/>
            </a:xfrm>
            <a:custGeom>
              <a:avLst/>
              <a:gdLst/>
              <a:ahLst/>
              <a:cxnLst/>
              <a:rect l="l" t="t" r="r" b="b"/>
              <a:pathLst>
                <a:path w="6165" h="6582" extrusionOk="0">
                  <a:moveTo>
                    <a:pt x="0" y="0"/>
                  </a:moveTo>
                  <a:lnTo>
                    <a:pt x="0" y="6002"/>
                  </a:lnTo>
                  <a:lnTo>
                    <a:pt x="6165" y="6582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73"/>
            <p:cNvSpPr/>
            <p:nvPr/>
          </p:nvSpPr>
          <p:spPr>
            <a:xfrm>
              <a:off x="8432868" y="4065042"/>
              <a:ext cx="196242" cy="66301"/>
            </a:xfrm>
            <a:custGeom>
              <a:avLst/>
              <a:gdLst/>
              <a:ahLst/>
              <a:cxnLst/>
              <a:rect l="l" t="t" r="r" b="b"/>
              <a:pathLst>
                <a:path w="6861" h="2318" extrusionOk="0">
                  <a:moveTo>
                    <a:pt x="580" y="0"/>
                  </a:moveTo>
                  <a:lnTo>
                    <a:pt x="1" y="2318"/>
                  </a:lnTo>
                  <a:lnTo>
                    <a:pt x="1" y="2318"/>
                  </a:lnTo>
                  <a:lnTo>
                    <a:pt x="6860" y="1738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73"/>
            <p:cNvSpPr/>
            <p:nvPr/>
          </p:nvSpPr>
          <p:spPr>
            <a:xfrm>
              <a:off x="8273129" y="4065042"/>
              <a:ext cx="176334" cy="66301"/>
            </a:xfrm>
            <a:custGeom>
              <a:avLst/>
              <a:gdLst/>
              <a:ahLst/>
              <a:cxnLst/>
              <a:rect l="l" t="t" r="r" b="b"/>
              <a:pathLst>
                <a:path w="6165" h="2318" extrusionOk="0">
                  <a:moveTo>
                    <a:pt x="0" y="0"/>
                  </a:moveTo>
                  <a:lnTo>
                    <a:pt x="0" y="173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3" name="Google Shape;1563;p73"/>
            <p:cNvSpPr/>
            <p:nvPr/>
          </p:nvSpPr>
          <p:spPr>
            <a:xfrm>
              <a:off x="8432868" y="4114752"/>
              <a:ext cx="221441" cy="52400"/>
            </a:xfrm>
            <a:custGeom>
              <a:avLst/>
              <a:gdLst/>
              <a:ahLst/>
              <a:cxnLst/>
              <a:rect l="l" t="t" r="r" b="b"/>
              <a:pathLst>
                <a:path w="7742" h="1832" extrusionOk="0">
                  <a:moveTo>
                    <a:pt x="580" y="0"/>
                  </a:moveTo>
                  <a:lnTo>
                    <a:pt x="1" y="858"/>
                  </a:lnTo>
                  <a:lnTo>
                    <a:pt x="580" y="1831"/>
                  </a:lnTo>
                  <a:lnTo>
                    <a:pt x="7741" y="183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1564;p73"/>
            <p:cNvSpPr/>
            <p:nvPr/>
          </p:nvSpPr>
          <p:spPr>
            <a:xfrm>
              <a:off x="8245271" y="4114752"/>
              <a:ext cx="204193" cy="52400"/>
            </a:xfrm>
            <a:custGeom>
              <a:avLst/>
              <a:gdLst/>
              <a:ahLst/>
              <a:cxnLst/>
              <a:rect l="l" t="t" r="r" b="b"/>
              <a:pathLst>
                <a:path w="7139" h="1832" extrusionOk="0">
                  <a:moveTo>
                    <a:pt x="1" y="0"/>
                  </a:moveTo>
                  <a:lnTo>
                    <a:pt x="1" y="1831"/>
                  </a:lnTo>
                  <a:lnTo>
                    <a:pt x="7139" y="1831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73"/>
            <p:cNvSpPr/>
            <p:nvPr/>
          </p:nvSpPr>
          <p:spPr>
            <a:xfrm>
              <a:off x="8432868" y="3758147"/>
              <a:ext cx="129941" cy="254562"/>
            </a:xfrm>
            <a:custGeom>
              <a:avLst/>
              <a:gdLst/>
              <a:ahLst/>
              <a:cxnLst/>
              <a:rect l="l" t="t" r="r" b="b"/>
              <a:pathLst>
                <a:path w="4543" h="8900" extrusionOk="0">
                  <a:moveTo>
                    <a:pt x="580" y="0"/>
                  </a:moveTo>
                  <a:lnTo>
                    <a:pt x="1" y="5122"/>
                  </a:lnTo>
                  <a:lnTo>
                    <a:pt x="580" y="8900"/>
                  </a:lnTo>
                  <a:cubicBezTo>
                    <a:pt x="2990" y="8019"/>
                    <a:pt x="4543" y="5794"/>
                    <a:pt x="4543" y="3198"/>
                  </a:cubicBezTo>
                  <a:lnTo>
                    <a:pt x="4543" y="1553"/>
                  </a:lnTo>
                  <a:cubicBezTo>
                    <a:pt x="3778" y="1368"/>
                    <a:pt x="3199" y="788"/>
                    <a:pt x="2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73"/>
            <p:cNvSpPr/>
            <p:nvPr/>
          </p:nvSpPr>
          <p:spPr>
            <a:xfrm>
              <a:off x="8336081" y="3758147"/>
              <a:ext cx="113380" cy="254562"/>
            </a:xfrm>
            <a:custGeom>
              <a:avLst/>
              <a:gdLst/>
              <a:ahLst/>
              <a:cxnLst/>
              <a:rect l="l" t="t" r="r" b="b"/>
              <a:pathLst>
                <a:path w="3964" h="8900" extrusionOk="0">
                  <a:moveTo>
                    <a:pt x="1554" y="0"/>
                  </a:moveTo>
                  <a:cubicBezTo>
                    <a:pt x="1368" y="788"/>
                    <a:pt x="789" y="1368"/>
                    <a:pt x="1" y="1553"/>
                  </a:cubicBezTo>
                  <a:lnTo>
                    <a:pt x="1" y="3198"/>
                  </a:lnTo>
                  <a:cubicBezTo>
                    <a:pt x="1" y="5794"/>
                    <a:pt x="1646" y="8019"/>
                    <a:pt x="3964" y="8900"/>
                  </a:cubicBezTo>
                  <a:lnTo>
                    <a:pt x="3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73"/>
            <p:cNvSpPr/>
            <p:nvPr/>
          </p:nvSpPr>
          <p:spPr>
            <a:xfrm>
              <a:off x="8438846" y="3885396"/>
              <a:ext cx="21881" cy="44448"/>
            </a:xfrm>
            <a:custGeom>
              <a:avLst/>
              <a:gdLst/>
              <a:ahLst/>
              <a:cxnLst/>
              <a:rect l="l" t="t" r="r" b="b"/>
              <a:pathLst>
                <a:path w="765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73"/>
            <p:cNvSpPr/>
            <p:nvPr/>
          </p:nvSpPr>
          <p:spPr>
            <a:xfrm>
              <a:off x="8432868" y="3830395"/>
              <a:ext cx="49740" cy="68961"/>
            </a:xfrm>
            <a:custGeom>
              <a:avLst/>
              <a:gdLst/>
              <a:ahLst/>
              <a:cxnLst/>
              <a:rect l="l" t="t" r="r" b="b"/>
              <a:pathLst>
                <a:path w="1739" h="2411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411"/>
                  </a:lnTo>
                  <a:cubicBezTo>
                    <a:pt x="1252" y="2411"/>
                    <a:pt x="1739" y="1831"/>
                    <a:pt x="1739" y="1159"/>
                  </a:cubicBezTo>
                  <a:cubicBezTo>
                    <a:pt x="1739" y="580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73"/>
            <p:cNvSpPr/>
            <p:nvPr/>
          </p:nvSpPr>
          <p:spPr>
            <a:xfrm>
              <a:off x="8416308" y="3830395"/>
              <a:ext cx="33150" cy="68961"/>
            </a:xfrm>
            <a:custGeom>
              <a:avLst/>
              <a:gdLst/>
              <a:ahLst/>
              <a:cxnLst/>
              <a:rect l="l" t="t" r="r" b="b"/>
              <a:pathLst>
                <a:path w="1159" h="2411" extrusionOk="0">
                  <a:moveTo>
                    <a:pt x="1159" y="0"/>
                  </a:moveTo>
                  <a:cubicBezTo>
                    <a:pt x="487" y="0"/>
                    <a:pt x="0" y="580"/>
                    <a:pt x="0" y="1159"/>
                  </a:cubicBezTo>
                  <a:cubicBezTo>
                    <a:pt x="0" y="1831"/>
                    <a:pt x="487" y="2411"/>
                    <a:pt x="1159" y="2411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71" name="Google Shape;1571;p7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72" name="Google Shape;1572;p7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3" name="Google Shape;1573;p7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7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5" name="Google Shape;1575;p7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76" name="Google Shape;1576;p7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77" name="Google Shape;1577;p7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78" name="Google Shape;1578;p7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579" name="Google Shape;1579;p7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80" name="Google Shape;1580;p7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7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82" name="Google Shape;1582;p7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83" name="Google Shape;1583;p7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4" name="Google Shape;1584;p7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1586" name="Google Shape;1586;p73"/>
          <p:cNvCxnSpPr/>
          <p:nvPr/>
        </p:nvCxnSpPr>
        <p:spPr>
          <a:xfrm>
            <a:off x="1942506" y="28225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587" name="Google Shape;1587;p73"/>
          <p:cNvGrpSpPr/>
          <p:nvPr/>
        </p:nvGrpSpPr>
        <p:grpSpPr>
          <a:xfrm>
            <a:off x="4870741" y="2644267"/>
            <a:ext cx="405719" cy="356642"/>
            <a:chOff x="4798486" y="3178164"/>
            <a:chExt cx="405719" cy="356642"/>
          </a:xfrm>
        </p:grpSpPr>
        <p:sp>
          <p:nvSpPr>
            <p:cNvPr id="1588" name="Google Shape;1588;p73"/>
            <p:cNvSpPr/>
            <p:nvPr/>
          </p:nvSpPr>
          <p:spPr>
            <a:xfrm>
              <a:off x="5063650" y="3263654"/>
              <a:ext cx="140553" cy="271152"/>
            </a:xfrm>
            <a:custGeom>
              <a:avLst/>
              <a:gdLst/>
              <a:ahLst/>
              <a:cxnLst/>
              <a:rect l="l" t="t" r="r" b="b"/>
              <a:pathLst>
                <a:path w="4914" h="9480" extrusionOk="0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73"/>
            <p:cNvSpPr/>
            <p:nvPr/>
          </p:nvSpPr>
          <p:spPr>
            <a:xfrm>
              <a:off x="4986083" y="3263654"/>
              <a:ext cx="91499" cy="271152"/>
            </a:xfrm>
            <a:custGeom>
              <a:avLst/>
              <a:gdLst/>
              <a:ahLst/>
              <a:cxnLst/>
              <a:rect l="l" t="t" r="r" b="b"/>
              <a:pathLst>
                <a:path w="3199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73"/>
            <p:cNvSpPr/>
            <p:nvPr/>
          </p:nvSpPr>
          <p:spPr>
            <a:xfrm>
              <a:off x="4798486" y="3263654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73"/>
            <p:cNvSpPr/>
            <p:nvPr/>
          </p:nvSpPr>
          <p:spPr>
            <a:xfrm>
              <a:off x="4986083" y="3178164"/>
              <a:ext cx="218123" cy="102111"/>
            </a:xfrm>
            <a:custGeom>
              <a:avLst/>
              <a:gdLst/>
              <a:ahLst/>
              <a:cxnLst/>
              <a:rect l="l" t="t" r="r" b="b"/>
              <a:pathLst>
                <a:path w="7626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73"/>
            <p:cNvSpPr/>
            <p:nvPr/>
          </p:nvSpPr>
          <p:spPr>
            <a:xfrm>
              <a:off x="4798486" y="3178164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73"/>
            <p:cNvSpPr/>
            <p:nvPr/>
          </p:nvSpPr>
          <p:spPr>
            <a:xfrm>
              <a:off x="4836955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Google Shape;1594;p73"/>
            <p:cNvSpPr/>
            <p:nvPr/>
          </p:nvSpPr>
          <p:spPr>
            <a:xfrm>
              <a:off x="4886664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73"/>
            <p:cNvSpPr/>
            <p:nvPr/>
          </p:nvSpPr>
          <p:spPr>
            <a:xfrm>
              <a:off x="4939033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73"/>
            <p:cNvSpPr/>
            <p:nvPr/>
          </p:nvSpPr>
          <p:spPr>
            <a:xfrm>
              <a:off x="5013912" y="3421421"/>
              <a:ext cx="27887" cy="21910"/>
            </a:xfrm>
            <a:custGeom>
              <a:avLst/>
              <a:gdLst/>
              <a:ahLst/>
              <a:cxnLst/>
              <a:rect l="l" t="t" r="r" b="b"/>
              <a:pathLst>
                <a:path w="975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73"/>
            <p:cNvSpPr/>
            <p:nvPr/>
          </p:nvSpPr>
          <p:spPr>
            <a:xfrm>
              <a:off x="4836955" y="3421421"/>
              <a:ext cx="151822" cy="21910"/>
            </a:xfrm>
            <a:custGeom>
              <a:avLst/>
              <a:gdLst/>
              <a:ahLst/>
              <a:cxnLst/>
              <a:rect l="l" t="t" r="r" b="b"/>
              <a:pathLst>
                <a:path w="530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73"/>
            <p:cNvSpPr/>
            <p:nvPr/>
          </p:nvSpPr>
          <p:spPr>
            <a:xfrm>
              <a:off x="5013912" y="3319341"/>
              <a:ext cx="27887" cy="24541"/>
            </a:xfrm>
            <a:custGeom>
              <a:avLst/>
              <a:gdLst/>
              <a:ahLst/>
              <a:cxnLst/>
              <a:rect l="l" t="t" r="r" b="b"/>
              <a:pathLst>
                <a:path w="975" h="858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Google Shape;1599;p73"/>
            <p:cNvSpPr/>
            <p:nvPr/>
          </p:nvSpPr>
          <p:spPr>
            <a:xfrm>
              <a:off x="4836955" y="3319341"/>
              <a:ext cx="151822" cy="24541"/>
            </a:xfrm>
            <a:custGeom>
              <a:avLst/>
              <a:gdLst/>
              <a:ahLst/>
              <a:cxnLst/>
              <a:rect l="l" t="t" r="r" b="b"/>
              <a:pathLst>
                <a:path w="5308" h="858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73"/>
            <p:cNvSpPr/>
            <p:nvPr/>
          </p:nvSpPr>
          <p:spPr>
            <a:xfrm>
              <a:off x="4836955" y="3371711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73"/>
            <p:cNvSpPr/>
            <p:nvPr/>
          </p:nvSpPr>
          <p:spPr>
            <a:xfrm>
              <a:off x="4836955" y="3471130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73"/>
            <p:cNvSpPr/>
            <p:nvPr/>
          </p:nvSpPr>
          <p:spPr>
            <a:xfrm>
              <a:off x="5115990" y="337171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73"/>
            <p:cNvSpPr/>
            <p:nvPr/>
          </p:nvSpPr>
          <p:spPr>
            <a:xfrm>
              <a:off x="5115990" y="342142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73"/>
            <p:cNvSpPr/>
            <p:nvPr/>
          </p:nvSpPr>
          <p:spPr>
            <a:xfrm>
              <a:off x="5115990" y="3319341"/>
              <a:ext cx="49768" cy="24541"/>
            </a:xfrm>
            <a:custGeom>
              <a:avLst/>
              <a:gdLst/>
              <a:ahLst/>
              <a:cxnLst/>
              <a:rect l="l" t="t" r="r" b="b"/>
              <a:pathLst>
                <a:path w="1740" h="858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73"/>
            <p:cNvSpPr/>
            <p:nvPr/>
          </p:nvSpPr>
          <p:spPr>
            <a:xfrm>
              <a:off x="5115990" y="3471130"/>
              <a:ext cx="49768" cy="24570"/>
            </a:xfrm>
            <a:custGeom>
              <a:avLst/>
              <a:gdLst/>
              <a:ahLst/>
              <a:cxnLst/>
              <a:rect l="l" t="t" r="r" b="b"/>
              <a:pathLst>
                <a:path w="1740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73"/>
            <p:cNvSpPr/>
            <p:nvPr/>
          </p:nvSpPr>
          <p:spPr>
            <a:xfrm>
              <a:off x="4994692" y="3371711"/>
              <a:ext cx="47108" cy="21910"/>
            </a:xfrm>
            <a:custGeom>
              <a:avLst/>
              <a:gdLst/>
              <a:ahLst/>
              <a:cxnLst/>
              <a:rect l="l" t="t" r="r" b="b"/>
              <a:pathLst>
                <a:path w="1647" h="766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73"/>
            <p:cNvSpPr/>
            <p:nvPr/>
          </p:nvSpPr>
          <p:spPr>
            <a:xfrm>
              <a:off x="4994692" y="3471130"/>
              <a:ext cx="47108" cy="24570"/>
            </a:xfrm>
            <a:custGeom>
              <a:avLst/>
              <a:gdLst/>
              <a:ahLst/>
              <a:cxnLst/>
              <a:rect l="l" t="t" r="r" b="b"/>
              <a:pathLst>
                <a:path w="1647" h="859" extrusionOk="0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73"/>
            <p:cNvSpPr/>
            <p:nvPr/>
          </p:nvSpPr>
          <p:spPr>
            <a:xfrm>
              <a:off x="4889295" y="3371711"/>
              <a:ext cx="113380" cy="21910"/>
            </a:xfrm>
            <a:custGeom>
              <a:avLst/>
              <a:gdLst/>
              <a:ahLst/>
              <a:cxnLst/>
              <a:rect l="l" t="t" r="r" b="b"/>
              <a:pathLst>
                <a:path w="3964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1609;p73"/>
            <p:cNvSpPr/>
            <p:nvPr/>
          </p:nvSpPr>
          <p:spPr>
            <a:xfrm>
              <a:off x="4889295" y="3471130"/>
              <a:ext cx="113380" cy="24570"/>
            </a:xfrm>
            <a:custGeom>
              <a:avLst/>
              <a:gdLst/>
              <a:ahLst/>
              <a:cxnLst/>
              <a:rect l="l" t="t" r="r" b="b"/>
              <a:pathLst>
                <a:path w="396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10" name="Google Shape;1610;p73"/>
          <p:cNvGrpSpPr/>
          <p:nvPr/>
        </p:nvGrpSpPr>
        <p:grpSpPr>
          <a:xfrm>
            <a:off x="3037100" y="2619415"/>
            <a:ext cx="409003" cy="406345"/>
            <a:chOff x="2213404" y="2545811"/>
            <a:chExt cx="409003" cy="406345"/>
          </a:xfrm>
        </p:grpSpPr>
        <p:sp>
          <p:nvSpPr>
            <p:cNvPr id="1611" name="Google Shape;1611;p73"/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Google Shape;1612;p73"/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Google Shape;1613;p73"/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Google Shape;1614;p73"/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1615;p73"/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73"/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73"/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73"/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73"/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Google Shape;1620;p73"/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73"/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73"/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73"/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73"/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5" name="Google Shape;1625;p73"/>
          <p:cNvGrpSpPr/>
          <p:nvPr/>
        </p:nvGrpSpPr>
        <p:grpSpPr>
          <a:xfrm>
            <a:off x="1014989" y="2454038"/>
            <a:ext cx="737100" cy="737100"/>
            <a:chOff x="991075" y="1881675"/>
            <a:chExt cx="737100" cy="737100"/>
          </a:xfrm>
        </p:grpSpPr>
        <p:sp>
          <p:nvSpPr>
            <p:cNvPr id="1626" name="Google Shape;1626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1627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8" name="Google Shape;1628;p73"/>
          <p:cNvGrpSpPr/>
          <p:nvPr/>
        </p:nvGrpSpPr>
        <p:grpSpPr>
          <a:xfrm>
            <a:off x="1180960" y="2644265"/>
            <a:ext cx="409037" cy="356645"/>
            <a:chOff x="8245271" y="3178164"/>
            <a:chExt cx="409037" cy="356645"/>
          </a:xfrm>
        </p:grpSpPr>
        <p:sp>
          <p:nvSpPr>
            <p:cNvPr id="1629" name="Google Shape;1629;p73"/>
            <p:cNvSpPr/>
            <p:nvPr/>
          </p:nvSpPr>
          <p:spPr>
            <a:xfrm>
              <a:off x="8432868" y="3203333"/>
              <a:ext cx="221441" cy="331474"/>
            </a:xfrm>
            <a:custGeom>
              <a:avLst/>
              <a:gdLst/>
              <a:ahLst/>
              <a:cxnLst/>
              <a:rect l="l" t="t" r="r" b="b"/>
              <a:pathLst>
                <a:path w="7742" h="11589" extrusionOk="0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73"/>
            <p:cNvSpPr/>
            <p:nvPr/>
          </p:nvSpPr>
          <p:spPr>
            <a:xfrm>
              <a:off x="8245271" y="3178164"/>
              <a:ext cx="204193" cy="356645"/>
            </a:xfrm>
            <a:custGeom>
              <a:avLst/>
              <a:gdLst/>
              <a:ahLst/>
              <a:cxnLst/>
              <a:rect l="l" t="t" r="r" b="b"/>
              <a:pathLst>
                <a:path w="7139" h="12469" extrusionOk="0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73"/>
            <p:cNvSpPr/>
            <p:nvPr/>
          </p:nvSpPr>
          <p:spPr>
            <a:xfrm>
              <a:off x="8432868" y="3261023"/>
              <a:ext cx="124650" cy="218094"/>
            </a:xfrm>
            <a:custGeom>
              <a:avLst/>
              <a:gdLst/>
              <a:ahLst/>
              <a:cxnLst/>
              <a:rect l="l" t="t" r="r" b="b"/>
              <a:pathLst>
                <a:path w="4358" h="7625" extrusionOk="0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73"/>
            <p:cNvSpPr/>
            <p:nvPr/>
          </p:nvSpPr>
          <p:spPr>
            <a:xfrm>
              <a:off x="8342059" y="3261023"/>
              <a:ext cx="107402" cy="218094"/>
            </a:xfrm>
            <a:custGeom>
              <a:avLst/>
              <a:gdLst/>
              <a:ahLst/>
              <a:cxnLst/>
              <a:rect l="l" t="t" r="r" b="b"/>
              <a:pathLst>
                <a:path w="3755" h="7625" extrusionOk="0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73"/>
            <p:cNvSpPr/>
            <p:nvPr/>
          </p:nvSpPr>
          <p:spPr>
            <a:xfrm>
              <a:off x="8410988" y="3352491"/>
              <a:ext cx="77599" cy="74252"/>
            </a:xfrm>
            <a:custGeom>
              <a:avLst/>
              <a:gdLst/>
              <a:ahLst/>
              <a:cxnLst/>
              <a:rect l="l" t="t" r="r" b="b"/>
              <a:pathLst>
                <a:path w="2713" h="2596" extrusionOk="0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73"/>
            <p:cNvSpPr/>
            <p:nvPr/>
          </p:nvSpPr>
          <p:spPr>
            <a:xfrm>
              <a:off x="8435528" y="3302781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635" name="Google Shape;1635;p73"/>
          <p:cNvCxnSpPr/>
          <p:nvPr/>
        </p:nvCxnSpPr>
        <p:spPr>
          <a:xfrm>
            <a:off x="3787531" y="28225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36" name="Google Shape;1636;p73"/>
          <p:cNvCxnSpPr/>
          <p:nvPr/>
        </p:nvCxnSpPr>
        <p:spPr>
          <a:xfrm>
            <a:off x="5626056" y="28225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7" name="Google Shape;1637;p7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8" name="Google Shape;1638;p7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9" name="Google Shape;1639;p7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0" name="Google Shape;1640;p7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41" name="Google Shape;1641;p7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642" name="Google Shape;1642;p7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7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7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9" name="Google Shape;480;p32"/>
          <p:cNvSpPr txBox="1">
            <a:spLocks/>
          </p:cNvSpPr>
          <p:nvPr/>
        </p:nvSpPr>
        <p:spPr>
          <a:xfrm>
            <a:off x="764450" y="1271697"/>
            <a:ext cx="7704000" cy="2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FR" sz="1600" dirty="0" smtClean="0"/>
              <a:t>Objectif du Projet : </a:t>
            </a:r>
            <a:endParaRPr lang="fr-FR" sz="1600" dirty="0"/>
          </a:p>
        </p:txBody>
      </p:sp>
      <p:sp>
        <p:nvSpPr>
          <p:cNvPr id="110" name="Google Shape;481;p32"/>
          <p:cNvSpPr txBox="1">
            <a:spLocks/>
          </p:cNvSpPr>
          <p:nvPr/>
        </p:nvSpPr>
        <p:spPr>
          <a:xfrm>
            <a:off x="792739" y="1445637"/>
            <a:ext cx="7512061" cy="5226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Collecter et ajuster les informations critiques pour avoir un aperçu de la satisfaction client sur la site Trustpilot en fonction des avis des clients.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4450" y="2044591"/>
            <a:ext cx="1675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E2E2E2"/>
                </a:solidFill>
                <a:latin typeface="Oswald"/>
                <a:sym typeface="Oswald"/>
              </a:rPr>
              <a:t>Etapes du Projet :</a:t>
            </a:r>
          </a:p>
        </p:txBody>
      </p:sp>
      <p:cxnSp>
        <p:nvCxnSpPr>
          <p:cNvPr id="112" name="Google Shape;454;p31">
            <a:hlinkClick r:id="" action="ppaction://hlinkshowjump?jump=nextslide"/>
          </p:cNvPr>
          <p:cNvCxnSpPr/>
          <p:nvPr/>
        </p:nvCxnSpPr>
        <p:spPr>
          <a:xfrm>
            <a:off x="7553850" y="4428332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</a:pPr>
            <a:r>
              <a:rPr lang="fr-FR" sz="1600" dirty="0">
                <a:solidFill>
                  <a:schemeClr val="bg1"/>
                </a:solidFill>
                <a:latin typeface="Oswal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Webscraping</a:t>
            </a:r>
            <a:r>
              <a:rPr lang="fr-FR" dirty="0">
                <a:solidFill>
                  <a:schemeClr val="bg1"/>
                </a:solidFill>
                <a:latin typeface="Oswal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Beautifulsoup</a:t>
            </a:r>
            <a:endParaRPr dirty="0"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475824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600" dirty="0" smtClean="0"/>
              <a:t>Organisation </a:t>
            </a:r>
            <a:r>
              <a:rPr lang="fr-FR" sz="1600" dirty="0"/>
              <a:t>des données </a:t>
            </a:r>
            <a:endParaRPr sz="1600"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Elasticsearch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Kibana</a:t>
            </a:r>
            <a:endParaRPr dirty="0"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072025" y="3069988"/>
            <a:ext cx="24030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600" dirty="0" smtClean="0"/>
              <a:t>Machine Learning</a:t>
            </a:r>
            <a:r>
              <a:rPr lang="fr-FR" sz="1600" dirty="0"/>
              <a:t> </a:t>
            </a:r>
            <a:endParaRPr sz="1600"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 dirty="0"/>
          </a:p>
        </p:txBody>
      </p:sp>
      <p:sp>
        <p:nvSpPr>
          <p:cNvPr id="543" name="Google Shape;543;p35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NLP(pipline:</a:t>
            </a:r>
          </a:p>
          <a:p>
            <a:pPr marL="0" lvl="0" indent="0"/>
            <a:r>
              <a:rPr lang="fr-FR" dirty="0" smtClean="0"/>
              <a:t>Naive Bayes -TfidfTransformer)</a:t>
            </a:r>
            <a:endParaRPr dirty="0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600" dirty="0"/>
              <a:t>Déploiement</a:t>
            </a:r>
            <a:endParaRPr sz="1600" dirty="0"/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 dirty="0"/>
          </a:p>
        </p:txBody>
      </p:sp>
      <p:sp>
        <p:nvSpPr>
          <p:cNvPr id="546" name="Google Shape;546;p35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FastAPI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19999" y="826350"/>
            <a:ext cx="7704000" cy="293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dirty="0" smtClean="0">
                <a:solidFill>
                  <a:srgbClr val="E2E2E2"/>
                </a:solidFill>
              </a:rPr>
              <a:t>Méthodes utilisées:</a:t>
            </a:r>
            <a:endParaRPr lang="fr-FR" sz="1800" dirty="0">
              <a:solidFill>
                <a:srgbClr val="E2E2E2"/>
              </a:solidFill>
            </a:endParaRP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564" name="Google Shape;564;p35"/>
          <p:cNvCxnSpPr/>
          <p:nvPr/>
        </p:nvCxnSpPr>
        <p:spPr>
          <a:xfrm>
            <a:off x="7243574" y="4418843"/>
            <a:ext cx="8042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6" name="Google Shape;566;p35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8" name="Google Shape;568;p35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0" name="Google Shape;570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Google Shape;571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40" name="Google Shape;74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196680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WebScraping</a:t>
            </a:r>
            <a:endParaRPr sz="1800"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/LANGUAGE</a:t>
            </a:r>
            <a:endParaRPr sz="1800" dirty="0"/>
          </a:p>
        </p:txBody>
      </p:sp>
      <p:sp>
        <p:nvSpPr>
          <p:cNvPr id="763" name="Google Shape;763;p42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Python</a:t>
            </a:r>
            <a:endParaRPr sz="1200" dirty="0"/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/Library</a:t>
            </a:r>
            <a:endParaRPr sz="1800"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Beautifulsoup</a:t>
            </a:r>
            <a:endParaRPr sz="1200"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/Fonction</a:t>
            </a:r>
            <a:endParaRPr sz="1800" dirty="0"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sz="1200" dirty="0" smtClean="0"/>
              <a:t>urlopen()</a:t>
            </a:r>
          </a:p>
          <a:p>
            <a:pPr marL="0" lvl="0" indent="0"/>
            <a:r>
              <a:rPr lang="fr-FR" sz="1200" dirty="0" smtClean="0"/>
              <a:t>BeautifulSoup() </a:t>
            </a:r>
            <a:endParaRPr sz="1200" dirty="0"/>
          </a:p>
        </p:txBody>
      </p:sp>
      <p:grpSp>
        <p:nvGrpSpPr>
          <p:cNvPr id="768" name="Google Shape;768;p42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769" name="Google Shape;769;p42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2" name="Google Shape;782;p42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tx2"/>
                </a:solidFill>
              </a:rPr>
              <a:t>/01</a:t>
            </a:r>
            <a:endParaRPr lang="en" dirty="0">
              <a:solidFill>
                <a:schemeClr val="tx2"/>
              </a:solidFill>
            </a:endParaRPr>
          </a:p>
        </p:txBody>
      </p:sp>
      <p:cxnSp>
        <p:nvCxnSpPr>
          <p:cNvPr id="85" name="Google Shape;454;p31">
            <a:hlinkClick r:id="" action="ppaction://hlinkshowjump?jump=nextslide"/>
          </p:cNvPr>
          <p:cNvCxnSpPr/>
          <p:nvPr/>
        </p:nvCxnSpPr>
        <p:spPr>
          <a:xfrm>
            <a:off x="7562791" y="448697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22652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WebScraping/Etape1</a:t>
            </a:r>
            <a:endParaRPr sz="1800" dirty="0"/>
          </a:p>
        </p:txBody>
      </p: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tx2"/>
                </a:solidFill>
              </a:rPr>
              <a:t>/01</a:t>
            </a:r>
            <a:endParaRPr lang="en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4513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utilise la Fonction</a:t>
            </a:r>
          </a:p>
          <a:p>
            <a:pPr lvl="0"/>
            <a:r>
              <a:rPr lang="fr-FR" sz="1000" b="1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urlopen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pour récupérer le code HTML de la page web qui nous intéresse, on stocke le tout dans une variable nommée page 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page_SC = urlopen("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URL de la page web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")</a:t>
            </a:r>
          </a:p>
          <a:p>
            <a:pPr lvl="0"/>
            <a:endParaRPr lang="fr-FR" sz="1000" dirty="0" smtClean="0"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crée une instance</a:t>
            </a:r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soup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 la classe BeautifulSoup pour décrypter ce code HTML :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soup = BeautifulSoup(page_SC,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'</a:t>
            </a:r>
            <a:r>
              <a:rPr lang="fr-FR" sz="1000" dirty="0" smtClean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html.parser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')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ouvre le browser (google chrome, microsoft edge …) un clic droit puis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 Sélectionner "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Inspecter" pour accéder au code HTML de la page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5041" y="1251862"/>
            <a:ext cx="248098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s'en sert ensuite dans la méthode </a:t>
            </a:r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findAll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, l'argument </a:t>
            </a:r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name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contient la balise et on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Renseigne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dans l'argument </a:t>
            </a:r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attrs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la </a:t>
            </a:r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classe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qui permet d'identifier les éléments que l'on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Cherche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à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récupérer</a:t>
            </a:r>
          </a:p>
          <a:p>
            <a:endParaRPr lang="fr-FR" sz="12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>
              <a:lnSpc>
                <a:spcPts val="1425"/>
              </a:lnSpc>
            </a:pP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noms_SC=soup.findAll(</a:t>
            </a:r>
            <a:r>
              <a:rPr lang="en-GB" sz="1000" dirty="0" smtClean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name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="p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",</a:t>
            </a:r>
          </a:p>
          <a:p>
            <a:pPr>
              <a:lnSpc>
                <a:spcPts val="1425"/>
              </a:lnSpc>
            </a:pPr>
            <a:r>
              <a:rPr lang="en-GB" sz="1000" dirty="0" smtClean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attrs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={"</a:t>
            </a:r>
            <a:r>
              <a:rPr lang="en-GB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class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":"typography_headingxs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__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D8ZZotypography_appearancedefault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__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3vWd5styles_displayName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__1LIcI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})</a:t>
            </a:r>
          </a:p>
          <a:p>
            <a:pPr>
              <a:lnSpc>
                <a:spcPts val="1425"/>
              </a:lnSpc>
            </a:pPr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entreprise = </a:t>
            </a:r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[]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/>
            </a:r>
            <a:b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</a:br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for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element </a:t>
            </a:r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noms_SC: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entreprise.append(element.text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84960" y="1251862"/>
            <a:ext cx="2393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stocke les résultats dans un fichier </a:t>
            </a:r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CSV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en utilisant ce script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Etape1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=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pd.DataFrame(</a:t>
            </a:r>
            <a:r>
              <a:rPr lang="fr-FR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list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(zip(entreprise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, trust_score, n_avis, avis_excellentes, domaine)),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</a:t>
            </a:r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columns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=["Entreprise", "Trust_score", "N_avis", "Avis_excellentes", "Domaine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"]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Etape1.head()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Etape1.to_csv("</a:t>
            </a:r>
            <a:r>
              <a:rPr lang="en-GB" sz="1000" dirty="0" smtClean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generated_data</a:t>
            </a:r>
          </a:p>
          <a:p>
            <a:r>
              <a:rPr lang="en-GB" sz="1000" dirty="0" smtClean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/Etape1.csv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", index=False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80913" y="4431551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6956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7476969" y="4272950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41805"/>
              </p:ext>
            </p:extLst>
          </p:nvPr>
        </p:nvGraphicFramePr>
        <p:xfrm>
          <a:off x="889000" y="1236005"/>
          <a:ext cx="7421282" cy="2753679"/>
        </p:xfrm>
        <a:graphic>
          <a:graphicData uri="http://schemas.openxmlformats.org/drawingml/2006/table">
            <a:tbl>
              <a:tblPr firstRow="1" bandRow="1">
                <a:tableStyleId>{60ACB56F-5189-4B31-88F7-327579B9B936}</a:tableStyleId>
              </a:tblPr>
              <a:tblGrid>
                <a:gridCol w="1591982">
                  <a:extLst>
                    <a:ext uri="{9D8B030D-6E8A-4147-A177-3AD203B41FA5}">
                      <a16:colId xmlns:a16="http://schemas.microsoft.com/office/drawing/2014/main" val="2747058374"/>
                    </a:ext>
                  </a:extLst>
                </a:gridCol>
                <a:gridCol w="1432112">
                  <a:extLst>
                    <a:ext uri="{9D8B030D-6E8A-4147-A177-3AD203B41FA5}">
                      <a16:colId xmlns:a16="http://schemas.microsoft.com/office/drawing/2014/main" val="844974320"/>
                    </a:ext>
                  </a:extLst>
                </a:gridCol>
                <a:gridCol w="847165">
                  <a:extLst>
                    <a:ext uri="{9D8B030D-6E8A-4147-A177-3AD203B41FA5}">
                      <a16:colId xmlns:a16="http://schemas.microsoft.com/office/drawing/2014/main" val="3241235817"/>
                    </a:ext>
                  </a:extLst>
                </a:gridCol>
                <a:gridCol w="2017059">
                  <a:extLst>
                    <a:ext uri="{9D8B030D-6E8A-4147-A177-3AD203B41FA5}">
                      <a16:colId xmlns:a16="http://schemas.microsoft.com/office/drawing/2014/main" val="3119888517"/>
                    </a:ext>
                  </a:extLst>
                </a:gridCol>
                <a:gridCol w="1532964">
                  <a:extLst>
                    <a:ext uri="{9D8B030D-6E8A-4147-A177-3AD203B41FA5}">
                      <a16:colId xmlns:a16="http://schemas.microsoft.com/office/drawing/2014/main" val="3362657022"/>
                    </a:ext>
                  </a:extLst>
                </a:gridCol>
              </a:tblGrid>
              <a:tr h="505389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Entreprise</a:t>
                      </a:r>
                      <a:endParaRPr lang="fr-FR" sz="1200" b="1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Trust_score</a:t>
                      </a:r>
                    </a:p>
                    <a:p>
                      <a:endParaRPr lang="fr-FR" sz="1200" dirty="0"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N_avis</a:t>
                      </a:r>
                    </a:p>
                    <a:p>
                      <a:endParaRPr lang="fr-FR" sz="1200" dirty="0"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Avis</a:t>
                      </a:r>
                      <a:r>
                        <a:rPr lang="fr-FR" sz="1200" b="1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 </a:t>
                      </a:r>
                      <a:r>
                        <a:rPr lang="fr-FR" sz="12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excellente</a:t>
                      </a:r>
                      <a:endParaRPr lang="fr-FR" sz="1200" b="1" dirty="0" smtClean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  <a:p>
                      <a:endParaRPr lang="fr-FR" sz="1200" dirty="0"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Domaine</a:t>
                      </a:r>
                      <a:endParaRPr lang="fr-FR" sz="1200" b="1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07919"/>
                  </a:ext>
                </a:extLst>
              </a:tr>
              <a:tr h="449658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Advance America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4.8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71994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91%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Financial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81856"/>
                  </a:ext>
                </a:extLst>
              </a:tr>
              <a:tr h="449658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CashnetUSA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4.6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23191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83%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Financial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33303"/>
                  </a:ext>
                </a:extLst>
              </a:tr>
              <a:tr h="449658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Lendio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4.8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20099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89%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Financial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4864"/>
                  </a:ext>
                </a:extLst>
              </a:tr>
              <a:tr h="449658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Tower</a:t>
                      </a:r>
                      <a:r>
                        <a:rPr lang="fr-FR" sz="1000" baseline="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 Loan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4.7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12008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94%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Financial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59028"/>
                  </a:ext>
                </a:extLst>
              </a:tr>
              <a:tr h="449658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MoneyLion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4.7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27475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84%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Financial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1221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1594" y="797960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Exemple des Résultats d’étape1 :</a:t>
            </a:r>
            <a:endParaRPr lang="fr-FR" b="1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22652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WebScraping/Etape2</a:t>
            </a:r>
            <a:endParaRPr sz="1800" dirty="0"/>
          </a:p>
        </p:txBody>
      </p: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tx2"/>
                </a:solidFill>
              </a:rPr>
              <a:t>/01</a:t>
            </a:r>
            <a:endParaRPr lang="en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5" y="1251862"/>
            <a:ext cx="25343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Dans cette Etape on a besoin d’une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regroupant l’ensemble des commentaires d’une entreprise avec plus de 10000 avis avec les informations liées à l’avis (nombre d’étoile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).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utilise un boucle while pour choisir le nombre des pages à traiter.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while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page != </a:t>
            </a:r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670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</a:t>
            </a:r>
            <a:r>
              <a:rPr lang="en-GB" sz="1000" dirty="0" smtClean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url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=f"https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://www.trustpilot.com/review/advanceamerica.net?page={page}&amp;stars=1&amp;stars=2"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response 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 requests.get(</a:t>
            </a: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url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html = response.content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soup = BeautifulSoup(html, "</a:t>
            </a:r>
            <a:r>
              <a:rPr lang="en-GB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html.parser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757" y="1251862"/>
            <a:ext cx="24837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6260" y="1251862"/>
            <a:ext cx="23539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Pour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éviter de se faire bannir son adresse IP on utilise : 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sleep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(randint(2, 10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))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stocke les résultats dans un fichier </a:t>
            </a:r>
            <a:r>
              <a:rPr lang="fr-FR" sz="1000" b="1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CSV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en utilisant ce script :</a:t>
            </a:r>
          </a:p>
          <a:p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b="1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Etape2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= pd.DataFrame(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list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(zip(title, reviews, rate)), </a:t>
            </a:r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columns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=["Title", "reviews", "stars"]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test_advance.to_csv("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../csv_final/star_1_advance.csv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", index=False)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5050" y="1251862"/>
            <a:ext cx="23753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for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titles </a:t>
            </a: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 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soup.find_all(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    </a:t>
            </a: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name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="a",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    </a:t>
            </a: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attrs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={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        "</a:t>
            </a:r>
            <a:r>
              <a:rPr lang="en-GB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class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"link_internal__7XN06 typography_appearance-default__AAY17 typography_color-inherit__TlgPO link_link__IZzHN link_notUnderlined__szqki"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    },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):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    title.append(titles.text.strip(" "))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cxnSp>
        <p:nvCxnSpPr>
          <p:cNvPr id="30" name="Google Shape;454;p31">
            <a:hlinkClick r:id="" action="ppaction://hlinkshowjump?jump=nextslide"/>
          </p:cNvPr>
          <p:cNvCxnSpPr/>
          <p:nvPr/>
        </p:nvCxnSpPr>
        <p:spPr>
          <a:xfrm>
            <a:off x="7596749" y="44663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5779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7344809" y="911819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42629"/>
              </p:ext>
            </p:extLst>
          </p:nvPr>
        </p:nvGraphicFramePr>
        <p:xfrm>
          <a:off x="860612" y="1079175"/>
          <a:ext cx="7516905" cy="3263827"/>
        </p:xfrm>
        <a:graphic>
          <a:graphicData uri="http://schemas.openxmlformats.org/drawingml/2006/table">
            <a:tbl>
              <a:tblPr firstRow="1" bandRow="1">
                <a:tableStyleId>{60ACB56F-5189-4B31-88F7-327579B9B936}</a:tableStyleId>
              </a:tblPr>
              <a:tblGrid>
                <a:gridCol w="1384712">
                  <a:extLst>
                    <a:ext uri="{9D8B030D-6E8A-4147-A177-3AD203B41FA5}">
                      <a16:colId xmlns:a16="http://schemas.microsoft.com/office/drawing/2014/main" val="2747058374"/>
                    </a:ext>
                  </a:extLst>
                </a:gridCol>
                <a:gridCol w="5385882">
                  <a:extLst>
                    <a:ext uri="{9D8B030D-6E8A-4147-A177-3AD203B41FA5}">
                      <a16:colId xmlns:a16="http://schemas.microsoft.com/office/drawing/2014/main" val="844974320"/>
                    </a:ext>
                  </a:extLst>
                </a:gridCol>
                <a:gridCol w="746311">
                  <a:extLst>
                    <a:ext uri="{9D8B030D-6E8A-4147-A177-3AD203B41FA5}">
                      <a16:colId xmlns:a16="http://schemas.microsoft.com/office/drawing/2014/main" val="3241235817"/>
                    </a:ext>
                  </a:extLst>
                </a:gridCol>
              </a:tblGrid>
              <a:tr h="258807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Title</a:t>
                      </a:r>
                      <a:endParaRPr lang="fr-FR" sz="1200" b="1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07919"/>
                  </a:ext>
                </a:extLst>
              </a:tr>
              <a:tr h="689286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 have been using Advance America for years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It is a great Way for me to get those extra things that are needed when a deposit is due For something or unexpected expenses. I will continue to be a loyal user and I highly recommend this company Or cash advances over others that I have used in the past.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5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81856"/>
                  </a:ext>
                </a:extLst>
              </a:tr>
              <a:tr h="689286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 wanted to apply for a certain loan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 was astounded that I was treated with respect and friendly help. Amanda Buckles was at the Floyd Baker Blvd office. She gets you in &amp; out with ease and don't prolong the wait. Makes a big difference this day and time... She is such a nice person...☺️,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4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33303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High interests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It is an easy place to make a loan but the interests are very high.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3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4864"/>
                  </a:ext>
                </a:extLst>
              </a:tr>
              <a:tr h="539441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 have been </a:t>
                      </a:r>
                      <a:r>
                        <a:rPr lang="en-US" sz="1000" b="0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 </a:t>
                      </a:r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customer for over 10 years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Needed extra holiday help got no increase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2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59028"/>
                  </a:ext>
                </a:extLst>
              </a:tr>
              <a:tr h="698733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 been dealing with you guys for almost two years 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 been dealing with you guys for almost two years and I never miss a payment and my loans stay the same after I pay this loan back I’m done with the company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1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1221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1594" y="771398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Exemple des Résultats d’étape2 :</a:t>
            </a:r>
            <a:endParaRPr lang="fr-FR" b="1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2064003" y="1636618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1695450" y="2927650"/>
            <a:ext cx="2398350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ElasticSearch</a:t>
            </a:r>
            <a:endParaRPr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1625600" y="2381760"/>
            <a:ext cx="233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/Environnement</a:t>
            </a:r>
            <a:endParaRPr sz="1800"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294967295"/>
          </p:nvPr>
        </p:nvSpPr>
        <p:spPr>
          <a:xfrm>
            <a:off x="6018937" y="2486147"/>
            <a:ext cx="2176462" cy="46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/Fonction</a:t>
            </a:r>
            <a:endParaRPr sz="1800" dirty="0"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4294967295"/>
          </p:nvPr>
        </p:nvSpPr>
        <p:spPr>
          <a:xfrm>
            <a:off x="6149175" y="3004636"/>
            <a:ext cx="1670023" cy="995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fr-FR" dirty="0" smtClean="0"/>
              <a:t>Kibana</a:t>
            </a:r>
            <a:endParaRPr dirty="0"/>
          </a:p>
        </p:txBody>
      </p:sp>
      <p:grpSp>
        <p:nvGrpSpPr>
          <p:cNvPr id="782" name="Google Shape;782;p42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2238936" y="1827134"/>
            <a:ext cx="408999" cy="350681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1"/>
                </a:solidFill>
              </a:rPr>
              <a:t>/02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90" name="Google Shape;761;p42"/>
          <p:cNvSpPr txBox="1">
            <a:spLocks/>
          </p:cNvSpPr>
          <p:nvPr/>
        </p:nvSpPr>
        <p:spPr>
          <a:xfrm>
            <a:off x="1246295" y="743297"/>
            <a:ext cx="36495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b="1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Organisation des données</a:t>
            </a:r>
            <a:endParaRPr lang="fr-FR" sz="1800" b="1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cxnSp>
        <p:nvCxnSpPr>
          <p:cNvPr id="66" name="Google Shape;454;p31">
            <a:hlinkClick r:id="" action="ppaction://hlinkshowjump?jump=nextslide"/>
          </p:cNvPr>
          <p:cNvCxnSpPr/>
          <p:nvPr/>
        </p:nvCxnSpPr>
        <p:spPr>
          <a:xfrm>
            <a:off x="7449148" y="441884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5166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1832</Words>
  <Application>Microsoft Office PowerPoint</Application>
  <PresentationFormat>On-screen Show (16:9)</PresentationFormat>
  <Paragraphs>350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Oswald</vt:lpstr>
      <vt:lpstr>Fira Code</vt:lpstr>
      <vt:lpstr>Fira Code Light</vt:lpstr>
      <vt:lpstr>Roboto Condensed Light</vt:lpstr>
      <vt:lpstr>Calibri</vt:lpstr>
      <vt:lpstr>Arial</vt:lpstr>
      <vt:lpstr>Bebas Neue</vt:lpstr>
      <vt:lpstr>How to Code Workshop by Slidesgo</vt:lpstr>
      <vt:lpstr>            Projet: Satisfaction des clients</vt:lpstr>
      <vt:lpstr>Data Engineering Projet</vt:lpstr>
      <vt:lpstr>Webscraping </vt:lpstr>
      <vt:lpstr>WebScraping</vt:lpstr>
      <vt:lpstr>WebScraping/Etape1</vt:lpstr>
      <vt:lpstr>PowerPoint Presentation</vt:lpstr>
      <vt:lpstr>WebScraping/Etape2</vt:lpstr>
      <vt:lpstr>PowerPoint Presentation</vt:lpstr>
      <vt:lpstr>/Environnement</vt:lpstr>
      <vt:lpstr>Organisation des données/Etape1</vt:lpstr>
      <vt:lpstr>Organisation des données/Etape2</vt:lpstr>
      <vt:lpstr>Machine Learning</vt:lpstr>
      <vt:lpstr>Machine Learning/Etapes</vt:lpstr>
      <vt:lpstr>FastAPI/Etapes</vt:lpstr>
      <vt:lpstr>FastAPI/Interface</vt:lpstr>
      <vt:lpstr>Conteneuriser cette API via Docker/Etape1</vt:lpstr>
      <vt:lpstr>Conteneuriser cette API via Docker/Etape2</vt:lpstr>
      <vt:lpstr>/Merci!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Satisfaction des clients </dc:title>
  <cp:lastModifiedBy>Ali</cp:lastModifiedBy>
  <cp:revision>67</cp:revision>
  <dcterms:modified xsi:type="dcterms:W3CDTF">2022-12-02T21:20:40Z</dcterms:modified>
</cp:coreProperties>
</file>