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98" r:id="rId3"/>
    <p:sldId id="260" r:id="rId4"/>
    <p:sldId id="267" r:id="rId5"/>
    <p:sldId id="343" r:id="rId6"/>
    <p:sldId id="258" r:id="rId7"/>
    <p:sldId id="344" r:id="rId8"/>
    <p:sldId id="342" r:id="rId9"/>
    <p:sldId id="348" r:id="rId10"/>
    <p:sldId id="349" r:id="rId11"/>
    <p:sldId id="350" r:id="rId12"/>
    <p:sldId id="351" r:id="rId13"/>
    <p:sldId id="353" r:id="rId14"/>
    <p:sldId id="352" r:id="rId15"/>
    <p:sldId id="354" r:id="rId16"/>
    <p:sldId id="345" r:id="rId17"/>
    <p:sldId id="346" r:id="rId18"/>
    <p:sldId id="31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</p:embeddedFont>
    <p:embeddedFont>
      <p:font typeface="Fira Code Light" panose="020B0604020202020204" charset="0"/>
      <p:regular r:id="rId26"/>
      <p:bold r:id="rId27"/>
    </p:embeddedFont>
    <p:embeddedFont>
      <p:font typeface="Oswald" panose="020B0604020202020204" charset="0"/>
      <p:regular r:id="rId28"/>
      <p:bold r:id="rId29"/>
    </p:embeddedFont>
    <p:embeddedFont>
      <p:font typeface="Fira Cod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CB56F-5189-4B31-88F7-327579B9B936}">
  <a:tblStyle styleId="{60ACB56F-5189-4B31-88F7-327579B9B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88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96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3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6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80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02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328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99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08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89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79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1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3" r:id="rId6"/>
    <p:sldLayoutId id="2147483666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781050" y="3412183"/>
            <a:ext cx="4435312" cy="855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swald" panose="020B0604020202020204" charset="0"/>
                <a:cs typeface="Calibri" panose="020F0502020204030204" pitchFamily="34" charset="0"/>
              </a:rPr>
              <a:t>                           </a:t>
            </a: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Presenté par: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                                            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Oswald" panose="020B0604020202020204" charset="0"/>
                <a:cs typeface="Calibri" panose="020F0502020204030204" pitchFamily="34" charset="0"/>
              </a:rPr>
              <a:t>Ali ZAMZAM                        André BIMBAI</a:t>
            </a:r>
            <a:endParaRPr sz="1800" b="1" dirty="0">
              <a:latin typeface="Oswal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1502332" y="2471620"/>
            <a:ext cx="2668805" cy="512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            Projet:</a:t>
            </a:r>
            <a:b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</a:b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Satisfaction </a:t>
            </a:r>
            <a:r>
              <a:rPr lang="fr-FR" sz="1800" dirty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des </a:t>
            </a: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clients</a:t>
            </a:r>
            <a:endParaRPr sz="1800" dirty="0">
              <a:solidFill>
                <a:schemeClr val="bg1"/>
              </a:solidFill>
              <a:latin typeface="Oswald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791296" y="1818088"/>
            <a:ext cx="2070004" cy="162623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7051797" y="100900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35" y="1455365"/>
            <a:ext cx="861058" cy="817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4579" y="818635"/>
            <a:ext cx="2576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cs typeface="Calibri" panose="020F0502020204030204" pitchFamily="34" charset="0"/>
              </a:rPr>
              <a:t>Formation Data Engineer</a:t>
            </a:r>
          </a:p>
        </p:txBody>
      </p:sp>
      <p:grpSp>
        <p:nvGrpSpPr>
          <p:cNvPr id="60" name="Google Shape;1346;p65"/>
          <p:cNvGrpSpPr/>
          <p:nvPr/>
        </p:nvGrpSpPr>
        <p:grpSpPr>
          <a:xfrm>
            <a:off x="5253023" y="2603521"/>
            <a:ext cx="1273439" cy="635092"/>
            <a:chOff x="1040525" y="3679525"/>
            <a:chExt cx="1355700" cy="678900"/>
          </a:xfrm>
        </p:grpSpPr>
        <p:sp>
          <p:nvSpPr>
            <p:cNvPr id="61" name="Google Shape;1347;p65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348;p65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349;p65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350;p65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" name="Google Shape;1351;p65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69" name="Google Shape;1352;p65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1353;p65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1354;p65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1355;p65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1356;p65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6" name="Google Shape;1357;p65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358;p65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359;p65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53366" y="3891953"/>
            <a:ext cx="19495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Mardi 29/11/2022</a:t>
            </a:r>
            <a:endParaRPr lang="fr-FR" sz="1800" dirty="0">
              <a:solidFill>
                <a:schemeClr val="bg1"/>
              </a:solidFill>
              <a:effectLst/>
              <a:latin typeface="Oswald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</a:t>
            </a:r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données/Etape1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doit créer un index et l’envoyer dans notre cluster et on peut commencer à faire les requêtes utiles pour notre projet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 le script ci-dessous par (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bash linux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 :</a:t>
            </a:r>
          </a:p>
          <a:p>
            <a:pPr marL="171450" lvl="0" indent="-171450">
              <a:buFontTx/>
              <a:buChar char="-"/>
            </a:pP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! /usr/bin/pythons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elasticsearch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Elasticsearch, helpers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csv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# Connexion au cluster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es=Elasticsearch(</a:t>
            </a:r>
            <a:r>
              <a:rPr lang="fr-FR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hosts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"http://@localhost:9200"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with open("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filename.csv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encoding="utf-8") as f: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reader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csv.DictReader(f)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helpers.bulk(es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reader,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="name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requêtes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utilisées: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La recherche de texte : on va filtrer les titres qui contient le mot 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(good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experience) , size = 30 pour avoir afficher 30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resultats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</a:t>
            </a:r>
            <a:r>
              <a:rPr lang="fr-FR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/_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search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{"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size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30,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query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match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Title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{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query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« good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experience"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}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}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}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}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output:</a:t>
            </a:r>
          </a:p>
          <a:p>
            <a:endParaRPr lang="en-GB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hits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total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value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1481,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relation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"eq"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},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max_score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3.6411464,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"hits" : [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{"_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index" : "cashs",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"_id" : "UG9eFYQBDv47uvMdHj4c",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"_score" : 3.6411464,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"_source" : {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Title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"CashNet was a No-hassle solution to my…",</a:t>
            </a: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 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reviews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"Great company great company great company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","</a:t>
            </a:r>
            <a:r>
              <a:rPr lang="en-GB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stars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 : "5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"}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46089" y="449821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8949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712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Construire des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visualisations: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34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</a:t>
            </a:r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données/Etape2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736" y="1646498"/>
            <a:ext cx="6719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Example1: stars one of 1, 2, 3 - Title one of Bad, </a:t>
            </a:r>
            <a:r>
              <a:rPr lang="en-US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Horrible</a:t>
            </a:r>
          </a:p>
          <a:p>
            <a:endParaRPr lang="en-US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Example2:  stars one of 3, 4, 5 – review on of great, helpful, good , awesome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6"/>
          <a:stretch/>
        </p:blipFill>
        <p:spPr>
          <a:xfrm>
            <a:off x="754736" y="2348911"/>
            <a:ext cx="2218433" cy="21638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82003" y="253482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Exemple1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7247580" y="2534827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Exemple2</a:t>
            </a:r>
            <a:endParaRPr lang="fr-FR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58" y="2499820"/>
            <a:ext cx="2842578" cy="1998390"/>
          </a:xfrm>
          <a:prstGeom prst="rect">
            <a:avLst/>
          </a:prstGeom>
        </p:spPr>
      </p:pic>
      <p:cxnSp>
        <p:nvCxnSpPr>
          <p:cNvPr id="32" name="Google Shape;454;p31">
            <a:hlinkClick r:id="" action="ppaction://hlinkshowjump?jump=nextslide"/>
          </p:cNvPr>
          <p:cNvCxnSpPr/>
          <p:nvPr/>
        </p:nvCxnSpPr>
        <p:spPr>
          <a:xfrm>
            <a:off x="7531458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880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196680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Machine Learning</a:t>
            </a:r>
            <a:endParaRPr sz="1800"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/LANGUAGE</a:t>
            </a:r>
            <a:endParaRPr sz="1800"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/Library</a:t>
            </a:r>
            <a:endParaRPr sz="18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NLTK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Pipeline : </a:t>
            </a:r>
          </a:p>
          <a:p>
            <a:pPr marL="0" lvl="0" indent="0"/>
            <a:r>
              <a:rPr lang="fr-FR" dirty="0" smtClean="0"/>
              <a:t>Cross Validation</a:t>
            </a:r>
            <a:endParaRPr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2"/>
                </a:solidFill>
              </a:rPr>
              <a:t>/03</a:t>
            </a:r>
            <a:endParaRPr lang="en" dirty="0">
              <a:solidFill>
                <a:schemeClr val="accent2"/>
              </a:solidFill>
            </a:endParaRPr>
          </a:p>
        </p:txBody>
      </p:sp>
      <p:cxnSp>
        <p:nvCxnSpPr>
          <p:cNvPr id="85" name="Google Shape;454;p31">
            <a:hlinkClick r:id="" action="ppaction://hlinkshowjump?jump=nextslide"/>
          </p:cNvPr>
          <p:cNvCxnSpPr/>
          <p:nvPr/>
        </p:nvCxnSpPr>
        <p:spPr>
          <a:xfrm>
            <a:off x="7524143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536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2"/>
                </a:solidFill>
              </a:rPr>
              <a:t>/03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packages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nécessaires.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données.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Compilez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commentaires du column reviews dans une variable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texte.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-Initialiser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variable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stop-words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contenant des mots vides en anglais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Appliquer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fonctionne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Text </a:t>
            </a:r>
            <a:r>
              <a:rPr lang="fr-FR" sz="1000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Cleaning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	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Diviser les matrices en un ensemble d'entraînement et un ensemble de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test.</a:t>
            </a: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pipeline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pour assembler plusieurs étapes qui peuvent être cross-validated tout en définissant différents paramètres (pour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Naive Bayes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</a:t>
            </a:r>
            <a:r>
              <a:rPr lang="fr-FR" sz="1000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TfidfTransformer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Afficher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rapport de classification de nos prédictions.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output:</a:t>
            </a:r>
          </a:p>
          <a:p>
            <a:endParaRPr lang="en-GB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sauvegarde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model de la prédiction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import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joblib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joblib.dump(modele, 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data/modele.pkl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36299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Machine Learning/Etapes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FastAPI/Etapes</a:t>
            </a:r>
            <a:endParaRPr lang="fr-FR" sz="1800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/04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Importer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tous les packages nécessaires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	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liste de tags pour ajouter des descriptions à nos end points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tags_metadata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[{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"prediction",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description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"Utiliser la NLP pour prédire si l'avis est négatif ou positif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."}]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 class FastAPI( ) nommé app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Personnaliser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la documentation et on voit qu’il est possible de changer le nom de l'API, sa version via la classe FastAPI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2 Databases(DB_user et DB_admin)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HTTP Basic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Auth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deux fonctionnes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 current admin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 current user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 pour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donner accès aux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utilisateurs.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Ouvrir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lire le model NLP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Utiliser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une fonctionne text cleaning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Créer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endpoints 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</a:t>
            </a:r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user, 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post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sentiment prediction, </a:t>
            </a:r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put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user, </a:t>
            </a: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rgbClr val="FF0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delete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user) :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créer des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lire des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</a:t>
            </a:r>
            <a:r>
              <a:rPr lang="fr-FR" sz="1000" dirty="0" smtClean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PUT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pour mettre à jour les données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>
                <a:solidFill>
                  <a:srgbClr val="FF0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DELETE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: pour supprimer des données.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36299" y="441884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1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/04</a:t>
            </a:r>
            <a:endParaRPr lang="en" dirty="0">
              <a:solidFill>
                <a:schemeClr val="accent3"/>
              </a:solidFill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58791" y="444427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FastAPI/Interface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1864160"/>
            <a:ext cx="3382170" cy="8355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016" y="129002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peut voir l’interface après exécuter cette commande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	 </a:t>
            </a: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uvicorn main:app –reload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2544656"/>
            <a:ext cx="6322880" cy="350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886546"/>
            <a:ext cx="6322880" cy="336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014374"/>
            <a:ext cx="6322880" cy="2989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6" y="3432671"/>
            <a:ext cx="6322880" cy="3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/>
              <a:t>Conteneuriser cette API via </a:t>
            </a:r>
            <a:r>
              <a:rPr lang="fr-FR" sz="1800" dirty="0" smtClean="0"/>
              <a:t>Docker/Etape1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/05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1- Créer Dockerfile.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2- Build l’image.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Créer l’image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Pour créer une image, on doit utiliser une image de base dans notre cas on a 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Utilisé (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Debian : latest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Changer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dossier courant à l'intérieur de l'image avec le mot-clef </a:t>
            </a:r>
            <a:r>
              <a:rPr lang="fr-FR" sz="1000" b="1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WORKDIR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Exécuter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les commandes pour installer Python en Utilisant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Copier le fichier de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requirements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dans notre workdir.</a:t>
            </a: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Copier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Model NLP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le </a:t>
            </a:r>
            <a:r>
              <a:rPr lang="fr-FR" sz="1000" dirty="0">
                <a:solidFill>
                  <a:schemeClr val="accent4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Main.py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dans Workdir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Installer les requirements.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Enfin, l'image Docker nécessite un point d'entrée, une commande qui doit 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S’exécuter lors du lancement du container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debian:latest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WORKDIR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/fastapi-app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apt-get update &amp;&amp; apt-get install python3-pip -y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./requirements.txt /fastapi-app/requirements.txt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./model.pkl /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fastapi-app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COPY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./main.py /fastapi-app/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pip install --no-cache-dir --upgrade -r /fastapi-app/requirements.txt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CMD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["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uvicorn", "main:app","--host", "0.0.0.0", "--port", "8000"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</a:t>
            </a: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96749" y="4509754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255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42718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/>
              <a:t>Conteneuriser cette API via </a:t>
            </a:r>
            <a:r>
              <a:rPr lang="fr-FR" sz="1800" dirty="0" smtClean="0"/>
              <a:t>Docker/Etape2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3"/>
                </a:solidFill>
              </a:rPr>
              <a:t>/05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Après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avoir créé le Dockerfile on doit exécuter cette commande pour lancer la création de Docker image.</a:t>
            </a: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sudo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service docker start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build -t fastapi-app </a:t>
            </a:r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pPr lvl="0"/>
            <a:endParaRPr lang="fr-FR" sz="1000" b="1" dirty="0" smtClean="0">
              <a:solidFill>
                <a:srgbClr val="0070C0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-t permet de préciser le nom de l'image ainsi que le tag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 le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 désigne le dossier courant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vérifie si la création était effectuée.</a:t>
            </a:r>
          </a:p>
          <a:p>
            <a:pPr lvl="0"/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image ls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marL="171450" lvl="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Lancez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 container en créant une redirection entre le port 8000 de la machine et celui du container et donner un nom fastapi au container en mode détaché.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container run -p 8000:8000 --name fastapi -d </a:t>
            </a:r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fastapi-app</a:t>
            </a:r>
          </a:p>
          <a:p>
            <a:pPr lvl="0"/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Login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 to Docker hub pour pusher l’image</a:t>
            </a:r>
          </a:p>
          <a:p>
            <a:pPr lvl="0"/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</a:t>
            </a:r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login</a:t>
            </a:r>
          </a:p>
          <a:p>
            <a:pPr lvl="0"/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</a:t>
            </a:r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b="1" dirty="0" smtClean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</a:t>
            </a:r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push alizamzam/fastapi-app</a:t>
            </a:r>
          </a:p>
          <a:p>
            <a:pPr lvl="0"/>
            <a:endParaRPr lang="fr-FR" sz="1000" b="1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8201" y="1251862"/>
            <a:ext cx="2505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L’image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est disponible sur ce lien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https://hub.docker.com/r/alizamzam/fastapi-app/tags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  Ou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utiliser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pPr marL="171450" indent="-171450">
              <a:buFontTx/>
              <a:buChar char="-"/>
            </a:pPr>
            <a:endParaRPr lang="fr-FR" sz="1000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docker pull alizamzam/fastapi-app:latest</a:t>
            </a: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96749" y="4464269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739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4" name="Google Shape;3564;p90"/>
          <p:cNvSpPr txBox="1">
            <a:spLocks noGrp="1"/>
          </p:cNvSpPr>
          <p:nvPr>
            <p:ph type="title"/>
          </p:nvPr>
        </p:nvSpPr>
        <p:spPr>
          <a:xfrm>
            <a:off x="1124268" y="1484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/Merci!</a:t>
            </a:r>
            <a:endParaRPr dirty="0"/>
          </a:p>
        </p:txBody>
      </p: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5268243" y="1579621"/>
            <a:ext cx="2942234" cy="2296772"/>
            <a:chOff x="5232925" y="1023666"/>
            <a:chExt cx="2942234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3609" name="Google Shape;3609;p90"/>
            <p:cNvSpPr/>
            <p:nvPr/>
          </p:nvSpPr>
          <p:spPr>
            <a:xfrm>
              <a:off x="5232925" y="292120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123890" y="2690430"/>
            <a:ext cx="21852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Des Questions?</a:t>
            </a:r>
            <a:endParaRPr lang="fr-FR" sz="25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73"/>
          <p:cNvGrpSpPr/>
          <p:nvPr/>
        </p:nvGrpSpPr>
        <p:grpSpPr>
          <a:xfrm>
            <a:off x="6550101" y="2454038"/>
            <a:ext cx="737100" cy="737100"/>
            <a:chOff x="991075" y="1881675"/>
            <a:chExt cx="737100" cy="737100"/>
          </a:xfrm>
        </p:grpSpPr>
        <p:sp>
          <p:nvSpPr>
            <p:cNvPr id="1539" name="Google Shape;1539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1" name="Google Shape;1541;p73"/>
          <p:cNvGrpSpPr/>
          <p:nvPr/>
        </p:nvGrpSpPr>
        <p:grpSpPr>
          <a:xfrm>
            <a:off x="2873051" y="2454038"/>
            <a:ext cx="737100" cy="7371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4705051" y="2454038"/>
            <a:ext cx="737100" cy="7371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770716"/>
            <a:ext cx="7203900" cy="341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swald"/>
                <a:ea typeface="Oswald"/>
                <a:cs typeface="Oswald"/>
                <a:sym typeface="Oswald"/>
              </a:rPr>
              <a:t>Data Engineering Projet</a:t>
            </a:r>
            <a:endParaRPr sz="18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8" name="Google Shape;1548;p73"/>
          <p:cNvSpPr txBox="1"/>
          <p:nvPr/>
        </p:nvSpPr>
        <p:spPr>
          <a:xfrm>
            <a:off x="886273" y="327441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Collecter les données brutes : </a:t>
            </a:r>
          </a:p>
        </p:txBody>
      </p:sp>
      <p:sp>
        <p:nvSpPr>
          <p:cNvPr id="1549" name="Google Shape;1549;p73"/>
          <p:cNvSpPr txBox="1"/>
          <p:nvPr/>
        </p:nvSpPr>
        <p:spPr>
          <a:xfrm>
            <a:off x="905081" y="3767336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2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Webscraping</a:t>
            </a:r>
            <a:endParaRPr sz="12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0" name="Google Shape;1550;p73"/>
          <p:cNvSpPr txBox="1"/>
          <p:nvPr/>
        </p:nvSpPr>
        <p:spPr>
          <a:xfrm>
            <a:off x="2773211" y="3260353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b="1" dirty="0" smtClean="0">
                <a:solidFill>
                  <a:schemeClr val="dk2"/>
                </a:solidFill>
                <a:latin typeface="Oswald" panose="020B0604020202020204" charset="0"/>
                <a:ea typeface="Oswald"/>
                <a:cs typeface="Oswald"/>
                <a:sym typeface="Oswald"/>
              </a:rPr>
              <a:t>/</a:t>
            </a:r>
            <a:r>
              <a:rPr lang="fr-FR" b="1" dirty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 Organisation des données </a:t>
            </a:r>
            <a:endParaRPr b="1" dirty="0">
              <a:solidFill>
                <a:schemeClr val="dk2"/>
              </a:solidFill>
              <a:latin typeface="Oswald" panose="020B0604020202020204" charset="0"/>
              <a:ea typeface="Oswald"/>
              <a:cs typeface="Oswald"/>
              <a:sym typeface="Oswald"/>
            </a:endParaRPr>
          </a:p>
        </p:txBody>
      </p:sp>
      <p:sp>
        <p:nvSpPr>
          <p:cNvPr id="1551" name="Google Shape;1551;p73"/>
          <p:cNvSpPr txBox="1"/>
          <p:nvPr/>
        </p:nvSpPr>
        <p:spPr>
          <a:xfrm>
            <a:off x="2773211" y="377132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2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Relationnelle, </a:t>
            </a:r>
            <a:r>
              <a:rPr lang="fr-FR" sz="12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NoSQL</a:t>
            </a:r>
            <a:endParaRPr lang="fr-FR" sz="12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52" name="Google Shape;1552;p73"/>
          <p:cNvSpPr txBox="1"/>
          <p:nvPr/>
        </p:nvSpPr>
        <p:spPr>
          <a:xfrm>
            <a:off x="4576323" y="3270974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Consommation des données</a:t>
            </a: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3" name="Google Shape;1553;p73"/>
          <p:cNvSpPr txBox="1"/>
          <p:nvPr/>
        </p:nvSpPr>
        <p:spPr>
          <a:xfrm>
            <a:off x="4618261" y="3761732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fr-FR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MachineLearning</a:t>
            </a:r>
          </a:p>
          <a:p>
            <a:pPr lvl="0">
              <a:buClr>
                <a:schemeClr val="hlink"/>
              </a:buClr>
              <a:buSzPts val="1100"/>
            </a:pPr>
            <a:r>
              <a:rPr lang="fr-FR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(NLP</a:t>
            </a:r>
            <a:r>
              <a:rPr lang="fr-FR" sz="12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</a:p>
        </p:txBody>
      </p:sp>
      <p:sp>
        <p:nvSpPr>
          <p:cNvPr id="1554" name="Google Shape;1554;p73"/>
          <p:cNvSpPr txBox="1"/>
          <p:nvPr/>
        </p:nvSpPr>
        <p:spPr>
          <a:xfrm>
            <a:off x="6431399" y="3184955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fr-FR" sz="16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Déploiement</a:t>
            </a:r>
            <a:endParaRPr sz="16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5" name="Google Shape;1555;p73"/>
          <p:cNvSpPr txBox="1"/>
          <p:nvPr/>
        </p:nvSpPr>
        <p:spPr>
          <a:xfrm>
            <a:off x="6505199" y="3738575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FastAPI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Docker</a:t>
            </a:r>
            <a:endParaRPr sz="12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556" name="Google Shape;1556;p73"/>
          <p:cNvGrpSpPr/>
          <p:nvPr/>
        </p:nvGrpSpPr>
        <p:grpSpPr>
          <a:xfrm>
            <a:off x="6714132" y="2618085"/>
            <a:ext cx="409037" cy="409005"/>
            <a:chOff x="8245271" y="3758147"/>
            <a:chExt cx="409037" cy="409005"/>
          </a:xfrm>
        </p:grpSpPr>
        <p:sp>
          <p:nvSpPr>
            <p:cNvPr id="1557" name="Google Shape;1557;p73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73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73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73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73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73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73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73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73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586" name="Google Shape;1586;p73"/>
          <p:cNvCxnSpPr/>
          <p:nvPr/>
        </p:nvCxnSpPr>
        <p:spPr>
          <a:xfrm>
            <a:off x="1942506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87" name="Google Shape;1587;p73"/>
          <p:cNvGrpSpPr/>
          <p:nvPr/>
        </p:nvGrpSpPr>
        <p:grpSpPr>
          <a:xfrm>
            <a:off x="4870741" y="2644267"/>
            <a:ext cx="405719" cy="356642"/>
            <a:chOff x="4798486" y="3178164"/>
            <a:chExt cx="405719" cy="356642"/>
          </a:xfrm>
        </p:grpSpPr>
        <p:sp>
          <p:nvSpPr>
            <p:cNvPr id="1588" name="Google Shape;1588;p73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73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73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73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0" name="Google Shape;1610;p73"/>
          <p:cNvGrpSpPr/>
          <p:nvPr/>
        </p:nvGrpSpPr>
        <p:grpSpPr>
          <a:xfrm>
            <a:off x="3037100" y="2619415"/>
            <a:ext cx="409003" cy="406345"/>
            <a:chOff x="2213404" y="2545811"/>
            <a:chExt cx="409003" cy="406345"/>
          </a:xfrm>
        </p:grpSpPr>
        <p:sp>
          <p:nvSpPr>
            <p:cNvPr id="1611" name="Google Shape;1611;p73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73"/>
          <p:cNvGrpSpPr/>
          <p:nvPr/>
        </p:nvGrpSpPr>
        <p:grpSpPr>
          <a:xfrm>
            <a:off x="1014989" y="2454038"/>
            <a:ext cx="737100" cy="7371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8" name="Google Shape;1628;p73"/>
          <p:cNvGrpSpPr/>
          <p:nvPr/>
        </p:nvGrpSpPr>
        <p:grpSpPr>
          <a:xfrm>
            <a:off x="1180960" y="2644265"/>
            <a:ext cx="409037" cy="356645"/>
            <a:chOff x="8245271" y="3178164"/>
            <a:chExt cx="409037" cy="356645"/>
          </a:xfrm>
        </p:grpSpPr>
        <p:sp>
          <p:nvSpPr>
            <p:cNvPr id="1629" name="Google Shape;1629;p73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635" name="Google Shape;1635;p73"/>
          <p:cNvCxnSpPr/>
          <p:nvPr/>
        </p:nvCxnSpPr>
        <p:spPr>
          <a:xfrm>
            <a:off x="3787531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6" name="Google Shape;1636;p73"/>
          <p:cNvCxnSpPr/>
          <p:nvPr/>
        </p:nvCxnSpPr>
        <p:spPr>
          <a:xfrm>
            <a:off x="5626056" y="28225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8" name="Google Shape;1638;p7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9" name="Google Shape;1639;p7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480;p32"/>
          <p:cNvSpPr txBox="1">
            <a:spLocks/>
          </p:cNvSpPr>
          <p:nvPr/>
        </p:nvSpPr>
        <p:spPr>
          <a:xfrm>
            <a:off x="764450" y="1271697"/>
            <a:ext cx="7704000" cy="2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1600" dirty="0" smtClean="0"/>
              <a:t>Objectif du Projet : </a:t>
            </a:r>
            <a:endParaRPr lang="fr-FR" sz="1600" dirty="0"/>
          </a:p>
        </p:txBody>
      </p:sp>
      <p:sp>
        <p:nvSpPr>
          <p:cNvPr id="110" name="Google Shape;481;p32"/>
          <p:cNvSpPr txBox="1">
            <a:spLocks/>
          </p:cNvSpPr>
          <p:nvPr/>
        </p:nvSpPr>
        <p:spPr>
          <a:xfrm>
            <a:off x="792739" y="1445637"/>
            <a:ext cx="7512061" cy="522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Collecter et ajuster les informations critiques pour avoir un aperçu de la satisfaction client sur la site Trustpilot en fonction des avis des clients.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4450" y="2044591"/>
            <a:ext cx="167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E2E2E2"/>
                </a:solidFill>
                <a:latin typeface="Oswald"/>
                <a:sym typeface="Oswald"/>
              </a:rPr>
              <a:t>Etapes du Projet :</a:t>
            </a:r>
          </a:p>
        </p:txBody>
      </p:sp>
      <p:cxnSp>
        <p:nvCxnSpPr>
          <p:cNvPr id="112" name="Google Shape;454;p31">
            <a:hlinkClick r:id="" action="ppaction://hlinkshowjump?jump=nextslide"/>
          </p:cNvPr>
          <p:cNvCxnSpPr/>
          <p:nvPr/>
        </p:nvCxnSpPr>
        <p:spPr>
          <a:xfrm>
            <a:off x="7553850" y="4428332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fr-FR" sz="1600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fr-FR" dirty="0">
                <a:solidFill>
                  <a:schemeClr val="bg1"/>
                </a:solidFill>
                <a:latin typeface="Oswa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Beautifulsoup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475824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 smtClean="0"/>
              <a:t>Organisation </a:t>
            </a:r>
            <a:r>
              <a:rPr lang="fr-FR" sz="1600" dirty="0"/>
              <a:t>des données </a:t>
            </a:r>
            <a:endParaRPr sz="1600"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Elasticsearch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Kibana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072025" y="3069988"/>
            <a:ext cx="24030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 smtClean="0"/>
              <a:t>Machine Learning</a:t>
            </a:r>
            <a:r>
              <a:rPr lang="fr-FR" sz="1600" dirty="0"/>
              <a:t> </a:t>
            </a:r>
            <a:endParaRPr sz="16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NLP(pipline:</a:t>
            </a:r>
          </a:p>
          <a:p>
            <a:pPr marL="0" lvl="0" indent="0"/>
            <a:r>
              <a:rPr lang="fr-FR" dirty="0" smtClean="0"/>
              <a:t>Naive Bayes -TfidfTransformer)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/>
              <a:t>Déploiement</a:t>
            </a:r>
            <a:endParaRPr sz="1600"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19999" y="826350"/>
            <a:ext cx="7704000" cy="293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 smtClean="0">
                <a:solidFill>
                  <a:srgbClr val="E2E2E2"/>
                </a:solidFill>
              </a:rPr>
              <a:t>Méthodes utilisées:</a:t>
            </a:r>
            <a:endParaRPr lang="fr-FR" sz="1800" dirty="0">
              <a:solidFill>
                <a:srgbClr val="E2E2E2"/>
              </a:solidFill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7243574" y="4418843"/>
            <a:ext cx="804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196680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</a:t>
            </a:r>
            <a:endParaRPr sz="1800"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/LANGUAGE</a:t>
            </a:r>
            <a:endParaRPr sz="1800"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Python</a:t>
            </a:r>
            <a:endParaRPr sz="1200"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/Library</a:t>
            </a:r>
            <a:endParaRPr sz="18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Beautifulsoup</a:t>
            </a:r>
            <a:endParaRPr sz="1200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1200" dirty="0" smtClean="0"/>
              <a:t>urlopen()</a:t>
            </a:r>
          </a:p>
          <a:p>
            <a:pPr marL="0" lvl="0" indent="0"/>
            <a:r>
              <a:rPr lang="fr-FR" sz="1200" dirty="0" smtClean="0"/>
              <a:t>BeautifulSoup() </a:t>
            </a:r>
            <a:endParaRPr sz="1200"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85" name="Google Shape;454;p31">
            <a:hlinkClick r:id="" action="ppaction://hlinkshowjump?jump=nextslide"/>
          </p:cNvPr>
          <p:cNvCxnSpPr/>
          <p:nvPr/>
        </p:nvCxnSpPr>
        <p:spPr>
          <a:xfrm>
            <a:off x="7562791" y="448697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22652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WebScraping/Etape1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6" y="1251862"/>
            <a:ext cx="24513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utilise la Fonction</a:t>
            </a:r>
          </a:p>
          <a:p>
            <a:pPr lvl="0"/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urlopen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pour récupérer le code HTML de la page web qui nous intéresse, on stocke le tout dans une variable nommée page 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page_SC = urlopen("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 de la page web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</a:p>
          <a:p>
            <a:pPr lvl="0"/>
            <a:endParaRPr lang="fr-FR" sz="1000" dirty="0" smtClean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crée une instance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soup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la classe BeautifulSoup pour décrypter ce code HTML :</a:t>
            </a:r>
          </a:p>
          <a:p>
            <a:pPr lvl="0"/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soup = BeautifulSoup(page_SC,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'</a:t>
            </a:r>
            <a:r>
              <a:rPr lang="fr-FR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html.parser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')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ouvre le browser (google chrome, microsoft edge …) un clic droit puis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de Sélectionner "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Inspecter" pour accéder au code HTML de la page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5041" y="1251862"/>
            <a:ext cx="248098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s'en sert ensuite dans la méthode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findAll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l'argument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contient la balise et 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Renseigne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dans l'argument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la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qui permet d'identifier les éléments que l'on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Cherche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à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récupérer</a:t>
            </a:r>
          </a:p>
          <a:p>
            <a:endParaRPr lang="fr-FR" sz="12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pPr>
              <a:lnSpc>
                <a:spcPts val="1425"/>
              </a:lnSpc>
            </a:pP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noms_SC=soup.findAll(</a:t>
            </a: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="p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</a:t>
            </a:r>
          </a:p>
          <a:p>
            <a:pPr>
              <a:lnSpc>
                <a:spcPts val="1425"/>
              </a:lnSpc>
            </a:pP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={"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":"typography_headingxs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D8ZZotypography_appearancedefault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3vWd5styles_displayName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__1LIcI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})</a:t>
            </a:r>
          </a:p>
          <a:p>
            <a:pPr>
              <a:lnSpc>
                <a:spcPts val="1425"/>
              </a:lnSpc>
            </a:pPr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entreprise =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[]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</a:b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element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noms_SC: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entreprise.append(element.text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4960" y="1251862"/>
            <a:ext cx="2393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stocke les résultats dans un fichier </a:t>
            </a:r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CSV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en utilisant ce script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= 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pd.DataFrame(</a:t>
            </a:r>
            <a:r>
              <a:rPr lang="fr-FR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list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(zip(entreprise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trust_score, n_avis, avis_excellentes, domaine)),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columns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=["Entreprise", "Trust_score", "N_avis", "Avis_excellentes", "Domaine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"]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Etape1.head()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Etape1.to_csv("</a:t>
            </a:r>
            <a:r>
              <a:rPr lang="en-GB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generated_data</a:t>
            </a:r>
          </a:p>
          <a:p>
            <a:r>
              <a:rPr lang="en-GB" sz="1000" dirty="0" smtClean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/Etape1.csv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index=False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29" name="Google Shape;454;p31">
            <a:hlinkClick r:id="" action="ppaction://hlinkshowjump?jump=nextslide"/>
          </p:cNvPr>
          <p:cNvCxnSpPr/>
          <p:nvPr/>
        </p:nvCxnSpPr>
        <p:spPr>
          <a:xfrm>
            <a:off x="7580913" y="443155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695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7476969" y="42729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41805"/>
              </p:ext>
            </p:extLst>
          </p:nvPr>
        </p:nvGraphicFramePr>
        <p:xfrm>
          <a:off x="889000" y="1236005"/>
          <a:ext cx="7421282" cy="2753679"/>
        </p:xfrm>
        <a:graphic>
          <a:graphicData uri="http://schemas.openxmlformats.org/drawingml/2006/table">
            <a:tbl>
              <a:tblPr firstRow="1" bandRow="1">
                <a:tableStyleId>{60ACB56F-5189-4B31-88F7-327579B9B936}</a:tableStyleId>
              </a:tblPr>
              <a:tblGrid>
                <a:gridCol w="1591982">
                  <a:extLst>
                    <a:ext uri="{9D8B030D-6E8A-4147-A177-3AD203B41FA5}">
                      <a16:colId xmlns:a16="http://schemas.microsoft.com/office/drawing/2014/main" val="2747058374"/>
                    </a:ext>
                  </a:extLst>
                </a:gridCol>
                <a:gridCol w="1432112">
                  <a:extLst>
                    <a:ext uri="{9D8B030D-6E8A-4147-A177-3AD203B41FA5}">
                      <a16:colId xmlns:a16="http://schemas.microsoft.com/office/drawing/2014/main" val="844974320"/>
                    </a:ext>
                  </a:extLst>
                </a:gridCol>
                <a:gridCol w="847165">
                  <a:extLst>
                    <a:ext uri="{9D8B030D-6E8A-4147-A177-3AD203B41FA5}">
                      <a16:colId xmlns:a16="http://schemas.microsoft.com/office/drawing/2014/main" val="3241235817"/>
                    </a:ext>
                  </a:extLst>
                </a:gridCol>
                <a:gridCol w="2017059">
                  <a:extLst>
                    <a:ext uri="{9D8B030D-6E8A-4147-A177-3AD203B41FA5}">
                      <a16:colId xmlns:a16="http://schemas.microsoft.com/office/drawing/2014/main" val="3119888517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3362657022"/>
                    </a:ext>
                  </a:extLst>
                </a:gridCol>
              </a:tblGrid>
              <a:tr h="505389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Entreprise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Trust_score</a:t>
                      </a: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N_avis</a:t>
                      </a: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Avis</a:t>
                      </a:r>
                      <a:r>
                        <a:rPr lang="fr-FR" sz="1200" b="1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 </a:t>
                      </a: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excellente</a:t>
                      </a:r>
                      <a:endParaRPr lang="fr-FR" sz="1200" b="1" dirty="0" smtClean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  <a:p>
                      <a:endParaRPr lang="fr-FR" sz="1200" dirty="0"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Domaine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7919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Advance America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71994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91%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56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CashnetUSA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4.6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23191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83%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3303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Lendio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20099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89%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4864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Tower</a:t>
                      </a:r>
                      <a:r>
                        <a:rPr lang="fr-FR" sz="1000" baseline="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Loan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4.7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12008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94%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59028"/>
                  </a:ext>
                </a:extLst>
              </a:tr>
              <a:tr h="449658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MoneyLion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4.7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27475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84%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22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1594" y="79796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Résultats d’étape1 :</a:t>
            </a:r>
            <a:endParaRPr lang="fr-FR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1246295" y="743297"/>
            <a:ext cx="22652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WebScraping/Etape2</a:t>
            </a:r>
            <a:endParaRPr sz="1800" dirty="0"/>
          </a:p>
        </p:txBody>
      </p: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/01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735" y="1251862"/>
            <a:ext cx="25343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Dans cette Etape on a besoin d’une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regroupant l’ensemble des commentaires d’une entreprise avec plus de 10000 avis avec les informations liées à l’avis (nombre d’étoile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).</a:t>
            </a:r>
          </a:p>
          <a:p>
            <a:pPr lvl="0"/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utilise un boucle while pour choisir le nombre des pages à traiter.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while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page !=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670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en-GB" sz="1000" dirty="0" smtClean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=f"https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://www.trustpilot.com/review/advanceamerica.net?page={page}&amp;stars=1&amp;stars=2"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response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requests.get(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url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html = response.content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soup = BeautifulSoup(html, 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html.parser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757" y="1251862"/>
            <a:ext cx="2483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6260" y="1251862"/>
            <a:ext cx="23539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Pour 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éviter de se faire bannir son adresse IP on utilise : 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sleep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(randint(2, 10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On stocke les résultats dans un fichier </a:t>
            </a:r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CSV</a:t>
            </a:r>
            <a:r>
              <a:rPr lang="fr-FR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en utilisant ce script :</a:t>
            </a:r>
          </a:p>
          <a:p>
            <a:endParaRPr lang="fr-FR" sz="1000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Etape2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= pd.DataFrame(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list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(zip(title, reviews, rate)), </a:t>
            </a:r>
            <a:r>
              <a:rPr lang="fr-FR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columns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=["Title", "reviews", "stars"]</a:t>
            </a: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test_advance.to_csv("</a:t>
            </a:r>
            <a:r>
              <a:rPr lang="fr-FR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../csv_final/star_1_advance.csv</a:t>
            </a:r>
            <a:r>
              <a:rPr lang="fr-FR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", index=False)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5050" y="1251862"/>
            <a:ext cx="2375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titles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 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soup.find_all(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name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="a",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</a:t>
            </a: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attrs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={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    "</a:t>
            </a:r>
            <a:r>
              <a:rPr lang="en-GB" sz="1000" dirty="0">
                <a:solidFill>
                  <a:srgbClr val="92D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class</a:t>
            </a:r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": "link_internal__7XN06 typography_appearance-default__AAY17 typography_color-inherit__TlgPO link_link__IZzHN link_notUnderlined__szqki"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},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</a:t>
            </a:r>
            <a:r>
              <a:rPr lang="en-GB" sz="1000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):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        title.append(titles.text.strip(" "))</a:t>
            </a:r>
            <a:endParaRPr lang="fr-FR" sz="10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 smtClean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endParaRPr lang="fr-FR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30" name="Google Shape;454;p31">
            <a:hlinkClick r:id="" action="ppaction://hlinkshowjump?jump=nextslide"/>
          </p:cNvPr>
          <p:cNvCxnSpPr/>
          <p:nvPr/>
        </p:nvCxnSpPr>
        <p:spPr>
          <a:xfrm>
            <a:off x="7596749" y="44663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5779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7344809" y="911819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2629"/>
              </p:ext>
            </p:extLst>
          </p:nvPr>
        </p:nvGraphicFramePr>
        <p:xfrm>
          <a:off x="860612" y="1079175"/>
          <a:ext cx="7516905" cy="3263827"/>
        </p:xfrm>
        <a:graphic>
          <a:graphicData uri="http://schemas.openxmlformats.org/drawingml/2006/table">
            <a:tbl>
              <a:tblPr firstRow="1" bandRow="1">
                <a:tableStyleId>{60ACB56F-5189-4B31-88F7-327579B9B936}</a:tableStyleId>
              </a:tblPr>
              <a:tblGrid>
                <a:gridCol w="1384712">
                  <a:extLst>
                    <a:ext uri="{9D8B030D-6E8A-4147-A177-3AD203B41FA5}">
                      <a16:colId xmlns:a16="http://schemas.microsoft.com/office/drawing/2014/main" val="2747058374"/>
                    </a:ext>
                  </a:extLst>
                </a:gridCol>
                <a:gridCol w="5385882">
                  <a:extLst>
                    <a:ext uri="{9D8B030D-6E8A-4147-A177-3AD203B41FA5}">
                      <a16:colId xmlns:a16="http://schemas.microsoft.com/office/drawing/2014/main" val="844974320"/>
                    </a:ext>
                  </a:extLst>
                </a:gridCol>
                <a:gridCol w="746311">
                  <a:extLst>
                    <a:ext uri="{9D8B030D-6E8A-4147-A177-3AD203B41FA5}">
                      <a16:colId xmlns:a16="http://schemas.microsoft.com/office/drawing/2014/main" val="3241235817"/>
                    </a:ext>
                  </a:extLst>
                </a:gridCol>
              </a:tblGrid>
              <a:tr h="258807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Title</a:t>
                      </a:r>
                      <a:endParaRPr lang="fr-FR" sz="1200" b="1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7919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have been using Advance America for years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It is a great Way for me to get those extra things that are needed when a deposit is due For something or unexpected expenses. I will continue to be a loyal user and I highly recommend this company Or cash advances over others that I have used in the past.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5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56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wanted to apply for a certain loan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was astounded that I was treated with respect and friendly help. Amanda Buckles was at the Floyd Baker Blvd office. She gets you in &amp; out with ease and don't prolong the wait. Makes a big difference this day and time... She is such a nice person...☺️,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4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33303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High interests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It is an easy place to make a loan but the interests are very high.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3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4864"/>
                  </a:ext>
                </a:extLst>
              </a:tr>
              <a:tr h="539441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have been </a:t>
                      </a:r>
                      <a:r>
                        <a:rPr lang="en-US" sz="10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 </a:t>
                      </a:r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customer for over 10 years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Needed extra holiday help got no increase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2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59028"/>
                  </a:ext>
                </a:extLst>
              </a:tr>
              <a:tr h="698733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been dealing with you guys for almost two years </a:t>
                      </a:r>
                      <a:endParaRPr lang="fr-FR" sz="10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I been dealing with you guys for almost two years and I never miss a payment and my loans stay the same after I pay this loan back I’m done with the company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Arial"/>
                        </a:rPr>
                        <a:t>1</a:t>
                      </a:r>
                      <a:endParaRPr lang="en-US" sz="1000" b="0" i="0" u="none" strike="noStrike" cap="none" dirty="0">
                        <a:solidFill>
                          <a:schemeClr val="bg1"/>
                        </a:solidFill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122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1594" y="771398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Exemple des Résultats d’étape2 :</a:t>
            </a:r>
            <a:endParaRPr lang="fr-FR" b="1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2064003" y="1636618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1695450" y="2927650"/>
            <a:ext cx="239835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ElasticSearch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1625600" y="2381760"/>
            <a:ext cx="233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/Environnement</a:t>
            </a:r>
            <a:endParaRPr sz="1800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294967295"/>
          </p:nvPr>
        </p:nvSpPr>
        <p:spPr>
          <a:xfrm>
            <a:off x="6018937" y="2486147"/>
            <a:ext cx="2176462" cy="46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/Fonction</a:t>
            </a:r>
            <a:endParaRPr sz="1800"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4294967295"/>
          </p:nvPr>
        </p:nvSpPr>
        <p:spPr>
          <a:xfrm>
            <a:off x="6149175" y="3004636"/>
            <a:ext cx="1670023" cy="99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Kibana</a:t>
            </a:r>
            <a:endParaRPr dirty="0"/>
          </a:p>
        </p:txBody>
      </p: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2238936" y="1827134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536;p35"/>
          <p:cNvSpPr txBox="1">
            <a:spLocks/>
          </p:cNvSpPr>
          <p:nvPr/>
        </p:nvSpPr>
        <p:spPr>
          <a:xfrm>
            <a:off x="522913" y="752550"/>
            <a:ext cx="836400" cy="35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 smtClean="0">
                <a:solidFill>
                  <a:schemeClr val="accent1"/>
                </a:solidFill>
              </a:rPr>
              <a:t>/02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90" name="Google Shape;761;p42"/>
          <p:cNvSpPr txBox="1">
            <a:spLocks/>
          </p:cNvSpPr>
          <p:nvPr/>
        </p:nvSpPr>
        <p:spPr>
          <a:xfrm>
            <a:off x="1246295" y="743297"/>
            <a:ext cx="3649555" cy="3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  <a:latin typeface="Oswald" panose="020B0604020202020204" charset="0"/>
                <a:ea typeface="Fira Code" panose="020B0604020202020204" charset="0"/>
                <a:cs typeface="Fira Code" panose="020B0604020202020204" charset="0"/>
              </a:rPr>
              <a:t>Organisation des données</a:t>
            </a:r>
            <a:endParaRPr lang="fr-FR" sz="1800" b="1" dirty="0">
              <a:solidFill>
                <a:schemeClr val="bg1"/>
              </a:solidFill>
              <a:latin typeface="Oswald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cxnSp>
        <p:nvCxnSpPr>
          <p:cNvPr id="66" name="Google Shape;454;p31">
            <a:hlinkClick r:id="" action="ppaction://hlinkshowjump?jump=nextslide"/>
          </p:cNvPr>
          <p:cNvCxnSpPr/>
          <p:nvPr/>
        </p:nvCxnSpPr>
        <p:spPr>
          <a:xfrm>
            <a:off x="7449148" y="441884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5166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1832</Words>
  <Application>Microsoft Office PowerPoint</Application>
  <PresentationFormat>On-screen Show (16:9)</PresentationFormat>
  <Paragraphs>350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Bebas Neue</vt:lpstr>
      <vt:lpstr>Fira Code Light</vt:lpstr>
      <vt:lpstr>Roboto Condensed Light</vt:lpstr>
      <vt:lpstr>Arial</vt:lpstr>
      <vt:lpstr>Oswald</vt:lpstr>
      <vt:lpstr>Fira Code</vt:lpstr>
      <vt:lpstr>How to Code Workshop by Slidesgo</vt:lpstr>
      <vt:lpstr>            Projet: Satisfaction des clients</vt:lpstr>
      <vt:lpstr>Data Engineering Projet</vt:lpstr>
      <vt:lpstr>Webscraping </vt:lpstr>
      <vt:lpstr>WebScraping</vt:lpstr>
      <vt:lpstr>WebScraping/Etape1</vt:lpstr>
      <vt:lpstr>PowerPoint Presentation</vt:lpstr>
      <vt:lpstr>WebScraping/Etape2</vt:lpstr>
      <vt:lpstr>PowerPoint Presentation</vt:lpstr>
      <vt:lpstr>/Environnement</vt:lpstr>
      <vt:lpstr>Organisation des données/Etape1</vt:lpstr>
      <vt:lpstr>Organisation des données/Etape2</vt:lpstr>
      <vt:lpstr>Machine Learning</vt:lpstr>
      <vt:lpstr>Machine Learning/Etapes</vt:lpstr>
      <vt:lpstr>FastAPI/Etapes</vt:lpstr>
      <vt:lpstr>FastAPI/Interface</vt:lpstr>
      <vt:lpstr>Conteneuriser cette API via Docker/Etape1</vt:lpstr>
      <vt:lpstr>Conteneuriser cette API via Docker/Etape2</vt:lpstr>
      <vt:lpstr>/Merci!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Satisfaction des clients </dc:title>
  <cp:lastModifiedBy>Ali</cp:lastModifiedBy>
  <cp:revision>66</cp:revision>
  <dcterms:modified xsi:type="dcterms:W3CDTF">2022-11-29T08:32:39Z</dcterms:modified>
</cp:coreProperties>
</file>