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8" r:id="rId2"/>
  </p:sldIdLst>
  <p:sldSz cx="43891200" cy="21945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027" autoAdjust="0"/>
    <p:restoredTop sz="96405"/>
  </p:normalViewPr>
  <p:slideViewPr>
    <p:cSldViewPr snapToGrid="0" snapToObjects="1">
      <p:cViewPr varScale="1">
        <p:scale>
          <a:sx n="24" d="100"/>
          <a:sy n="24" d="100"/>
        </p:scale>
        <p:origin x="114" y="8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86400" y="3591562"/>
            <a:ext cx="32918400" cy="7640320"/>
          </a:xfrm>
        </p:spPr>
        <p:txBody>
          <a:bodyPr anchor="b"/>
          <a:lstStyle>
            <a:lvl1pPr algn="ctr">
              <a:defRPr sz="19200"/>
            </a:lvl1pPr>
          </a:lstStyle>
          <a:p>
            <a:r>
              <a:rPr lang="en-US"/>
              <a:t>Click to edit Master title style</a:t>
            </a:r>
            <a:endParaRPr lang="en-US" dirty="0"/>
          </a:p>
        </p:txBody>
      </p:sp>
      <p:sp>
        <p:nvSpPr>
          <p:cNvPr id="3" name="Subtitle 2"/>
          <p:cNvSpPr>
            <a:spLocks noGrp="1"/>
          </p:cNvSpPr>
          <p:nvPr>
            <p:ph type="subTitle" idx="1"/>
          </p:nvPr>
        </p:nvSpPr>
        <p:spPr>
          <a:xfrm>
            <a:off x="5486400" y="11526522"/>
            <a:ext cx="329184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4DA5B7-E8A6-AF44-B101-53FD38A617CF}" type="datetimeFigureOut">
              <a:rPr lang="en-US" smtClean="0"/>
              <a:t>9/8/2024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56C687-0735-7448-8449-51B676A45990}" type="slidenum">
              <a:rPr lang="en-US" smtClean="0"/>
              <a:t>‹#›</a:t>
            </a:fld>
            <a:endParaRPr lang="en-US"/>
          </a:p>
        </p:txBody>
      </p:sp>
    </p:spTree>
    <p:extLst>
      <p:ext uri="{BB962C8B-B14F-4D97-AF65-F5344CB8AC3E}">
        <p14:creationId xmlns:p14="http://schemas.microsoft.com/office/powerpoint/2010/main" val="1667272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4DA5B7-E8A6-AF44-B101-53FD38A617CF}" type="datetimeFigureOut">
              <a:rPr lang="en-US" smtClean="0"/>
              <a:t>9/8/2024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56C687-0735-7448-8449-51B676A45990}" type="slidenum">
              <a:rPr lang="en-US" smtClean="0"/>
              <a:t>‹#›</a:t>
            </a:fld>
            <a:endParaRPr lang="en-US"/>
          </a:p>
        </p:txBody>
      </p:sp>
    </p:spTree>
    <p:extLst>
      <p:ext uri="{BB962C8B-B14F-4D97-AF65-F5344CB8AC3E}">
        <p14:creationId xmlns:p14="http://schemas.microsoft.com/office/powerpoint/2010/main" val="2810935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0" y="1168400"/>
            <a:ext cx="9464040" cy="18597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0" y="1168400"/>
            <a:ext cx="27843480" cy="18597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4DA5B7-E8A6-AF44-B101-53FD38A617CF}" type="datetimeFigureOut">
              <a:rPr lang="en-US" smtClean="0"/>
              <a:t>9/8/2024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56C687-0735-7448-8449-51B676A45990}" type="slidenum">
              <a:rPr lang="en-US" smtClean="0"/>
              <a:t>‹#›</a:t>
            </a:fld>
            <a:endParaRPr lang="en-US"/>
          </a:p>
        </p:txBody>
      </p:sp>
    </p:spTree>
    <p:extLst>
      <p:ext uri="{BB962C8B-B14F-4D97-AF65-F5344CB8AC3E}">
        <p14:creationId xmlns:p14="http://schemas.microsoft.com/office/powerpoint/2010/main" val="1391481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4DA5B7-E8A6-AF44-B101-53FD38A617CF}" type="datetimeFigureOut">
              <a:rPr lang="en-US" smtClean="0"/>
              <a:t>9/8/2024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56C687-0735-7448-8449-51B676A45990}" type="slidenum">
              <a:rPr lang="en-US" smtClean="0"/>
              <a:t>‹#›</a:t>
            </a:fld>
            <a:endParaRPr lang="en-US"/>
          </a:p>
        </p:txBody>
      </p:sp>
    </p:spTree>
    <p:extLst>
      <p:ext uri="{BB962C8B-B14F-4D97-AF65-F5344CB8AC3E}">
        <p14:creationId xmlns:p14="http://schemas.microsoft.com/office/powerpoint/2010/main" val="1050257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0" y="5471163"/>
            <a:ext cx="37856160" cy="9128758"/>
          </a:xfrm>
        </p:spPr>
        <p:txBody>
          <a:bodyPr anchor="b"/>
          <a:lstStyle>
            <a:lvl1pPr>
              <a:defRPr sz="19200"/>
            </a:lvl1pPr>
          </a:lstStyle>
          <a:p>
            <a:r>
              <a:rPr lang="en-US"/>
              <a:t>Click to edit Master title style</a:t>
            </a:r>
            <a:endParaRPr lang="en-US" dirty="0"/>
          </a:p>
        </p:txBody>
      </p:sp>
      <p:sp>
        <p:nvSpPr>
          <p:cNvPr id="3" name="Text Placeholder 2"/>
          <p:cNvSpPr>
            <a:spLocks noGrp="1"/>
          </p:cNvSpPr>
          <p:nvPr>
            <p:ph type="body" idx="1"/>
          </p:nvPr>
        </p:nvSpPr>
        <p:spPr>
          <a:xfrm>
            <a:off x="2994660" y="14686283"/>
            <a:ext cx="37856160" cy="4800598"/>
          </a:xfrm>
        </p:spPr>
        <p:txBody>
          <a:bodyPr/>
          <a:lstStyle>
            <a:lvl1pPr marL="0" indent="0">
              <a:buNone/>
              <a:defRPr sz="7680">
                <a:solidFill>
                  <a:schemeClr val="tx1">
                    <a:tint val="75000"/>
                  </a:schemeClr>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4DA5B7-E8A6-AF44-B101-53FD38A617CF}" type="datetimeFigureOut">
              <a:rPr lang="en-US" smtClean="0"/>
              <a:t>9/8/2024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56C687-0735-7448-8449-51B676A45990}" type="slidenum">
              <a:rPr lang="en-US" smtClean="0"/>
              <a:t>‹#›</a:t>
            </a:fld>
            <a:endParaRPr lang="en-US"/>
          </a:p>
        </p:txBody>
      </p:sp>
    </p:spTree>
    <p:extLst>
      <p:ext uri="{BB962C8B-B14F-4D97-AF65-F5344CB8AC3E}">
        <p14:creationId xmlns:p14="http://schemas.microsoft.com/office/powerpoint/2010/main" val="3173176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5842000"/>
            <a:ext cx="1865376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5842000"/>
            <a:ext cx="1865376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4DA5B7-E8A6-AF44-B101-53FD38A617CF}" type="datetimeFigureOut">
              <a:rPr lang="en-US" smtClean="0"/>
              <a:t>9/8/2024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56C687-0735-7448-8449-51B676A45990}" type="slidenum">
              <a:rPr lang="en-US" smtClean="0"/>
              <a:t>‹#›</a:t>
            </a:fld>
            <a:endParaRPr lang="en-US"/>
          </a:p>
        </p:txBody>
      </p:sp>
    </p:spTree>
    <p:extLst>
      <p:ext uri="{BB962C8B-B14F-4D97-AF65-F5344CB8AC3E}">
        <p14:creationId xmlns:p14="http://schemas.microsoft.com/office/powerpoint/2010/main" val="1249239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168401"/>
            <a:ext cx="37856160" cy="42418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39" y="5379722"/>
            <a:ext cx="18568033"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4" name="Content Placeholder 3"/>
          <p:cNvSpPr>
            <a:spLocks noGrp="1"/>
          </p:cNvSpPr>
          <p:nvPr>
            <p:ph sz="half" idx="2"/>
          </p:nvPr>
        </p:nvSpPr>
        <p:spPr>
          <a:xfrm>
            <a:off x="3023239" y="8016240"/>
            <a:ext cx="18568033"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0" y="5379722"/>
            <a:ext cx="18659477"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6" name="Content Placeholder 5"/>
          <p:cNvSpPr>
            <a:spLocks noGrp="1"/>
          </p:cNvSpPr>
          <p:nvPr>
            <p:ph sz="quarter" idx="4"/>
          </p:nvPr>
        </p:nvSpPr>
        <p:spPr>
          <a:xfrm>
            <a:off x="22219920" y="8016240"/>
            <a:ext cx="18659477"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4DA5B7-E8A6-AF44-B101-53FD38A617CF}" type="datetimeFigureOut">
              <a:rPr lang="en-US" smtClean="0"/>
              <a:t>9/8/2024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56C687-0735-7448-8449-51B676A45990}" type="slidenum">
              <a:rPr lang="en-US" smtClean="0"/>
              <a:t>‹#›</a:t>
            </a:fld>
            <a:endParaRPr lang="en-US"/>
          </a:p>
        </p:txBody>
      </p:sp>
    </p:spTree>
    <p:extLst>
      <p:ext uri="{BB962C8B-B14F-4D97-AF65-F5344CB8AC3E}">
        <p14:creationId xmlns:p14="http://schemas.microsoft.com/office/powerpoint/2010/main" val="1300761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4DA5B7-E8A6-AF44-B101-53FD38A617CF}" type="datetimeFigureOut">
              <a:rPr lang="en-US" smtClean="0"/>
              <a:t>9/8/2024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56C687-0735-7448-8449-51B676A45990}" type="slidenum">
              <a:rPr lang="en-US" smtClean="0"/>
              <a:t>‹#›</a:t>
            </a:fld>
            <a:endParaRPr lang="en-US"/>
          </a:p>
        </p:txBody>
      </p:sp>
    </p:spTree>
    <p:extLst>
      <p:ext uri="{BB962C8B-B14F-4D97-AF65-F5344CB8AC3E}">
        <p14:creationId xmlns:p14="http://schemas.microsoft.com/office/powerpoint/2010/main" val="3186174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4DA5B7-E8A6-AF44-B101-53FD38A617CF}" type="datetimeFigureOut">
              <a:rPr lang="en-US" smtClean="0"/>
              <a:t>9/8/2024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56C687-0735-7448-8449-51B676A45990}" type="slidenum">
              <a:rPr lang="en-US" smtClean="0"/>
              <a:t>‹#›</a:t>
            </a:fld>
            <a:endParaRPr lang="en-US"/>
          </a:p>
        </p:txBody>
      </p:sp>
    </p:spTree>
    <p:extLst>
      <p:ext uri="{BB962C8B-B14F-4D97-AF65-F5344CB8AC3E}">
        <p14:creationId xmlns:p14="http://schemas.microsoft.com/office/powerpoint/2010/main" val="1960634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9" y="1463040"/>
            <a:ext cx="14156053" cy="5120640"/>
          </a:xfrm>
        </p:spPr>
        <p:txBody>
          <a:bodyPr anchor="b"/>
          <a:lstStyle>
            <a:lvl1pPr>
              <a:defRPr sz="10240"/>
            </a:lvl1pPr>
          </a:lstStyle>
          <a:p>
            <a:r>
              <a:rPr lang="en-US"/>
              <a:t>Click to edit Master title style</a:t>
            </a:r>
            <a:endParaRPr lang="en-US" dirty="0"/>
          </a:p>
        </p:txBody>
      </p:sp>
      <p:sp>
        <p:nvSpPr>
          <p:cNvPr id="3" name="Content Placeholder 2"/>
          <p:cNvSpPr>
            <a:spLocks noGrp="1"/>
          </p:cNvSpPr>
          <p:nvPr>
            <p:ph idx="1"/>
          </p:nvPr>
        </p:nvSpPr>
        <p:spPr>
          <a:xfrm>
            <a:off x="18659477" y="3159762"/>
            <a:ext cx="2221992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9" y="6583680"/>
            <a:ext cx="14156053"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954DA5B7-E8A6-AF44-B101-53FD38A617CF}" type="datetimeFigureOut">
              <a:rPr lang="en-US" smtClean="0"/>
              <a:t>9/8/2024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56C687-0735-7448-8449-51B676A45990}" type="slidenum">
              <a:rPr lang="en-US" smtClean="0"/>
              <a:t>‹#›</a:t>
            </a:fld>
            <a:endParaRPr lang="en-US"/>
          </a:p>
        </p:txBody>
      </p:sp>
    </p:spTree>
    <p:extLst>
      <p:ext uri="{BB962C8B-B14F-4D97-AF65-F5344CB8AC3E}">
        <p14:creationId xmlns:p14="http://schemas.microsoft.com/office/powerpoint/2010/main" val="2235725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9" y="1463040"/>
            <a:ext cx="14156053" cy="5120640"/>
          </a:xfrm>
        </p:spPr>
        <p:txBody>
          <a:bodyPr anchor="b"/>
          <a:lstStyle>
            <a:lvl1pPr>
              <a:defRPr sz="10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3159762"/>
            <a:ext cx="2221992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a:t>Click icon to add picture</a:t>
            </a:r>
            <a:endParaRPr lang="en-US" dirty="0"/>
          </a:p>
        </p:txBody>
      </p:sp>
      <p:sp>
        <p:nvSpPr>
          <p:cNvPr id="4" name="Text Placeholder 3"/>
          <p:cNvSpPr>
            <a:spLocks noGrp="1"/>
          </p:cNvSpPr>
          <p:nvPr>
            <p:ph type="body" sz="half" idx="2"/>
          </p:nvPr>
        </p:nvSpPr>
        <p:spPr>
          <a:xfrm>
            <a:off x="3023239" y="6583680"/>
            <a:ext cx="14156053"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954DA5B7-E8A6-AF44-B101-53FD38A617CF}" type="datetimeFigureOut">
              <a:rPr lang="en-US" smtClean="0"/>
              <a:t>9/8/2024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56C687-0735-7448-8449-51B676A45990}" type="slidenum">
              <a:rPr lang="en-US" smtClean="0"/>
              <a:t>‹#›</a:t>
            </a:fld>
            <a:endParaRPr lang="en-US"/>
          </a:p>
        </p:txBody>
      </p:sp>
    </p:spTree>
    <p:extLst>
      <p:ext uri="{BB962C8B-B14F-4D97-AF65-F5344CB8AC3E}">
        <p14:creationId xmlns:p14="http://schemas.microsoft.com/office/powerpoint/2010/main" val="3206103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168401"/>
            <a:ext cx="37856160" cy="42418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5842000"/>
            <a:ext cx="37856160" cy="139242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20340322"/>
            <a:ext cx="987552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954DA5B7-E8A6-AF44-B101-53FD38A617CF}" type="datetimeFigureOut">
              <a:rPr lang="en-US" smtClean="0"/>
              <a:t>9/8/2024</a:t>
            </a:fld>
            <a:endParaRPr lang="en-US"/>
          </a:p>
        </p:txBody>
      </p:sp>
      <p:sp>
        <p:nvSpPr>
          <p:cNvPr id="5" name="Footer Placeholder 4"/>
          <p:cNvSpPr>
            <a:spLocks noGrp="1"/>
          </p:cNvSpPr>
          <p:nvPr>
            <p:ph type="ftr" sz="quarter" idx="3"/>
          </p:nvPr>
        </p:nvSpPr>
        <p:spPr>
          <a:xfrm>
            <a:off x="14538960" y="20340322"/>
            <a:ext cx="1481328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20340322"/>
            <a:ext cx="987552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5256C687-0735-7448-8449-51B676A45990}" type="slidenum">
              <a:rPr lang="en-US" smtClean="0"/>
              <a:t>‹#›</a:t>
            </a:fld>
            <a:endParaRPr lang="en-US"/>
          </a:p>
        </p:txBody>
      </p:sp>
    </p:spTree>
    <p:extLst>
      <p:ext uri="{BB962C8B-B14F-4D97-AF65-F5344CB8AC3E}">
        <p14:creationId xmlns:p14="http://schemas.microsoft.com/office/powerpoint/2010/main" val="356938619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3" Type="http://schemas.openxmlformats.org/officeDocument/2006/relationships/hyperlink" Target="https://huggingface.co/datasets/bakhitovd/ML_arxiv/viewer/default/test?p=4&amp;row=487" TargetMode="External"/><Relationship Id="rId7" Type="http://schemas.openxmlformats.org/officeDocument/2006/relationships/image" Target="../media/image2.gif"/><Relationship Id="rId12" Type="http://schemas.openxmlformats.org/officeDocument/2006/relationships/image" Target="../media/image7.png"/><Relationship Id="rId2" Type="http://schemas.openxmlformats.org/officeDocument/2006/relationships/hyperlink" Target="https://www.datacamp.com/tutorial/flan-t5-tutorial" TargetMode="External"/><Relationship Id="rId1" Type="http://schemas.openxmlformats.org/officeDocument/2006/relationships/slideLayout" Target="../slideLayouts/slideLayout2.xml"/><Relationship Id="rId6" Type="http://schemas.openxmlformats.org/officeDocument/2006/relationships/image" Target="../media/image1.png"/><Relationship Id="rId11" Type="http://schemas.openxmlformats.org/officeDocument/2006/relationships/image" Target="../media/image6.png"/><Relationship Id="rId5" Type="http://schemas.openxmlformats.org/officeDocument/2006/relationships/hyperlink" Target="https://huggingface.co/google/pegasus-large" TargetMode="External"/><Relationship Id="rId10" Type="http://schemas.openxmlformats.org/officeDocument/2006/relationships/image" Target="../media/image5.png"/><Relationship Id="rId4" Type="http://schemas.openxmlformats.org/officeDocument/2006/relationships/hyperlink" Target="https://huggingface.co/google/pegasus-arxiv" TargetMode="External"/><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9B46725A-D642-9441-95F2-F05C69E2BF14}"/>
              </a:ext>
            </a:extLst>
          </p:cNvPr>
          <p:cNvSpPr/>
          <p:nvPr/>
        </p:nvSpPr>
        <p:spPr>
          <a:xfrm>
            <a:off x="578030" y="20139133"/>
            <a:ext cx="42735140" cy="1233957"/>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B90A710D-6E44-7D42-97EE-4991519EF344}"/>
              </a:ext>
            </a:extLst>
          </p:cNvPr>
          <p:cNvSpPr txBox="1"/>
          <p:nvPr/>
        </p:nvSpPr>
        <p:spPr>
          <a:xfrm>
            <a:off x="748738" y="20268172"/>
            <a:ext cx="17685566" cy="1631216"/>
          </a:xfrm>
          <a:prstGeom prst="rect">
            <a:avLst/>
          </a:prstGeom>
          <a:noFill/>
        </p:spPr>
        <p:txBody>
          <a:bodyPr wrap="square" rtlCol="0">
            <a:spAutoFit/>
          </a:bodyPr>
          <a:lstStyle/>
          <a:p>
            <a:r>
              <a:rPr lang="en-US" sz="2000" dirty="0">
                <a:latin typeface="Source Sans Pro" panose="020B0503030403020204" pitchFamily="34" charset="0"/>
                <a:ea typeface="Source Sans Pro" panose="020B0503030403020204" pitchFamily="34" charset="0"/>
                <a:cs typeface="Open Sans"/>
              </a:rPr>
              <a:t>References:</a:t>
            </a:r>
            <a:br>
              <a:rPr lang="en-US" sz="2000" dirty="0">
                <a:latin typeface="Source Sans Pro" panose="020B0503030403020204" pitchFamily="34" charset="0"/>
                <a:ea typeface="Source Sans Pro" panose="020B0503030403020204" pitchFamily="34" charset="0"/>
                <a:cs typeface="Open Sans"/>
              </a:rPr>
            </a:br>
            <a:r>
              <a:rPr lang="en-US" sz="2000" dirty="0">
                <a:hlinkClick r:id="rId2"/>
              </a:rPr>
              <a:t>FLAN-T5 Tutorial: Guide and Fine-Tuning | </a:t>
            </a:r>
            <a:r>
              <a:rPr lang="en-US" sz="2000" dirty="0" err="1">
                <a:hlinkClick r:id="rId2"/>
              </a:rPr>
              <a:t>DataCamp</a:t>
            </a:r>
            <a:endParaRPr lang="en-US" sz="2000" dirty="0"/>
          </a:p>
          <a:p>
            <a:r>
              <a:rPr lang="en-US" sz="2000" dirty="0" err="1">
                <a:hlinkClick r:id="rId3"/>
              </a:rPr>
              <a:t>bakhitovd</a:t>
            </a:r>
            <a:r>
              <a:rPr lang="en-US" sz="2000" dirty="0">
                <a:hlinkClick r:id="rId3"/>
              </a:rPr>
              <a:t>/</a:t>
            </a:r>
            <a:r>
              <a:rPr lang="en-US" sz="2000" dirty="0" err="1">
                <a:hlinkClick r:id="rId3"/>
              </a:rPr>
              <a:t>ML_arxiv</a:t>
            </a:r>
            <a:r>
              <a:rPr lang="en-US" sz="2000" dirty="0">
                <a:hlinkClick r:id="rId3"/>
              </a:rPr>
              <a:t> · Datasets at Hugging Face</a:t>
            </a:r>
            <a:endParaRPr lang="en-US" sz="2000" dirty="0"/>
          </a:p>
          <a:p>
            <a:r>
              <a:rPr lang="en-US" sz="2000" dirty="0">
                <a:hlinkClick r:id="rId4"/>
              </a:rPr>
              <a:t>google/</a:t>
            </a:r>
            <a:r>
              <a:rPr lang="en-US" sz="2000" dirty="0" err="1">
                <a:hlinkClick r:id="rId4"/>
              </a:rPr>
              <a:t>pegasus-arxiv</a:t>
            </a:r>
            <a:r>
              <a:rPr lang="en-US" sz="2000" dirty="0">
                <a:hlinkClick r:id="rId4"/>
              </a:rPr>
              <a:t> · Hugging Face</a:t>
            </a:r>
            <a:endParaRPr lang="en-US" sz="2000" dirty="0"/>
          </a:p>
          <a:p>
            <a:r>
              <a:rPr lang="en-US" sz="2000" dirty="0">
                <a:hlinkClick r:id="rId5"/>
              </a:rPr>
              <a:t>google/</a:t>
            </a:r>
            <a:r>
              <a:rPr lang="en-US" sz="2000" dirty="0" err="1">
                <a:hlinkClick r:id="rId5"/>
              </a:rPr>
              <a:t>pegasus</a:t>
            </a:r>
            <a:r>
              <a:rPr lang="en-US" sz="2000" dirty="0">
                <a:hlinkClick r:id="rId5"/>
              </a:rPr>
              <a:t>-large · Hugging Face</a:t>
            </a:r>
            <a:endParaRPr lang="en-US" sz="2000" dirty="0">
              <a:latin typeface="Source Sans Pro" panose="020B0503030403020204" pitchFamily="34" charset="0"/>
              <a:ea typeface="Source Sans Pro" panose="020B0503030403020204" pitchFamily="34" charset="0"/>
              <a:cs typeface="Open Sans"/>
            </a:endParaRPr>
          </a:p>
        </p:txBody>
      </p:sp>
      <p:sp>
        <p:nvSpPr>
          <p:cNvPr id="33" name="TextBox 32">
            <a:extLst>
              <a:ext uri="{FF2B5EF4-FFF2-40B4-BE49-F238E27FC236}">
                <a16:creationId xmlns:a16="http://schemas.microsoft.com/office/drawing/2014/main" id="{7B7D35E4-F1FD-7045-87B8-112E66E3C8FD}"/>
              </a:ext>
            </a:extLst>
          </p:cNvPr>
          <p:cNvSpPr txBox="1"/>
          <p:nvPr/>
        </p:nvSpPr>
        <p:spPr>
          <a:xfrm>
            <a:off x="38649230" y="20262616"/>
            <a:ext cx="4588100" cy="1015663"/>
          </a:xfrm>
          <a:prstGeom prst="rect">
            <a:avLst/>
          </a:prstGeom>
          <a:noFill/>
        </p:spPr>
        <p:txBody>
          <a:bodyPr wrap="square" rtlCol="0">
            <a:spAutoFit/>
          </a:bodyPr>
          <a:lstStyle/>
          <a:p>
            <a:r>
              <a:rPr lang="en-US" sz="2000" dirty="0">
                <a:latin typeface="Source Sans Pro" panose="020B0503030403020204" pitchFamily="34" charset="0"/>
                <a:ea typeface="Source Sans Pro" panose="020B0503030403020204" pitchFamily="34" charset="0"/>
                <a:cs typeface="Open Sans"/>
              </a:rPr>
              <a:t>Example 3: Funding provided by the American Physical Therapy Association’s </a:t>
            </a:r>
            <a:r>
              <a:rPr lang="en-US" sz="2000" dirty="0" err="1">
                <a:latin typeface="Source Sans Pro" panose="020B0503030403020204" pitchFamily="34" charset="0"/>
                <a:ea typeface="Source Sans Pro" panose="020B0503030403020204" pitchFamily="34" charset="0"/>
                <a:cs typeface="Open Sans"/>
              </a:rPr>
              <a:t>xxxxxxxx</a:t>
            </a:r>
            <a:r>
              <a:rPr lang="en-US" sz="2000" dirty="0">
                <a:latin typeface="Source Sans Pro" panose="020B0503030403020204" pitchFamily="34" charset="0"/>
                <a:ea typeface="Source Sans Pro" panose="020B0503030403020204" pitchFamily="34" charset="0"/>
                <a:cs typeface="Open Sans"/>
              </a:rPr>
              <a:t> Program. </a:t>
            </a:r>
          </a:p>
        </p:txBody>
      </p:sp>
      <p:sp>
        <p:nvSpPr>
          <p:cNvPr id="34" name="Rectangle 33">
            <a:extLst>
              <a:ext uri="{FF2B5EF4-FFF2-40B4-BE49-F238E27FC236}">
                <a16:creationId xmlns:a16="http://schemas.microsoft.com/office/drawing/2014/main" id="{C2FDA863-90C2-F448-AF42-E0C9317C0030}"/>
              </a:ext>
            </a:extLst>
          </p:cNvPr>
          <p:cNvSpPr/>
          <p:nvPr/>
        </p:nvSpPr>
        <p:spPr>
          <a:xfrm>
            <a:off x="35634687" y="20313467"/>
            <a:ext cx="2801082" cy="906200"/>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35" name="TextBox 34">
            <a:extLst>
              <a:ext uri="{FF2B5EF4-FFF2-40B4-BE49-F238E27FC236}">
                <a16:creationId xmlns:a16="http://schemas.microsoft.com/office/drawing/2014/main" id="{78838EFF-F2BA-EC45-923B-1AAB0EFE7B99}"/>
              </a:ext>
            </a:extLst>
          </p:cNvPr>
          <p:cNvSpPr txBox="1"/>
          <p:nvPr/>
        </p:nvSpPr>
        <p:spPr>
          <a:xfrm>
            <a:off x="29677901" y="20412570"/>
            <a:ext cx="5783863" cy="707886"/>
          </a:xfrm>
          <a:prstGeom prst="rect">
            <a:avLst/>
          </a:prstGeom>
          <a:noFill/>
        </p:spPr>
        <p:txBody>
          <a:bodyPr wrap="square" rtlCol="0">
            <a:spAutoFit/>
          </a:bodyPr>
          <a:lstStyle/>
          <a:p>
            <a:pPr algn="r"/>
            <a:r>
              <a:rPr lang="en-US" sz="2000" dirty="0">
                <a:latin typeface="Source Sans Pro" panose="020B0503030403020204" pitchFamily="34" charset="0"/>
                <a:ea typeface="Source Sans Pro" panose="020B0503030403020204" pitchFamily="34" charset="0"/>
                <a:cs typeface="Open Sans"/>
              </a:rPr>
              <a:t>*Size of this logo is notably smaller than the primary Washington University logo in header.</a:t>
            </a:r>
          </a:p>
        </p:txBody>
      </p:sp>
      <p:sp>
        <p:nvSpPr>
          <p:cNvPr id="36" name="TextBox 35">
            <a:extLst>
              <a:ext uri="{FF2B5EF4-FFF2-40B4-BE49-F238E27FC236}">
                <a16:creationId xmlns:a16="http://schemas.microsoft.com/office/drawing/2014/main" id="{320E3599-04B3-2249-9315-65D3FDB92DB0}"/>
              </a:ext>
            </a:extLst>
          </p:cNvPr>
          <p:cNvSpPr txBox="1"/>
          <p:nvPr/>
        </p:nvSpPr>
        <p:spPr>
          <a:xfrm>
            <a:off x="35751426" y="20423820"/>
            <a:ext cx="2547081" cy="707886"/>
          </a:xfrm>
          <a:prstGeom prst="rect">
            <a:avLst/>
          </a:prstGeom>
          <a:noFill/>
        </p:spPr>
        <p:txBody>
          <a:bodyPr wrap="square" rtlCol="0">
            <a:spAutoFit/>
          </a:bodyPr>
          <a:lstStyle/>
          <a:p>
            <a:pPr algn="ctr"/>
            <a:r>
              <a:rPr lang="en-US" sz="2000" dirty="0">
                <a:latin typeface="Source Sans Pro" panose="020B0503030403020204" pitchFamily="34" charset="0"/>
                <a:ea typeface="Source Sans Pro" panose="020B0503030403020204" pitchFamily="34" charset="0"/>
                <a:cs typeface="Open Sans"/>
              </a:rPr>
              <a:t>Outside entity logo,</a:t>
            </a:r>
          </a:p>
          <a:p>
            <a:pPr algn="ctr"/>
            <a:r>
              <a:rPr lang="en-US" sz="2000" dirty="0">
                <a:latin typeface="Source Sans Pro" panose="020B0503030403020204" pitchFamily="34" charset="0"/>
                <a:ea typeface="Source Sans Pro" panose="020B0503030403020204" pitchFamily="34" charset="0"/>
                <a:cs typeface="Open Sans"/>
              </a:rPr>
              <a:t> if needed*</a:t>
            </a:r>
          </a:p>
        </p:txBody>
      </p:sp>
      <p:sp>
        <p:nvSpPr>
          <p:cNvPr id="27" name="Rectangle 26">
            <a:extLst>
              <a:ext uri="{FF2B5EF4-FFF2-40B4-BE49-F238E27FC236}">
                <a16:creationId xmlns:a16="http://schemas.microsoft.com/office/drawing/2014/main" id="{8C81AB9C-C836-5B4E-8421-0A77162CD25F}"/>
              </a:ext>
            </a:extLst>
          </p:cNvPr>
          <p:cNvSpPr/>
          <p:nvPr/>
        </p:nvSpPr>
        <p:spPr>
          <a:xfrm>
            <a:off x="29462250" y="20139133"/>
            <a:ext cx="13850920" cy="1233957"/>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909EA89-E4C1-9344-B758-8C582C12D62F}"/>
              </a:ext>
            </a:extLst>
          </p:cNvPr>
          <p:cNvSpPr/>
          <p:nvPr/>
        </p:nvSpPr>
        <p:spPr>
          <a:xfrm>
            <a:off x="578030" y="582628"/>
            <a:ext cx="42735140" cy="4247648"/>
          </a:xfrm>
          <a:prstGeom prst="rect">
            <a:avLst/>
          </a:prstGeom>
          <a:solidFill>
            <a:srgbClr val="5E626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9" name="TextBox 38">
            <a:extLst>
              <a:ext uri="{FF2B5EF4-FFF2-40B4-BE49-F238E27FC236}">
                <a16:creationId xmlns:a16="http://schemas.microsoft.com/office/drawing/2014/main" id="{BCAC7F0F-6033-B044-9DF2-A7AF89727AE7}"/>
              </a:ext>
            </a:extLst>
          </p:cNvPr>
          <p:cNvSpPr txBox="1"/>
          <p:nvPr/>
        </p:nvSpPr>
        <p:spPr>
          <a:xfrm>
            <a:off x="15577444" y="3341908"/>
            <a:ext cx="13884806" cy="1569660"/>
          </a:xfrm>
          <a:prstGeom prst="rect">
            <a:avLst/>
          </a:prstGeom>
          <a:noFill/>
        </p:spPr>
        <p:txBody>
          <a:bodyPr wrap="square" rtlCol="0">
            <a:spAutoFit/>
          </a:bodyPr>
          <a:lstStyle/>
          <a:p>
            <a:pPr algn="ctr"/>
            <a:r>
              <a:rPr lang="en-US" sz="4800" dirty="0">
                <a:solidFill>
                  <a:schemeClr val="bg1"/>
                </a:solidFill>
                <a:latin typeface="Source Sans Pro" panose="020B0503030403020204" pitchFamily="34" charset="0"/>
                <a:ea typeface="Source Sans Pro" panose="020B0503030403020204" pitchFamily="34" charset="0"/>
                <a:cs typeface="Open Sans" charset="0"/>
              </a:rPr>
              <a:t>Department of Computer Science</a:t>
            </a:r>
          </a:p>
          <a:p>
            <a:pPr algn="ctr"/>
            <a:r>
              <a:rPr lang="en-US" sz="4800" dirty="0">
                <a:solidFill>
                  <a:schemeClr val="bg1"/>
                </a:solidFill>
                <a:latin typeface="Source Sans Pro" panose="020B0503030403020204" pitchFamily="34" charset="0"/>
                <a:ea typeface="Source Sans Pro" panose="020B0503030403020204" pitchFamily="34" charset="0"/>
                <a:cs typeface="Open Sans" charset="0"/>
              </a:rPr>
              <a:t>By Ali Zamin</a:t>
            </a:r>
            <a:endParaRPr lang="en-US" sz="4800" dirty="0">
              <a:latin typeface="Source Sans Pro" panose="020B0503030403020204" pitchFamily="34" charset="0"/>
              <a:ea typeface="Source Sans Pro" panose="020B0503030403020204" pitchFamily="34" charset="0"/>
              <a:cs typeface="Open Sans" charset="0"/>
            </a:endParaRPr>
          </a:p>
        </p:txBody>
      </p:sp>
      <p:sp>
        <p:nvSpPr>
          <p:cNvPr id="40" name="TextBox 39">
            <a:extLst>
              <a:ext uri="{FF2B5EF4-FFF2-40B4-BE49-F238E27FC236}">
                <a16:creationId xmlns:a16="http://schemas.microsoft.com/office/drawing/2014/main" id="{B7842004-3082-064D-98CD-A48B2040EBF0}"/>
              </a:ext>
            </a:extLst>
          </p:cNvPr>
          <p:cNvSpPr txBox="1"/>
          <p:nvPr/>
        </p:nvSpPr>
        <p:spPr>
          <a:xfrm>
            <a:off x="7388496" y="1056181"/>
            <a:ext cx="29114208" cy="2123658"/>
          </a:xfrm>
          <a:prstGeom prst="rect">
            <a:avLst/>
          </a:prstGeom>
          <a:noFill/>
        </p:spPr>
        <p:txBody>
          <a:bodyPr wrap="square" rtlCol="0">
            <a:spAutoFit/>
          </a:bodyPr>
          <a:lstStyle/>
          <a:p>
            <a:pPr algn="ctr"/>
            <a:r>
              <a:rPr lang="en-US" sz="6600" b="1" dirty="0">
                <a:solidFill>
                  <a:schemeClr val="bg1"/>
                </a:solidFill>
                <a:latin typeface="Source Sans Pro" panose="020B0503030403020204" pitchFamily="34" charset="0"/>
                <a:ea typeface="Source Sans Pro" panose="020B0503030403020204" pitchFamily="34" charset="0"/>
                <a:cs typeface="Open Sans Semibold"/>
              </a:rPr>
              <a:t>Automatic Abstractive Text Summarization for scientific papers using Pegasus Models and comparative analysis of different Pegasus variants</a:t>
            </a:r>
          </a:p>
        </p:txBody>
      </p:sp>
      <p:sp>
        <p:nvSpPr>
          <p:cNvPr id="20" name="TextBox 19">
            <a:extLst>
              <a:ext uri="{FF2B5EF4-FFF2-40B4-BE49-F238E27FC236}">
                <a16:creationId xmlns:a16="http://schemas.microsoft.com/office/drawing/2014/main" id="{074EAD15-FE21-2145-AA9D-8A8C1C2DC577}"/>
              </a:ext>
            </a:extLst>
          </p:cNvPr>
          <p:cNvSpPr txBox="1"/>
          <p:nvPr/>
        </p:nvSpPr>
        <p:spPr>
          <a:xfrm>
            <a:off x="29683582" y="20269213"/>
            <a:ext cx="11178111" cy="400110"/>
          </a:xfrm>
          <a:prstGeom prst="rect">
            <a:avLst/>
          </a:prstGeom>
          <a:noFill/>
        </p:spPr>
        <p:txBody>
          <a:bodyPr wrap="square" rtlCol="0">
            <a:spAutoFit/>
          </a:bodyPr>
          <a:lstStyle/>
          <a:p>
            <a:endParaRPr lang="en-US" sz="2000" dirty="0">
              <a:latin typeface="Source Sans Pro" panose="020B0503030403020204" pitchFamily="34" charset="0"/>
              <a:ea typeface="Source Sans Pro" panose="020B0503030403020204" pitchFamily="34" charset="0"/>
              <a:cs typeface="Open Sans"/>
            </a:endParaRPr>
          </a:p>
        </p:txBody>
      </p:sp>
      <p:sp>
        <p:nvSpPr>
          <p:cNvPr id="37" name="Rectangle 36">
            <a:extLst>
              <a:ext uri="{FF2B5EF4-FFF2-40B4-BE49-F238E27FC236}">
                <a16:creationId xmlns:a16="http://schemas.microsoft.com/office/drawing/2014/main" id="{393A7CF2-67BC-334E-8798-216E3CC122B2}"/>
              </a:ext>
            </a:extLst>
          </p:cNvPr>
          <p:cNvSpPr/>
          <p:nvPr/>
        </p:nvSpPr>
        <p:spPr>
          <a:xfrm>
            <a:off x="578030" y="5407844"/>
            <a:ext cx="13889538" cy="7521081"/>
          </a:xfrm>
          <a:prstGeom prst="rect">
            <a:avLst/>
          </a:prstGeom>
          <a:solidFill>
            <a:srgbClr val="D9D9D9"/>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sz="3600" b="1" dirty="0">
                <a:solidFill>
                  <a:schemeClr val="tx1"/>
                </a:solidFill>
              </a:rPr>
              <a:t>Problem</a:t>
            </a:r>
          </a:p>
          <a:p>
            <a:pPr algn="ctr"/>
            <a:endParaRPr lang="en-US" sz="3600" b="1" dirty="0">
              <a:solidFill>
                <a:schemeClr val="tx1"/>
              </a:solidFill>
            </a:endParaRPr>
          </a:p>
          <a:p>
            <a:pPr marL="342900" indent="-342900">
              <a:buFont typeface="Arial" panose="020B0604020202020204" pitchFamily="34" charset="0"/>
              <a:buChar char="•"/>
            </a:pPr>
            <a:r>
              <a:rPr lang="en-US" sz="2000" dirty="0">
                <a:solidFill>
                  <a:schemeClr val="tx1"/>
                </a:solidFill>
              </a:rPr>
              <a:t>Producing a shorter version of long texts while preserving the salient information.</a:t>
            </a:r>
          </a:p>
          <a:p>
            <a:pPr marL="342900" indent="-342900">
              <a:buFont typeface="Arial" panose="020B0604020202020204" pitchFamily="34" charset="0"/>
              <a:buChar char="•"/>
            </a:pPr>
            <a:endParaRPr lang="en-US" sz="2000" dirty="0">
              <a:solidFill>
                <a:schemeClr val="tx1"/>
              </a:solidFill>
            </a:endParaRPr>
          </a:p>
          <a:p>
            <a:pPr marL="342900" indent="-342900">
              <a:buFont typeface="Arial" panose="020B0604020202020204" pitchFamily="34" charset="0"/>
              <a:buChar char="•"/>
            </a:pPr>
            <a:r>
              <a:rPr lang="en-US" sz="2000" dirty="0">
                <a:solidFill>
                  <a:schemeClr val="tx1"/>
                </a:solidFill>
              </a:rPr>
              <a:t>Text summarization helps in quickly understanding the essence of large documents, saving valuable time.</a:t>
            </a:r>
          </a:p>
          <a:p>
            <a:pPr marL="342900" indent="-342900">
              <a:buFont typeface="Arial" panose="020B0604020202020204" pitchFamily="34" charset="0"/>
              <a:buChar char="•"/>
            </a:pPr>
            <a:endParaRPr lang="en-US" sz="2000" dirty="0">
              <a:solidFill>
                <a:schemeClr val="tx1"/>
              </a:solidFill>
            </a:endParaRPr>
          </a:p>
          <a:p>
            <a:pPr marL="342900" indent="-342900">
              <a:buFont typeface="Arial" panose="020B0604020202020204" pitchFamily="34" charset="0"/>
              <a:buChar char="•"/>
            </a:pPr>
            <a:r>
              <a:rPr lang="en-US" sz="2000" dirty="0">
                <a:solidFill>
                  <a:schemeClr val="tx1"/>
                </a:solidFill>
              </a:rPr>
              <a:t>Two types of summarization: Extractive and Abstractive</a:t>
            </a:r>
          </a:p>
          <a:p>
            <a:pPr marL="342900" indent="-342900">
              <a:buFont typeface="Arial" panose="020B0604020202020204" pitchFamily="34" charset="0"/>
              <a:buChar char="•"/>
            </a:pPr>
            <a:endParaRPr lang="en-US" sz="2000" dirty="0">
              <a:solidFill>
                <a:schemeClr val="tx1"/>
              </a:solidFill>
            </a:endParaRPr>
          </a:p>
          <a:p>
            <a:pPr marL="342900" indent="-342900">
              <a:buFont typeface="Arial" panose="020B0604020202020204" pitchFamily="34" charset="0"/>
              <a:buChar char="•"/>
            </a:pPr>
            <a:r>
              <a:rPr lang="en-US" sz="2000" dirty="0">
                <a:solidFill>
                  <a:schemeClr val="tx1"/>
                </a:solidFill>
              </a:rPr>
              <a:t>Extractive: Select parts of the original text to form a summary</a:t>
            </a:r>
          </a:p>
          <a:p>
            <a:pPr marL="800100" lvl="1" indent="-342900">
              <a:buFont typeface="Arial" panose="020B0604020202020204" pitchFamily="34" charset="0"/>
              <a:buChar char="•"/>
            </a:pPr>
            <a:r>
              <a:rPr lang="en-US" sz="2000" dirty="0">
                <a:solidFill>
                  <a:schemeClr val="tx1"/>
                </a:solidFill>
              </a:rPr>
              <a:t>Easier</a:t>
            </a:r>
          </a:p>
          <a:p>
            <a:pPr marL="800100" lvl="1" indent="-342900">
              <a:buFont typeface="Arial" panose="020B0604020202020204" pitchFamily="34" charset="0"/>
              <a:buChar char="•"/>
            </a:pPr>
            <a:r>
              <a:rPr lang="en-US" sz="2000" dirty="0">
                <a:solidFill>
                  <a:schemeClr val="tx1"/>
                </a:solidFill>
              </a:rPr>
              <a:t>Restrictive (no paraphrasing)</a:t>
            </a:r>
          </a:p>
          <a:p>
            <a:pPr marL="342900" indent="-342900">
              <a:buFont typeface="Arial" panose="020B0604020202020204" pitchFamily="34" charset="0"/>
              <a:buChar char="•"/>
            </a:pPr>
            <a:endParaRPr lang="en-US" sz="2000" dirty="0">
              <a:solidFill>
                <a:schemeClr val="tx1"/>
              </a:solidFill>
            </a:endParaRPr>
          </a:p>
          <a:p>
            <a:pPr marL="342900" indent="-342900">
              <a:buFont typeface="Arial" panose="020B0604020202020204" pitchFamily="34" charset="0"/>
              <a:buChar char="•"/>
            </a:pPr>
            <a:r>
              <a:rPr lang="en-US" sz="2000" dirty="0">
                <a:solidFill>
                  <a:schemeClr val="tx1"/>
                </a:solidFill>
              </a:rPr>
              <a:t>Abstractive: Generate new text using Natural Language Generation techniques.</a:t>
            </a:r>
          </a:p>
          <a:p>
            <a:pPr marL="800100" lvl="1" indent="-342900">
              <a:buFont typeface="Arial" panose="020B0604020202020204" pitchFamily="34" charset="0"/>
              <a:buChar char="•"/>
            </a:pPr>
            <a:r>
              <a:rPr lang="en-US" sz="2000" dirty="0">
                <a:solidFill>
                  <a:schemeClr val="tx1"/>
                </a:solidFill>
              </a:rPr>
              <a:t>More Difficult</a:t>
            </a:r>
          </a:p>
          <a:p>
            <a:pPr marL="800100" lvl="1" indent="-342900">
              <a:buFont typeface="Arial" panose="020B0604020202020204" pitchFamily="34" charset="0"/>
              <a:buChar char="•"/>
            </a:pPr>
            <a:r>
              <a:rPr lang="en-US" sz="2000" dirty="0">
                <a:solidFill>
                  <a:schemeClr val="tx1"/>
                </a:solidFill>
              </a:rPr>
              <a:t>More Flexible (more human)</a:t>
            </a:r>
          </a:p>
          <a:p>
            <a:pPr marL="342900" indent="-342900">
              <a:buFont typeface="Arial" panose="020B0604020202020204" pitchFamily="34" charset="0"/>
              <a:buChar char="•"/>
            </a:pPr>
            <a:endParaRPr lang="en-US" sz="2000" dirty="0">
              <a:solidFill>
                <a:schemeClr val="tx1"/>
              </a:solidFill>
            </a:endParaRPr>
          </a:p>
          <a:p>
            <a:pPr marL="342900" indent="-342900">
              <a:buFont typeface="Arial" panose="020B0604020202020204" pitchFamily="34" charset="0"/>
              <a:buChar char="•"/>
            </a:pPr>
            <a:r>
              <a:rPr lang="en-US" sz="2000" dirty="0">
                <a:solidFill>
                  <a:schemeClr val="tx1"/>
                </a:solidFill>
              </a:rPr>
              <a:t>I used Abstractive method as it utilizes NLP techniques</a:t>
            </a:r>
          </a:p>
          <a:p>
            <a:pPr algn="ctr"/>
            <a:endParaRPr lang="en-US" sz="2400" dirty="0">
              <a:solidFill>
                <a:schemeClr val="tx1"/>
              </a:solidFill>
            </a:endParaRPr>
          </a:p>
          <a:p>
            <a:pPr marL="342900" indent="-342900">
              <a:buFont typeface="Arial" panose="020B0604020202020204" pitchFamily="34" charset="0"/>
              <a:buChar char="•"/>
            </a:pPr>
            <a:r>
              <a:rPr lang="en-US" sz="2000" b="1" dirty="0">
                <a:solidFill>
                  <a:schemeClr val="tx1"/>
                </a:solidFill>
              </a:rPr>
              <a:t>Project Goals: </a:t>
            </a:r>
            <a:r>
              <a:rPr lang="en-US" sz="2000" dirty="0">
                <a:solidFill>
                  <a:schemeClr val="tx1"/>
                </a:solidFill>
              </a:rPr>
              <a:t>Use different variants of Pegasus models from Hugging Face to build model pipeline for producing summaries of long text scientific documents, compare the performance between the base variant and the fine-tuned domain specific variant.</a:t>
            </a:r>
          </a:p>
          <a:p>
            <a:pPr marL="342900" indent="-342900">
              <a:buFont typeface="Arial" panose="020B0604020202020204" pitchFamily="34" charset="0"/>
              <a:buChar char="•"/>
            </a:pPr>
            <a:endParaRPr lang="en-US" sz="2400" dirty="0">
              <a:solidFill>
                <a:schemeClr val="tx1"/>
              </a:solidFill>
            </a:endParaRPr>
          </a:p>
          <a:p>
            <a:pPr marL="342900" indent="-342900">
              <a:buFont typeface="Arial" panose="020B0604020202020204" pitchFamily="34" charset="0"/>
              <a:buChar char="•"/>
            </a:pPr>
            <a:endParaRPr lang="en-US" sz="2400" dirty="0">
              <a:solidFill>
                <a:schemeClr val="tx1"/>
              </a:solidFill>
            </a:endParaRPr>
          </a:p>
          <a:p>
            <a:pPr marL="342900" indent="-342900">
              <a:buFont typeface="Arial" panose="020B0604020202020204" pitchFamily="34" charset="0"/>
              <a:buChar char="•"/>
            </a:pPr>
            <a:endParaRPr lang="en-US" sz="2400" dirty="0">
              <a:solidFill>
                <a:schemeClr val="tx1"/>
              </a:solidFill>
            </a:endParaRPr>
          </a:p>
          <a:p>
            <a:pPr marL="342900" indent="-342900">
              <a:buFont typeface="Arial" panose="020B0604020202020204" pitchFamily="34" charset="0"/>
              <a:buChar char="•"/>
            </a:pPr>
            <a:endParaRPr lang="en-US" sz="2400" dirty="0">
              <a:solidFill>
                <a:schemeClr val="tx1"/>
              </a:solidFill>
            </a:endParaRPr>
          </a:p>
        </p:txBody>
      </p:sp>
      <p:sp>
        <p:nvSpPr>
          <p:cNvPr id="42" name="Rectangle 41">
            <a:extLst>
              <a:ext uri="{FF2B5EF4-FFF2-40B4-BE49-F238E27FC236}">
                <a16:creationId xmlns:a16="http://schemas.microsoft.com/office/drawing/2014/main" id="{A2E89F3A-EBA2-9D4B-8099-809C55F9FAB5}"/>
              </a:ext>
            </a:extLst>
          </p:cNvPr>
          <p:cNvSpPr/>
          <p:nvPr/>
        </p:nvSpPr>
        <p:spPr>
          <a:xfrm>
            <a:off x="29462250" y="5407844"/>
            <a:ext cx="13850920" cy="7521081"/>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sz="3600" b="1" dirty="0">
                <a:solidFill>
                  <a:schemeClr val="tx1"/>
                </a:solidFill>
              </a:rPr>
              <a:t>Results</a:t>
            </a:r>
            <a:br>
              <a:rPr lang="en-US" sz="3600" b="1" dirty="0">
                <a:solidFill>
                  <a:schemeClr val="tx1"/>
                </a:solidFill>
              </a:rPr>
            </a:br>
            <a:endParaRPr lang="en-US" sz="3600" b="1" dirty="0">
              <a:solidFill>
                <a:schemeClr val="tx1"/>
              </a:solidFill>
            </a:endParaRPr>
          </a:p>
        </p:txBody>
      </p:sp>
      <p:sp>
        <p:nvSpPr>
          <p:cNvPr id="43" name="Rectangle 42">
            <a:extLst>
              <a:ext uri="{FF2B5EF4-FFF2-40B4-BE49-F238E27FC236}">
                <a16:creationId xmlns:a16="http://schemas.microsoft.com/office/drawing/2014/main" id="{E989DE4F-417D-4445-B7EE-61F99E919C11}"/>
              </a:ext>
            </a:extLst>
          </p:cNvPr>
          <p:cNvSpPr/>
          <p:nvPr/>
        </p:nvSpPr>
        <p:spPr>
          <a:xfrm>
            <a:off x="14873968" y="5436603"/>
            <a:ext cx="14181882" cy="7292151"/>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sz="3600" b="1" i="0" dirty="0">
                <a:solidFill>
                  <a:schemeClr val="tx1"/>
                </a:solidFill>
                <a:effectLst/>
                <a:cs typeface="Arial" panose="020B0604020202020204" pitchFamily="34" charset="0"/>
              </a:rPr>
              <a:t>Model</a:t>
            </a:r>
          </a:p>
          <a:p>
            <a:pPr algn="ctr"/>
            <a:endParaRPr lang="en-US" sz="3600" b="1" dirty="0">
              <a:solidFill>
                <a:schemeClr val="tx1"/>
              </a:solidFill>
              <a:cs typeface="Arial" panose="020B0604020202020204" pitchFamily="34" charset="0"/>
            </a:endParaRPr>
          </a:p>
          <a:p>
            <a:endParaRPr lang="en-US" sz="2400" b="1" dirty="0">
              <a:solidFill>
                <a:schemeClr val="tx1"/>
              </a:solidFill>
              <a:cs typeface="Arial" panose="020B0604020202020204" pitchFamily="34" charset="0"/>
            </a:endParaRPr>
          </a:p>
        </p:txBody>
      </p:sp>
      <p:sp>
        <p:nvSpPr>
          <p:cNvPr id="44" name="Rectangle 43">
            <a:extLst>
              <a:ext uri="{FF2B5EF4-FFF2-40B4-BE49-F238E27FC236}">
                <a16:creationId xmlns:a16="http://schemas.microsoft.com/office/drawing/2014/main" id="{C82608C0-65FB-6247-B2DB-5B40A75818E5}"/>
              </a:ext>
            </a:extLst>
          </p:cNvPr>
          <p:cNvSpPr/>
          <p:nvPr/>
        </p:nvSpPr>
        <p:spPr>
          <a:xfrm>
            <a:off x="14873968" y="12976454"/>
            <a:ext cx="14181882" cy="6698243"/>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sz="3600" b="1" dirty="0">
                <a:solidFill>
                  <a:schemeClr val="tx1"/>
                </a:solidFill>
              </a:rPr>
              <a:t>Pipeline</a:t>
            </a:r>
          </a:p>
          <a:p>
            <a:pPr algn="ctr"/>
            <a:endParaRPr lang="en-US" sz="3600" b="1" dirty="0">
              <a:solidFill>
                <a:schemeClr val="tx1"/>
              </a:solidFill>
            </a:endParaRPr>
          </a:p>
          <a:p>
            <a:pPr algn="ctr"/>
            <a:br>
              <a:rPr lang="en-US" sz="3600" b="1" dirty="0">
                <a:solidFill>
                  <a:schemeClr val="tx1"/>
                </a:solidFill>
              </a:rPr>
            </a:br>
            <a:endParaRPr lang="en-US" sz="3600" b="1" dirty="0">
              <a:solidFill>
                <a:schemeClr val="tx1"/>
              </a:solidFill>
            </a:endParaRPr>
          </a:p>
          <a:p>
            <a:pPr algn="ctr"/>
            <a:endParaRPr lang="en-US" sz="3600" dirty="0"/>
          </a:p>
        </p:txBody>
      </p:sp>
      <p:sp>
        <p:nvSpPr>
          <p:cNvPr id="45" name="Rectangle 44">
            <a:extLst>
              <a:ext uri="{FF2B5EF4-FFF2-40B4-BE49-F238E27FC236}">
                <a16:creationId xmlns:a16="http://schemas.microsoft.com/office/drawing/2014/main" id="{EBC0FCB2-908F-9943-AB6A-F5F72D36FF76}"/>
              </a:ext>
            </a:extLst>
          </p:cNvPr>
          <p:cNvSpPr/>
          <p:nvPr/>
        </p:nvSpPr>
        <p:spPr>
          <a:xfrm>
            <a:off x="29462250" y="13386125"/>
            <a:ext cx="13850920" cy="6252577"/>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sz="3600" b="1" dirty="0">
                <a:solidFill>
                  <a:schemeClr val="tx1"/>
                </a:solidFill>
              </a:rPr>
              <a:t>Discussion and Takeaway</a:t>
            </a:r>
          </a:p>
          <a:p>
            <a:pPr algn="ctr"/>
            <a:endParaRPr lang="en-US" sz="3600" b="1" dirty="0">
              <a:solidFill>
                <a:schemeClr val="tx1"/>
              </a:solidFill>
            </a:endParaRPr>
          </a:p>
          <a:p>
            <a:pPr marL="342900" indent="-342900">
              <a:buFont typeface="Arial" panose="020B0604020202020204" pitchFamily="34" charset="0"/>
              <a:buChar char="•"/>
            </a:pPr>
            <a:r>
              <a:rPr lang="en-US" sz="2000" dirty="0">
                <a:solidFill>
                  <a:schemeClr val="tx1"/>
                </a:solidFill>
              </a:rPr>
              <a:t>Both Pegasus variants turned out not to be as abstractive as it claims based on summary results.</a:t>
            </a:r>
          </a:p>
          <a:p>
            <a:pPr marL="342900" indent="-342900">
              <a:buFont typeface="Arial" panose="020B0604020202020204" pitchFamily="34" charset="0"/>
              <a:buChar char="•"/>
            </a:pPr>
            <a:endParaRPr lang="en-US" sz="2000" dirty="0">
              <a:solidFill>
                <a:schemeClr val="tx1"/>
              </a:solidFill>
            </a:endParaRPr>
          </a:p>
          <a:p>
            <a:pPr marL="342900" indent="-342900">
              <a:buFont typeface="Arial" panose="020B0604020202020204" pitchFamily="34" charset="0"/>
              <a:buChar char="•"/>
            </a:pPr>
            <a:r>
              <a:rPr lang="en-US" sz="2000" dirty="0">
                <a:solidFill>
                  <a:schemeClr val="tx1"/>
                </a:solidFill>
              </a:rPr>
              <a:t>Model needs fine tuning to handle the </a:t>
            </a:r>
            <a:r>
              <a:rPr lang="en-US" sz="2000" dirty="0" err="1">
                <a:solidFill>
                  <a:schemeClr val="tx1"/>
                </a:solidFill>
              </a:rPr>
              <a:t>LaTex</a:t>
            </a:r>
            <a:r>
              <a:rPr lang="en-US" sz="2000" dirty="0">
                <a:solidFill>
                  <a:schemeClr val="tx1"/>
                </a:solidFill>
              </a:rPr>
              <a:t> and </a:t>
            </a:r>
            <a:r>
              <a:rPr lang="en-US" sz="2000" dirty="0" err="1">
                <a:solidFill>
                  <a:schemeClr val="tx1"/>
                </a:solidFill>
              </a:rPr>
              <a:t>mathametical</a:t>
            </a:r>
            <a:r>
              <a:rPr lang="en-US" sz="2000" dirty="0">
                <a:solidFill>
                  <a:schemeClr val="tx1"/>
                </a:solidFill>
              </a:rPr>
              <a:t> notations.</a:t>
            </a:r>
          </a:p>
          <a:p>
            <a:pPr marL="342900" indent="-342900">
              <a:buFont typeface="Arial" panose="020B0604020202020204" pitchFamily="34" charset="0"/>
              <a:buChar char="•"/>
            </a:pPr>
            <a:endParaRPr lang="en-US" sz="2000" dirty="0">
              <a:solidFill>
                <a:schemeClr val="tx1"/>
              </a:solidFill>
            </a:endParaRPr>
          </a:p>
          <a:p>
            <a:pPr marL="342900" indent="-342900">
              <a:buFont typeface="Arial" panose="020B0604020202020204" pitchFamily="34" charset="0"/>
              <a:buChar char="•"/>
            </a:pPr>
            <a:r>
              <a:rPr lang="en-US" sz="2000" dirty="0">
                <a:solidFill>
                  <a:schemeClr val="tx1"/>
                </a:solidFill>
              </a:rPr>
              <a:t>Some data engineering is needed to handle all the special characters in the text.</a:t>
            </a:r>
          </a:p>
          <a:p>
            <a:pPr marL="342900" indent="-342900">
              <a:buFont typeface="Arial" panose="020B0604020202020204" pitchFamily="34" charset="0"/>
              <a:buChar char="•"/>
            </a:pPr>
            <a:endParaRPr lang="en-US" sz="2000" dirty="0">
              <a:solidFill>
                <a:schemeClr val="tx1"/>
              </a:solidFill>
            </a:endParaRPr>
          </a:p>
          <a:p>
            <a:pPr marL="342900" indent="-342900">
              <a:buFont typeface="Arial" panose="020B0604020202020204" pitchFamily="34" charset="0"/>
              <a:buChar char="•"/>
            </a:pPr>
            <a:endParaRPr lang="en-US" sz="2000" dirty="0">
              <a:solidFill>
                <a:schemeClr val="tx1"/>
              </a:solidFill>
            </a:endParaRPr>
          </a:p>
        </p:txBody>
      </p:sp>
      <p:sp>
        <p:nvSpPr>
          <p:cNvPr id="46" name="Rectangle 45">
            <a:extLst>
              <a:ext uri="{FF2B5EF4-FFF2-40B4-BE49-F238E27FC236}">
                <a16:creationId xmlns:a16="http://schemas.microsoft.com/office/drawing/2014/main" id="{BDBC80B5-8255-844A-9D80-4F27072FB1E1}"/>
              </a:ext>
            </a:extLst>
          </p:cNvPr>
          <p:cNvSpPr/>
          <p:nvPr/>
        </p:nvSpPr>
        <p:spPr>
          <a:xfrm>
            <a:off x="578030" y="13386125"/>
            <a:ext cx="13889538" cy="6252577"/>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sz="3600" b="1" i="0" dirty="0">
                <a:solidFill>
                  <a:schemeClr val="tx1"/>
                </a:solidFill>
                <a:effectLst/>
              </a:rPr>
              <a:t>Data + Processing</a:t>
            </a:r>
          </a:p>
          <a:p>
            <a:pPr marL="342900" indent="-342900">
              <a:buFont typeface="Arial" panose="020B0604020202020204" pitchFamily="34" charset="0"/>
              <a:buChar char="•"/>
            </a:pPr>
            <a:endParaRPr lang="en-US" sz="2400" dirty="0">
              <a:solidFill>
                <a:schemeClr val="tx1"/>
              </a:solidFill>
            </a:endParaRPr>
          </a:p>
          <a:p>
            <a:pPr marL="342900" indent="-342900">
              <a:buFont typeface="Arial" panose="020B0604020202020204" pitchFamily="34" charset="0"/>
              <a:buChar char="•"/>
            </a:pPr>
            <a:r>
              <a:rPr lang="en-US" sz="2000" dirty="0">
                <a:solidFill>
                  <a:schemeClr val="tx1"/>
                </a:solidFill>
              </a:rPr>
              <a:t>Utilized a dataset comprising of </a:t>
            </a:r>
            <a:r>
              <a:rPr lang="en-US" sz="2000" dirty="0" err="1">
                <a:solidFill>
                  <a:schemeClr val="tx1"/>
                </a:solidFill>
              </a:rPr>
              <a:t>Arxiv’s</a:t>
            </a:r>
            <a:r>
              <a:rPr lang="en-US" sz="2000" dirty="0">
                <a:solidFill>
                  <a:schemeClr val="tx1"/>
                </a:solidFill>
              </a:rPr>
              <a:t> scientific documents and their abstractions with over 1000 samples from Hugging Face.</a:t>
            </a:r>
          </a:p>
          <a:p>
            <a:pPr marL="342900" indent="-342900">
              <a:buFont typeface="Arial" panose="020B0604020202020204" pitchFamily="34" charset="0"/>
              <a:buChar char="•"/>
            </a:pPr>
            <a:endParaRPr lang="en-US" sz="2000" dirty="0">
              <a:solidFill>
                <a:schemeClr val="tx1"/>
              </a:solidFill>
            </a:endParaRPr>
          </a:p>
          <a:p>
            <a:pPr marL="342900" indent="-342900">
              <a:buFont typeface="Arial" panose="020B0604020202020204" pitchFamily="34" charset="0"/>
              <a:buChar char="•"/>
            </a:pPr>
            <a:r>
              <a:rPr lang="en-US" sz="2000" i="0" dirty="0">
                <a:solidFill>
                  <a:schemeClr val="tx1"/>
                </a:solidFill>
                <a:effectLst/>
              </a:rPr>
              <a:t>Converted the JSON file to csv file to be able to use with our model</a:t>
            </a:r>
          </a:p>
          <a:p>
            <a:pPr marL="342900" indent="-342900">
              <a:buFont typeface="Arial" panose="020B0604020202020204" pitchFamily="34" charset="0"/>
              <a:buChar char="•"/>
            </a:pPr>
            <a:endParaRPr lang="en-US" sz="2000" dirty="0">
              <a:solidFill>
                <a:schemeClr val="tx1"/>
              </a:solidFill>
            </a:endParaRPr>
          </a:p>
          <a:p>
            <a:pPr marL="342900" indent="-342900">
              <a:buFont typeface="Arial" panose="020B0604020202020204" pitchFamily="34" charset="0"/>
              <a:buChar char="•"/>
            </a:pPr>
            <a:r>
              <a:rPr lang="en-US" sz="2000" i="0" dirty="0">
                <a:solidFill>
                  <a:schemeClr val="tx1"/>
                </a:solidFill>
                <a:effectLst/>
              </a:rPr>
              <a:t>Tokenized all the text document’s sentences.</a:t>
            </a:r>
          </a:p>
          <a:p>
            <a:pPr marL="342900" indent="-342900">
              <a:buFont typeface="Arial" panose="020B0604020202020204" pitchFamily="34" charset="0"/>
              <a:buChar char="•"/>
            </a:pPr>
            <a:endParaRPr lang="en-US" sz="2000" dirty="0">
              <a:solidFill>
                <a:schemeClr val="tx1"/>
              </a:solidFill>
            </a:endParaRPr>
          </a:p>
          <a:p>
            <a:pPr marL="342900" indent="-342900">
              <a:buFont typeface="Arial" panose="020B0604020202020204" pitchFamily="34" charset="0"/>
              <a:buChar char="•"/>
            </a:pPr>
            <a:r>
              <a:rPr lang="en-US" sz="2000" i="0" dirty="0">
                <a:solidFill>
                  <a:schemeClr val="tx1"/>
                </a:solidFill>
                <a:effectLst/>
              </a:rPr>
              <a:t>Grouped all the sentence tokens into chunks in order to handle the long text and pass it as </a:t>
            </a:r>
            <a:r>
              <a:rPr lang="en-US" sz="2000" dirty="0">
                <a:solidFill>
                  <a:schemeClr val="tx1"/>
                </a:solidFill>
              </a:rPr>
              <a:t>a one token to the model so that the model has access to the full text.</a:t>
            </a:r>
            <a:endParaRPr lang="en-US" sz="2000" i="0" dirty="0">
              <a:solidFill>
                <a:schemeClr val="tx1"/>
              </a:solidFill>
              <a:effectLst/>
            </a:endParaRPr>
          </a:p>
          <a:p>
            <a:pPr marL="342900" indent="-342900">
              <a:buFont typeface="Arial" panose="020B0604020202020204" pitchFamily="34" charset="0"/>
              <a:buChar char="•"/>
            </a:pPr>
            <a:endParaRPr lang="en-US" sz="2000" dirty="0">
              <a:solidFill>
                <a:schemeClr val="tx1"/>
              </a:solidFill>
            </a:endParaRPr>
          </a:p>
          <a:p>
            <a:pPr marL="342900" indent="-342900">
              <a:buFont typeface="Arial" panose="020B0604020202020204" pitchFamily="34" charset="0"/>
              <a:buChar char="•"/>
            </a:pPr>
            <a:r>
              <a:rPr lang="en-US" sz="2000" i="0" dirty="0">
                <a:solidFill>
                  <a:schemeClr val="tx1"/>
                </a:solidFill>
                <a:effectLst/>
              </a:rPr>
              <a:t>Used batch processing to handle the data flow to the model.</a:t>
            </a:r>
          </a:p>
          <a:p>
            <a:pPr marL="342900" indent="-342900">
              <a:buFont typeface="Arial" panose="020B0604020202020204" pitchFamily="34" charset="0"/>
              <a:buChar char="•"/>
            </a:pPr>
            <a:endParaRPr lang="en-US" sz="2000" dirty="0">
              <a:solidFill>
                <a:schemeClr val="tx1"/>
              </a:solidFill>
            </a:endParaRPr>
          </a:p>
          <a:p>
            <a:pPr marL="342900" indent="-342900">
              <a:buFont typeface="Arial" panose="020B0604020202020204" pitchFamily="34" charset="0"/>
              <a:buChar char="•"/>
            </a:pPr>
            <a:endParaRPr lang="en-US" sz="2000" i="0" dirty="0">
              <a:solidFill>
                <a:schemeClr val="tx1"/>
              </a:solidFill>
              <a:effectLst/>
            </a:endParaRPr>
          </a:p>
          <a:p>
            <a:pPr marL="342900" indent="-342900">
              <a:buFont typeface="Arial" panose="020B0604020202020204" pitchFamily="34" charset="0"/>
              <a:buChar char="•"/>
            </a:pPr>
            <a:endParaRPr lang="en-US" sz="2000" dirty="0">
              <a:solidFill>
                <a:schemeClr val="tx1"/>
              </a:solidFill>
            </a:endParaRPr>
          </a:p>
          <a:p>
            <a:pPr marL="342900" indent="-342900">
              <a:buFont typeface="Arial" panose="020B0604020202020204" pitchFamily="34" charset="0"/>
              <a:buChar char="•"/>
            </a:pPr>
            <a:endParaRPr lang="en-US" sz="2000" i="0" dirty="0">
              <a:solidFill>
                <a:schemeClr val="tx1"/>
              </a:solidFill>
              <a:effectLst/>
            </a:endParaRPr>
          </a:p>
          <a:p>
            <a:pPr marL="342900" indent="-342900">
              <a:buFont typeface="Arial" panose="020B0604020202020204" pitchFamily="34" charset="0"/>
              <a:buChar char="•"/>
            </a:pPr>
            <a:endParaRPr lang="en-US" sz="2000" dirty="0">
              <a:solidFill>
                <a:schemeClr val="tx1"/>
              </a:solidFill>
            </a:endParaRPr>
          </a:p>
          <a:p>
            <a:pPr marL="342900" indent="-342900">
              <a:buFont typeface="Arial" panose="020B0604020202020204" pitchFamily="34" charset="0"/>
              <a:buChar char="•"/>
            </a:pPr>
            <a:endParaRPr lang="en-US" sz="2000" i="0" dirty="0">
              <a:solidFill>
                <a:schemeClr val="tx1"/>
              </a:solidFill>
              <a:effectLst/>
            </a:endParaRPr>
          </a:p>
          <a:p>
            <a:pPr marL="342900" indent="-342900">
              <a:buFont typeface="Arial" panose="020B0604020202020204" pitchFamily="34" charset="0"/>
              <a:buChar char="•"/>
            </a:pPr>
            <a:endParaRPr lang="en-US" sz="2000" dirty="0">
              <a:solidFill>
                <a:schemeClr val="tx1"/>
              </a:solidFill>
            </a:endParaRPr>
          </a:p>
          <a:p>
            <a:pPr marL="342900" indent="-342900">
              <a:buFont typeface="Arial" panose="020B0604020202020204" pitchFamily="34" charset="0"/>
              <a:buChar char="•"/>
            </a:pPr>
            <a:endParaRPr lang="en-US" sz="2000" i="0" dirty="0">
              <a:solidFill>
                <a:schemeClr val="tx1"/>
              </a:solidFill>
              <a:effectLst/>
            </a:endParaRPr>
          </a:p>
          <a:p>
            <a:pPr marL="342900" indent="-342900">
              <a:buFont typeface="Arial" panose="020B0604020202020204" pitchFamily="34" charset="0"/>
              <a:buChar char="•"/>
            </a:pPr>
            <a:endParaRPr lang="en-US" sz="2000" i="0" dirty="0">
              <a:solidFill>
                <a:schemeClr val="tx1"/>
              </a:solidFill>
              <a:effectLst/>
            </a:endParaRPr>
          </a:p>
          <a:p>
            <a:pPr algn="ctr"/>
            <a:endParaRPr lang="en-US" sz="3600" b="1" i="0" dirty="0">
              <a:solidFill>
                <a:schemeClr val="tx1"/>
              </a:solidFill>
              <a:effectLst/>
            </a:endParaRPr>
          </a:p>
        </p:txBody>
      </p:sp>
      <p:pic>
        <p:nvPicPr>
          <p:cNvPr id="1026" name="Picture 2">
            <a:extLst>
              <a:ext uri="{FF2B5EF4-FFF2-40B4-BE49-F238E27FC236}">
                <a16:creationId xmlns:a16="http://schemas.microsoft.com/office/drawing/2014/main" id="{B76894B4-AAE6-6F87-D0DF-BA21F22FB1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490399" y="1783971"/>
            <a:ext cx="5106249" cy="169966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429CF69-C3CD-0738-5214-224FAEEF159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533844" y="10390047"/>
            <a:ext cx="6227444" cy="208597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The Transformer model architecture (source)">
            <a:extLst>
              <a:ext uri="{FF2B5EF4-FFF2-40B4-BE49-F238E27FC236}">
                <a16:creationId xmlns:a16="http://schemas.microsoft.com/office/drawing/2014/main" id="{7462F992-3966-1B2D-11D9-8FD69E8A285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495848" y="6653165"/>
            <a:ext cx="4971415" cy="582285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EE082305-E763-A73B-AFB8-F0026124EA6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137449" y="6143641"/>
            <a:ext cx="6250259" cy="519112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B444AF0E-31A1-630C-8AD3-1CB9BDDB11D7}"/>
              </a:ext>
            </a:extLst>
          </p:cNvPr>
          <p:cNvPicPr>
            <a:picLocks noChangeAspect="1"/>
          </p:cNvPicPr>
          <p:nvPr/>
        </p:nvPicPr>
        <p:blipFill>
          <a:blip r:embed="rId10"/>
          <a:stretch>
            <a:fillRect/>
          </a:stretch>
        </p:blipFill>
        <p:spPr>
          <a:xfrm>
            <a:off x="32158018" y="11587400"/>
            <a:ext cx="8459381" cy="1038370"/>
          </a:xfrm>
          <a:prstGeom prst="rect">
            <a:avLst/>
          </a:prstGeom>
        </p:spPr>
      </p:pic>
      <p:pic>
        <p:nvPicPr>
          <p:cNvPr id="1042" name="Picture 18">
            <a:extLst>
              <a:ext uri="{FF2B5EF4-FFF2-40B4-BE49-F238E27FC236}">
                <a16:creationId xmlns:a16="http://schemas.microsoft.com/office/drawing/2014/main" id="{7E2C97DF-3E7E-50DF-31D9-2BFED5986C7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502704" y="6143641"/>
            <a:ext cx="6250259" cy="519112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13741137-C0C5-E0C1-6268-7FE693ACCB1A}"/>
              </a:ext>
            </a:extLst>
          </p:cNvPr>
          <p:cNvSpPr txBox="1"/>
          <p:nvPr/>
        </p:nvSpPr>
        <p:spPr>
          <a:xfrm>
            <a:off x="24906148" y="5970127"/>
            <a:ext cx="2539798" cy="369332"/>
          </a:xfrm>
          <a:prstGeom prst="rect">
            <a:avLst/>
          </a:prstGeom>
          <a:noFill/>
        </p:spPr>
        <p:txBody>
          <a:bodyPr wrap="none" rtlCol="0">
            <a:spAutoFit/>
          </a:bodyPr>
          <a:lstStyle/>
          <a:p>
            <a:r>
              <a:rPr lang="en-US" dirty="0"/>
              <a:t>Transformer Architecture</a:t>
            </a:r>
          </a:p>
        </p:txBody>
      </p:sp>
      <p:pic>
        <p:nvPicPr>
          <p:cNvPr id="1046" name="Picture 22">
            <a:extLst>
              <a:ext uri="{FF2B5EF4-FFF2-40B4-BE49-F238E27FC236}">
                <a16:creationId xmlns:a16="http://schemas.microsoft.com/office/drawing/2014/main" id="{27784A19-FB7C-E46D-EE98-54C7AFB6880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577444" y="6653165"/>
            <a:ext cx="6227444" cy="337040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2A1B7133-55B2-CF0B-2169-43D9AF07B8DD}"/>
              </a:ext>
            </a:extLst>
          </p:cNvPr>
          <p:cNvPicPr>
            <a:picLocks noChangeAspect="1"/>
          </p:cNvPicPr>
          <p:nvPr/>
        </p:nvPicPr>
        <p:blipFill>
          <a:blip r:embed="rId13"/>
          <a:stretch>
            <a:fillRect/>
          </a:stretch>
        </p:blipFill>
        <p:spPr>
          <a:xfrm>
            <a:off x="19310199" y="13569818"/>
            <a:ext cx="5309420" cy="5911944"/>
          </a:xfrm>
          <a:prstGeom prst="rect">
            <a:avLst/>
          </a:prstGeom>
        </p:spPr>
      </p:pic>
      <p:sp>
        <p:nvSpPr>
          <p:cNvPr id="18" name="TextBox 17">
            <a:extLst>
              <a:ext uri="{FF2B5EF4-FFF2-40B4-BE49-F238E27FC236}">
                <a16:creationId xmlns:a16="http://schemas.microsoft.com/office/drawing/2014/main" id="{7AF7BFA7-0EDE-EE73-FBE8-8678D0967A01}"/>
              </a:ext>
            </a:extLst>
          </p:cNvPr>
          <p:cNvSpPr txBox="1"/>
          <p:nvPr/>
        </p:nvSpPr>
        <p:spPr>
          <a:xfrm>
            <a:off x="17308864" y="5958975"/>
            <a:ext cx="2764603" cy="369332"/>
          </a:xfrm>
          <a:prstGeom prst="rect">
            <a:avLst/>
          </a:prstGeom>
          <a:noFill/>
        </p:spPr>
        <p:txBody>
          <a:bodyPr wrap="none" rtlCol="0">
            <a:spAutoFit/>
          </a:bodyPr>
          <a:lstStyle/>
          <a:p>
            <a:r>
              <a:rPr lang="en-US" dirty="0"/>
              <a:t>Pegasus model mechanism</a:t>
            </a:r>
          </a:p>
        </p:txBody>
      </p:sp>
      <p:sp>
        <p:nvSpPr>
          <p:cNvPr id="19" name="TextBox 18">
            <a:extLst>
              <a:ext uri="{FF2B5EF4-FFF2-40B4-BE49-F238E27FC236}">
                <a16:creationId xmlns:a16="http://schemas.microsoft.com/office/drawing/2014/main" id="{1956CE14-5333-0CF8-C47A-72928FF83B9E}"/>
              </a:ext>
            </a:extLst>
          </p:cNvPr>
          <p:cNvSpPr txBox="1"/>
          <p:nvPr/>
        </p:nvSpPr>
        <p:spPr>
          <a:xfrm>
            <a:off x="17338651" y="10303942"/>
            <a:ext cx="2764603" cy="369332"/>
          </a:xfrm>
          <a:prstGeom prst="rect">
            <a:avLst/>
          </a:prstGeom>
          <a:noFill/>
        </p:spPr>
        <p:txBody>
          <a:bodyPr wrap="none" rtlCol="0">
            <a:spAutoFit/>
          </a:bodyPr>
          <a:lstStyle/>
          <a:p>
            <a:r>
              <a:rPr lang="en-US" dirty="0"/>
              <a:t>Pegasus model mechanism</a:t>
            </a:r>
          </a:p>
        </p:txBody>
      </p:sp>
    </p:spTree>
    <p:extLst>
      <p:ext uri="{BB962C8B-B14F-4D97-AF65-F5344CB8AC3E}">
        <p14:creationId xmlns:p14="http://schemas.microsoft.com/office/powerpoint/2010/main" val="392239399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3317</TotalTime>
  <Words>371</Words>
  <Application>Microsoft Office PowerPoint</Application>
  <PresentationFormat>Custom</PresentationFormat>
  <Paragraphs>66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Source Sans Pro</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Worful, Michael</dc:creator>
  <cp:lastModifiedBy>Zamin, Ali A</cp:lastModifiedBy>
  <cp:revision>52</cp:revision>
  <dcterms:created xsi:type="dcterms:W3CDTF">2022-04-12T20:14:10Z</dcterms:created>
  <dcterms:modified xsi:type="dcterms:W3CDTF">2024-09-08T15:27:54Z</dcterms:modified>
</cp:coreProperties>
</file>