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58" r:id="rId2"/>
    <p:sldId id="260" r:id="rId3"/>
    <p:sldId id="257" r:id="rId4"/>
    <p:sldId id="259" r:id="rId5"/>
  </p:sldIdLst>
  <p:sldSz cx="43891200" cy="219456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9020" autoAdjust="0"/>
    <p:restoredTop sz="96405"/>
  </p:normalViewPr>
  <p:slideViewPr>
    <p:cSldViewPr snapToGrid="0" snapToObjects="1">
      <p:cViewPr>
        <p:scale>
          <a:sx n="50" d="100"/>
          <a:sy n="50" d="100"/>
        </p:scale>
        <p:origin x="-1836"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486400" y="3591562"/>
            <a:ext cx="32918400" cy="7640320"/>
          </a:xfrm>
        </p:spPr>
        <p:txBody>
          <a:bodyPr anchor="b"/>
          <a:lstStyle>
            <a:lvl1pPr algn="ctr">
              <a:defRPr sz="19200"/>
            </a:lvl1pPr>
          </a:lstStyle>
          <a:p>
            <a:r>
              <a:rPr lang="en-US"/>
              <a:t>Click to edit Master title style</a:t>
            </a:r>
            <a:endParaRPr lang="en-US" dirty="0"/>
          </a:p>
        </p:txBody>
      </p:sp>
      <p:sp>
        <p:nvSpPr>
          <p:cNvPr id="3" name="Subtitle 2"/>
          <p:cNvSpPr>
            <a:spLocks noGrp="1"/>
          </p:cNvSpPr>
          <p:nvPr>
            <p:ph type="subTitle" idx="1"/>
          </p:nvPr>
        </p:nvSpPr>
        <p:spPr>
          <a:xfrm>
            <a:off x="5486400" y="11526522"/>
            <a:ext cx="32918400" cy="5298438"/>
          </a:xfrm>
        </p:spPr>
        <p:txBody>
          <a:bodyPr/>
          <a:lstStyle>
            <a:lvl1pPr marL="0" indent="0" algn="ctr">
              <a:buNone/>
              <a:defRPr sz="7680"/>
            </a:lvl1pPr>
            <a:lvl2pPr marL="1463040" indent="0" algn="ctr">
              <a:buNone/>
              <a:defRPr sz="6400"/>
            </a:lvl2pPr>
            <a:lvl3pPr marL="2926080" indent="0" algn="ctr">
              <a:buNone/>
              <a:defRPr sz="5760"/>
            </a:lvl3pPr>
            <a:lvl4pPr marL="4389120" indent="0" algn="ctr">
              <a:buNone/>
              <a:defRPr sz="5120"/>
            </a:lvl4pPr>
            <a:lvl5pPr marL="5852160" indent="0" algn="ctr">
              <a:buNone/>
              <a:defRPr sz="5120"/>
            </a:lvl5pPr>
            <a:lvl6pPr marL="7315200" indent="0" algn="ctr">
              <a:buNone/>
              <a:defRPr sz="5120"/>
            </a:lvl6pPr>
            <a:lvl7pPr marL="8778240" indent="0" algn="ctr">
              <a:buNone/>
              <a:defRPr sz="5120"/>
            </a:lvl7pPr>
            <a:lvl8pPr marL="10241280" indent="0" algn="ctr">
              <a:buNone/>
              <a:defRPr sz="5120"/>
            </a:lvl8pPr>
            <a:lvl9pPr marL="11704320" indent="0" algn="ctr">
              <a:buNone/>
              <a:defRPr sz="51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54DA5B7-E8A6-AF44-B101-53FD38A617CF}" type="datetimeFigureOut">
              <a:rPr lang="en-US" smtClean="0"/>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56C687-0735-7448-8449-51B676A45990}" type="slidenum">
              <a:rPr lang="en-US" smtClean="0"/>
              <a:t>‹#›</a:t>
            </a:fld>
            <a:endParaRPr lang="en-US"/>
          </a:p>
        </p:txBody>
      </p:sp>
    </p:spTree>
    <p:extLst>
      <p:ext uri="{BB962C8B-B14F-4D97-AF65-F5344CB8AC3E}">
        <p14:creationId xmlns:p14="http://schemas.microsoft.com/office/powerpoint/2010/main" val="16672721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4DA5B7-E8A6-AF44-B101-53FD38A617CF}" type="datetimeFigureOut">
              <a:rPr lang="en-US" smtClean="0"/>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56C687-0735-7448-8449-51B676A45990}" type="slidenum">
              <a:rPr lang="en-US" smtClean="0"/>
              <a:t>‹#›</a:t>
            </a:fld>
            <a:endParaRPr lang="en-US"/>
          </a:p>
        </p:txBody>
      </p:sp>
    </p:spTree>
    <p:extLst>
      <p:ext uri="{BB962C8B-B14F-4D97-AF65-F5344CB8AC3E}">
        <p14:creationId xmlns:p14="http://schemas.microsoft.com/office/powerpoint/2010/main" val="28109359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0" y="1168400"/>
            <a:ext cx="9464040" cy="1859788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0" y="1168400"/>
            <a:ext cx="27843480" cy="1859788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4DA5B7-E8A6-AF44-B101-53FD38A617CF}" type="datetimeFigureOut">
              <a:rPr lang="en-US" smtClean="0"/>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56C687-0735-7448-8449-51B676A45990}" type="slidenum">
              <a:rPr lang="en-US" smtClean="0"/>
              <a:t>‹#›</a:t>
            </a:fld>
            <a:endParaRPr lang="en-US"/>
          </a:p>
        </p:txBody>
      </p:sp>
    </p:spTree>
    <p:extLst>
      <p:ext uri="{BB962C8B-B14F-4D97-AF65-F5344CB8AC3E}">
        <p14:creationId xmlns:p14="http://schemas.microsoft.com/office/powerpoint/2010/main" val="13914813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4DA5B7-E8A6-AF44-B101-53FD38A617CF}" type="datetimeFigureOut">
              <a:rPr lang="en-US" smtClean="0"/>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56C687-0735-7448-8449-51B676A45990}" type="slidenum">
              <a:rPr lang="en-US" smtClean="0"/>
              <a:t>‹#›</a:t>
            </a:fld>
            <a:endParaRPr lang="en-US"/>
          </a:p>
        </p:txBody>
      </p:sp>
    </p:spTree>
    <p:extLst>
      <p:ext uri="{BB962C8B-B14F-4D97-AF65-F5344CB8AC3E}">
        <p14:creationId xmlns:p14="http://schemas.microsoft.com/office/powerpoint/2010/main" val="10502579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0" y="5471163"/>
            <a:ext cx="37856160" cy="9128758"/>
          </a:xfrm>
        </p:spPr>
        <p:txBody>
          <a:bodyPr anchor="b"/>
          <a:lstStyle>
            <a:lvl1pPr>
              <a:defRPr sz="19200"/>
            </a:lvl1pPr>
          </a:lstStyle>
          <a:p>
            <a:r>
              <a:rPr lang="en-US"/>
              <a:t>Click to edit Master title style</a:t>
            </a:r>
            <a:endParaRPr lang="en-US" dirty="0"/>
          </a:p>
        </p:txBody>
      </p:sp>
      <p:sp>
        <p:nvSpPr>
          <p:cNvPr id="3" name="Text Placeholder 2"/>
          <p:cNvSpPr>
            <a:spLocks noGrp="1"/>
          </p:cNvSpPr>
          <p:nvPr>
            <p:ph type="body" idx="1"/>
          </p:nvPr>
        </p:nvSpPr>
        <p:spPr>
          <a:xfrm>
            <a:off x="2994660" y="14686283"/>
            <a:ext cx="37856160" cy="4800598"/>
          </a:xfrm>
        </p:spPr>
        <p:txBody>
          <a:bodyPr/>
          <a:lstStyle>
            <a:lvl1pPr marL="0" indent="0">
              <a:buNone/>
              <a:defRPr sz="7680">
                <a:solidFill>
                  <a:schemeClr val="tx1">
                    <a:tint val="75000"/>
                  </a:schemeClr>
                </a:solidFill>
              </a:defRPr>
            </a:lvl1pPr>
            <a:lvl2pPr marL="1463040" indent="0">
              <a:buNone/>
              <a:defRPr sz="6400">
                <a:solidFill>
                  <a:schemeClr val="tx1">
                    <a:tint val="75000"/>
                  </a:schemeClr>
                </a:solidFill>
              </a:defRPr>
            </a:lvl2pPr>
            <a:lvl3pPr marL="2926080" indent="0">
              <a:buNone/>
              <a:defRPr sz="5760">
                <a:solidFill>
                  <a:schemeClr val="tx1">
                    <a:tint val="75000"/>
                  </a:schemeClr>
                </a:solidFill>
              </a:defRPr>
            </a:lvl3pPr>
            <a:lvl4pPr marL="4389120" indent="0">
              <a:buNone/>
              <a:defRPr sz="5120">
                <a:solidFill>
                  <a:schemeClr val="tx1">
                    <a:tint val="75000"/>
                  </a:schemeClr>
                </a:solidFill>
              </a:defRPr>
            </a:lvl4pPr>
            <a:lvl5pPr marL="5852160" indent="0">
              <a:buNone/>
              <a:defRPr sz="5120">
                <a:solidFill>
                  <a:schemeClr val="tx1">
                    <a:tint val="75000"/>
                  </a:schemeClr>
                </a:solidFill>
              </a:defRPr>
            </a:lvl5pPr>
            <a:lvl6pPr marL="7315200" indent="0">
              <a:buNone/>
              <a:defRPr sz="5120">
                <a:solidFill>
                  <a:schemeClr val="tx1">
                    <a:tint val="75000"/>
                  </a:schemeClr>
                </a:solidFill>
              </a:defRPr>
            </a:lvl6pPr>
            <a:lvl7pPr marL="8778240" indent="0">
              <a:buNone/>
              <a:defRPr sz="5120">
                <a:solidFill>
                  <a:schemeClr val="tx1">
                    <a:tint val="75000"/>
                  </a:schemeClr>
                </a:solidFill>
              </a:defRPr>
            </a:lvl7pPr>
            <a:lvl8pPr marL="10241280" indent="0">
              <a:buNone/>
              <a:defRPr sz="5120">
                <a:solidFill>
                  <a:schemeClr val="tx1">
                    <a:tint val="75000"/>
                  </a:schemeClr>
                </a:solidFill>
              </a:defRPr>
            </a:lvl8pPr>
            <a:lvl9pPr marL="11704320" indent="0">
              <a:buNone/>
              <a:defRPr sz="51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4DA5B7-E8A6-AF44-B101-53FD38A617CF}" type="datetimeFigureOut">
              <a:rPr lang="en-US" smtClean="0"/>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56C687-0735-7448-8449-51B676A45990}" type="slidenum">
              <a:rPr lang="en-US" smtClean="0"/>
              <a:t>‹#›</a:t>
            </a:fld>
            <a:endParaRPr lang="en-US"/>
          </a:p>
        </p:txBody>
      </p:sp>
    </p:spTree>
    <p:extLst>
      <p:ext uri="{BB962C8B-B14F-4D97-AF65-F5344CB8AC3E}">
        <p14:creationId xmlns:p14="http://schemas.microsoft.com/office/powerpoint/2010/main" val="3173176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5842000"/>
            <a:ext cx="18653760" cy="139242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5842000"/>
            <a:ext cx="18653760" cy="139242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54DA5B7-E8A6-AF44-B101-53FD38A617CF}" type="datetimeFigureOut">
              <a:rPr lang="en-US" smtClean="0"/>
              <a:t>12/6/2023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56C687-0735-7448-8449-51B676A45990}" type="slidenum">
              <a:rPr lang="en-US" smtClean="0"/>
              <a:t>‹#›</a:t>
            </a:fld>
            <a:endParaRPr lang="en-US"/>
          </a:p>
        </p:txBody>
      </p:sp>
    </p:spTree>
    <p:extLst>
      <p:ext uri="{BB962C8B-B14F-4D97-AF65-F5344CB8AC3E}">
        <p14:creationId xmlns:p14="http://schemas.microsoft.com/office/powerpoint/2010/main" val="1249239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168401"/>
            <a:ext cx="37856160" cy="42418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39" y="5379722"/>
            <a:ext cx="18568033" cy="2636518"/>
          </a:xfrm>
        </p:spPr>
        <p:txBody>
          <a:bodyPr anchor="b"/>
          <a:lstStyle>
            <a:lvl1pPr marL="0" indent="0">
              <a:buNone/>
              <a:defRPr sz="7680" b="1"/>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a:t>Click to edit Master text styles</a:t>
            </a:r>
          </a:p>
        </p:txBody>
      </p:sp>
      <p:sp>
        <p:nvSpPr>
          <p:cNvPr id="4" name="Content Placeholder 3"/>
          <p:cNvSpPr>
            <a:spLocks noGrp="1"/>
          </p:cNvSpPr>
          <p:nvPr>
            <p:ph sz="half" idx="2"/>
          </p:nvPr>
        </p:nvSpPr>
        <p:spPr>
          <a:xfrm>
            <a:off x="3023239" y="8016240"/>
            <a:ext cx="18568033" cy="117906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0" y="5379722"/>
            <a:ext cx="18659477" cy="2636518"/>
          </a:xfrm>
        </p:spPr>
        <p:txBody>
          <a:bodyPr anchor="b"/>
          <a:lstStyle>
            <a:lvl1pPr marL="0" indent="0">
              <a:buNone/>
              <a:defRPr sz="7680" b="1"/>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a:t>Click to edit Master text styles</a:t>
            </a:r>
          </a:p>
        </p:txBody>
      </p:sp>
      <p:sp>
        <p:nvSpPr>
          <p:cNvPr id="6" name="Content Placeholder 5"/>
          <p:cNvSpPr>
            <a:spLocks noGrp="1"/>
          </p:cNvSpPr>
          <p:nvPr>
            <p:ph sz="quarter" idx="4"/>
          </p:nvPr>
        </p:nvSpPr>
        <p:spPr>
          <a:xfrm>
            <a:off x="22219920" y="8016240"/>
            <a:ext cx="18659477" cy="117906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4DA5B7-E8A6-AF44-B101-53FD38A617CF}" type="datetimeFigureOut">
              <a:rPr lang="en-US" smtClean="0"/>
              <a:t>12/6/2023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256C687-0735-7448-8449-51B676A45990}" type="slidenum">
              <a:rPr lang="en-US" smtClean="0"/>
              <a:t>‹#›</a:t>
            </a:fld>
            <a:endParaRPr lang="en-US"/>
          </a:p>
        </p:txBody>
      </p:sp>
    </p:spTree>
    <p:extLst>
      <p:ext uri="{BB962C8B-B14F-4D97-AF65-F5344CB8AC3E}">
        <p14:creationId xmlns:p14="http://schemas.microsoft.com/office/powerpoint/2010/main" val="13007612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54DA5B7-E8A6-AF44-B101-53FD38A617CF}" type="datetimeFigureOut">
              <a:rPr lang="en-US" smtClean="0"/>
              <a:t>12/6/2023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256C687-0735-7448-8449-51B676A45990}" type="slidenum">
              <a:rPr lang="en-US" smtClean="0"/>
              <a:t>‹#›</a:t>
            </a:fld>
            <a:endParaRPr lang="en-US"/>
          </a:p>
        </p:txBody>
      </p:sp>
    </p:spTree>
    <p:extLst>
      <p:ext uri="{BB962C8B-B14F-4D97-AF65-F5344CB8AC3E}">
        <p14:creationId xmlns:p14="http://schemas.microsoft.com/office/powerpoint/2010/main" val="31861749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4DA5B7-E8A6-AF44-B101-53FD38A617CF}" type="datetimeFigureOut">
              <a:rPr lang="en-US" smtClean="0"/>
              <a:t>12/6/2023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256C687-0735-7448-8449-51B676A45990}" type="slidenum">
              <a:rPr lang="en-US" smtClean="0"/>
              <a:t>‹#›</a:t>
            </a:fld>
            <a:endParaRPr lang="en-US"/>
          </a:p>
        </p:txBody>
      </p:sp>
    </p:spTree>
    <p:extLst>
      <p:ext uri="{BB962C8B-B14F-4D97-AF65-F5344CB8AC3E}">
        <p14:creationId xmlns:p14="http://schemas.microsoft.com/office/powerpoint/2010/main" val="19606342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9" y="1463040"/>
            <a:ext cx="14156053" cy="5120640"/>
          </a:xfrm>
        </p:spPr>
        <p:txBody>
          <a:bodyPr anchor="b"/>
          <a:lstStyle>
            <a:lvl1pPr>
              <a:defRPr sz="10240"/>
            </a:lvl1pPr>
          </a:lstStyle>
          <a:p>
            <a:r>
              <a:rPr lang="en-US"/>
              <a:t>Click to edit Master title style</a:t>
            </a:r>
            <a:endParaRPr lang="en-US" dirty="0"/>
          </a:p>
        </p:txBody>
      </p:sp>
      <p:sp>
        <p:nvSpPr>
          <p:cNvPr id="3" name="Content Placeholder 2"/>
          <p:cNvSpPr>
            <a:spLocks noGrp="1"/>
          </p:cNvSpPr>
          <p:nvPr>
            <p:ph idx="1"/>
          </p:nvPr>
        </p:nvSpPr>
        <p:spPr>
          <a:xfrm>
            <a:off x="18659477" y="3159762"/>
            <a:ext cx="22219920" cy="15595600"/>
          </a:xfrm>
        </p:spPr>
        <p:txBody>
          <a:bodyPr/>
          <a:lstStyle>
            <a:lvl1pPr>
              <a:defRPr sz="10240"/>
            </a:lvl1pPr>
            <a:lvl2pPr>
              <a:defRPr sz="8960"/>
            </a:lvl2pPr>
            <a:lvl3pPr>
              <a:defRPr sz="7680"/>
            </a:lvl3pPr>
            <a:lvl4pPr>
              <a:defRPr sz="6400"/>
            </a:lvl4pPr>
            <a:lvl5pPr>
              <a:defRPr sz="6400"/>
            </a:lvl5pPr>
            <a:lvl6pPr>
              <a:defRPr sz="6400"/>
            </a:lvl6pPr>
            <a:lvl7pPr>
              <a:defRPr sz="6400"/>
            </a:lvl7pPr>
            <a:lvl8pPr>
              <a:defRPr sz="6400"/>
            </a:lvl8pPr>
            <a:lvl9pPr>
              <a:defRPr sz="6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9" y="6583680"/>
            <a:ext cx="14156053" cy="12197082"/>
          </a:xfrm>
        </p:spPr>
        <p:txBody>
          <a:bodyPr/>
          <a:lstStyle>
            <a:lvl1pPr marL="0" indent="0">
              <a:buNone/>
              <a:defRPr sz="5120"/>
            </a:lvl1pPr>
            <a:lvl2pPr marL="1463040" indent="0">
              <a:buNone/>
              <a:defRPr sz="4480"/>
            </a:lvl2pPr>
            <a:lvl3pPr marL="2926080" indent="0">
              <a:buNone/>
              <a:defRPr sz="3840"/>
            </a:lvl3pPr>
            <a:lvl4pPr marL="4389120" indent="0">
              <a:buNone/>
              <a:defRPr sz="3200"/>
            </a:lvl4pPr>
            <a:lvl5pPr marL="5852160" indent="0">
              <a:buNone/>
              <a:defRPr sz="3200"/>
            </a:lvl5pPr>
            <a:lvl6pPr marL="7315200" indent="0">
              <a:buNone/>
              <a:defRPr sz="3200"/>
            </a:lvl6pPr>
            <a:lvl7pPr marL="8778240" indent="0">
              <a:buNone/>
              <a:defRPr sz="3200"/>
            </a:lvl7pPr>
            <a:lvl8pPr marL="10241280" indent="0">
              <a:buNone/>
              <a:defRPr sz="3200"/>
            </a:lvl8pPr>
            <a:lvl9pPr marL="11704320" indent="0">
              <a:buNone/>
              <a:defRPr sz="3200"/>
            </a:lvl9pPr>
          </a:lstStyle>
          <a:p>
            <a:pPr lvl="0"/>
            <a:r>
              <a:rPr lang="en-US"/>
              <a:t>Click to edit Master text styles</a:t>
            </a:r>
          </a:p>
        </p:txBody>
      </p:sp>
      <p:sp>
        <p:nvSpPr>
          <p:cNvPr id="5" name="Date Placeholder 4"/>
          <p:cNvSpPr>
            <a:spLocks noGrp="1"/>
          </p:cNvSpPr>
          <p:nvPr>
            <p:ph type="dt" sz="half" idx="10"/>
          </p:nvPr>
        </p:nvSpPr>
        <p:spPr/>
        <p:txBody>
          <a:bodyPr/>
          <a:lstStyle/>
          <a:p>
            <a:fld id="{954DA5B7-E8A6-AF44-B101-53FD38A617CF}" type="datetimeFigureOut">
              <a:rPr lang="en-US" smtClean="0"/>
              <a:t>12/6/2023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56C687-0735-7448-8449-51B676A45990}" type="slidenum">
              <a:rPr lang="en-US" smtClean="0"/>
              <a:t>‹#›</a:t>
            </a:fld>
            <a:endParaRPr lang="en-US"/>
          </a:p>
        </p:txBody>
      </p:sp>
    </p:spTree>
    <p:extLst>
      <p:ext uri="{BB962C8B-B14F-4D97-AF65-F5344CB8AC3E}">
        <p14:creationId xmlns:p14="http://schemas.microsoft.com/office/powerpoint/2010/main" val="22357256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9" y="1463040"/>
            <a:ext cx="14156053" cy="5120640"/>
          </a:xfrm>
        </p:spPr>
        <p:txBody>
          <a:bodyPr anchor="b"/>
          <a:lstStyle>
            <a:lvl1pPr>
              <a:defRPr sz="1024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3159762"/>
            <a:ext cx="22219920" cy="15595600"/>
          </a:xfrm>
        </p:spPr>
        <p:txBody>
          <a:bodyPr anchor="t"/>
          <a:lstStyle>
            <a:lvl1pPr marL="0" indent="0">
              <a:buNone/>
              <a:defRPr sz="10240"/>
            </a:lvl1pPr>
            <a:lvl2pPr marL="1463040" indent="0">
              <a:buNone/>
              <a:defRPr sz="8960"/>
            </a:lvl2pPr>
            <a:lvl3pPr marL="2926080" indent="0">
              <a:buNone/>
              <a:defRPr sz="7680"/>
            </a:lvl3pPr>
            <a:lvl4pPr marL="4389120" indent="0">
              <a:buNone/>
              <a:defRPr sz="6400"/>
            </a:lvl4pPr>
            <a:lvl5pPr marL="5852160" indent="0">
              <a:buNone/>
              <a:defRPr sz="6400"/>
            </a:lvl5pPr>
            <a:lvl6pPr marL="7315200" indent="0">
              <a:buNone/>
              <a:defRPr sz="6400"/>
            </a:lvl6pPr>
            <a:lvl7pPr marL="8778240" indent="0">
              <a:buNone/>
              <a:defRPr sz="6400"/>
            </a:lvl7pPr>
            <a:lvl8pPr marL="10241280" indent="0">
              <a:buNone/>
              <a:defRPr sz="6400"/>
            </a:lvl8pPr>
            <a:lvl9pPr marL="11704320" indent="0">
              <a:buNone/>
              <a:defRPr sz="6400"/>
            </a:lvl9pPr>
          </a:lstStyle>
          <a:p>
            <a:r>
              <a:rPr lang="en-US"/>
              <a:t>Click icon to add picture</a:t>
            </a:r>
            <a:endParaRPr lang="en-US" dirty="0"/>
          </a:p>
        </p:txBody>
      </p:sp>
      <p:sp>
        <p:nvSpPr>
          <p:cNvPr id="4" name="Text Placeholder 3"/>
          <p:cNvSpPr>
            <a:spLocks noGrp="1"/>
          </p:cNvSpPr>
          <p:nvPr>
            <p:ph type="body" sz="half" idx="2"/>
          </p:nvPr>
        </p:nvSpPr>
        <p:spPr>
          <a:xfrm>
            <a:off x="3023239" y="6583680"/>
            <a:ext cx="14156053" cy="12197082"/>
          </a:xfrm>
        </p:spPr>
        <p:txBody>
          <a:bodyPr/>
          <a:lstStyle>
            <a:lvl1pPr marL="0" indent="0">
              <a:buNone/>
              <a:defRPr sz="5120"/>
            </a:lvl1pPr>
            <a:lvl2pPr marL="1463040" indent="0">
              <a:buNone/>
              <a:defRPr sz="4480"/>
            </a:lvl2pPr>
            <a:lvl3pPr marL="2926080" indent="0">
              <a:buNone/>
              <a:defRPr sz="3840"/>
            </a:lvl3pPr>
            <a:lvl4pPr marL="4389120" indent="0">
              <a:buNone/>
              <a:defRPr sz="3200"/>
            </a:lvl4pPr>
            <a:lvl5pPr marL="5852160" indent="0">
              <a:buNone/>
              <a:defRPr sz="3200"/>
            </a:lvl5pPr>
            <a:lvl6pPr marL="7315200" indent="0">
              <a:buNone/>
              <a:defRPr sz="3200"/>
            </a:lvl6pPr>
            <a:lvl7pPr marL="8778240" indent="0">
              <a:buNone/>
              <a:defRPr sz="3200"/>
            </a:lvl7pPr>
            <a:lvl8pPr marL="10241280" indent="0">
              <a:buNone/>
              <a:defRPr sz="3200"/>
            </a:lvl8pPr>
            <a:lvl9pPr marL="11704320" indent="0">
              <a:buNone/>
              <a:defRPr sz="3200"/>
            </a:lvl9pPr>
          </a:lstStyle>
          <a:p>
            <a:pPr lvl="0"/>
            <a:r>
              <a:rPr lang="en-US"/>
              <a:t>Click to edit Master text styles</a:t>
            </a:r>
          </a:p>
        </p:txBody>
      </p:sp>
      <p:sp>
        <p:nvSpPr>
          <p:cNvPr id="5" name="Date Placeholder 4"/>
          <p:cNvSpPr>
            <a:spLocks noGrp="1"/>
          </p:cNvSpPr>
          <p:nvPr>
            <p:ph type="dt" sz="half" idx="10"/>
          </p:nvPr>
        </p:nvSpPr>
        <p:spPr/>
        <p:txBody>
          <a:bodyPr/>
          <a:lstStyle/>
          <a:p>
            <a:fld id="{954DA5B7-E8A6-AF44-B101-53FD38A617CF}" type="datetimeFigureOut">
              <a:rPr lang="en-US" smtClean="0"/>
              <a:t>12/6/2023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56C687-0735-7448-8449-51B676A45990}" type="slidenum">
              <a:rPr lang="en-US" smtClean="0"/>
              <a:t>‹#›</a:t>
            </a:fld>
            <a:endParaRPr lang="en-US"/>
          </a:p>
        </p:txBody>
      </p:sp>
    </p:spTree>
    <p:extLst>
      <p:ext uri="{BB962C8B-B14F-4D97-AF65-F5344CB8AC3E}">
        <p14:creationId xmlns:p14="http://schemas.microsoft.com/office/powerpoint/2010/main" val="32061033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168401"/>
            <a:ext cx="37856160" cy="42418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5842000"/>
            <a:ext cx="37856160" cy="1392428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20340322"/>
            <a:ext cx="9875520" cy="1168400"/>
          </a:xfrm>
          <a:prstGeom prst="rect">
            <a:avLst/>
          </a:prstGeom>
        </p:spPr>
        <p:txBody>
          <a:bodyPr vert="horz" lIns="91440" tIns="45720" rIns="91440" bIns="45720" rtlCol="0" anchor="ctr"/>
          <a:lstStyle>
            <a:lvl1pPr algn="l">
              <a:defRPr sz="3840">
                <a:solidFill>
                  <a:schemeClr val="tx1">
                    <a:tint val="75000"/>
                  </a:schemeClr>
                </a:solidFill>
              </a:defRPr>
            </a:lvl1pPr>
          </a:lstStyle>
          <a:p>
            <a:fld id="{954DA5B7-E8A6-AF44-B101-53FD38A617CF}" type="datetimeFigureOut">
              <a:rPr lang="en-US" smtClean="0"/>
              <a:t>12/6/2023</a:t>
            </a:fld>
            <a:endParaRPr lang="en-US"/>
          </a:p>
        </p:txBody>
      </p:sp>
      <p:sp>
        <p:nvSpPr>
          <p:cNvPr id="5" name="Footer Placeholder 4"/>
          <p:cNvSpPr>
            <a:spLocks noGrp="1"/>
          </p:cNvSpPr>
          <p:nvPr>
            <p:ph type="ftr" sz="quarter" idx="3"/>
          </p:nvPr>
        </p:nvSpPr>
        <p:spPr>
          <a:xfrm>
            <a:off x="14538960" y="20340322"/>
            <a:ext cx="14813280" cy="1168400"/>
          </a:xfrm>
          <a:prstGeom prst="rect">
            <a:avLst/>
          </a:prstGeom>
        </p:spPr>
        <p:txBody>
          <a:bodyPr vert="horz" lIns="91440" tIns="45720" rIns="91440" bIns="45720" rtlCol="0" anchor="ctr"/>
          <a:lstStyle>
            <a:lvl1pPr algn="ctr">
              <a:defRPr sz="384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20340322"/>
            <a:ext cx="9875520" cy="1168400"/>
          </a:xfrm>
          <a:prstGeom prst="rect">
            <a:avLst/>
          </a:prstGeom>
        </p:spPr>
        <p:txBody>
          <a:bodyPr vert="horz" lIns="91440" tIns="45720" rIns="91440" bIns="45720" rtlCol="0" anchor="ctr"/>
          <a:lstStyle>
            <a:lvl1pPr algn="r">
              <a:defRPr sz="3840">
                <a:solidFill>
                  <a:schemeClr val="tx1">
                    <a:tint val="75000"/>
                  </a:schemeClr>
                </a:solidFill>
              </a:defRPr>
            </a:lvl1pPr>
          </a:lstStyle>
          <a:p>
            <a:fld id="{5256C687-0735-7448-8449-51B676A45990}" type="slidenum">
              <a:rPr lang="en-US" smtClean="0"/>
              <a:t>‹#›</a:t>
            </a:fld>
            <a:endParaRPr lang="en-US"/>
          </a:p>
        </p:txBody>
      </p:sp>
    </p:spTree>
    <p:extLst>
      <p:ext uri="{BB962C8B-B14F-4D97-AF65-F5344CB8AC3E}">
        <p14:creationId xmlns:p14="http://schemas.microsoft.com/office/powerpoint/2010/main" val="356938619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2926080" rtl="0" eaLnBrk="1" latinLnBrk="0" hangingPunct="1">
        <a:lnSpc>
          <a:spcPct val="90000"/>
        </a:lnSpc>
        <a:spcBef>
          <a:spcPct val="0"/>
        </a:spcBef>
        <a:buNone/>
        <a:defRPr sz="14080" kern="1200">
          <a:solidFill>
            <a:schemeClr val="tx1"/>
          </a:solidFill>
          <a:latin typeface="+mj-lt"/>
          <a:ea typeface="+mj-ea"/>
          <a:cs typeface="+mj-cs"/>
        </a:defRPr>
      </a:lvl1pPr>
    </p:titleStyle>
    <p:bodyStyle>
      <a:lvl1pPr marL="731520" indent="-731520" algn="l" defTabSz="2926080" rtl="0" eaLnBrk="1" latinLnBrk="0" hangingPunct="1">
        <a:lnSpc>
          <a:spcPct val="90000"/>
        </a:lnSpc>
        <a:spcBef>
          <a:spcPts val="3200"/>
        </a:spcBef>
        <a:buFont typeface="Arial" panose="020B0604020202020204" pitchFamily="34" charset="0"/>
        <a:buChar char="•"/>
        <a:defRPr sz="8960" kern="1200">
          <a:solidFill>
            <a:schemeClr val="tx1"/>
          </a:solidFill>
          <a:latin typeface="+mn-lt"/>
          <a:ea typeface="+mn-ea"/>
          <a:cs typeface="+mn-cs"/>
        </a:defRPr>
      </a:lvl1pPr>
      <a:lvl2pPr marL="2194560" indent="-731520" algn="l" defTabSz="2926080" rtl="0" eaLnBrk="1" latinLnBrk="0" hangingPunct="1">
        <a:lnSpc>
          <a:spcPct val="90000"/>
        </a:lnSpc>
        <a:spcBef>
          <a:spcPts val="1600"/>
        </a:spcBef>
        <a:buFont typeface="Arial" panose="020B0604020202020204" pitchFamily="34" charset="0"/>
        <a:buChar char="•"/>
        <a:defRPr sz="7680" kern="1200">
          <a:solidFill>
            <a:schemeClr val="tx1"/>
          </a:solidFill>
          <a:latin typeface="+mn-lt"/>
          <a:ea typeface="+mn-ea"/>
          <a:cs typeface="+mn-cs"/>
        </a:defRPr>
      </a:lvl2pPr>
      <a:lvl3pPr marL="3657600" indent="-731520" algn="l" defTabSz="2926080" rtl="0" eaLnBrk="1" latinLnBrk="0" hangingPunct="1">
        <a:lnSpc>
          <a:spcPct val="90000"/>
        </a:lnSpc>
        <a:spcBef>
          <a:spcPts val="1600"/>
        </a:spcBef>
        <a:buFont typeface="Arial" panose="020B0604020202020204" pitchFamily="34" charset="0"/>
        <a:buChar char="•"/>
        <a:defRPr sz="6400" kern="1200">
          <a:solidFill>
            <a:schemeClr val="tx1"/>
          </a:solidFill>
          <a:latin typeface="+mn-lt"/>
          <a:ea typeface="+mn-ea"/>
          <a:cs typeface="+mn-cs"/>
        </a:defRPr>
      </a:lvl3pPr>
      <a:lvl4pPr marL="512064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4pPr>
      <a:lvl5pPr marL="658368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5pPr>
      <a:lvl6pPr marL="804672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6pPr>
      <a:lvl7pPr marL="950976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7pPr>
      <a:lvl8pPr marL="1097280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8pPr>
      <a:lvl9pPr marL="1243584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9pPr>
    </p:bodyStyle>
    <p:otherStyle>
      <a:defPPr>
        <a:defRPr lang="en-US"/>
      </a:defPPr>
      <a:lvl1pPr marL="0" algn="l" defTabSz="2926080" rtl="0" eaLnBrk="1" latinLnBrk="0" hangingPunct="1">
        <a:defRPr sz="5760" kern="1200">
          <a:solidFill>
            <a:schemeClr val="tx1"/>
          </a:solidFill>
          <a:latin typeface="+mn-lt"/>
          <a:ea typeface="+mn-ea"/>
          <a:cs typeface="+mn-cs"/>
        </a:defRPr>
      </a:lvl1pPr>
      <a:lvl2pPr marL="1463040" algn="l" defTabSz="2926080" rtl="0" eaLnBrk="1" latinLnBrk="0" hangingPunct="1">
        <a:defRPr sz="5760" kern="1200">
          <a:solidFill>
            <a:schemeClr val="tx1"/>
          </a:solidFill>
          <a:latin typeface="+mn-lt"/>
          <a:ea typeface="+mn-ea"/>
          <a:cs typeface="+mn-cs"/>
        </a:defRPr>
      </a:lvl2pPr>
      <a:lvl3pPr marL="2926080" algn="l" defTabSz="2926080" rtl="0" eaLnBrk="1" latinLnBrk="0" hangingPunct="1">
        <a:defRPr sz="5760" kern="1200">
          <a:solidFill>
            <a:schemeClr val="tx1"/>
          </a:solidFill>
          <a:latin typeface="+mn-lt"/>
          <a:ea typeface="+mn-ea"/>
          <a:cs typeface="+mn-cs"/>
        </a:defRPr>
      </a:lvl3pPr>
      <a:lvl4pPr marL="4389120" algn="l" defTabSz="2926080" rtl="0" eaLnBrk="1" latinLnBrk="0" hangingPunct="1">
        <a:defRPr sz="5760" kern="1200">
          <a:solidFill>
            <a:schemeClr val="tx1"/>
          </a:solidFill>
          <a:latin typeface="+mn-lt"/>
          <a:ea typeface="+mn-ea"/>
          <a:cs typeface="+mn-cs"/>
        </a:defRPr>
      </a:lvl4pPr>
      <a:lvl5pPr marL="5852160" algn="l" defTabSz="2926080" rtl="0" eaLnBrk="1" latinLnBrk="0" hangingPunct="1">
        <a:defRPr sz="5760" kern="1200">
          <a:solidFill>
            <a:schemeClr val="tx1"/>
          </a:solidFill>
          <a:latin typeface="+mn-lt"/>
          <a:ea typeface="+mn-ea"/>
          <a:cs typeface="+mn-cs"/>
        </a:defRPr>
      </a:lvl5pPr>
      <a:lvl6pPr marL="7315200" algn="l" defTabSz="2926080" rtl="0" eaLnBrk="1" latinLnBrk="0" hangingPunct="1">
        <a:defRPr sz="5760" kern="1200">
          <a:solidFill>
            <a:schemeClr val="tx1"/>
          </a:solidFill>
          <a:latin typeface="+mn-lt"/>
          <a:ea typeface="+mn-ea"/>
          <a:cs typeface="+mn-cs"/>
        </a:defRPr>
      </a:lvl6pPr>
      <a:lvl7pPr marL="8778240" algn="l" defTabSz="2926080" rtl="0" eaLnBrk="1" latinLnBrk="0" hangingPunct="1">
        <a:defRPr sz="5760" kern="1200">
          <a:solidFill>
            <a:schemeClr val="tx1"/>
          </a:solidFill>
          <a:latin typeface="+mn-lt"/>
          <a:ea typeface="+mn-ea"/>
          <a:cs typeface="+mn-cs"/>
        </a:defRPr>
      </a:lvl7pPr>
      <a:lvl8pPr marL="10241280" algn="l" defTabSz="2926080" rtl="0" eaLnBrk="1" latinLnBrk="0" hangingPunct="1">
        <a:defRPr sz="5760" kern="1200">
          <a:solidFill>
            <a:schemeClr val="tx1"/>
          </a:solidFill>
          <a:latin typeface="+mn-lt"/>
          <a:ea typeface="+mn-ea"/>
          <a:cs typeface="+mn-cs"/>
        </a:defRPr>
      </a:lvl8pPr>
      <a:lvl9pPr marL="11704320" algn="l" defTabSz="2926080" rtl="0" eaLnBrk="1" latinLnBrk="0" hangingPunct="1">
        <a:defRPr sz="57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image" Target="../media/image8.png"/><Relationship Id="rId3" Type="http://schemas.openxmlformats.org/officeDocument/2006/relationships/hyperlink" Target="https://huggingface.co/datasets/bakhitovd/ML_arxiv/viewer/default/test?p=4&amp;row=487" TargetMode="External"/><Relationship Id="rId7" Type="http://schemas.openxmlformats.org/officeDocument/2006/relationships/image" Target="../media/image2.gif"/><Relationship Id="rId12" Type="http://schemas.openxmlformats.org/officeDocument/2006/relationships/image" Target="../media/image7.png"/><Relationship Id="rId2" Type="http://schemas.openxmlformats.org/officeDocument/2006/relationships/hyperlink" Target="https://www.datacamp.com/tutorial/flan-t5-tutorial" TargetMode="External"/><Relationship Id="rId1" Type="http://schemas.openxmlformats.org/officeDocument/2006/relationships/slideLayout" Target="../slideLayouts/slideLayout2.xml"/><Relationship Id="rId6" Type="http://schemas.openxmlformats.org/officeDocument/2006/relationships/image" Target="../media/image1.png"/><Relationship Id="rId11" Type="http://schemas.openxmlformats.org/officeDocument/2006/relationships/image" Target="../media/image6.png"/><Relationship Id="rId5" Type="http://schemas.openxmlformats.org/officeDocument/2006/relationships/hyperlink" Target="https://huggingface.co/google/pegasus-large" TargetMode="External"/><Relationship Id="rId10" Type="http://schemas.openxmlformats.org/officeDocument/2006/relationships/image" Target="../media/image5.png"/><Relationship Id="rId4" Type="http://schemas.openxmlformats.org/officeDocument/2006/relationships/hyperlink" Target="https://huggingface.co/google/pegasus-arxiv" TargetMode="External"/><Relationship Id="rId9"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9B46725A-D642-9441-95F2-F05C69E2BF14}"/>
              </a:ext>
            </a:extLst>
          </p:cNvPr>
          <p:cNvSpPr/>
          <p:nvPr/>
        </p:nvSpPr>
        <p:spPr>
          <a:xfrm>
            <a:off x="578030" y="20139133"/>
            <a:ext cx="42735140" cy="1233957"/>
          </a:xfrm>
          <a:prstGeom prst="rect">
            <a:avLst/>
          </a:prstGeom>
          <a:solidFill>
            <a:schemeClr val="bg1">
              <a:lumMod val="9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B90A710D-6E44-7D42-97EE-4991519EF344}"/>
              </a:ext>
            </a:extLst>
          </p:cNvPr>
          <p:cNvSpPr txBox="1"/>
          <p:nvPr/>
        </p:nvSpPr>
        <p:spPr>
          <a:xfrm>
            <a:off x="748738" y="20268172"/>
            <a:ext cx="17685566" cy="1631216"/>
          </a:xfrm>
          <a:prstGeom prst="rect">
            <a:avLst/>
          </a:prstGeom>
          <a:noFill/>
        </p:spPr>
        <p:txBody>
          <a:bodyPr wrap="square" rtlCol="0">
            <a:spAutoFit/>
          </a:bodyPr>
          <a:lstStyle/>
          <a:p>
            <a:r>
              <a:rPr lang="en-US" sz="2000" dirty="0">
                <a:latin typeface="Source Sans Pro" panose="020B0503030403020204" pitchFamily="34" charset="0"/>
                <a:ea typeface="Source Sans Pro" panose="020B0503030403020204" pitchFamily="34" charset="0"/>
                <a:cs typeface="Open Sans"/>
              </a:rPr>
              <a:t>References:</a:t>
            </a:r>
            <a:br>
              <a:rPr lang="en-US" sz="2000" dirty="0">
                <a:latin typeface="Source Sans Pro" panose="020B0503030403020204" pitchFamily="34" charset="0"/>
                <a:ea typeface="Source Sans Pro" panose="020B0503030403020204" pitchFamily="34" charset="0"/>
                <a:cs typeface="Open Sans"/>
              </a:rPr>
            </a:br>
            <a:r>
              <a:rPr lang="en-US" sz="2000" dirty="0">
                <a:hlinkClick r:id="rId2"/>
              </a:rPr>
              <a:t>FLAN-T5 Tutorial: Guide and Fine-Tuning | </a:t>
            </a:r>
            <a:r>
              <a:rPr lang="en-US" sz="2000" dirty="0" err="1">
                <a:hlinkClick r:id="rId2"/>
              </a:rPr>
              <a:t>DataCamp</a:t>
            </a:r>
            <a:endParaRPr lang="en-US" sz="2000" dirty="0"/>
          </a:p>
          <a:p>
            <a:r>
              <a:rPr lang="en-US" sz="2000" dirty="0" err="1">
                <a:hlinkClick r:id="rId3"/>
              </a:rPr>
              <a:t>bakhitovd</a:t>
            </a:r>
            <a:r>
              <a:rPr lang="en-US" sz="2000" dirty="0">
                <a:hlinkClick r:id="rId3"/>
              </a:rPr>
              <a:t>/</a:t>
            </a:r>
            <a:r>
              <a:rPr lang="en-US" sz="2000" dirty="0" err="1">
                <a:hlinkClick r:id="rId3"/>
              </a:rPr>
              <a:t>ML_arxiv</a:t>
            </a:r>
            <a:r>
              <a:rPr lang="en-US" sz="2000" dirty="0">
                <a:hlinkClick r:id="rId3"/>
              </a:rPr>
              <a:t> · Datasets at Hugging Face</a:t>
            </a:r>
            <a:endParaRPr lang="en-US" sz="2000" dirty="0"/>
          </a:p>
          <a:p>
            <a:r>
              <a:rPr lang="en-US" sz="2000" dirty="0">
                <a:hlinkClick r:id="rId4"/>
              </a:rPr>
              <a:t>google/</a:t>
            </a:r>
            <a:r>
              <a:rPr lang="en-US" sz="2000" dirty="0" err="1">
                <a:hlinkClick r:id="rId4"/>
              </a:rPr>
              <a:t>pegasus-arxiv</a:t>
            </a:r>
            <a:r>
              <a:rPr lang="en-US" sz="2000" dirty="0">
                <a:hlinkClick r:id="rId4"/>
              </a:rPr>
              <a:t> · Hugging Face</a:t>
            </a:r>
            <a:endParaRPr lang="en-US" sz="2000" dirty="0"/>
          </a:p>
          <a:p>
            <a:r>
              <a:rPr lang="en-US" sz="2000" dirty="0">
                <a:hlinkClick r:id="rId5"/>
              </a:rPr>
              <a:t>google/</a:t>
            </a:r>
            <a:r>
              <a:rPr lang="en-US" sz="2000" dirty="0" err="1">
                <a:hlinkClick r:id="rId5"/>
              </a:rPr>
              <a:t>pegasus</a:t>
            </a:r>
            <a:r>
              <a:rPr lang="en-US" sz="2000" dirty="0">
                <a:hlinkClick r:id="rId5"/>
              </a:rPr>
              <a:t>-large · Hugging Face</a:t>
            </a:r>
            <a:endParaRPr lang="en-US" sz="2000" dirty="0">
              <a:latin typeface="Source Sans Pro" panose="020B0503030403020204" pitchFamily="34" charset="0"/>
              <a:ea typeface="Source Sans Pro" panose="020B0503030403020204" pitchFamily="34" charset="0"/>
              <a:cs typeface="Open Sans"/>
            </a:endParaRPr>
          </a:p>
        </p:txBody>
      </p:sp>
      <p:sp>
        <p:nvSpPr>
          <p:cNvPr id="33" name="TextBox 32">
            <a:extLst>
              <a:ext uri="{FF2B5EF4-FFF2-40B4-BE49-F238E27FC236}">
                <a16:creationId xmlns:a16="http://schemas.microsoft.com/office/drawing/2014/main" id="{7B7D35E4-F1FD-7045-87B8-112E66E3C8FD}"/>
              </a:ext>
            </a:extLst>
          </p:cNvPr>
          <p:cNvSpPr txBox="1"/>
          <p:nvPr/>
        </p:nvSpPr>
        <p:spPr>
          <a:xfrm>
            <a:off x="38649230" y="20262616"/>
            <a:ext cx="4588100" cy="1015663"/>
          </a:xfrm>
          <a:prstGeom prst="rect">
            <a:avLst/>
          </a:prstGeom>
          <a:noFill/>
        </p:spPr>
        <p:txBody>
          <a:bodyPr wrap="square" rtlCol="0">
            <a:spAutoFit/>
          </a:bodyPr>
          <a:lstStyle/>
          <a:p>
            <a:r>
              <a:rPr lang="en-US" sz="2000" dirty="0">
                <a:latin typeface="Source Sans Pro" panose="020B0503030403020204" pitchFamily="34" charset="0"/>
                <a:ea typeface="Source Sans Pro" panose="020B0503030403020204" pitchFamily="34" charset="0"/>
                <a:cs typeface="Open Sans"/>
              </a:rPr>
              <a:t>Example 3: Funding provided by the American Physical Therapy Association’s </a:t>
            </a:r>
            <a:r>
              <a:rPr lang="en-US" sz="2000" dirty="0" err="1">
                <a:latin typeface="Source Sans Pro" panose="020B0503030403020204" pitchFamily="34" charset="0"/>
                <a:ea typeface="Source Sans Pro" panose="020B0503030403020204" pitchFamily="34" charset="0"/>
                <a:cs typeface="Open Sans"/>
              </a:rPr>
              <a:t>xxxxxxxx</a:t>
            </a:r>
            <a:r>
              <a:rPr lang="en-US" sz="2000" dirty="0">
                <a:latin typeface="Source Sans Pro" panose="020B0503030403020204" pitchFamily="34" charset="0"/>
                <a:ea typeface="Source Sans Pro" panose="020B0503030403020204" pitchFamily="34" charset="0"/>
                <a:cs typeface="Open Sans"/>
              </a:rPr>
              <a:t> Program. </a:t>
            </a:r>
          </a:p>
        </p:txBody>
      </p:sp>
      <p:sp>
        <p:nvSpPr>
          <p:cNvPr id="34" name="Rectangle 33">
            <a:extLst>
              <a:ext uri="{FF2B5EF4-FFF2-40B4-BE49-F238E27FC236}">
                <a16:creationId xmlns:a16="http://schemas.microsoft.com/office/drawing/2014/main" id="{C2FDA863-90C2-F448-AF42-E0C9317C0030}"/>
              </a:ext>
            </a:extLst>
          </p:cNvPr>
          <p:cNvSpPr/>
          <p:nvPr/>
        </p:nvSpPr>
        <p:spPr>
          <a:xfrm>
            <a:off x="35634687" y="20313467"/>
            <a:ext cx="2801082" cy="906200"/>
          </a:xfrm>
          <a:prstGeom prst="rect">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35" name="TextBox 34">
            <a:extLst>
              <a:ext uri="{FF2B5EF4-FFF2-40B4-BE49-F238E27FC236}">
                <a16:creationId xmlns:a16="http://schemas.microsoft.com/office/drawing/2014/main" id="{78838EFF-F2BA-EC45-923B-1AAB0EFE7B99}"/>
              </a:ext>
            </a:extLst>
          </p:cNvPr>
          <p:cNvSpPr txBox="1"/>
          <p:nvPr/>
        </p:nvSpPr>
        <p:spPr>
          <a:xfrm>
            <a:off x="29677901" y="20412570"/>
            <a:ext cx="5783863" cy="707886"/>
          </a:xfrm>
          <a:prstGeom prst="rect">
            <a:avLst/>
          </a:prstGeom>
          <a:noFill/>
        </p:spPr>
        <p:txBody>
          <a:bodyPr wrap="square" rtlCol="0">
            <a:spAutoFit/>
          </a:bodyPr>
          <a:lstStyle/>
          <a:p>
            <a:pPr algn="r"/>
            <a:r>
              <a:rPr lang="en-US" sz="2000" dirty="0">
                <a:latin typeface="Source Sans Pro" panose="020B0503030403020204" pitchFamily="34" charset="0"/>
                <a:ea typeface="Source Sans Pro" panose="020B0503030403020204" pitchFamily="34" charset="0"/>
                <a:cs typeface="Open Sans"/>
              </a:rPr>
              <a:t>*Size of this logo is notably smaller than the primary Washington University logo in header.</a:t>
            </a:r>
          </a:p>
        </p:txBody>
      </p:sp>
      <p:sp>
        <p:nvSpPr>
          <p:cNvPr id="36" name="TextBox 35">
            <a:extLst>
              <a:ext uri="{FF2B5EF4-FFF2-40B4-BE49-F238E27FC236}">
                <a16:creationId xmlns:a16="http://schemas.microsoft.com/office/drawing/2014/main" id="{320E3599-04B3-2249-9315-65D3FDB92DB0}"/>
              </a:ext>
            </a:extLst>
          </p:cNvPr>
          <p:cNvSpPr txBox="1"/>
          <p:nvPr/>
        </p:nvSpPr>
        <p:spPr>
          <a:xfrm>
            <a:off x="35751426" y="20423820"/>
            <a:ext cx="2547081" cy="707886"/>
          </a:xfrm>
          <a:prstGeom prst="rect">
            <a:avLst/>
          </a:prstGeom>
          <a:noFill/>
        </p:spPr>
        <p:txBody>
          <a:bodyPr wrap="square" rtlCol="0">
            <a:spAutoFit/>
          </a:bodyPr>
          <a:lstStyle/>
          <a:p>
            <a:pPr algn="ctr"/>
            <a:r>
              <a:rPr lang="en-US" sz="2000" dirty="0">
                <a:latin typeface="Source Sans Pro" panose="020B0503030403020204" pitchFamily="34" charset="0"/>
                <a:ea typeface="Source Sans Pro" panose="020B0503030403020204" pitchFamily="34" charset="0"/>
                <a:cs typeface="Open Sans"/>
              </a:rPr>
              <a:t>Outside entity logo,</a:t>
            </a:r>
          </a:p>
          <a:p>
            <a:pPr algn="ctr"/>
            <a:r>
              <a:rPr lang="en-US" sz="2000" dirty="0">
                <a:latin typeface="Source Sans Pro" panose="020B0503030403020204" pitchFamily="34" charset="0"/>
                <a:ea typeface="Source Sans Pro" panose="020B0503030403020204" pitchFamily="34" charset="0"/>
                <a:cs typeface="Open Sans"/>
              </a:rPr>
              <a:t> if needed*</a:t>
            </a:r>
          </a:p>
        </p:txBody>
      </p:sp>
      <p:sp>
        <p:nvSpPr>
          <p:cNvPr id="27" name="Rectangle 26">
            <a:extLst>
              <a:ext uri="{FF2B5EF4-FFF2-40B4-BE49-F238E27FC236}">
                <a16:creationId xmlns:a16="http://schemas.microsoft.com/office/drawing/2014/main" id="{8C81AB9C-C836-5B4E-8421-0A77162CD25F}"/>
              </a:ext>
            </a:extLst>
          </p:cNvPr>
          <p:cNvSpPr/>
          <p:nvPr/>
        </p:nvSpPr>
        <p:spPr>
          <a:xfrm>
            <a:off x="29462250" y="20139133"/>
            <a:ext cx="13850920" cy="1233957"/>
          </a:xfrm>
          <a:prstGeom prst="rect">
            <a:avLst/>
          </a:prstGeom>
          <a:solidFill>
            <a:schemeClr val="bg1">
              <a:lumMod val="9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4909EA89-E4C1-9344-B758-8C582C12D62F}"/>
              </a:ext>
            </a:extLst>
          </p:cNvPr>
          <p:cNvSpPr/>
          <p:nvPr/>
        </p:nvSpPr>
        <p:spPr>
          <a:xfrm>
            <a:off x="578030" y="582628"/>
            <a:ext cx="42735140" cy="4247648"/>
          </a:xfrm>
          <a:prstGeom prst="rect">
            <a:avLst/>
          </a:prstGeom>
          <a:solidFill>
            <a:srgbClr val="5E626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9" name="TextBox 38">
            <a:extLst>
              <a:ext uri="{FF2B5EF4-FFF2-40B4-BE49-F238E27FC236}">
                <a16:creationId xmlns:a16="http://schemas.microsoft.com/office/drawing/2014/main" id="{BCAC7F0F-6033-B044-9DF2-A7AF89727AE7}"/>
              </a:ext>
            </a:extLst>
          </p:cNvPr>
          <p:cNvSpPr txBox="1"/>
          <p:nvPr/>
        </p:nvSpPr>
        <p:spPr>
          <a:xfrm>
            <a:off x="15577444" y="3341908"/>
            <a:ext cx="13884806" cy="1569660"/>
          </a:xfrm>
          <a:prstGeom prst="rect">
            <a:avLst/>
          </a:prstGeom>
          <a:noFill/>
        </p:spPr>
        <p:txBody>
          <a:bodyPr wrap="square" rtlCol="0">
            <a:spAutoFit/>
          </a:bodyPr>
          <a:lstStyle/>
          <a:p>
            <a:pPr algn="ctr"/>
            <a:r>
              <a:rPr lang="en-US" sz="4800" dirty="0">
                <a:solidFill>
                  <a:schemeClr val="bg1"/>
                </a:solidFill>
                <a:latin typeface="Source Sans Pro" panose="020B0503030403020204" pitchFamily="34" charset="0"/>
                <a:ea typeface="Source Sans Pro" panose="020B0503030403020204" pitchFamily="34" charset="0"/>
                <a:cs typeface="Open Sans" charset="0"/>
              </a:rPr>
              <a:t>Department of Computer Science</a:t>
            </a:r>
          </a:p>
          <a:p>
            <a:pPr algn="ctr"/>
            <a:r>
              <a:rPr lang="en-US" sz="4800" dirty="0">
                <a:solidFill>
                  <a:schemeClr val="bg1"/>
                </a:solidFill>
                <a:latin typeface="Source Sans Pro" panose="020B0503030403020204" pitchFamily="34" charset="0"/>
                <a:ea typeface="Source Sans Pro" panose="020B0503030403020204" pitchFamily="34" charset="0"/>
                <a:cs typeface="Open Sans" charset="0"/>
              </a:rPr>
              <a:t>By Ali Zamin</a:t>
            </a:r>
            <a:endParaRPr lang="en-US" sz="4800" dirty="0">
              <a:latin typeface="Source Sans Pro" panose="020B0503030403020204" pitchFamily="34" charset="0"/>
              <a:ea typeface="Source Sans Pro" panose="020B0503030403020204" pitchFamily="34" charset="0"/>
              <a:cs typeface="Open Sans" charset="0"/>
            </a:endParaRPr>
          </a:p>
        </p:txBody>
      </p:sp>
      <p:sp>
        <p:nvSpPr>
          <p:cNvPr id="40" name="TextBox 39">
            <a:extLst>
              <a:ext uri="{FF2B5EF4-FFF2-40B4-BE49-F238E27FC236}">
                <a16:creationId xmlns:a16="http://schemas.microsoft.com/office/drawing/2014/main" id="{B7842004-3082-064D-98CD-A48B2040EBF0}"/>
              </a:ext>
            </a:extLst>
          </p:cNvPr>
          <p:cNvSpPr txBox="1"/>
          <p:nvPr/>
        </p:nvSpPr>
        <p:spPr>
          <a:xfrm>
            <a:off x="7388496" y="1056181"/>
            <a:ext cx="29114208" cy="2123658"/>
          </a:xfrm>
          <a:prstGeom prst="rect">
            <a:avLst/>
          </a:prstGeom>
          <a:noFill/>
        </p:spPr>
        <p:txBody>
          <a:bodyPr wrap="square" rtlCol="0">
            <a:spAutoFit/>
          </a:bodyPr>
          <a:lstStyle/>
          <a:p>
            <a:pPr algn="ctr"/>
            <a:r>
              <a:rPr lang="en-US" sz="6600" b="1" dirty="0">
                <a:solidFill>
                  <a:schemeClr val="bg1"/>
                </a:solidFill>
                <a:latin typeface="Source Sans Pro" panose="020B0503030403020204" pitchFamily="34" charset="0"/>
                <a:ea typeface="Source Sans Pro" panose="020B0503030403020204" pitchFamily="34" charset="0"/>
                <a:cs typeface="Open Sans Semibold"/>
              </a:rPr>
              <a:t>Automatic Abstractive Text Summarization for scientific papers using Pegasus Models and comparative analysis of different Pegasus variants</a:t>
            </a:r>
          </a:p>
        </p:txBody>
      </p:sp>
      <p:sp>
        <p:nvSpPr>
          <p:cNvPr id="20" name="TextBox 19">
            <a:extLst>
              <a:ext uri="{FF2B5EF4-FFF2-40B4-BE49-F238E27FC236}">
                <a16:creationId xmlns:a16="http://schemas.microsoft.com/office/drawing/2014/main" id="{074EAD15-FE21-2145-AA9D-8A8C1C2DC577}"/>
              </a:ext>
            </a:extLst>
          </p:cNvPr>
          <p:cNvSpPr txBox="1"/>
          <p:nvPr/>
        </p:nvSpPr>
        <p:spPr>
          <a:xfrm>
            <a:off x="29683582" y="20269213"/>
            <a:ext cx="11178111" cy="400110"/>
          </a:xfrm>
          <a:prstGeom prst="rect">
            <a:avLst/>
          </a:prstGeom>
          <a:noFill/>
        </p:spPr>
        <p:txBody>
          <a:bodyPr wrap="square" rtlCol="0">
            <a:spAutoFit/>
          </a:bodyPr>
          <a:lstStyle/>
          <a:p>
            <a:endParaRPr lang="en-US" sz="2000" dirty="0">
              <a:latin typeface="Source Sans Pro" panose="020B0503030403020204" pitchFamily="34" charset="0"/>
              <a:ea typeface="Source Sans Pro" panose="020B0503030403020204" pitchFamily="34" charset="0"/>
              <a:cs typeface="Open Sans"/>
            </a:endParaRPr>
          </a:p>
        </p:txBody>
      </p:sp>
      <p:sp>
        <p:nvSpPr>
          <p:cNvPr id="37" name="Rectangle 36">
            <a:extLst>
              <a:ext uri="{FF2B5EF4-FFF2-40B4-BE49-F238E27FC236}">
                <a16:creationId xmlns:a16="http://schemas.microsoft.com/office/drawing/2014/main" id="{393A7CF2-67BC-334E-8798-216E3CC122B2}"/>
              </a:ext>
            </a:extLst>
          </p:cNvPr>
          <p:cNvSpPr/>
          <p:nvPr/>
        </p:nvSpPr>
        <p:spPr>
          <a:xfrm>
            <a:off x="578030" y="5407844"/>
            <a:ext cx="13889538" cy="7521081"/>
          </a:xfrm>
          <a:prstGeom prst="rect">
            <a:avLst/>
          </a:prstGeom>
          <a:solidFill>
            <a:srgbClr val="D9D9D9"/>
          </a:solidFill>
          <a:ln>
            <a:noFill/>
          </a:ln>
        </p:spPr>
        <p:style>
          <a:lnRef idx="1">
            <a:schemeClr val="accent1"/>
          </a:lnRef>
          <a:fillRef idx="3">
            <a:schemeClr val="accent1"/>
          </a:fillRef>
          <a:effectRef idx="2">
            <a:schemeClr val="accent1"/>
          </a:effectRef>
          <a:fontRef idx="minor">
            <a:schemeClr val="lt1"/>
          </a:fontRef>
        </p:style>
        <p:txBody>
          <a:bodyPr rtlCol="0" anchor="t"/>
          <a:lstStyle/>
          <a:p>
            <a:pPr algn="ctr"/>
            <a:r>
              <a:rPr lang="en-US" sz="3600" b="1" dirty="0">
                <a:solidFill>
                  <a:schemeClr val="tx1"/>
                </a:solidFill>
              </a:rPr>
              <a:t>Problem</a:t>
            </a:r>
          </a:p>
          <a:p>
            <a:pPr algn="ctr"/>
            <a:endParaRPr lang="en-US" sz="3600" b="1" dirty="0">
              <a:solidFill>
                <a:schemeClr val="tx1"/>
              </a:solidFill>
            </a:endParaRPr>
          </a:p>
          <a:p>
            <a:pPr marL="342900" indent="-342900">
              <a:buFont typeface="Arial" panose="020B0604020202020204" pitchFamily="34" charset="0"/>
              <a:buChar char="•"/>
            </a:pPr>
            <a:r>
              <a:rPr lang="en-US" sz="2000" dirty="0">
                <a:solidFill>
                  <a:schemeClr val="tx1"/>
                </a:solidFill>
              </a:rPr>
              <a:t>Producing a shorter version of long texts while preserving the salient information.</a:t>
            </a:r>
          </a:p>
          <a:p>
            <a:pPr marL="342900" indent="-342900">
              <a:buFont typeface="Arial" panose="020B0604020202020204" pitchFamily="34" charset="0"/>
              <a:buChar char="•"/>
            </a:pPr>
            <a:endParaRPr lang="en-US" sz="2000" dirty="0">
              <a:solidFill>
                <a:schemeClr val="tx1"/>
              </a:solidFill>
            </a:endParaRPr>
          </a:p>
          <a:p>
            <a:pPr marL="342900" indent="-342900">
              <a:buFont typeface="Arial" panose="020B0604020202020204" pitchFamily="34" charset="0"/>
              <a:buChar char="•"/>
            </a:pPr>
            <a:r>
              <a:rPr lang="en-US" sz="2000" dirty="0">
                <a:solidFill>
                  <a:schemeClr val="tx1"/>
                </a:solidFill>
              </a:rPr>
              <a:t>Text summarization helps in quickly understanding the essence of large documents, saving valuable time.</a:t>
            </a:r>
          </a:p>
          <a:p>
            <a:pPr marL="342900" indent="-342900">
              <a:buFont typeface="Arial" panose="020B0604020202020204" pitchFamily="34" charset="0"/>
              <a:buChar char="•"/>
            </a:pPr>
            <a:endParaRPr lang="en-US" sz="2000" dirty="0">
              <a:solidFill>
                <a:schemeClr val="tx1"/>
              </a:solidFill>
            </a:endParaRPr>
          </a:p>
          <a:p>
            <a:pPr marL="342900" indent="-342900">
              <a:buFont typeface="Arial" panose="020B0604020202020204" pitchFamily="34" charset="0"/>
              <a:buChar char="•"/>
            </a:pPr>
            <a:r>
              <a:rPr lang="en-US" sz="2000" dirty="0">
                <a:solidFill>
                  <a:schemeClr val="tx1"/>
                </a:solidFill>
              </a:rPr>
              <a:t>Two types of summarization: Extractive and Abstractive</a:t>
            </a:r>
          </a:p>
          <a:p>
            <a:pPr marL="342900" indent="-342900">
              <a:buFont typeface="Arial" panose="020B0604020202020204" pitchFamily="34" charset="0"/>
              <a:buChar char="•"/>
            </a:pPr>
            <a:endParaRPr lang="en-US" sz="2000" dirty="0">
              <a:solidFill>
                <a:schemeClr val="tx1"/>
              </a:solidFill>
            </a:endParaRPr>
          </a:p>
          <a:p>
            <a:pPr marL="342900" indent="-342900">
              <a:buFont typeface="Arial" panose="020B0604020202020204" pitchFamily="34" charset="0"/>
              <a:buChar char="•"/>
            </a:pPr>
            <a:r>
              <a:rPr lang="en-US" sz="2000" dirty="0">
                <a:solidFill>
                  <a:schemeClr val="tx1"/>
                </a:solidFill>
              </a:rPr>
              <a:t>Extractive: Select parts of the original text to form a summary</a:t>
            </a:r>
          </a:p>
          <a:p>
            <a:pPr marL="800100" lvl="1" indent="-342900">
              <a:buFont typeface="Arial" panose="020B0604020202020204" pitchFamily="34" charset="0"/>
              <a:buChar char="•"/>
            </a:pPr>
            <a:r>
              <a:rPr lang="en-US" sz="2000" dirty="0">
                <a:solidFill>
                  <a:schemeClr val="tx1"/>
                </a:solidFill>
              </a:rPr>
              <a:t>Easier</a:t>
            </a:r>
          </a:p>
          <a:p>
            <a:pPr marL="800100" lvl="1" indent="-342900">
              <a:buFont typeface="Arial" panose="020B0604020202020204" pitchFamily="34" charset="0"/>
              <a:buChar char="•"/>
            </a:pPr>
            <a:r>
              <a:rPr lang="en-US" sz="2000" dirty="0">
                <a:solidFill>
                  <a:schemeClr val="tx1"/>
                </a:solidFill>
              </a:rPr>
              <a:t>Restrictive (no paraphrasing)</a:t>
            </a:r>
          </a:p>
          <a:p>
            <a:pPr marL="342900" indent="-342900">
              <a:buFont typeface="Arial" panose="020B0604020202020204" pitchFamily="34" charset="0"/>
              <a:buChar char="•"/>
            </a:pPr>
            <a:endParaRPr lang="en-US" sz="2000" dirty="0">
              <a:solidFill>
                <a:schemeClr val="tx1"/>
              </a:solidFill>
            </a:endParaRPr>
          </a:p>
          <a:p>
            <a:pPr marL="342900" indent="-342900">
              <a:buFont typeface="Arial" panose="020B0604020202020204" pitchFamily="34" charset="0"/>
              <a:buChar char="•"/>
            </a:pPr>
            <a:r>
              <a:rPr lang="en-US" sz="2000" dirty="0">
                <a:solidFill>
                  <a:schemeClr val="tx1"/>
                </a:solidFill>
              </a:rPr>
              <a:t>Abstractive: Generate new text using Natural Language Generation techniques.</a:t>
            </a:r>
          </a:p>
          <a:p>
            <a:pPr marL="800100" lvl="1" indent="-342900">
              <a:buFont typeface="Arial" panose="020B0604020202020204" pitchFamily="34" charset="0"/>
              <a:buChar char="•"/>
            </a:pPr>
            <a:r>
              <a:rPr lang="en-US" sz="2000" dirty="0">
                <a:solidFill>
                  <a:schemeClr val="tx1"/>
                </a:solidFill>
              </a:rPr>
              <a:t>More Difficult</a:t>
            </a:r>
          </a:p>
          <a:p>
            <a:pPr marL="800100" lvl="1" indent="-342900">
              <a:buFont typeface="Arial" panose="020B0604020202020204" pitchFamily="34" charset="0"/>
              <a:buChar char="•"/>
            </a:pPr>
            <a:r>
              <a:rPr lang="en-US" sz="2000" dirty="0">
                <a:solidFill>
                  <a:schemeClr val="tx1"/>
                </a:solidFill>
              </a:rPr>
              <a:t>More Flexible (more human)</a:t>
            </a:r>
          </a:p>
          <a:p>
            <a:pPr marL="342900" indent="-342900">
              <a:buFont typeface="Arial" panose="020B0604020202020204" pitchFamily="34" charset="0"/>
              <a:buChar char="•"/>
            </a:pPr>
            <a:endParaRPr lang="en-US" sz="2000" dirty="0">
              <a:solidFill>
                <a:schemeClr val="tx1"/>
              </a:solidFill>
            </a:endParaRPr>
          </a:p>
          <a:p>
            <a:pPr marL="342900" indent="-342900">
              <a:buFont typeface="Arial" panose="020B0604020202020204" pitchFamily="34" charset="0"/>
              <a:buChar char="•"/>
            </a:pPr>
            <a:r>
              <a:rPr lang="en-US" sz="2000" dirty="0">
                <a:solidFill>
                  <a:schemeClr val="tx1"/>
                </a:solidFill>
              </a:rPr>
              <a:t>I used Abstractive method as it utilizes NLP techniques</a:t>
            </a:r>
          </a:p>
          <a:p>
            <a:pPr algn="ctr"/>
            <a:endParaRPr lang="en-US" sz="2400" dirty="0">
              <a:solidFill>
                <a:schemeClr val="tx1"/>
              </a:solidFill>
            </a:endParaRPr>
          </a:p>
          <a:p>
            <a:pPr marL="342900" indent="-342900">
              <a:buFont typeface="Arial" panose="020B0604020202020204" pitchFamily="34" charset="0"/>
              <a:buChar char="•"/>
            </a:pPr>
            <a:r>
              <a:rPr lang="en-US" sz="2000" b="1" dirty="0">
                <a:solidFill>
                  <a:schemeClr val="tx1"/>
                </a:solidFill>
              </a:rPr>
              <a:t>Project Goals: </a:t>
            </a:r>
            <a:r>
              <a:rPr lang="en-US" sz="2000" dirty="0">
                <a:solidFill>
                  <a:schemeClr val="tx1"/>
                </a:solidFill>
              </a:rPr>
              <a:t>Use different variants of Pegasus models from Hugging Face to build model pipeline for producing summaries of long text scientific documents, compare the performance between the base variant and the fine-tuned domain specific variant.</a:t>
            </a:r>
          </a:p>
          <a:p>
            <a:pPr marL="342900" indent="-342900">
              <a:buFont typeface="Arial" panose="020B0604020202020204" pitchFamily="34" charset="0"/>
              <a:buChar char="•"/>
            </a:pPr>
            <a:endParaRPr lang="en-US" sz="2400" dirty="0">
              <a:solidFill>
                <a:schemeClr val="tx1"/>
              </a:solidFill>
            </a:endParaRPr>
          </a:p>
          <a:p>
            <a:pPr marL="342900" indent="-342900">
              <a:buFont typeface="Arial" panose="020B0604020202020204" pitchFamily="34" charset="0"/>
              <a:buChar char="•"/>
            </a:pPr>
            <a:endParaRPr lang="en-US" sz="2400" dirty="0">
              <a:solidFill>
                <a:schemeClr val="tx1"/>
              </a:solidFill>
            </a:endParaRPr>
          </a:p>
          <a:p>
            <a:pPr marL="342900" indent="-342900">
              <a:buFont typeface="Arial" panose="020B0604020202020204" pitchFamily="34" charset="0"/>
              <a:buChar char="•"/>
            </a:pPr>
            <a:endParaRPr lang="en-US" sz="2400" dirty="0">
              <a:solidFill>
                <a:schemeClr val="tx1"/>
              </a:solidFill>
            </a:endParaRPr>
          </a:p>
          <a:p>
            <a:pPr marL="342900" indent="-342900">
              <a:buFont typeface="Arial" panose="020B0604020202020204" pitchFamily="34" charset="0"/>
              <a:buChar char="•"/>
            </a:pPr>
            <a:endParaRPr lang="en-US" sz="2400" dirty="0">
              <a:solidFill>
                <a:schemeClr val="tx1"/>
              </a:solidFill>
            </a:endParaRPr>
          </a:p>
        </p:txBody>
      </p:sp>
      <p:sp>
        <p:nvSpPr>
          <p:cNvPr id="42" name="Rectangle 41">
            <a:extLst>
              <a:ext uri="{FF2B5EF4-FFF2-40B4-BE49-F238E27FC236}">
                <a16:creationId xmlns:a16="http://schemas.microsoft.com/office/drawing/2014/main" id="{A2E89F3A-EBA2-9D4B-8099-809C55F9FAB5}"/>
              </a:ext>
            </a:extLst>
          </p:cNvPr>
          <p:cNvSpPr/>
          <p:nvPr/>
        </p:nvSpPr>
        <p:spPr>
          <a:xfrm>
            <a:off x="29462250" y="5407844"/>
            <a:ext cx="13850920" cy="7521081"/>
          </a:xfrm>
          <a:prstGeom prst="rect">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t"/>
          <a:lstStyle/>
          <a:p>
            <a:pPr algn="ctr"/>
            <a:r>
              <a:rPr lang="en-US" sz="3600" b="1" dirty="0">
                <a:solidFill>
                  <a:schemeClr val="tx1"/>
                </a:solidFill>
              </a:rPr>
              <a:t>Results</a:t>
            </a:r>
            <a:br>
              <a:rPr lang="en-US" sz="3600" b="1" dirty="0">
                <a:solidFill>
                  <a:schemeClr val="tx1"/>
                </a:solidFill>
              </a:rPr>
            </a:br>
            <a:endParaRPr lang="en-US" sz="3600" b="1" dirty="0">
              <a:solidFill>
                <a:schemeClr val="tx1"/>
              </a:solidFill>
            </a:endParaRPr>
          </a:p>
        </p:txBody>
      </p:sp>
      <p:sp>
        <p:nvSpPr>
          <p:cNvPr id="43" name="Rectangle 42">
            <a:extLst>
              <a:ext uri="{FF2B5EF4-FFF2-40B4-BE49-F238E27FC236}">
                <a16:creationId xmlns:a16="http://schemas.microsoft.com/office/drawing/2014/main" id="{E989DE4F-417D-4445-B7EE-61F99E919C11}"/>
              </a:ext>
            </a:extLst>
          </p:cNvPr>
          <p:cNvSpPr/>
          <p:nvPr/>
        </p:nvSpPr>
        <p:spPr>
          <a:xfrm>
            <a:off x="14873968" y="5436603"/>
            <a:ext cx="14181882" cy="7292151"/>
          </a:xfrm>
          <a:prstGeom prst="rect">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t"/>
          <a:lstStyle/>
          <a:p>
            <a:pPr algn="ctr"/>
            <a:r>
              <a:rPr lang="en-US" sz="3600" b="1" i="0" dirty="0">
                <a:solidFill>
                  <a:schemeClr val="tx1"/>
                </a:solidFill>
                <a:effectLst/>
                <a:cs typeface="Arial" panose="020B0604020202020204" pitchFamily="34" charset="0"/>
              </a:rPr>
              <a:t>Model</a:t>
            </a:r>
          </a:p>
          <a:p>
            <a:pPr algn="ctr"/>
            <a:endParaRPr lang="en-US" sz="3600" b="1" dirty="0">
              <a:solidFill>
                <a:schemeClr val="tx1"/>
              </a:solidFill>
              <a:cs typeface="Arial" panose="020B0604020202020204" pitchFamily="34" charset="0"/>
            </a:endParaRPr>
          </a:p>
          <a:p>
            <a:endParaRPr lang="en-US" sz="2400" b="1" dirty="0">
              <a:solidFill>
                <a:schemeClr val="tx1"/>
              </a:solidFill>
              <a:cs typeface="Arial" panose="020B0604020202020204" pitchFamily="34" charset="0"/>
            </a:endParaRPr>
          </a:p>
        </p:txBody>
      </p:sp>
      <p:sp>
        <p:nvSpPr>
          <p:cNvPr id="44" name="Rectangle 43">
            <a:extLst>
              <a:ext uri="{FF2B5EF4-FFF2-40B4-BE49-F238E27FC236}">
                <a16:creationId xmlns:a16="http://schemas.microsoft.com/office/drawing/2014/main" id="{C82608C0-65FB-6247-B2DB-5B40A75818E5}"/>
              </a:ext>
            </a:extLst>
          </p:cNvPr>
          <p:cNvSpPr/>
          <p:nvPr/>
        </p:nvSpPr>
        <p:spPr>
          <a:xfrm>
            <a:off x="14873968" y="12976454"/>
            <a:ext cx="14181882" cy="6698243"/>
          </a:xfrm>
          <a:prstGeom prst="rect">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t"/>
          <a:lstStyle/>
          <a:p>
            <a:pPr algn="ctr"/>
            <a:r>
              <a:rPr lang="en-US" sz="3600" b="1" dirty="0">
                <a:solidFill>
                  <a:schemeClr val="tx1"/>
                </a:solidFill>
              </a:rPr>
              <a:t>Pipeline</a:t>
            </a:r>
          </a:p>
          <a:p>
            <a:pPr algn="ctr"/>
            <a:endParaRPr lang="en-US" sz="3600" b="1" dirty="0">
              <a:solidFill>
                <a:schemeClr val="tx1"/>
              </a:solidFill>
            </a:endParaRPr>
          </a:p>
          <a:p>
            <a:pPr algn="ctr"/>
            <a:br>
              <a:rPr lang="en-US" sz="3600" b="1" dirty="0">
                <a:solidFill>
                  <a:schemeClr val="tx1"/>
                </a:solidFill>
              </a:rPr>
            </a:br>
            <a:endParaRPr lang="en-US" sz="3600" b="1" dirty="0">
              <a:solidFill>
                <a:schemeClr val="tx1"/>
              </a:solidFill>
            </a:endParaRPr>
          </a:p>
          <a:p>
            <a:pPr algn="ctr"/>
            <a:endParaRPr lang="en-US" sz="3600" dirty="0"/>
          </a:p>
        </p:txBody>
      </p:sp>
      <p:sp>
        <p:nvSpPr>
          <p:cNvPr id="45" name="Rectangle 44">
            <a:extLst>
              <a:ext uri="{FF2B5EF4-FFF2-40B4-BE49-F238E27FC236}">
                <a16:creationId xmlns:a16="http://schemas.microsoft.com/office/drawing/2014/main" id="{EBC0FCB2-908F-9943-AB6A-F5F72D36FF76}"/>
              </a:ext>
            </a:extLst>
          </p:cNvPr>
          <p:cNvSpPr/>
          <p:nvPr/>
        </p:nvSpPr>
        <p:spPr>
          <a:xfrm>
            <a:off x="29462250" y="13386125"/>
            <a:ext cx="13850920" cy="6252577"/>
          </a:xfrm>
          <a:prstGeom prst="rect">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t"/>
          <a:lstStyle/>
          <a:p>
            <a:pPr algn="ctr"/>
            <a:r>
              <a:rPr lang="en-US" sz="3600" b="1" dirty="0">
                <a:solidFill>
                  <a:schemeClr val="tx1"/>
                </a:solidFill>
              </a:rPr>
              <a:t>Discussion and Takeaway</a:t>
            </a:r>
          </a:p>
          <a:p>
            <a:pPr algn="ctr"/>
            <a:endParaRPr lang="en-US" sz="3600" b="1" dirty="0">
              <a:solidFill>
                <a:schemeClr val="tx1"/>
              </a:solidFill>
            </a:endParaRPr>
          </a:p>
          <a:p>
            <a:pPr marL="342900" indent="-342900">
              <a:buFont typeface="Arial" panose="020B0604020202020204" pitchFamily="34" charset="0"/>
              <a:buChar char="•"/>
            </a:pPr>
            <a:r>
              <a:rPr lang="en-US" sz="2000" dirty="0">
                <a:solidFill>
                  <a:schemeClr val="tx1"/>
                </a:solidFill>
              </a:rPr>
              <a:t>Both Pegasus variants turned out not to be as abstractive as it claims based on summary results.</a:t>
            </a:r>
          </a:p>
          <a:p>
            <a:pPr marL="342900" indent="-342900">
              <a:buFont typeface="Arial" panose="020B0604020202020204" pitchFamily="34" charset="0"/>
              <a:buChar char="•"/>
            </a:pPr>
            <a:endParaRPr lang="en-US" sz="2000" dirty="0">
              <a:solidFill>
                <a:schemeClr val="tx1"/>
              </a:solidFill>
            </a:endParaRPr>
          </a:p>
          <a:p>
            <a:pPr marL="342900" indent="-342900">
              <a:buFont typeface="Arial" panose="020B0604020202020204" pitchFamily="34" charset="0"/>
              <a:buChar char="•"/>
            </a:pPr>
            <a:r>
              <a:rPr lang="en-US" sz="2000" dirty="0">
                <a:solidFill>
                  <a:schemeClr val="tx1"/>
                </a:solidFill>
              </a:rPr>
              <a:t>Model needs fine tuning to handle the </a:t>
            </a:r>
            <a:r>
              <a:rPr lang="en-US" sz="2000" dirty="0" err="1">
                <a:solidFill>
                  <a:schemeClr val="tx1"/>
                </a:solidFill>
              </a:rPr>
              <a:t>LaTex</a:t>
            </a:r>
            <a:r>
              <a:rPr lang="en-US" sz="2000" dirty="0">
                <a:solidFill>
                  <a:schemeClr val="tx1"/>
                </a:solidFill>
              </a:rPr>
              <a:t> and </a:t>
            </a:r>
            <a:r>
              <a:rPr lang="en-US" sz="2000" dirty="0" err="1">
                <a:solidFill>
                  <a:schemeClr val="tx1"/>
                </a:solidFill>
              </a:rPr>
              <a:t>mathametical</a:t>
            </a:r>
            <a:r>
              <a:rPr lang="en-US" sz="2000" dirty="0">
                <a:solidFill>
                  <a:schemeClr val="tx1"/>
                </a:solidFill>
              </a:rPr>
              <a:t> notations.</a:t>
            </a:r>
          </a:p>
          <a:p>
            <a:pPr marL="342900" indent="-342900">
              <a:buFont typeface="Arial" panose="020B0604020202020204" pitchFamily="34" charset="0"/>
              <a:buChar char="•"/>
            </a:pPr>
            <a:endParaRPr lang="en-US" sz="2000" dirty="0">
              <a:solidFill>
                <a:schemeClr val="tx1"/>
              </a:solidFill>
            </a:endParaRPr>
          </a:p>
          <a:p>
            <a:pPr marL="342900" indent="-342900">
              <a:buFont typeface="Arial" panose="020B0604020202020204" pitchFamily="34" charset="0"/>
              <a:buChar char="•"/>
            </a:pPr>
            <a:r>
              <a:rPr lang="en-US" sz="2000" dirty="0">
                <a:solidFill>
                  <a:schemeClr val="tx1"/>
                </a:solidFill>
              </a:rPr>
              <a:t>Some data engineering is needed to handle all the special characters in the text.</a:t>
            </a:r>
          </a:p>
          <a:p>
            <a:pPr marL="342900" indent="-342900">
              <a:buFont typeface="Arial" panose="020B0604020202020204" pitchFamily="34" charset="0"/>
              <a:buChar char="•"/>
            </a:pPr>
            <a:endParaRPr lang="en-US" sz="2000" dirty="0">
              <a:solidFill>
                <a:schemeClr val="tx1"/>
              </a:solidFill>
            </a:endParaRPr>
          </a:p>
          <a:p>
            <a:pPr marL="342900" indent="-342900">
              <a:buFont typeface="Arial" panose="020B0604020202020204" pitchFamily="34" charset="0"/>
              <a:buChar char="•"/>
            </a:pPr>
            <a:endParaRPr lang="en-US" sz="2000" dirty="0">
              <a:solidFill>
                <a:schemeClr val="tx1"/>
              </a:solidFill>
            </a:endParaRPr>
          </a:p>
        </p:txBody>
      </p:sp>
      <p:sp>
        <p:nvSpPr>
          <p:cNvPr id="46" name="Rectangle 45">
            <a:extLst>
              <a:ext uri="{FF2B5EF4-FFF2-40B4-BE49-F238E27FC236}">
                <a16:creationId xmlns:a16="http://schemas.microsoft.com/office/drawing/2014/main" id="{BDBC80B5-8255-844A-9D80-4F27072FB1E1}"/>
              </a:ext>
            </a:extLst>
          </p:cNvPr>
          <p:cNvSpPr/>
          <p:nvPr/>
        </p:nvSpPr>
        <p:spPr>
          <a:xfrm>
            <a:off x="578030" y="13386125"/>
            <a:ext cx="13889538" cy="6252577"/>
          </a:xfrm>
          <a:prstGeom prst="rect">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t"/>
          <a:lstStyle/>
          <a:p>
            <a:pPr algn="ctr"/>
            <a:r>
              <a:rPr lang="en-US" sz="3600" b="1" i="0" dirty="0">
                <a:solidFill>
                  <a:schemeClr val="tx1"/>
                </a:solidFill>
                <a:effectLst/>
              </a:rPr>
              <a:t>Data + Processing</a:t>
            </a:r>
          </a:p>
          <a:p>
            <a:pPr marL="342900" indent="-342900">
              <a:buFont typeface="Arial" panose="020B0604020202020204" pitchFamily="34" charset="0"/>
              <a:buChar char="•"/>
            </a:pPr>
            <a:endParaRPr lang="en-US" sz="2400" dirty="0">
              <a:solidFill>
                <a:schemeClr val="tx1"/>
              </a:solidFill>
            </a:endParaRPr>
          </a:p>
          <a:p>
            <a:pPr marL="342900" indent="-342900">
              <a:buFont typeface="Arial" panose="020B0604020202020204" pitchFamily="34" charset="0"/>
              <a:buChar char="•"/>
            </a:pPr>
            <a:r>
              <a:rPr lang="en-US" sz="2000" dirty="0">
                <a:solidFill>
                  <a:schemeClr val="tx1"/>
                </a:solidFill>
              </a:rPr>
              <a:t>Utilized a dataset comprising of </a:t>
            </a:r>
            <a:r>
              <a:rPr lang="en-US" sz="2000" dirty="0" err="1">
                <a:solidFill>
                  <a:schemeClr val="tx1"/>
                </a:solidFill>
              </a:rPr>
              <a:t>Arxiv’s</a:t>
            </a:r>
            <a:r>
              <a:rPr lang="en-US" sz="2000" dirty="0">
                <a:solidFill>
                  <a:schemeClr val="tx1"/>
                </a:solidFill>
              </a:rPr>
              <a:t> scientific documents and their abstractions with over 1000 samples from Hugging Face.</a:t>
            </a:r>
          </a:p>
          <a:p>
            <a:pPr marL="342900" indent="-342900">
              <a:buFont typeface="Arial" panose="020B0604020202020204" pitchFamily="34" charset="0"/>
              <a:buChar char="•"/>
            </a:pPr>
            <a:endParaRPr lang="en-US" sz="2000" dirty="0">
              <a:solidFill>
                <a:schemeClr val="tx1"/>
              </a:solidFill>
            </a:endParaRPr>
          </a:p>
          <a:p>
            <a:pPr marL="342900" indent="-342900">
              <a:buFont typeface="Arial" panose="020B0604020202020204" pitchFamily="34" charset="0"/>
              <a:buChar char="•"/>
            </a:pPr>
            <a:r>
              <a:rPr lang="en-US" sz="2000" i="0" dirty="0">
                <a:solidFill>
                  <a:schemeClr val="tx1"/>
                </a:solidFill>
                <a:effectLst/>
              </a:rPr>
              <a:t>Converted the JSON file to csv file to be able to use with our model</a:t>
            </a:r>
          </a:p>
          <a:p>
            <a:pPr marL="342900" indent="-342900">
              <a:buFont typeface="Arial" panose="020B0604020202020204" pitchFamily="34" charset="0"/>
              <a:buChar char="•"/>
            </a:pPr>
            <a:endParaRPr lang="en-US" sz="2000" dirty="0">
              <a:solidFill>
                <a:schemeClr val="tx1"/>
              </a:solidFill>
            </a:endParaRPr>
          </a:p>
          <a:p>
            <a:pPr marL="342900" indent="-342900">
              <a:buFont typeface="Arial" panose="020B0604020202020204" pitchFamily="34" charset="0"/>
              <a:buChar char="•"/>
            </a:pPr>
            <a:r>
              <a:rPr lang="en-US" sz="2000" i="0" dirty="0">
                <a:solidFill>
                  <a:schemeClr val="tx1"/>
                </a:solidFill>
                <a:effectLst/>
              </a:rPr>
              <a:t>Tokenized all the text document’s sentences.</a:t>
            </a:r>
          </a:p>
          <a:p>
            <a:pPr marL="342900" indent="-342900">
              <a:buFont typeface="Arial" panose="020B0604020202020204" pitchFamily="34" charset="0"/>
              <a:buChar char="•"/>
            </a:pPr>
            <a:endParaRPr lang="en-US" sz="2000" dirty="0">
              <a:solidFill>
                <a:schemeClr val="tx1"/>
              </a:solidFill>
            </a:endParaRPr>
          </a:p>
          <a:p>
            <a:pPr marL="342900" indent="-342900">
              <a:buFont typeface="Arial" panose="020B0604020202020204" pitchFamily="34" charset="0"/>
              <a:buChar char="•"/>
            </a:pPr>
            <a:r>
              <a:rPr lang="en-US" sz="2000" i="0" dirty="0">
                <a:solidFill>
                  <a:schemeClr val="tx1"/>
                </a:solidFill>
                <a:effectLst/>
              </a:rPr>
              <a:t>Grouped all the sentence tokens into chunks in order to handle the long text and pass it as </a:t>
            </a:r>
            <a:r>
              <a:rPr lang="en-US" sz="2000" dirty="0">
                <a:solidFill>
                  <a:schemeClr val="tx1"/>
                </a:solidFill>
              </a:rPr>
              <a:t>a one token to the model so that the model has access to the full text.</a:t>
            </a:r>
            <a:endParaRPr lang="en-US" sz="2000" i="0" dirty="0">
              <a:solidFill>
                <a:schemeClr val="tx1"/>
              </a:solidFill>
              <a:effectLst/>
            </a:endParaRPr>
          </a:p>
          <a:p>
            <a:pPr marL="342900" indent="-342900">
              <a:buFont typeface="Arial" panose="020B0604020202020204" pitchFamily="34" charset="0"/>
              <a:buChar char="•"/>
            </a:pPr>
            <a:endParaRPr lang="en-US" sz="2000" dirty="0">
              <a:solidFill>
                <a:schemeClr val="tx1"/>
              </a:solidFill>
            </a:endParaRPr>
          </a:p>
          <a:p>
            <a:pPr marL="342900" indent="-342900">
              <a:buFont typeface="Arial" panose="020B0604020202020204" pitchFamily="34" charset="0"/>
              <a:buChar char="•"/>
            </a:pPr>
            <a:r>
              <a:rPr lang="en-US" sz="2000" i="0" dirty="0">
                <a:solidFill>
                  <a:schemeClr val="tx1"/>
                </a:solidFill>
                <a:effectLst/>
              </a:rPr>
              <a:t>Used batch processing to handle the data flow to the model.</a:t>
            </a:r>
          </a:p>
          <a:p>
            <a:pPr marL="342900" indent="-342900">
              <a:buFont typeface="Arial" panose="020B0604020202020204" pitchFamily="34" charset="0"/>
              <a:buChar char="•"/>
            </a:pPr>
            <a:endParaRPr lang="en-US" sz="2000" dirty="0">
              <a:solidFill>
                <a:schemeClr val="tx1"/>
              </a:solidFill>
            </a:endParaRPr>
          </a:p>
          <a:p>
            <a:pPr marL="342900" indent="-342900">
              <a:buFont typeface="Arial" panose="020B0604020202020204" pitchFamily="34" charset="0"/>
              <a:buChar char="•"/>
            </a:pPr>
            <a:endParaRPr lang="en-US" sz="2000" i="0" dirty="0">
              <a:solidFill>
                <a:schemeClr val="tx1"/>
              </a:solidFill>
              <a:effectLst/>
            </a:endParaRPr>
          </a:p>
          <a:p>
            <a:pPr marL="342900" indent="-342900">
              <a:buFont typeface="Arial" panose="020B0604020202020204" pitchFamily="34" charset="0"/>
              <a:buChar char="•"/>
            </a:pPr>
            <a:endParaRPr lang="en-US" sz="2000" dirty="0">
              <a:solidFill>
                <a:schemeClr val="tx1"/>
              </a:solidFill>
            </a:endParaRPr>
          </a:p>
          <a:p>
            <a:pPr marL="342900" indent="-342900">
              <a:buFont typeface="Arial" panose="020B0604020202020204" pitchFamily="34" charset="0"/>
              <a:buChar char="•"/>
            </a:pPr>
            <a:endParaRPr lang="en-US" sz="2000" i="0" dirty="0">
              <a:solidFill>
                <a:schemeClr val="tx1"/>
              </a:solidFill>
              <a:effectLst/>
            </a:endParaRPr>
          </a:p>
          <a:p>
            <a:pPr marL="342900" indent="-342900">
              <a:buFont typeface="Arial" panose="020B0604020202020204" pitchFamily="34" charset="0"/>
              <a:buChar char="•"/>
            </a:pPr>
            <a:endParaRPr lang="en-US" sz="2000" dirty="0">
              <a:solidFill>
                <a:schemeClr val="tx1"/>
              </a:solidFill>
            </a:endParaRPr>
          </a:p>
          <a:p>
            <a:pPr marL="342900" indent="-342900">
              <a:buFont typeface="Arial" panose="020B0604020202020204" pitchFamily="34" charset="0"/>
              <a:buChar char="•"/>
            </a:pPr>
            <a:endParaRPr lang="en-US" sz="2000" i="0" dirty="0">
              <a:solidFill>
                <a:schemeClr val="tx1"/>
              </a:solidFill>
              <a:effectLst/>
            </a:endParaRPr>
          </a:p>
          <a:p>
            <a:pPr marL="342900" indent="-342900">
              <a:buFont typeface="Arial" panose="020B0604020202020204" pitchFamily="34" charset="0"/>
              <a:buChar char="•"/>
            </a:pPr>
            <a:endParaRPr lang="en-US" sz="2000" dirty="0">
              <a:solidFill>
                <a:schemeClr val="tx1"/>
              </a:solidFill>
            </a:endParaRPr>
          </a:p>
          <a:p>
            <a:pPr marL="342900" indent="-342900">
              <a:buFont typeface="Arial" panose="020B0604020202020204" pitchFamily="34" charset="0"/>
              <a:buChar char="•"/>
            </a:pPr>
            <a:endParaRPr lang="en-US" sz="2000" i="0" dirty="0">
              <a:solidFill>
                <a:schemeClr val="tx1"/>
              </a:solidFill>
              <a:effectLst/>
            </a:endParaRPr>
          </a:p>
          <a:p>
            <a:pPr marL="342900" indent="-342900">
              <a:buFont typeface="Arial" panose="020B0604020202020204" pitchFamily="34" charset="0"/>
              <a:buChar char="•"/>
            </a:pPr>
            <a:endParaRPr lang="en-US" sz="2000" i="0" dirty="0">
              <a:solidFill>
                <a:schemeClr val="tx1"/>
              </a:solidFill>
              <a:effectLst/>
            </a:endParaRPr>
          </a:p>
          <a:p>
            <a:pPr algn="ctr"/>
            <a:endParaRPr lang="en-US" sz="3600" b="1" i="0" dirty="0">
              <a:solidFill>
                <a:schemeClr val="tx1"/>
              </a:solidFill>
              <a:effectLst/>
            </a:endParaRPr>
          </a:p>
        </p:txBody>
      </p:sp>
      <p:pic>
        <p:nvPicPr>
          <p:cNvPr id="1026" name="Picture 2">
            <a:extLst>
              <a:ext uri="{FF2B5EF4-FFF2-40B4-BE49-F238E27FC236}">
                <a16:creationId xmlns:a16="http://schemas.microsoft.com/office/drawing/2014/main" id="{B76894B4-AAE6-6F87-D0DF-BA21F22FB1A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490399" y="1783971"/>
            <a:ext cx="5106249" cy="169966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A429CF69-C3CD-0738-5214-224FAEEF159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533844" y="10390047"/>
            <a:ext cx="6227444" cy="2085976"/>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The Transformer model architecture (source)">
            <a:extLst>
              <a:ext uri="{FF2B5EF4-FFF2-40B4-BE49-F238E27FC236}">
                <a16:creationId xmlns:a16="http://schemas.microsoft.com/office/drawing/2014/main" id="{7462F992-3966-1B2D-11D9-8FD69E8A285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495848" y="6653165"/>
            <a:ext cx="4971415" cy="5822858"/>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EE082305-E763-A73B-AFB8-F0026124EA6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137449" y="6143641"/>
            <a:ext cx="6250259" cy="519112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B444AF0E-31A1-630C-8AD3-1CB9BDDB11D7}"/>
              </a:ext>
            </a:extLst>
          </p:cNvPr>
          <p:cNvPicPr>
            <a:picLocks noChangeAspect="1"/>
          </p:cNvPicPr>
          <p:nvPr/>
        </p:nvPicPr>
        <p:blipFill>
          <a:blip r:embed="rId10"/>
          <a:stretch>
            <a:fillRect/>
          </a:stretch>
        </p:blipFill>
        <p:spPr>
          <a:xfrm>
            <a:off x="32158018" y="11587400"/>
            <a:ext cx="8459381" cy="1038370"/>
          </a:xfrm>
          <a:prstGeom prst="rect">
            <a:avLst/>
          </a:prstGeom>
        </p:spPr>
      </p:pic>
      <p:pic>
        <p:nvPicPr>
          <p:cNvPr id="1042" name="Picture 18">
            <a:extLst>
              <a:ext uri="{FF2B5EF4-FFF2-40B4-BE49-F238E27FC236}">
                <a16:creationId xmlns:a16="http://schemas.microsoft.com/office/drawing/2014/main" id="{7E2C97DF-3E7E-50DF-31D9-2BFED5986C75}"/>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6502704" y="6143641"/>
            <a:ext cx="6250259" cy="5191125"/>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13741137-C0C5-E0C1-6268-7FE693ACCB1A}"/>
              </a:ext>
            </a:extLst>
          </p:cNvPr>
          <p:cNvSpPr txBox="1"/>
          <p:nvPr/>
        </p:nvSpPr>
        <p:spPr>
          <a:xfrm>
            <a:off x="24906148" y="5970127"/>
            <a:ext cx="2539798" cy="369332"/>
          </a:xfrm>
          <a:prstGeom prst="rect">
            <a:avLst/>
          </a:prstGeom>
          <a:noFill/>
        </p:spPr>
        <p:txBody>
          <a:bodyPr wrap="none" rtlCol="0">
            <a:spAutoFit/>
          </a:bodyPr>
          <a:lstStyle/>
          <a:p>
            <a:r>
              <a:rPr lang="en-US" dirty="0"/>
              <a:t>Transformer Architecture</a:t>
            </a:r>
          </a:p>
        </p:txBody>
      </p:sp>
      <p:pic>
        <p:nvPicPr>
          <p:cNvPr id="1046" name="Picture 22">
            <a:extLst>
              <a:ext uri="{FF2B5EF4-FFF2-40B4-BE49-F238E27FC236}">
                <a16:creationId xmlns:a16="http://schemas.microsoft.com/office/drawing/2014/main" id="{27784A19-FB7C-E46D-EE98-54C7AFB68805}"/>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577444" y="6653165"/>
            <a:ext cx="6227444" cy="3370408"/>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a:extLst>
              <a:ext uri="{FF2B5EF4-FFF2-40B4-BE49-F238E27FC236}">
                <a16:creationId xmlns:a16="http://schemas.microsoft.com/office/drawing/2014/main" id="{2A1B7133-55B2-CF0B-2169-43D9AF07B8DD}"/>
              </a:ext>
            </a:extLst>
          </p:cNvPr>
          <p:cNvPicPr>
            <a:picLocks noChangeAspect="1"/>
          </p:cNvPicPr>
          <p:nvPr/>
        </p:nvPicPr>
        <p:blipFill>
          <a:blip r:embed="rId13"/>
          <a:stretch>
            <a:fillRect/>
          </a:stretch>
        </p:blipFill>
        <p:spPr>
          <a:xfrm>
            <a:off x="19310199" y="13569818"/>
            <a:ext cx="5309420" cy="5911944"/>
          </a:xfrm>
          <a:prstGeom prst="rect">
            <a:avLst/>
          </a:prstGeom>
        </p:spPr>
      </p:pic>
      <p:sp>
        <p:nvSpPr>
          <p:cNvPr id="18" name="TextBox 17">
            <a:extLst>
              <a:ext uri="{FF2B5EF4-FFF2-40B4-BE49-F238E27FC236}">
                <a16:creationId xmlns:a16="http://schemas.microsoft.com/office/drawing/2014/main" id="{7AF7BFA7-0EDE-EE73-FBE8-8678D0967A01}"/>
              </a:ext>
            </a:extLst>
          </p:cNvPr>
          <p:cNvSpPr txBox="1"/>
          <p:nvPr/>
        </p:nvSpPr>
        <p:spPr>
          <a:xfrm>
            <a:off x="17308864" y="5958975"/>
            <a:ext cx="2764603" cy="369332"/>
          </a:xfrm>
          <a:prstGeom prst="rect">
            <a:avLst/>
          </a:prstGeom>
          <a:noFill/>
        </p:spPr>
        <p:txBody>
          <a:bodyPr wrap="none" rtlCol="0">
            <a:spAutoFit/>
          </a:bodyPr>
          <a:lstStyle/>
          <a:p>
            <a:r>
              <a:rPr lang="en-US" dirty="0"/>
              <a:t>Pegasus model mechanism</a:t>
            </a:r>
          </a:p>
        </p:txBody>
      </p:sp>
      <p:sp>
        <p:nvSpPr>
          <p:cNvPr id="19" name="TextBox 18">
            <a:extLst>
              <a:ext uri="{FF2B5EF4-FFF2-40B4-BE49-F238E27FC236}">
                <a16:creationId xmlns:a16="http://schemas.microsoft.com/office/drawing/2014/main" id="{1956CE14-5333-0CF8-C47A-72928FF83B9E}"/>
              </a:ext>
            </a:extLst>
          </p:cNvPr>
          <p:cNvSpPr txBox="1"/>
          <p:nvPr/>
        </p:nvSpPr>
        <p:spPr>
          <a:xfrm>
            <a:off x="17338651" y="10303942"/>
            <a:ext cx="2764603" cy="369332"/>
          </a:xfrm>
          <a:prstGeom prst="rect">
            <a:avLst/>
          </a:prstGeom>
          <a:noFill/>
        </p:spPr>
        <p:txBody>
          <a:bodyPr wrap="none" rtlCol="0">
            <a:spAutoFit/>
          </a:bodyPr>
          <a:lstStyle/>
          <a:p>
            <a:r>
              <a:rPr lang="en-US" dirty="0"/>
              <a:t>Pegasus model mechanism</a:t>
            </a:r>
          </a:p>
        </p:txBody>
      </p:sp>
    </p:spTree>
    <p:extLst>
      <p:ext uri="{BB962C8B-B14F-4D97-AF65-F5344CB8AC3E}">
        <p14:creationId xmlns:p14="http://schemas.microsoft.com/office/powerpoint/2010/main" val="39223939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9B46725A-D642-9441-95F2-F05C69E2BF14}"/>
              </a:ext>
            </a:extLst>
          </p:cNvPr>
          <p:cNvSpPr/>
          <p:nvPr/>
        </p:nvSpPr>
        <p:spPr>
          <a:xfrm>
            <a:off x="578030" y="20139133"/>
            <a:ext cx="42735140" cy="1233957"/>
          </a:xfrm>
          <a:prstGeom prst="rect">
            <a:avLst/>
          </a:prstGeom>
          <a:solidFill>
            <a:schemeClr val="bg1">
              <a:lumMod val="9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B90A710D-6E44-7D42-97EE-4991519EF344}"/>
              </a:ext>
            </a:extLst>
          </p:cNvPr>
          <p:cNvSpPr txBox="1"/>
          <p:nvPr/>
        </p:nvSpPr>
        <p:spPr>
          <a:xfrm>
            <a:off x="748738" y="20268172"/>
            <a:ext cx="17685566" cy="1015663"/>
          </a:xfrm>
          <a:prstGeom prst="rect">
            <a:avLst/>
          </a:prstGeom>
          <a:noFill/>
        </p:spPr>
        <p:txBody>
          <a:bodyPr wrap="square" rtlCol="0">
            <a:spAutoFit/>
          </a:bodyPr>
          <a:lstStyle/>
          <a:p>
            <a:r>
              <a:rPr lang="en-US" sz="2000" dirty="0">
                <a:latin typeface="Source Sans Pro" panose="020B0503030403020204" pitchFamily="34" charset="0"/>
                <a:ea typeface="Source Sans Pro" panose="020B0503030403020204" pitchFamily="34" charset="0"/>
                <a:cs typeface="Open Sans"/>
              </a:rPr>
              <a:t>Example 2: </a:t>
            </a:r>
          </a:p>
          <a:p>
            <a:r>
              <a:rPr lang="en-US" sz="2000" dirty="0">
                <a:latin typeface="Source Sans Pro" panose="020B0503030403020204" pitchFamily="34" charset="0"/>
                <a:ea typeface="Source Sans Pro" panose="020B0503030403020204" pitchFamily="34" charset="0"/>
                <a:cs typeface="Open Sans"/>
              </a:rPr>
              <a:t>This work was conducted in partnership with the University of Southern California and the University of Minnesota/Minnesota Health. </a:t>
            </a:r>
          </a:p>
          <a:p>
            <a:r>
              <a:rPr lang="en-US" sz="2000" dirty="0">
                <a:latin typeface="Source Sans Pro" panose="020B0503030403020204" pitchFamily="34" charset="0"/>
                <a:ea typeface="Source Sans Pro" panose="020B0503030403020204" pitchFamily="34" charset="0"/>
                <a:cs typeface="Open Sans"/>
              </a:rPr>
              <a:t>OR Funding was provided in part by the Barnes-Jewish Hospital Foundation.</a:t>
            </a:r>
          </a:p>
        </p:txBody>
      </p:sp>
      <p:sp>
        <p:nvSpPr>
          <p:cNvPr id="33" name="TextBox 32">
            <a:extLst>
              <a:ext uri="{FF2B5EF4-FFF2-40B4-BE49-F238E27FC236}">
                <a16:creationId xmlns:a16="http://schemas.microsoft.com/office/drawing/2014/main" id="{7B7D35E4-F1FD-7045-87B8-112E66E3C8FD}"/>
              </a:ext>
            </a:extLst>
          </p:cNvPr>
          <p:cNvSpPr txBox="1"/>
          <p:nvPr/>
        </p:nvSpPr>
        <p:spPr>
          <a:xfrm>
            <a:off x="38649230" y="20262616"/>
            <a:ext cx="4588100" cy="1015663"/>
          </a:xfrm>
          <a:prstGeom prst="rect">
            <a:avLst/>
          </a:prstGeom>
          <a:noFill/>
        </p:spPr>
        <p:txBody>
          <a:bodyPr wrap="square" rtlCol="0">
            <a:spAutoFit/>
          </a:bodyPr>
          <a:lstStyle/>
          <a:p>
            <a:r>
              <a:rPr lang="en-US" sz="2000" dirty="0">
                <a:latin typeface="Source Sans Pro" panose="020B0503030403020204" pitchFamily="34" charset="0"/>
                <a:ea typeface="Source Sans Pro" panose="020B0503030403020204" pitchFamily="34" charset="0"/>
                <a:cs typeface="Open Sans"/>
              </a:rPr>
              <a:t>Example 3: Funding provided by the American Physical Therapy Association’s </a:t>
            </a:r>
            <a:r>
              <a:rPr lang="en-US" sz="2000" dirty="0" err="1">
                <a:latin typeface="Source Sans Pro" panose="020B0503030403020204" pitchFamily="34" charset="0"/>
                <a:ea typeface="Source Sans Pro" panose="020B0503030403020204" pitchFamily="34" charset="0"/>
                <a:cs typeface="Open Sans"/>
              </a:rPr>
              <a:t>xxxxxxxx</a:t>
            </a:r>
            <a:r>
              <a:rPr lang="en-US" sz="2000" dirty="0">
                <a:latin typeface="Source Sans Pro" panose="020B0503030403020204" pitchFamily="34" charset="0"/>
                <a:ea typeface="Source Sans Pro" panose="020B0503030403020204" pitchFamily="34" charset="0"/>
                <a:cs typeface="Open Sans"/>
              </a:rPr>
              <a:t> Program. </a:t>
            </a:r>
          </a:p>
        </p:txBody>
      </p:sp>
      <p:sp>
        <p:nvSpPr>
          <p:cNvPr id="34" name="Rectangle 33">
            <a:extLst>
              <a:ext uri="{FF2B5EF4-FFF2-40B4-BE49-F238E27FC236}">
                <a16:creationId xmlns:a16="http://schemas.microsoft.com/office/drawing/2014/main" id="{C2FDA863-90C2-F448-AF42-E0C9317C0030}"/>
              </a:ext>
            </a:extLst>
          </p:cNvPr>
          <p:cNvSpPr/>
          <p:nvPr/>
        </p:nvSpPr>
        <p:spPr>
          <a:xfrm>
            <a:off x="35634687" y="20313467"/>
            <a:ext cx="2801082" cy="906200"/>
          </a:xfrm>
          <a:prstGeom prst="rect">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35" name="TextBox 34">
            <a:extLst>
              <a:ext uri="{FF2B5EF4-FFF2-40B4-BE49-F238E27FC236}">
                <a16:creationId xmlns:a16="http://schemas.microsoft.com/office/drawing/2014/main" id="{78838EFF-F2BA-EC45-923B-1AAB0EFE7B99}"/>
              </a:ext>
            </a:extLst>
          </p:cNvPr>
          <p:cNvSpPr txBox="1"/>
          <p:nvPr/>
        </p:nvSpPr>
        <p:spPr>
          <a:xfrm>
            <a:off x="29677901" y="20412570"/>
            <a:ext cx="5783863" cy="707886"/>
          </a:xfrm>
          <a:prstGeom prst="rect">
            <a:avLst/>
          </a:prstGeom>
          <a:noFill/>
        </p:spPr>
        <p:txBody>
          <a:bodyPr wrap="square" rtlCol="0">
            <a:spAutoFit/>
          </a:bodyPr>
          <a:lstStyle/>
          <a:p>
            <a:pPr algn="r"/>
            <a:r>
              <a:rPr lang="en-US" sz="2000" dirty="0">
                <a:latin typeface="Source Sans Pro" panose="020B0503030403020204" pitchFamily="34" charset="0"/>
                <a:ea typeface="Source Sans Pro" panose="020B0503030403020204" pitchFamily="34" charset="0"/>
                <a:cs typeface="Open Sans"/>
              </a:rPr>
              <a:t>*Size of this logo is notably smaller than the primary Washington University logo in header.</a:t>
            </a:r>
          </a:p>
        </p:txBody>
      </p:sp>
      <p:sp>
        <p:nvSpPr>
          <p:cNvPr id="36" name="TextBox 35">
            <a:extLst>
              <a:ext uri="{FF2B5EF4-FFF2-40B4-BE49-F238E27FC236}">
                <a16:creationId xmlns:a16="http://schemas.microsoft.com/office/drawing/2014/main" id="{320E3599-04B3-2249-9315-65D3FDB92DB0}"/>
              </a:ext>
            </a:extLst>
          </p:cNvPr>
          <p:cNvSpPr txBox="1"/>
          <p:nvPr/>
        </p:nvSpPr>
        <p:spPr>
          <a:xfrm>
            <a:off x="35751426" y="20423820"/>
            <a:ext cx="2547081" cy="707886"/>
          </a:xfrm>
          <a:prstGeom prst="rect">
            <a:avLst/>
          </a:prstGeom>
          <a:noFill/>
        </p:spPr>
        <p:txBody>
          <a:bodyPr wrap="square" rtlCol="0">
            <a:spAutoFit/>
          </a:bodyPr>
          <a:lstStyle/>
          <a:p>
            <a:pPr algn="ctr"/>
            <a:r>
              <a:rPr lang="en-US" sz="2000" dirty="0">
                <a:latin typeface="Source Sans Pro" panose="020B0503030403020204" pitchFamily="34" charset="0"/>
                <a:ea typeface="Source Sans Pro" panose="020B0503030403020204" pitchFamily="34" charset="0"/>
                <a:cs typeface="Open Sans"/>
              </a:rPr>
              <a:t>Outside entity logo,</a:t>
            </a:r>
          </a:p>
          <a:p>
            <a:pPr algn="ctr"/>
            <a:r>
              <a:rPr lang="en-US" sz="2000" dirty="0">
                <a:latin typeface="Source Sans Pro" panose="020B0503030403020204" pitchFamily="34" charset="0"/>
                <a:ea typeface="Source Sans Pro" panose="020B0503030403020204" pitchFamily="34" charset="0"/>
                <a:cs typeface="Open Sans"/>
              </a:rPr>
              <a:t> if needed*</a:t>
            </a:r>
          </a:p>
        </p:txBody>
      </p:sp>
      <p:sp>
        <p:nvSpPr>
          <p:cNvPr id="27" name="Rectangle 26">
            <a:extLst>
              <a:ext uri="{FF2B5EF4-FFF2-40B4-BE49-F238E27FC236}">
                <a16:creationId xmlns:a16="http://schemas.microsoft.com/office/drawing/2014/main" id="{8C81AB9C-C836-5B4E-8421-0A77162CD25F}"/>
              </a:ext>
            </a:extLst>
          </p:cNvPr>
          <p:cNvSpPr/>
          <p:nvPr/>
        </p:nvSpPr>
        <p:spPr>
          <a:xfrm>
            <a:off x="29462250" y="20139133"/>
            <a:ext cx="13850920" cy="1233957"/>
          </a:xfrm>
          <a:prstGeom prst="rect">
            <a:avLst/>
          </a:prstGeom>
          <a:solidFill>
            <a:schemeClr val="bg1">
              <a:lumMod val="9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074EAD15-FE21-2145-AA9D-8A8C1C2DC577}"/>
              </a:ext>
            </a:extLst>
          </p:cNvPr>
          <p:cNvSpPr txBox="1"/>
          <p:nvPr/>
        </p:nvSpPr>
        <p:spPr>
          <a:xfrm>
            <a:off x="29683582" y="20269213"/>
            <a:ext cx="11178111" cy="1015663"/>
          </a:xfrm>
          <a:prstGeom prst="rect">
            <a:avLst/>
          </a:prstGeom>
          <a:noFill/>
        </p:spPr>
        <p:txBody>
          <a:bodyPr wrap="square" rtlCol="0">
            <a:spAutoFit/>
          </a:bodyPr>
          <a:lstStyle/>
          <a:p>
            <a:r>
              <a:rPr lang="en-US" sz="2000" dirty="0">
                <a:latin typeface="Source Sans Pro" panose="020B0503030403020204" pitchFamily="34" charset="0"/>
                <a:ea typeface="Source Sans Pro" panose="020B0503030403020204" pitchFamily="34" charset="0"/>
                <a:cs typeface="Open Sans"/>
              </a:rPr>
              <a:t>If less space is needed to refer to funding sources, a smaller area may be used for either Example 2 or 3.</a:t>
            </a:r>
          </a:p>
          <a:p>
            <a:endParaRPr lang="en-US" sz="2000" dirty="0">
              <a:latin typeface="Source Sans Pro" panose="020B0503030403020204" pitchFamily="34" charset="0"/>
              <a:ea typeface="Source Sans Pro" panose="020B0503030403020204" pitchFamily="34" charset="0"/>
              <a:cs typeface="Open Sans"/>
            </a:endParaRPr>
          </a:p>
          <a:p>
            <a:r>
              <a:rPr lang="en-US" sz="2000" dirty="0">
                <a:latin typeface="Source Sans Pro" panose="020B0503030403020204" pitchFamily="34" charset="0"/>
                <a:ea typeface="Source Sans Pro" panose="020B0503030403020204" pitchFamily="34" charset="0"/>
                <a:cs typeface="Open Sans"/>
              </a:rPr>
              <a:t>If no other funding source is needed to refer to, this area can be deleted too.</a:t>
            </a:r>
          </a:p>
        </p:txBody>
      </p:sp>
      <p:sp>
        <p:nvSpPr>
          <p:cNvPr id="37" name="Rectangle 36">
            <a:extLst>
              <a:ext uri="{FF2B5EF4-FFF2-40B4-BE49-F238E27FC236}">
                <a16:creationId xmlns:a16="http://schemas.microsoft.com/office/drawing/2014/main" id="{393A7CF2-67BC-334E-8798-216E3CC122B2}"/>
              </a:ext>
            </a:extLst>
          </p:cNvPr>
          <p:cNvSpPr/>
          <p:nvPr/>
        </p:nvSpPr>
        <p:spPr>
          <a:xfrm>
            <a:off x="578030" y="5407844"/>
            <a:ext cx="13889538" cy="7521081"/>
          </a:xfrm>
          <a:prstGeom prst="rect">
            <a:avLst/>
          </a:prstGeom>
          <a:solidFill>
            <a:srgbClr val="D9D9D9"/>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A2E89F3A-EBA2-9D4B-8099-809C55F9FAB5}"/>
              </a:ext>
            </a:extLst>
          </p:cNvPr>
          <p:cNvSpPr/>
          <p:nvPr/>
        </p:nvSpPr>
        <p:spPr>
          <a:xfrm>
            <a:off x="29462250" y="5407844"/>
            <a:ext cx="13850920" cy="7521081"/>
          </a:xfrm>
          <a:prstGeom prst="rect">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E989DE4F-417D-4445-B7EE-61F99E919C11}"/>
              </a:ext>
            </a:extLst>
          </p:cNvPr>
          <p:cNvSpPr/>
          <p:nvPr/>
        </p:nvSpPr>
        <p:spPr>
          <a:xfrm>
            <a:off x="14873968" y="5407844"/>
            <a:ext cx="14181882" cy="4817530"/>
          </a:xfrm>
          <a:prstGeom prst="rect">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C82608C0-65FB-6247-B2DB-5B40A75818E5}"/>
              </a:ext>
            </a:extLst>
          </p:cNvPr>
          <p:cNvSpPr/>
          <p:nvPr/>
        </p:nvSpPr>
        <p:spPr>
          <a:xfrm>
            <a:off x="14873968" y="10684022"/>
            <a:ext cx="14181882" cy="8990676"/>
          </a:xfrm>
          <a:prstGeom prst="rect">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EBC0FCB2-908F-9943-AB6A-F5F72D36FF76}"/>
              </a:ext>
            </a:extLst>
          </p:cNvPr>
          <p:cNvSpPr/>
          <p:nvPr/>
        </p:nvSpPr>
        <p:spPr>
          <a:xfrm>
            <a:off x="29462250" y="13386125"/>
            <a:ext cx="13850920" cy="6252577"/>
          </a:xfrm>
          <a:prstGeom prst="rect">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BDBC80B5-8255-844A-9D80-4F27072FB1E1}"/>
              </a:ext>
            </a:extLst>
          </p:cNvPr>
          <p:cNvSpPr/>
          <p:nvPr/>
        </p:nvSpPr>
        <p:spPr>
          <a:xfrm>
            <a:off x="578030" y="13386125"/>
            <a:ext cx="13889538" cy="6252577"/>
          </a:xfrm>
          <a:prstGeom prst="rect">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C786531F-EEF3-6D43-BB8C-0EF018D3698B}"/>
              </a:ext>
            </a:extLst>
          </p:cNvPr>
          <p:cNvSpPr/>
          <p:nvPr/>
        </p:nvSpPr>
        <p:spPr>
          <a:xfrm>
            <a:off x="578029" y="582628"/>
            <a:ext cx="42735140" cy="4237529"/>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4" name="TextBox 23">
            <a:extLst>
              <a:ext uri="{FF2B5EF4-FFF2-40B4-BE49-F238E27FC236}">
                <a16:creationId xmlns:a16="http://schemas.microsoft.com/office/drawing/2014/main" id="{201F0E46-AAE6-6E4F-8155-0267A992A9BD}"/>
              </a:ext>
            </a:extLst>
          </p:cNvPr>
          <p:cNvSpPr txBox="1"/>
          <p:nvPr/>
        </p:nvSpPr>
        <p:spPr>
          <a:xfrm>
            <a:off x="1148764" y="957544"/>
            <a:ext cx="29091749" cy="2123658"/>
          </a:xfrm>
          <a:prstGeom prst="rect">
            <a:avLst/>
          </a:prstGeom>
          <a:noFill/>
        </p:spPr>
        <p:txBody>
          <a:bodyPr wrap="square" rtlCol="0">
            <a:spAutoFit/>
          </a:bodyPr>
          <a:lstStyle/>
          <a:p>
            <a:r>
              <a:rPr lang="en-US" sz="6600" b="1" dirty="0">
                <a:solidFill>
                  <a:schemeClr val="bg1"/>
                </a:solidFill>
                <a:latin typeface="Source Sans Pro" panose="020B0503030403020204" pitchFamily="34" charset="0"/>
                <a:ea typeface="Source Sans Pro" panose="020B0503030403020204" pitchFamily="34" charset="0"/>
                <a:cs typeface="Open Sans Semibold"/>
              </a:rPr>
              <a:t>Poster title here set in Source Sans </a:t>
            </a:r>
            <a:r>
              <a:rPr lang="en-US" sz="6600" b="1" dirty="0" err="1">
                <a:solidFill>
                  <a:schemeClr val="bg1"/>
                </a:solidFill>
                <a:latin typeface="Source Sans Pro" panose="020B0503030403020204" pitchFamily="34" charset="0"/>
                <a:ea typeface="Source Sans Pro" panose="020B0503030403020204" pitchFamily="34" charset="0"/>
                <a:cs typeface="Open Sans Semibold"/>
              </a:rPr>
              <a:t>Semibold</a:t>
            </a:r>
            <a:r>
              <a:rPr lang="en-US" sz="6600" b="1" dirty="0">
                <a:solidFill>
                  <a:schemeClr val="bg1"/>
                </a:solidFill>
                <a:latin typeface="Source Sans Pro" panose="020B0503030403020204" pitchFamily="34" charset="0"/>
                <a:ea typeface="Source Sans Pro" panose="020B0503030403020204" pitchFamily="34" charset="0"/>
                <a:cs typeface="Open Sans Semibold"/>
              </a:rPr>
              <a:t> 66 </a:t>
            </a:r>
            <a:r>
              <a:rPr lang="en-US" sz="6600" b="1" dirty="0" err="1">
                <a:solidFill>
                  <a:schemeClr val="bg1"/>
                </a:solidFill>
                <a:latin typeface="Source Sans Pro" panose="020B0503030403020204" pitchFamily="34" charset="0"/>
                <a:ea typeface="Source Sans Pro" panose="020B0503030403020204" pitchFamily="34" charset="0"/>
                <a:cs typeface="Open Sans Semibold"/>
              </a:rPr>
              <a:t>pt</a:t>
            </a:r>
            <a:r>
              <a:rPr lang="en-US" sz="6600" b="1" dirty="0">
                <a:solidFill>
                  <a:schemeClr val="bg1"/>
                </a:solidFill>
                <a:latin typeface="Source Sans Pro" panose="020B0503030403020204" pitchFamily="34" charset="0"/>
                <a:ea typeface="Source Sans Pro" panose="020B0503030403020204" pitchFamily="34" charset="0"/>
                <a:cs typeface="Open Sans Semibold"/>
              </a:rPr>
              <a:t> but can adjust size to fit the length of the title, use shorter titles if possible </a:t>
            </a:r>
          </a:p>
        </p:txBody>
      </p:sp>
      <p:sp>
        <p:nvSpPr>
          <p:cNvPr id="25" name="TextBox 24">
            <a:extLst>
              <a:ext uri="{FF2B5EF4-FFF2-40B4-BE49-F238E27FC236}">
                <a16:creationId xmlns:a16="http://schemas.microsoft.com/office/drawing/2014/main" id="{6344D91F-283C-624B-9A5A-7FE18BBAD825}"/>
              </a:ext>
            </a:extLst>
          </p:cNvPr>
          <p:cNvSpPr txBox="1"/>
          <p:nvPr/>
        </p:nvSpPr>
        <p:spPr>
          <a:xfrm>
            <a:off x="748738" y="3425037"/>
            <a:ext cx="26805774" cy="769441"/>
          </a:xfrm>
          <a:prstGeom prst="rect">
            <a:avLst/>
          </a:prstGeom>
          <a:noFill/>
        </p:spPr>
        <p:txBody>
          <a:bodyPr wrap="square" rtlCol="0">
            <a:spAutoFit/>
          </a:bodyPr>
          <a:lstStyle/>
          <a:p>
            <a:pPr algn="ctr"/>
            <a:r>
              <a:rPr lang="en-US" sz="4400" dirty="0">
                <a:solidFill>
                  <a:schemeClr val="bg1"/>
                </a:solidFill>
                <a:latin typeface="Source Sans Pro" panose="020B0503030403020204" pitchFamily="34" charset="0"/>
                <a:ea typeface="Source Sans Pro" panose="020B0503030403020204" pitchFamily="34" charset="0"/>
                <a:cs typeface="Open Sans" charset="0"/>
              </a:rPr>
              <a:t>Department, name in text here.</a:t>
            </a:r>
            <a:endParaRPr lang="en-US" sz="4400" dirty="0">
              <a:latin typeface="Source Sans Pro" panose="020B0503030403020204" pitchFamily="34" charset="0"/>
              <a:ea typeface="Source Sans Pro" panose="020B0503030403020204" pitchFamily="34" charset="0"/>
              <a:cs typeface="Open Sans" charset="0"/>
            </a:endParaRPr>
          </a:p>
        </p:txBody>
      </p:sp>
      <p:pic>
        <p:nvPicPr>
          <p:cNvPr id="2050" name="Picture 2">
            <a:extLst>
              <a:ext uri="{FF2B5EF4-FFF2-40B4-BE49-F238E27FC236}">
                <a16:creationId xmlns:a16="http://schemas.microsoft.com/office/drawing/2014/main" id="{C1318104-73B1-8754-4A05-FB6C8ABE4F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390056" y="1421723"/>
            <a:ext cx="7059543" cy="23498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63923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2263A366-27F0-7349-8AF1-0BD307082FB9}"/>
              </a:ext>
            </a:extLst>
          </p:cNvPr>
          <p:cNvSpPr/>
          <p:nvPr/>
        </p:nvSpPr>
        <p:spPr>
          <a:xfrm>
            <a:off x="29462250" y="20139133"/>
            <a:ext cx="13850920" cy="1233957"/>
          </a:xfrm>
          <a:prstGeom prst="rect">
            <a:avLst/>
          </a:prstGeom>
          <a:solidFill>
            <a:schemeClr val="bg1">
              <a:lumMod val="9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917E9162-1893-E94E-BD13-014BF324110B}"/>
              </a:ext>
            </a:extLst>
          </p:cNvPr>
          <p:cNvSpPr/>
          <p:nvPr/>
        </p:nvSpPr>
        <p:spPr>
          <a:xfrm>
            <a:off x="578030" y="5407844"/>
            <a:ext cx="13889538" cy="7753299"/>
          </a:xfrm>
          <a:prstGeom prst="rect">
            <a:avLst/>
          </a:prstGeom>
          <a:solidFill>
            <a:srgbClr val="D9D9D9"/>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02D92BE9-330A-E043-848E-2ACEA14EC6BB}"/>
              </a:ext>
            </a:extLst>
          </p:cNvPr>
          <p:cNvSpPr/>
          <p:nvPr/>
        </p:nvSpPr>
        <p:spPr>
          <a:xfrm>
            <a:off x="29462250" y="5407844"/>
            <a:ext cx="13850920" cy="7753299"/>
          </a:xfrm>
          <a:prstGeom prst="rect">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1DA2853B-07B8-4B4E-AB10-B25B93F44892}"/>
              </a:ext>
            </a:extLst>
          </p:cNvPr>
          <p:cNvSpPr/>
          <p:nvPr/>
        </p:nvSpPr>
        <p:spPr>
          <a:xfrm>
            <a:off x="14873968" y="5407844"/>
            <a:ext cx="14181882" cy="4817530"/>
          </a:xfrm>
          <a:prstGeom prst="rect">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2BD4B13E-EF62-6043-9F52-70BD516691B9}"/>
              </a:ext>
            </a:extLst>
          </p:cNvPr>
          <p:cNvSpPr/>
          <p:nvPr/>
        </p:nvSpPr>
        <p:spPr>
          <a:xfrm>
            <a:off x="14873968" y="10684022"/>
            <a:ext cx="14181882" cy="10678950"/>
          </a:xfrm>
          <a:prstGeom prst="rect">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4FFA504D-2CE4-C441-AEDC-FA403D3177EF}"/>
              </a:ext>
            </a:extLst>
          </p:cNvPr>
          <p:cNvSpPr/>
          <p:nvPr/>
        </p:nvSpPr>
        <p:spPr>
          <a:xfrm>
            <a:off x="29462250" y="13625578"/>
            <a:ext cx="13850920" cy="6049120"/>
          </a:xfrm>
          <a:prstGeom prst="rect">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360442A9-2692-4C49-A29A-E1A5770AB5AD}"/>
              </a:ext>
            </a:extLst>
          </p:cNvPr>
          <p:cNvSpPr txBox="1"/>
          <p:nvPr/>
        </p:nvSpPr>
        <p:spPr>
          <a:xfrm>
            <a:off x="29683582" y="20269213"/>
            <a:ext cx="11178111" cy="1015663"/>
          </a:xfrm>
          <a:prstGeom prst="rect">
            <a:avLst/>
          </a:prstGeom>
          <a:noFill/>
        </p:spPr>
        <p:txBody>
          <a:bodyPr wrap="square" rtlCol="0">
            <a:spAutoFit/>
          </a:bodyPr>
          <a:lstStyle/>
          <a:p>
            <a:r>
              <a:rPr lang="en-US" sz="2000" dirty="0">
                <a:latin typeface="Source Sans Pro" panose="020B0503030403020204" pitchFamily="34" charset="0"/>
                <a:ea typeface="Source Sans Pro" panose="020B0503030403020204" pitchFamily="34" charset="0"/>
                <a:cs typeface="Open Sans"/>
              </a:rPr>
              <a:t>If less space is needed to refer to funding sources, a smaller area may be used for either Example 2 or 3.</a:t>
            </a:r>
          </a:p>
          <a:p>
            <a:endParaRPr lang="en-US" sz="2000" dirty="0">
              <a:latin typeface="Source Sans Pro" panose="020B0503030403020204" pitchFamily="34" charset="0"/>
              <a:ea typeface="Source Sans Pro" panose="020B0503030403020204" pitchFamily="34" charset="0"/>
              <a:cs typeface="Open Sans"/>
            </a:endParaRPr>
          </a:p>
          <a:p>
            <a:r>
              <a:rPr lang="en-US" sz="2000" dirty="0">
                <a:latin typeface="Source Sans Pro" panose="020B0503030403020204" pitchFamily="34" charset="0"/>
                <a:ea typeface="Source Sans Pro" panose="020B0503030403020204" pitchFamily="34" charset="0"/>
                <a:cs typeface="Open Sans"/>
              </a:rPr>
              <a:t>If no other funding source is needed to refer to, this area can be deleted too.</a:t>
            </a:r>
          </a:p>
        </p:txBody>
      </p:sp>
      <p:sp>
        <p:nvSpPr>
          <p:cNvPr id="31" name="Rectangle 30">
            <a:extLst>
              <a:ext uri="{FF2B5EF4-FFF2-40B4-BE49-F238E27FC236}">
                <a16:creationId xmlns:a16="http://schemas.microsoft.com/office/drawing/2014/main" id="{66BC9AED-6A13-5741-B7F7-3D31319E0A15}"/>
              </a:ext>
            </a:extLst>
          </p:cNvPr>
          <p:cNvSpPr/>
          <p:nvPr/>
        </p:nvSpPr>
        <p:spPr>
          <a:xfrm>
            <a:off x="578030" y="13625579"/>
            <a:ext cx="13889538" cy="7737393"/>
          </a:xfrm>
          <a:prstGeom prst="rect">
            <a:avLst/>
          </a:prstGeom>
          <a:solidFill>
            <a:srgbClr val="D9D9D9"/>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21C80C64-3F3F-8346-A707-BFBC5D57F57E}"/>
              </a:ext>
            </a:extLst>
          </p:cNvPr>
          <p:cNvSpPr/>
          <p:nvPr/>
        </p:nvSpPr>
        <p:spPr>
          <a:xfrm>
            <a:off x="578030" y="582628"/>
            <a:ext cx="42735140" cy="4247648"/>
          </a:xfrm>
          <a:prstGeom prst="rect">
            <a:avLst/>
          </a:prstGeom>
          <a:solidFill>
            <a:srgbClr val="5E626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4" name="TextBox 33">
            <a:extLst>
              <a:ext uri="{FF2B5EF4-FFF2-40B4-BE49-F238E27FC236}">
                <a16:creationId xmlns:a16="http://schemas.microsoft.com/office/drawing/2014/main" id="{29C17925-B0A0-0142-85C2-EFC500B1C5BD}"/>
              </a:ext>
            </a:extLst>
          </p:cNvPr>
          <p:cNvSpPr txBox="1"/>
          <p:nvPr/>
        </p:nvSpPr>
        <p:spPr>
          <a:xfrm>
            <a:off x="5436864" y="2741745"/>
            <a:ext cx="31536701" cy="830997"/>
          </a:xfrm>
          <a:prstGeom prst="rect">
            <a:avLst/>
          </a:prstGeom>
          <a:noFill/>
        </p:spPr>
        <p:txBody>
          <a:bodyPr wrap="square" rtlCol="0">
            <a:spAutoFit/>
          </a:bodyPr>
          <a:lstStyle/>
          <a:p>
            <a:pPr algn="ctr"/>
            <a:r>
              <a:rPr lang="en-US" sz="4800" dirty="0">
                <a:solidFill>
                  <a:schemeClr val="bg1"/>
                </a:solidFill>
                <a:latin typeface="Source Sans Pro" panose="020B0503030403020204" pitchFamily="34" charset="0"/>
                <a:ea typeface="Source Sans Pro" panose="020B0503030403020204" pitchFamily="34" charset="0"/>
                <a:cs typeface="Open Sans" charset="0"/>
              </a:rPr>
              <a:t>Department, name in text here.</a:t>
            </a:r>
            <a:endParaRPr lang="en-US" sz="4800" dirty="0">
              <a:latin typeface="Source Sans Pro" panose="020B0503030403020204" pitchFamily="34" charset="0"/>
              <a:ea typeface="Source Sans Pro" panose="020B0503030403020204" pitchFamily="34" charset="0"/>
              <a:cs typeface="Open Sans" charset="0"/>
            </a:endParaRPr>
          </a:p>
        </p:txBody>
      </p:sp>
      <p:sp>
        <p:nvSpPr>
          <p:cNvPr id="35" name="TextBox 34">
            <a:extLst>
              <a:ext uri="{FF2B5EF4-FFF2-40B4-BE49-F238E27FC236}">
                <a16:creationId xmlns:a16="http://schemas.microsoft.com/office/drawing/2014/main" id="{8F63950E-F341-DE40-993B-309434AFCABB}"/>
              </a:ext>
            </a:extLst>
          </p:cNvPr>
          <p:cNvSpPr txBox="1"/>
          <p:nvPr/>
        </p:nvSpPr>
        <p:spPr>
          <a:xfrm>
            <a:off x="7388496" y="1056181"/>
            <a:ext cx="29114208" cy="1107996"/>
          </a:xfrm>
          <a:prstGeom prst="rect">
            <a:avLst/>
          </a:prstGeom>
          <a:noFill/>
        </p:spPr>
        <p:txBody>
          <a:bodyPr wrap="square" rtlCol="0">
            <a:spAutoFit/>
          </a:bodyPr>
          <a:lstStyle/>
          <a:p>
            <a:pPr algn="ctr"/>
            <a:r>
              <a:rPr lang="en-US" sz="6600" b="1" dirty="0">
                <a:solidFill>
                  <a:schemeClr val="bg1"/>
                </a:solidFill>
                <a:latin typeface="Source Sans Pro" panose="020B0503030403020204" pitchFamily="34" charset="0"/>
                <a:ea typeface="Source Sans Pro" panose="020B0503030403020204" pitchFamily="34" charset="0"/>
                <a:cs typeface="Open Sans Semibold"/>
              </a:rPr>
              <a:t>Poster title here use shorter titles if possible </a:t>
            </a:r>
          </a:p>
        </p:txBody>
      </p:sp>
      <p:pic>
        <p:nvPicPr>
          <p:cNvPr id="3074" name="Picture 2">
            <a:extLst>
              <a:ext uri="{FF2B5EF4-FFF2-40B4-BE49-F238E27FC236}">
                <a16:creationId xmlns:a16="http://schemas.microsoft.com/office/drawing/2014/main" id="{73ECC00C-2DCB-23FF-C959-EB4786C31E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81757" y="1356989"/>
            <a:ext cx="6343926" cy="21116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63207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2263A366-27F0-7349-8AF1-0BD307082FB9}"/>
              </a:ext>
            </a:extLst>
          </p:cNvPr>
          <p:cNvSpPr/>
          <p:nvPr/>
        </p:nvSpPr>
        <p:spPr>
          <a:xfrm>
            <a:off x="29462250" y="20139133"/>
            <a:ext cx="13850920" cy="1233957"/>
          </a:xfrm>
          <a:prstGeom prst="rect">
            <a:avLst/>
          </a:prstGeom>
          <a:solidFill>
            <a:schemeClr val="bg1">
              <a:lumMod val="9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917E9162-1893-E94E-BD13-014BF324110B}"/>
              </a:ext>
            </a:extLst>
          </p:cNvPr>
          <p:cNvSpPr/>
          <p:nvPr/>
        </p:nvSpPr>
        <p:spPr>
          <a:xfrm>
            <a:off x="578030" y="5407844"/>
            <a:ext cx="13889538" cy="7753299"/>
          </a:xfrm>
          <a:prstGeom prst="rect">
            <a:avLst/>
          </a:prstGeom>
          <a:solidFill>
            <a:srgbClr val="D9D9D9"/>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02D92BE9-330A-E043-848E-2ACEA14EC6BB}"/>
              </a:ext>
            </a:extLst>
          </p:cNvPr>
          <p:cNvSpPr/>
          <p:nvPr/>
        </p:nvSpPr>
        <p:spPr>
          <a:xfrm>
            <a:off x="29462250" y="5407844"/>
            <a:ext cx="13850920" cy="7753299"/>
          </a:xfrm>
          <a:prstGeom prst="rect">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1DA2853B-07B8-4B4E-AB10-B25B93F44892}"/>
              </a:ext>
            </a:extLst>
          </p:cNvPr>
          <p:cNvSpPr/>
          <p:nvPr/>
        </p:nvSpPr>
        <p:spPr>
          <a:xfrm>
            <a:off x="14873968" y="5407844"/>
            <a:ext cx="14181882" cy="4817530"/>
          </a:xfrm>
          <a:prstGeom prst="rect">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2BD4B13E-EF62-6043-9F52-70BD516691B9}"/>
              </a:ext>
            </a:extLst>
          </p:cNvPr>
          <p:cNvSpPr/>
          <p:nvPr/>
        </p:nvSpPr>
        <p:spPr>
          <a:xfrm>
            <a:off x="14873968" y="10684022"/>
            <a:ext cx="14181882" cy="10678950"/>
          </a:xfrm>
          <a:prstGeom prst="rect">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4FFA504D-2CE4-C441-AEDC-FA403D3177EF}"/>
              </a:ext>
            </a:extLst>
          </p:cNvPr>
          <p:cNvSpPr/>
          <p:nvPr/>
        </p:nvSpPr>
        <p:spPr>
          <a:xfrm>
            <a:off x="29462250" y="13625578"/>
            <a:ext cx="13850920" cy="6049120"/>
          </a:xfrm>
          <a:prstGeom prst="rect">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360442A9-2692-4C49-A29A-E1A5770AB5AD}"/>
              </a:ext>
            </a:extLst>
          </p:cNvPr>
          <p:cNvSpPr txBox="1"/>
          <p:nvPr/>
        </p:nvSpPr>
        <p:spPr>
          <a:xfrm>
            <a:off x="29683582" y="20269213"/>
            <a:ext cx="11178111" cy="1015663"/>
          </a:xfrm>
          <a:prstGeom prst="rect">
            <a:avLst/>
          </a:prstGeom>
          <a:noFill/>
        </p:spPr>
        <p:txBody>
          <a:bodyPr wrap="square" rtlCol="0">
            <a:spAutoFit/>
          </a:bodyPr>
          <a:lstStyle/>
          <a:p>
            <a:r>
              <a:rPr lang="en-US" sz="2000" dirty="0">
                <a:latin typeface="Source Sans Pro" panose="020B0503030403020204" pitchFamily="34" charset="0"/>
                <a:ea typeface="Source Sans Pro" panose="020B0503030403020204" pitchFamily="34" charset="0"/>
                <a:cs typeface="Open Sans"/>
              </a:rPr>
              <a:t>If less space is needed to refer to funding sources, a smaller area may be used for either Example 2 or 3.</a:t>
            </a:r>
          </a:p>
          <a:p>
            <a:endParaRPr lang="en-US" sz="2000" dirty="0">
              <a:latin typeface="Source Sans Pro" panose="020B0503030403020204" pitchFamily="34" charset="0"/>
              <a:ea typeface="Source Sans Pro" panose="020B0503030403020204" pitchFamily="34" charset="0"/>
              <a:cs typeface="Open Sans"/>
            </a:endParaRPr>
          </a:p>
          <a:p>
            <a:r>
              <a:rPr lang="en-US" sz="2000" dirty="0">
                <a:latin typeface="Source Sans Pro" panose="020B0503030403020204" pitchFamily="34" charset="0"/>
                <a:ea typeface="Source Sans Pro" panose="020B0503030403020204" pitchFamily="34" charset="0"/>
                <a:cs typeface="Open Sans"/>
              </a:rPr>
              <a:t>If no other funding source is needed to refer to, this area can be deleted too.</a:t>
            </a:r>
          </a:p>
        </p:txBody>
      </p:sp>
      <p:sp>
        <p:nvSpPr>
          <p:cNvPr id="31" name="Rectangle 30">
            <a:extLst>
              <a:ext uri="{FF2B5EF4-FFF2-40B4-BE49-F238E27FC236}">
                <a16:creationId xmlns:a16="http://schemas.microsoft.com/office/drawing/2014/main" id="{66BC9AED-6A13-5741-B7F7-3D31319E0A15}"/>
              </a:ext>
            </a:extLst>
          </p:cNvPr>
          <p:cNvSpPr/>
          <p:nvPr/>
        </p:nvSpPr>
        <p:spPr>
          <a:xfrm>
            <a:off x="578030" y="13625579"/>
            <a:ext cx="13889538" cy="7737393"/>
          </a:xfrm>
          <a:prstGeom prst="rect">
            <a:avLst/>
          </a:prstGeom>
          <a:solidFill>
            <a:srgbClr val="D9D9D9"/>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07219B1-0468-AE45-92DF-D92C94DA54C0}"/>
              </a:ext>
            </a:extLst>
          </p:cNvPr>
          <p:cNvSpPr/>
          <p:nvPr/>
        </p:nvSpPr>
        <p:spPr>
          <a:xfrm>
            <a:off x="578029" y="582628"/>
            <a:ext cx="42735140" cy="4237529"/>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9C9A819C-3A21-1E43-892A-4C487C3875C1}"/>
              </a:ext>
            </a:extLst>
          </p:cNvPr>
          <p:cNvSpPr txBox="1"/>
          <p:nvPr/>
        </p:nvSpPr>
        <p:spPr>
          <a:xfrm>
            <a:off x="1154446" y="1051890"/>
            <a:ext cx="28529136" cy="2123658"/>
          </a:xfrm>
          <a:prstGeom prst="rect">
            <a:avLst/>
          </a:prstGeom>
          <a:noFill/>
        </p:spPr>
        <p:txBody>
          <a:bodyPr wrap="square" rtlCol="0">
            <a:spAutoFit/>
          </a:bodyPr>
          <a:lstStyle/>
          <a:p>
            <a:r>
              <a:rPr lang="en-US" sz="6600" b="1" dirty="0">
                <a:solidFill>
                  <a:schemeClr val="bg1"/>
                </a:solidFill>
                <a:latin typeface="Source Sans Pro" panose="020B0503030403020204" pitchFamily="34" charset="0"/>
                <a:ea typeface="Source Sans Pro" panose="020B0503030403020204" pitchFamily="34" charset="0"/>
                <a:cs typeface="Open Sans Semibold"/>
              </a:rPr>
              <a:t>Poster title here set in Source Sans </a:t>
            </a:r>
            <a:r>
              <a:rPr lang="en-US" sz="6600" b="1" dirty="0" err="1">
                <a:solidFill>
                  <a:schemeClr val="bg1"/>
                </a:solidFill>
                <a:latin typeface="Source Sans Pro" panose="020B0503030403020204" pitchFamily="34" charset="0"/>
                <a:ea typeface="Source Sans Pro" panose="020B0503030403020204" pitchFamily="34" charset="0"/>
                <a:cs typeface="Open Sans Semibold"/>
              </a:rPr>
              <a:t>Semibold</a:t>
            </a:r>
            <a:r>
              <a:rPr lang="en-US" sz="6600" b="1" dirty="0">
                <a:solidFill>
                  <a:schemeClr val="bg1"/>
                </a:solidFill>
                <a:latin typeface="Source Sans Pro" panose="020B0503030403020204" pitchFamily="34" charset="0"/>
                <a:ea typeface="Source Sans Pro" panose="020B0503030403020204" pitchFamily="34" charset="0"/>
                <a:cs typeface="Open Sans Semibold"/>
              </a:rPr>
              <a:t> 66 </a:t>
            </a:r>
            <a:r>
              <a:rPr lang="en-US" sz="6600" b="1" dirty="0" err="1">
                <a:solidFill>
                  <a:schemeClr val="bg1"/>
                </a:solidFill>
                <a:latin typeface="Source Sans Pro" panose="020B0503030403020204" pitchFamily="34" charset="0"/>
                <a:ea typeface="Source Sans Pro" panose="020B0503030403020204" pitchFamily="34" charset="0"/>
                <a:cs typeface="Open Sans Semibold"/>
              </a:rPr>
              <a:t>pt</a:t>
            </a:r>
            <a:r>
              <a:rPr lang="en-US" sz="6600" b="1" dirty="0">
                <a:solidFill>
                  <a:schemeClr val="bg1"/>
                </a:solidFill>
                <a:latin typeface="Source Sans Pro" panose="020B0503030403020204" pitchFamily="34" charset="0"/>
                <a:ea typeface="Source Sans Pro" panose="020B0503030403020204" pitchFamily="34" charset="0"/>
                <a:cs typeface="Open Sans Semibold"/>
              </a:rPr>
              <a:t> but can adjust size to fit the length of the title, use shorter titles if possible </a:t>
            </a:r>
          </a:p>
        </p:txBody>
      </p:sp>
      <p:pic>
        <p:nvPicPr>
          <p:cNvPr id="4098" name="Picture 2">
            <a:extLst>
              <a:ext uri="{FF2B5EF4-FFF2-40B4-BE49-F238E27FC236}">
                <a16:creationId xmlns:a16="http://schemas.microsoft.com/office/drawing/2014/main" id="{B0EC44F9-B2DE-D3F2-2D9C-B8403156F1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730647" y="1038013"/>
            <a:ext cx="8570291" cy="28527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FF3A53E-3669-A5CA-1670-AC3DDCAA6F2F}"/>
              </a:ext>
            </a:extLst>
          </p:cNvPr>
          <p:cNvSpPr txBox="1"/>
          <p:nvPr/>
        </p:nvSpPr>
        <p:spPr>
          <a:xfrm>
            <a:off x="1154447" y="3536769"/>
            <a:ext cx="27589518" cy="707886"/>
          </a:xfrm>
          <a:prstGeom prst="rect">
            <a:avLst/>
          </a:prstGeom>
          <a:noFill/>
        </p:spPr>
        <p:txBody>
          <a:bodyPr wrap="square">
            <a:spAutoFit/>
          </a:bodyPr>
          <a:lstStyle/>
          <a:p>
            <a:pPr algn="ctr"/>
            <a:r>
              <a:rPr lang="en-US" sz="4000" dirty="0">
                <a:solidFill>
                  <a:schemeClr val="bg1"/>
                </a:solidFill>
                <a:latin typeface="Source Sans Pro" panose="020B0503030403020204" pitchFamily="34" charset="0"/>
                <a:ea typeface="Source Sans Pro" panose="020B0503030403020204" pitchFamily="34" charset="0"/>
                <a:cs typeface="Open Sans" charset="0"/>
              </a:rPr>
              <a:t>Department, name in text here.</a:t>
            </a:r>
            <a:endParaRPr lang="en-US" sz="4000" dirty="0">
              <a:latin typeface="Source Sans Pro" panose="020B0503030403020204" pitchFamily="34" charset="0"/>
              <a:ea typeface="Source Sans Pro" panose="020B0503030403020204" pitchFamily="34" charset="0"/>
              <a:cs typeface="Open Sans" charset="0"/>
            </a:endParaRPr>
          </a:p>
        </p:txBody>
      </p:sp>
    </p:spTree>
    <p:extLst>
      <p:ext uri="{BB962C8B-B14F-4D97-AF65-F5344CB8AC3E}">
        <p14:creationId xmlns:p14="http://schemas.microsoft.com/office/powerpoint/2010/main" val="229840847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3317</TotalTime>
  <Words>655</Words>
  <Application>Microsoft Office PowerPoint</Application>
  <PresentationFormat>Custom</PresentationFormat>
  <Paragraphs>88</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Calibri Light</vt:lpstr>
      <vt:lpstr>Source Sans Pro</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Worful, Michael</dc:creator>
  <cp:lastModifiedBy>Ali Zamin (zaminali)</cp:lastModifiedBy>
  <cp:revision>51</cp:revision>
  <dcterms:created xsi:type="dcterms:W3CDTF">2022-04-12T20:14:10Z</dcterms:created>
  <dcterms:modified xsi:type="dcterms:W3CDTF">2023-12-07T05:46:58Z</dcterms:modified>
</cp:coreProperties>
</file>