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1" r:id="rId5"/>
    <p:sldId id="263" r:id="rId6"/>
    <p:sldId id="260" r:id="rId7"/>
    <p:sldId id="270" r:id="rId8"/>
    <p:sldId id="271" r:id="rId9"/>
    <p:sldId id="272" r:id="rId10"/>
    <p:sldId id="273" r:id="rId11"/>
    <p:sldId id="269" r:id="rId12"/>
    <p:sldId id="274" r:id="rId13"/>
    <p:sldId id="264" r:id="rId14"/>
    <p:sldId id="265" r:id="rId15"/>
    <p:sldId id="275" r:id="rId16"/>
    <p:sldId id="267" r:id="rId17"/>
    <p:sldId id="268"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22"/>
    <p:restoredTop sz="95196"/>
  </p:normalViewPr>
  <p:slideViewPr>
    <p:cSldViewPr snapToGrid="0">
      <p:cViewPr varScale="1">
        <p:scale>
          <a:sx n="105" d="100"/>
          <a:sy n="105" d="100"/>
        </p:scale>
        <p:origin x="31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2BA2F7A-ACBD-46C7-8071-A408120EC7D7}"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A33D904-D62E-4330-B178-99E45ABC32EC}">
      <dgm:prSet/>
      <dgm:spPr/>
      <dgm:t>
        <a:bodyPr/>
        <a:lstStyle/>
        <a:p>
          <a:r>
            <a:rPr lang="en-US" b="0" i="0"/>
            <a:t>Linear Regression.</a:t>
          </a:r>
          <a:endParaRPr lang="en-US"/>
        </a:p>
      </dgm:t>
    </dgm:pt>
    <dgm:pt modelId="{9117AA0B-E733-4CEB-9220-E07DEFD2FC78}" type="parTrans" cxnId="{92E4CDF5-0530-4F4D-90BC-0F05D2491D86}">
      <dgm:prSet/>
      <dgm:spPr/>
      <dgm:t>
        <a:bodyPr/>
        <a:lstStyle/>
        <a:p>
          <a:endParaRPr lang="en-US"/>
        </a:p>
      </dgm:t>
    </dgm:pt>
    <dgm:pt modelId="{FDA794FE-27E7-4838-B3EA-28DA524B7533}" type="sibTrans" cxnId="{92E4CDF5-0530-4F4D-90BC-0F05D2491D86}">
      <dgm:prSet/>
      <dgm:spPr/>
      <dgm:t>
        <a:bodyPr/>
        <a:lstStyle/>
        <a:p>
          <a:endParaRPr lang="en-US"/>
        </a:p>
      </dgm:t>
    </dgm:pt>
    <dgm:pt modelId="{D656C26B-7A34-4FA1-8B2A-A415E6F0ABDB}">
      <dgm:prSet/>
      <dgm:spPr/>
      <dgm:t>
        <a:bodyPr/>
        <a:lstStyle/>
        <a:p>
          <a:r>
            <a:rPr lang="en-US" b="0" i="0" dirty="0"/>
            <a:t>Model evaluation using SMAPE.</a:t>
          </a:r>
          <a:endParaRPr lang="en-US" dirty="0"/>
        </a:p>
      </dgm:t>
    </dgm:pt>
    <dgm:pt modelId="{19A523D7-DF02-4A09-AFC7-D528BAD9D6A7}" type="parTrans" cxnId="{3DAFB6D4-81A5-4CFE-8655-BB4214FACE22}">
      <dgm:prSet/>
      <dgm:spPr/>
      <dgm:t>
        <a:bodyPr/>
        <a:lstStyle/>
        <a:p>
          <a:endParaRPr lang="en-US"/>
        </a:p>
      </dgm:t>
    </dgm:pt>
    <dgm:pt modelId="{427FEFB1-D424-478C-B948-804F11E08D48}" type="sibTrans" cxnId="{3DAFB6D4-81A5-4CFE-8655-BB4214FACE22}">
      <dgm:prSet/>
      <dgm:spPr/>
      <dgm:t>
        <a:bodyPr/>
        <a:lstStyle/>
        <a:p>
          <a:endParaRPr lang="en-US"/>
        </a:p>
      </dgm:t>
    </dgm:pt>
    <dgm:pt modelId="{C522BD7D-8C04-554F-9B3F-817ED418EA6A}">
      <dgm:prSet/>
      <dgm:spPr/>
      <dgm:t>
        <a:bodyPr/>
        <a:lstStyle/>
        <a:p>
          <a:r>
            <a:rPr lang="en-US" dirty="0"/>
            <a:t>Lasso Regression</a:t>
          </a:r>
        </a:p>
      </dgm:t>
    </dgm:pt>
    <dgm:pt modelId="{C790A10D-2B91-5A4D-AFB5-39AD5DE61925}" type="parTrans" cxnId="{C66FCBE7-38B5-7D48-87A0-621B52E211EF}">
      <dgm:prSet/>
      <dgm:spPr/>
      <dgm:t>
        <a:bodyPr/>
        <a:lstStyle/>
        <a:p>
          <a:endParaRPr lang="en-US"/>
        </a:p>
      </dgm:t>
    </dgm:pt>
    <dgm:pt modelId="{B3327ACD-8B58-EE4E-B6DC-FD20EEAEB82E}" type="sibTrans" cxnId="{C66FCBE7-38B5-7D48-87A0-621B52E211EF}">
      <dgm:prSet/>
      <dgm:spPr/>
      <dgm:t>
        <a:bodyPr/>
        <a:lstStyle/>
        <a:p>
          <a:endParaRPr lang="en-US"/>
        </a:p>
      </dgm:t>
    </dgm:pt>
    <dgm:pt modelId="{8DF7CDC1-C6DB-4E0A-9E78-B02517470595}" type="pres">
      <dgm:prSet presAssocID="{22BA2F7A-ACBD-46C7-8071-A408120EC7D7}" presName="hierChild1" presStyleCnt="0">
        <dgm:presLayoutVars>
          <dgm:chPref val="1"/>
          <dgm:dir/>
          <dgm:animOne val="branch"/>
          <dgm:animLvl val="lvl"/>
          <dgm:resizeHandles/>
        </dgm:presLayoutVars>
      </dgm:prSet>
      <dgm:spPr/>
    </dgm:pt>
    <dgm:pt modelId="{52A0DCB4-6974-42F6-B279-627FE2CBFE84}" type="pres">
      <dgm:prSet presAssocID="{3A33D904-D62E-4330-B178-99E45ABC32EC}" presName="hierRoot1" presStyleCnt="0"/>
      <dgm:spPr/>
    </dgm:pt>
    <dgm:pt modelId="{ABE6B497-BFA0-47E7-8EA5-2DDA7F6451DC}" type="pres">
      <dgm:prSet presAssocID="{3A33D904-D62E-4330-B178-99E45ABC32EC}" presName="composite" presStyleCnt="0"/>
      <dgm:spPr/>
    </dgm:pt>
    <dgm:pt modelId="{259A8DCB-32E4-4B5E-A3AA-BFEAAA0A6F51}" type="pres">
      <dgm:prSet presAssocID="{3A33D904-D62E-4330-B178-99E45ABC32EC}" presName="background" presStyleLbl="node0" presStyleIdx="0" presStyleCnt="3"/>
      <dgm:spPr/>
    </dgm:pt>
    <dgm:pt modelId="{345FEE7F-B49C-427A-9909-EFED5D8F3DF8}" type="pres">
      <dgm:prSet presAssocID="{3A33D904-D62E-4330-B178-99E45ABC32EC}" presName="text" presStyleLbl="fgAcc0" presStyleIdx="0" presStyleCnt="3">
        <dgm:presLayoutVars>
          <dgm:chPref val="3"/>
        </dgm:presLayoutVars>
      </dgm:prSet>
      <dgm:spPr/>
    </dgm:pt>
    <dgm:pt modelId="{E59B09FE-9600-47DC-93DF-628B0EDE0398}" type="pres">
      <dgm:prSet presAssocID="{3A33D904-D62E-4330-B178-99E45ABC32EC}" presName="hierChild2" presStyleCnt="0"/>
      <dgm:spPr/>
    </dgm:pt>
    <dgm:pt modelId="{6404FD5F-A546-4A99-BCC2-95481090ADBA}" type="pres">
      <dgm:prSet presAssocID="{D656C26B-7A34-4FA1-8B2A-A415E6F0ABDB}" presName="hierRoot1" presStyleCnt="0"/>
      <dgm:spPr/>
    </dgm:pt>
    <dgm:pt modelId="{27E81BE2-1ED9-4C45-805F-7C43B89F0735}" type="pres">
      <dgm:prSet presAssocID="{D656C26B-7A34-4FA1-8B2A-A415E6F0ABDB}" presName="composite" presStyleCnt="0"/>
      <dgm:spPr/>
    </dgm:pt>
    <dgm:pt modelId="{D72767EF-10BD-4CC1-AC94-225B31E09A4B}" type="pres">
      <dgm:prSet presAssocID="{D656C26B-7A34-4FA1-8B2A-A415E6F0ABDB}" presName="background" presStyleLbl="node0" presStyleIdx="1" presStyleCnt="3"/>
      <dgm:spPr/>
    </dgm:pt>
    <dgm:pt modelId="{65B0F3ED-9191-4729-88E2-5EDF49396BD9}" type="pres">
      <dgm:prSet presAssocID="{D656C26B-7A34-4FA1-8B2A-A415E6F0ABDB}" presName="text" presStyleLbl="fgAcc0" presStyleIdx="1" presStyleCnt="3">
        <dgm:presLayoutVars>
          <dgm:chPref val="3"/>
        </dgm:presLayoutVars>
      </dgm:prSet>
      <dgm:spPr/>
    </dgm:pt>
    <dgm:pt modelId="{B2022418-C5BD-41B2-9200-F265AB5AC2B4}" type="pres">
      <dgm:prSet presAssocID="{D656C26B-7A34-4FA1-8B2A-A415E6F0ABDB}" presName="hierChild2" presStyleCnt="0"/>
      <dgm:spPr/>
    </dgm:pt>
    <dgm:pt modelId="{671C1263-C5FD-C94C-A78C-86B155507689}" type="pres">
      <dgm:prSet presAssocID="{C522BD7D-8C04-554F-9B3F-817ED418EA6A}" presName="hierRoot1" presStyleCnt="0"/>
      <dgm:spPr/>
    </dgm:pt>
    <dgm:pt modelId="{9BFE9C14-8A28-BF49-B0C3-3A4D36A7D27D}" type="pres">
      <dgm:prSet presAssocID="{C522BD7D-8C04-554F-9B3F-817ED418EA6A}" presName="composite" presStyleCnt="0"/>
      <dgm:spPr/>
    </dgm:pt>
    <dgm:pt modelId="{6304C9F7-6D0B-3A47-81D3-CDC60BC52EF7}" type="pres">
      <dgm:prSet presAssocID="{C522BD7D-8C04-554F-9B3F-817ED418EA6A}" presName="background" presStyleLbl="node0" presStyleIdx="2" presStyleCnt="3"/>
      <dgm:spPr/>
    </dgm:pt>
    <dgm:pt modelId="{19905B0A-F3B4-7F4B-92E8-9C920A75DF56}" type="pres">
      <dgm:prSet presAssocID="{C522BD7D-8C04-554F-9B3F-817ED418EA6A}" presName="text" presStyleLbl="fgAcc0" presStyleIdx="2" presStyleCnt="3">
        <dgm:presLayoutVars>
          <dgm:chPref val="3"/>
        </dgm:presLayoutVars>
      </dgm:prSet>
      <dgm:spPr/>
    </dgm:pt>
    <dgm:pt modelId="{CABFDEBB-0644-3E42-ACCF-701C601CEB05}" type="pres">
      <dgm:prSet presAssocID="{C522BD7D-8C04-554F-9B3F-817ED418EA6A}" presName="hierChild2" presStyleCnt="0"/>
      <dgm:spPr/>
    </dgm:pt>
  </dgm:ptLst>
  <dgm:cxnLst>
    <dgm:cxn modelId="{4DDDBA21-990B-4A3B-B9B7-8B11B08AC34A}" type="presOf" srcId="{3A33D904-D62E-4330-B178-99E45ABC32EC}" destId="{345FEE7F-B49C-427A-9909-EFED5D8F3DF8}" srcOrd="0" destOrd="0" presId="urn:microsoft.com/office/officeart/2005/8/layout/hierarchy1"/>
    <dgm:cxn modelId="{D348702C-B1C2-42D5-9CE1-83AA8D92673D}" type="presOf" srcId="{D656C26B-7A34-4FA1-8B2A-A415E6F0ABDB}" destId="{65B0F3ED-9191-4729-88E2-5EDF49396BD9}" srcOrd="0" destOrd="0" presId="urn:microsoft.com/office/officeart/2005/8/layout/hierarchy1"/>
    <dgm:cxn modelId="{04CFEE37-AA14-43A0-8A05-28A66AB4EBE6}" type="presOf" srcId="{22BA2F7A-ACBD-46C7-8071-A408120EC7D7}" destId="{8DF7CDC1-C6DB-4E0A-9E78-B02517470595}" srcOrd="0" destOrd="0" presId="urn:microsoft.com/office/officeart/2005/8/layout/hierarchy1"/>
    <dgm:cxn modelId="{26121F5C-8373-E84A-9524-F527764EDB83}" type="presOf" srcId="{C522BD7D-8C04-554F-9B3F-817ED418EA6A}" destId="{19905B0A-F3B4-7F4B-92E8-9C920A75DF56}" srcOrd="0" destOrd="0" presId="urn:microsoft.com/office/officeart/2005/8/layout/hierarchy1"/>
    <dgm:cxn modelId="{3DAFB6D4-81A5-4CFE-8655-BB4214FACE22}" srcId="{22BA2F7A-ACBD-46C7-8071-A408120EC7D7}" destId="{D656C26B-7A34-4FA1-8B2A-A415E6F0ABDB}" srcOrd="1" destOrd="0" parTransId="{19A523D7-DF02-4A09-AFC7-D528BAD9D6A7}" sibTransId="{427FEFB1-D424-478C-B948-804F11E08D48}"/>
    <dgm:cxn modelId="{C66FCBE7-38B5-7D48-87A0-621B52E211EF}" srcId="{22BA2F7A-ACBD-46C7-8071-A408120EC7D7}" destId="{C522BD7D-8C04-554F-9B3F-817ED418EA6A}" srcOrd="2" destOrd="0" parTransId="{C790A10D-2B91-5A4D-AFB5-39AD5DE61925}" sibTransId="{B3327ACD-8B58-EE4E-B6DC-FD20EEAEB82E}"/>
    <dgm:cxn modelId="{92E4CDF5-0530-4F4D-90BC-0F05D2491D86}" srcId="{22BA2F7A-ACBD-46C7-8071-A408120EC7D7}" destId="{3A33D904-D62E-4330-B178-99E45ABC32EC}" srcOrd="0" destOrd="0" parTransId="{9117AA0B-E733-4CEB-9220-E07DEFD2FC78}" sibTransId="{FDA794FE-27E7-4838-B3EA-28DA524B7533}"/>
    <dgm:cxn modelId="{F95E08E7-0706-427D-B8FA-04FE1EFC61D5}" type="presParOf" srcId="{8DF7CDC1-C6DB-4E0A-9E78-B02517470595}" destId="{52A0DCB4-6974-42F6-B279-627FE2CBFE84}" srcOrd="0" destOrd="0" presId="urn:microsoft.com/office/officeart/2005/8/layout/hierarchy1"/>
    <dgm:cxn modelId="{A0712BA4-947C-452B-997C-16144A27D8AD}" type="presParOf" srcId="{52A0DCB4-6974-42F6-B279-627FE2CBFE84}" destId="{ABE6B497-BFA0-47E7-8EA5-2DDA7F6451DC}" srcOrd="0" destOrd="0" presId="urn:microsoft.com/office/officeart/2005/8/layout/hierarchy1"/>
    <dgm:cxn modelId="{28E8A070-E5F1-4915-88E7-D18D05EFC315}" type="presParOf" srcId="{ABE6B497-BFA0-47E7-8EA5-2DDA7F6451DC}" destId="{259A8DCB-32E4-4B5E-A3AA-BFEAAA0A6F51}" srcOrd="0" destOrd="0" presId="urn:microsoft.com/office/officeart/2005/8/layout/hierarchy1"/>
    <dgm:cxn modelId="{3C470D24-5915-4F27-A888-84581BA6C11F}" type="presParOf" srcId="{ABE6B497-BFA0-47E7-8EA5-2DDA7F6451DC}" destId="{345FEE7F-B49C-427A-9909-EFED5D8F3DF8}" srcOrd="1" destOrd="0" presId="urn:microsoft.com/office/officeart/2005/8/layout/hierarchy1"/>
    <dgm:cxn modelId="{00D857FD-92BD-4FA2-A0E1-863D8DED2829}" type="presParOf" srcId="{52A0DCB4-6974-42F6-B279-627FE2CBFE84}" destId="{E59B09FE-9600-47DC-93DF-628B0EDE0398}" srcOrd="1" destOrd="0" presId="urn:microsoft.com/office/officeart/2005/8/layout/hierarchy1"/>
    <dgm:cxn modelId="{8C75BC76-BAB4-4834-818B-A62C00879DFA}" type="presParOf" srcId="{8DF7CDC1-C6DB-4E0A-9E78-B02517470595}" destId="{6404FD5F-A546-4A99-BCC2-95481090ADBA}" srcOrd="1" destOrd="0" presId="urn:microsoft.com/office/officeart/2005/8/layout/hierarchy1"/>
    <dgm:cxn modelId="{94A9BEE0-0FB4-495A-95D6-0374C93C9E29}" type="presParOf" srcId="{6404FD5F-A546-4A99-BCC2-95481090ADBA}" destId="{27E81BE2-1ED9-4C45-805F-7C43B89F0735}" srcOrd="0" destOrd="0" presId="urn:microsoft.com/office/officeart/2005/8/layout/hierarchy1"/>
    <dgm:cxn modelId="{7524F5C6-998C-4C7C-9855-E3FD310FC6F4}" type="presParOf" srcId="{27E81BE2-1ED9-4C45-805F-7C43B89F0735}" destId="{D72767EF-10BD-4CC1-AC94-225B31E09A4B}" srcOrd="0" destOrd="0" presId="urn:microsoft.com/office/officeart/2005/8/layout/hierarchy1"/>
    <dgm:cxn modelId="{8F492E72-06F7-41FC-9171-40983DA053FB}" type="presParOf" srcId="{27E81BE2-1ED9-4C45-805F-7C43B89F0735}" destId="{65B0F3ED-9191-4729-88E2-5EDF49396BD9}" srcOrd="1" destOrd="0" presId="urn:microsoft.com/office/officeart/2005/8/layout/hierarchy1"/>
    <dgm:cxn modelId="{04D3B873-8CDC-4111-B2CB-9D15D8B90FE4}" type="presParOf" srcId="{6404FD5F-A546-4A99-BCC2-95481090ADBA}" destId="{B2022418-C5BD-41B2-9200-F265AB5AC2B4}" srcOrd="1" destOrd="0" presId="urn:microsoft.com/office/officeart/2005/8/layout/hierarchy1"/>
    <dgm:cxn modelId="{60A7D7B9-5710-FC4F-9CB9-9FC332A23699}" type="presParOf" srcId="{8DF7CDC1-C6DB-4E0A-9E78-B02517470595}" destId="{671C1263-C5FD-C94C-A78C-86B155507689}" srcOrd="2" destOrd="0" presId="urn:microsoft.com/office/officeart/2005/8/layout/hierarchy1"/>
    <dgm:cxn modelId="{B2A5051B-F668-A34C-8449-9EA83CB0D07C}" type="presParOf" srcId="{671C1263-C5FD-C94C-A78C-86B155507689}" destId="{9BFE9C14-8A28-BF49-B0C3-3A4D36A7D27D}" srcOrd="0" destOrd="0" presId="urn:microsoft.com/office/officeart/2005/8/layout/hierarchy1"/>
    <dgm:cxn modelId="{886A5879-5A34-4E4D-AD4B-D4297F7FA3AE}" type="presParOf" srcId="{9BFE9C14-8A28-BF49-B0C3-3A4D36A7D27D}" destId="{6304C9F7-6D0B-3A47-81D3-CDC60BC52EF7}" srcOrd="0" destOrd="0" presId="urn:microsoft.com/office/officeart/2005/8/layout/hierarchy1"/>
    <dgm:cxn modelId="{6047160C-F43D-D141-9810-79323B3D3D23}" type="presParOf" srcId="{9BFE9C14-8A28-BF49-B0C3-3A4D36A7D27D}" destId="{19905B0A-F3B4-7F4B-92E8-9C920A75DF56}" srcOrd="1" destOrd="0" presId="urn:microsoft.com/office/officeart/2005/8/layout/hierarchy1"/>
    <dgm:cxn modelId="{3C38F517-1075-3D4F-BD99-6D3CD4887B97}" type="presParOf" srcId="{671C1263-C5FD-C94C-A78C-86B155507689}" destId="{CABFDEBB-0644-3E42-ACCF-701C601CEB0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9A8DCB-32E4-4B5E-A3AA-BFEAAA0A6F51}">
      <dsp:nvSpPr>
        <dsp:cNvPr id="0" name=""/>
        <dsp:cNvSpPr/>
      </dsp:nvSpPr>
      <dsp:spPr>
        <a:xfrm>
          <a:off x="0" y="540837"/>
          <a:ext cx="2707138" cy="17190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5FEE7F-B49C-427A-9909-EFED5D8F3DF8}">
      <dsp:nvSpPr>
        <dsp:cNvPr id="0" name=""/>
        <dsp:cNvSpPr/>
      </dsp:nvSpPr>
      <dsp:spPr>
        <a:xfrm>
          <a:off x="300793" y="826590"/>
          <a:ext cx="2707138" cy="171903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a:t>Linear Regression.</a:t>
          </a:r>
          <a:endParaRPr lang="en-US" sz="2900" kern="1200"/>
        </a:p>
      </dsp:txBody>
      <dsp:txXfrm>
        <a:off x="351142" y="876939"/>
        <a:ext cx="2606440" cy="1618335"/>
      </dsp:txXfrm>
    </dsp:sp>
    <dsp:sp modelId="{D72767EF-10BD-4CC1-AC94-225B31E09A4B}">
      <dsp:nvSpPr>
        <dsp:cNvPr id="0" name=""/>
        <dsp:cNvSpPr/>
      </dsp:nvSpPr>
      <dsp:spPr>
        <a:xfrm>
          <a:off x="3308725" y="540837"/>
          <a:ext cx="2707138" cy="17190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B0F3ED-9191-4729-88E2-5EDF49396BD9}">
      <dsp:nvSpPr>
        <dsp:cNvPr id="0" name=""/>
        <dsp:cNvSpPr/>
      </dsp:nvSpPr>
      <dsp:spPr>
        <a:xfrm>
          <a:off x="3609518" y="826590"/>
          <a:ext cx="2707138" cy="171903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i="0" kern="1200" dirty="0"/>
            <a:t>Model evaluation using SMAPE.</a:t>
          </a:r>
          <a:endParaRPr lang="en-US" sz="2900" kern="1200" dirty="0"/>
        </a:p>
      </dsp:txBody>
      <dsp:txXfrm>
        <a:off x="3659867" y="876939"/>
        <a:ext cx="2606440" cy="1618335"/>
      </dsp:txXfrm>
    </dsp:sp>
    <dsp:sp modelId="{6304C9F7-6D0B-3A47-81D3-CDC60BC52EF7}">
      <dsp:nvSpPr>
        <dsp:cNvPr id="0" name=""/>
        <dsp:cNvSpPr/>
      </dsp:nvSpPr>
      <dsp:spPr>
        <a:xfrm>
          <a:off x="6617450" y="540837"/>
          <a:ext cx="2707138" cy="171903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905B0A-F3B4-7F4B-92E8-9C920A75DF56}">
      <dsp:nvSpPr>
        <dsp:cNvPr id="0" name=""/>
        <dsp:cNvSpPr/>
      </dsp:nvSpPr>
      <dsp:spPr>
        <a:xfrm>
          <a:off x="6918244" y="826590"/>
          <a:ext cx="2707138" cy="171903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Lasso Regression</a:t>
          </a:r>
        </a:p>
      </dsp:txBody>
      <dsp:txXfrm>
        <a:off x="6968593" y="876939"/>
        <a:ext cx="2606440" cy="16183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uniprot.org/id-mappin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movementdisorders.org/MDS/MDS-Rating-Scales/MDS-Unified-Parkinsons-Disease-Rating-Scale-MDS-UPDRS.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96A6-11C7-21B6-B70E-F49F3A439555}"/>
              </a:ext>
            </a:extLst>
          </p:cNvPr>
          <p:cNvSpPr>
            <a:spLocks noGrp="1"/>
          </p:cNvSpPr>
          <p:nvPr>
            <p:ph type="ctrTitle"/>
          </p:nvPr>
        </p:nvSpPr>
        <p:spPr/>
        <p:txBody>
          <a:bodyPr/>
          <a:lstStyle/>
          <a:p>
            <a:r>
              <a:rPr lang="en-US" b="1" i="0" u="none" strike="noStrike" dirty="0">
                <a:solidFill>
                  <a:srgbClr val="FFFFFF"/>
                </a:solidFill>
                <a:effectLst/>
                <a:latin typeface="zeitung"/>
              </a:rPr>
              <a:t>AMP®-Parkinson's Disease Progression Prediction</a:t>
            </a:r>
            <a:endParaRPr lang="en-US" dirty="0"/>
          </a:p>
        </p:txBody>
      </p:sp>
      <p:sp>
        <p:nvSpPr>
          <p:cNvPr id="3" name="Subtitle 2">
            <a:extLst>
              <a:ext uri="{FF2B5EF4-FFF2-40B4-BE49-F238E27FC236}">
                <a16:creationId xmlns:a16="http://schemas.microsoft.com/office/drawing/2014/main" id="{CC3F3181-6C36-73C6-7591-115D91D3B125}"/>
              </a:ext>
            </a:extLst>
          </p:cNvPr>
          <p:cNvSpPr>
            <a:spLocks noGrp="1"/>
          </p:cNvSpPr>
          <p:nvPr>
            <p:ph type="subTitle" idx="1"/>
          </p:nvPr>
        </p:nvSpPr>
        <p:spPr/>
        <p:txBody>
          <a:bodyPr/>
          <a:lstStyle/>
          <a:p>
            <a:r>
              <a:rPr lang="en-US" dirty="0"/>
              <a:t>BY: </a:t>
            </a:r>
            <a:r>
              <a:rPr lang="en-US" dirty="0" err="1"/>
              <a:t>alI</a:t>
            </a:r>
            <a:r>
              <a:rPr lang="en-US" dirty="0"/>
              <a:t> </a:t>
            </a:r>
            <a:r>
              <a:rPr lang="en-US"/>
              <a:t>zamin</a:t>
            </a:r>
            <a:endParaRPr lang="en-US" dirty="0"/>
          </a:p>
        </p:txBody>
      </p:sp>
    </p:spTree>
    <p:extLst>
      <p:ext uri="{BB962C8B-B14F-4D97-AF65-F5344CB8AC3E}">
        <p14:creationId xmlns:p14="http://schemas.microsoft.com/office/powerpoint/2010/main" val="2471640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4EBC31F-94E6-86FF-8E55-4EFBE22989BA}"/>
              </a:ext>
            </a:extLst>
          </p:cNvPr>
          <p:cNvSpPr>
            <a:spLocks noGrp="1"/>
          </p:cNvSpPr>
          <p:nvPr>
            <p:ph type="title"/>
          </p:nvPr>
        </p:nvSpPr>
        <p:spPr>
          <a:xfrm>
            <a:off x="639098" y="629265"/>
            <a:ext cx="6072776" cy="1622322"/>
          </a:xfrm>
        </p:spPr>
        <p:txBody>
          <a:bodyPr>
            <a:normAutofit/>
          </a:bodyPr>
          <a:lstStyle/>
          <a:p>
            <a:r>
              <a:rPr lang="en-US" dirty="0">
                <a:solidFill>
                  <a:srgbClr val="EBEBEB"/>
                </a:solidFill>
              </a:rPr>
              <a:t>Updr_4: Motor Complications</a:t>
            </a: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Graphical user interface, text, application, letter&#10;&#10;Description automatically generated">
            <a:extLst>
              <a:ext uri="{FF2B5EF4-FFF2-40B4-BE49-F238E27FC236}">
                <a16:creationId xmlns:a16="http://schemas.microsoft.com/office/drawing/2014/main" id="{62F23A8F-58CE-2785-EC01-A0C7E551FF52}"/>
              </a:ext>
            </a:extLst>
          </p:cNvPr>
          <p:cNvPicPr>
            <a:picLocks noChangeAspect="1"/>
          </p:cNvPicPr>
          <p:nvPr/>
        </p:nvPicPr>
        <p:blipFill>
          <a:blip r:embed="rId2"/>
          <a:stretch>
            <a:fillRect/>
          </a:stretch>
        </p:blipFill>
        <p:spPr>
          <a:xfrm>
            <a:off x="7418226" y="2107376"/>
            <a:ext cx="4125317" cy="2660828"/>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FD9CB3D-7332-A7E3-7187-E19FD59ADF9A}"/>
              </a:ext>
            </a:extLst>
          </p:cNvPr>
          <p:cNvSpPr>
            <a:spLocks noGrp="1"/>
          </p:cNvSpPr>
          <p:nvPr>
            <p:ph idx="1"/>
          </p:nvPr>
        </p:nvSpPr>
        <p:spPr>
          <a:xfrm>
            <a:off x="639098" y="2418735"/>
            <a:ext cx="6072776" cy="3811740"/>
          </a:xfrm>
        </p:spPr>
        <p:txBody>
          <a:bodyPr anchor="ctr">
            <a:normAutofit/>
          </a:bodyPr>
          <a:lstStyle/>
          <a:p>
            <a:pPr>
              <a:buFont typeface="Arial" panose="020B0604020202020204" pitchFamily="34" charset="0"/>
              <a:buChar char="•"/>
            </a:pPr>
            <a:r>
              <a:rPr lang="en-US" dirty="0">
                <a:solidFill>
                  <a:srgbClr val="FFFFFF"/>
                </a:solidFill>
                <a:effectLst/>
                <a:latin typeface="Helvetica Neue" panose="02000503000000020004" pitchFamily="2" charset="0"/>
              </a:rPr>
              <a:t>Part 4 is based on historical and objective data from dyskinesias and motor functions which incorporates the  OFF-state of dystonia. By asking the patient questions based on their response to </a:t>
            </a:r>
            <a:r>
              <a:rPr lang="en-US" b="1" dirty="0">
                <a:solidFill>
                  <a:srgbClr val="FFFFFF"/>
                </a:solidFill>
                <a:effectLst/>
                <a:latin typeface="Helvetica Neue" panose="02000503000000020004" pitchFamily="2" charset="0"/>
              </a:rPr>
              <a:t>time spent with dyskinesias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functional impact of dyskinesias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time spent in the off state</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functional impact of fluctuations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complexity of motor fluctuations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painful off-state dystonia</a:t>
            </a:r>
            <a:endParaRPr lang="en-US" dirty="0">
              <a:solidFill>
                <a:srgbClr val="FFFFFF"/>
              </a:solidFill>
              <a:effectLst/>
              <a:latin typeface="Helvetica Neue" panose="02000503000000020004" pitchFamily="2" charset="0"/>
            </a:endParaRPr>
          </a:p>
          <a:p>
            <a:pPr marL="742950" lvl="1" indent="-285750">
              <a:buFont typeface="Arial" panose="020B0604020202020204" pitchFamily="34" charset="0"/>
              <a:buChar char="•"/>
            </a:pPr>
            <a:r>
              <a:rPr lang="en-US" dirty="0">
                <a:solidFill>
                  <a:srgbClr val="FFFFFF"/>
                </a:solidFill>
                <a:effectLst/>
                <a:latin typeface="Helvetica Neue" panose="02000503000000020004" pitchFamily="2" charset="0"/>
              </a:rPr>
              <a:t>Dyskinesias is when a patient has involuntary random moments. Such as jerking, wiggling, and twitching</a:t>
            </a:r>
          </a:p>
          <a:p>
            <a:pPr marL="742950" lvl="1" indent="-285750">
              <a:buFont typeface="Arial" panose="020B0604020202020204" pitchFamily="34" charset="0"/>
              <a:buChar char="•"/>
            </a:pPr>
            <a:r>
              <a:rPr lang="en-US" dirty="0">
                <a:solidFill>
                  <a:srgbClr val="FFFFFF"/>
                </a:solidFill>
                <a:effectLst/>
                <a:latin typeface="Helvetica Neue" panose="02000503000000020004" pitchFamily="2" charset="0"/>
              </a:rPr>
              <a:t>motor function is the variable response to the medication </a:t>
            </a:r>
          </a:p>
          <a:p>
            <a:endParaRPr lang="en-US" dirty="0">
              <a:solidFill>
                <a:srgbClr val="FFFFFF"/>
              </a:solidFill>
            </a:endParaRPr>
          </a:p>
        </p:txBody>
      </p:sp>
    </p:spTree>
    <p:extLst>
      <p:ext uri="{BB962C8B-B14F-4D97-AF65-F5344CB8AC3E}">
        <p14:creationId xmlns:p14="http://schemas.microsoft.com/office/powerpoint/2010/main" val="254163405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9"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21" name="Freeform: Shape 20">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3"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54950C44-3839-9AB3-110F-69CA743BD374}"/>
              </a:ext>
            </a:extLst>
          </p:cNvPr>
          <p:cNvSpPr>
            <a:spLocks noGrp="1"/>
          </p:cNvSpPr>
          <p:nvPr>
            <p:ph type="title"/>
          </p:nvPr>
        </p:nvSpPr>
        <p:spPr>
          <a:xfrm>
            <a:off x="639098" y="629265"/>
            <a:ext cx="5132438" cy="1622322"/>
          </a:xfrm>
        </p:spPr>
        <p:txBody>
          <a:bodyPr>
            <a:normAutofit/>
          </a:bodyPr>
          <a:lstStyle/>
          <a:p>
            <a:r>
              <a:rPr lang="en-US">
                <a:solidFill>
                  <a:srgbClr val="EBEBEB"/>
                </a:solidFill>
              </a:rPr>
              <a:t>Sample Submission </a:t>
            </a:r>
          </a:p>
        </p:txBody>
      </p:sp>
      <p:pic>
        <p:nvPicPr>
          <p:cNvPr id="10" name="Content Placeholder 9" descr="Table&#10;&#10;Description automatically generated">
            <a:extLst>
              <a:ext uri="{FF2B5EF4-FFF2-40B4-BE49-F238E27FC236}">
                <a16:creationId xmlns:a16="http://schemas.microsoft.com/office/drawing/2014/main" id="{CD096B8D-11CC-1581-3AB8-504832AB7D2A}"/>
              </a:ext>
            </a:extLst>
          </p:cNvPr>
          <p:cNvPicPr>
            <a:picLocks noChangeAspect="1"/>
          </p:cNvPicPr>
          <p:nvPr/>
        </p:nvPicPr>
        <p:blipFill rotWithShape="1">
          <a:blip r:embed="rId2"/>
          <a:srcRect r="21580"/>
          <a:stretch/>
        </p:blipFill>
        <p:spPr>
          <a:xfrm>
            <a:off x="7341555" y="645108"/>
            <a:ext cx="2266679" cy="5585369"/>
          </a:xfrm>
          <a:prstGeom prst="rect">
            <a:avLst/>
          </a:prstGeom>
        </p:spPr>
      </p:pic>
      <p:sp>
        <p:nvSpPr>
          <p:cNvPr id="25" name="Rectangle 24">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Content Placeholder 13">
            <a:extLst>
              <a:ext uri="{FF2B5EF4-FFF2-40B4-BE49-F238E27FC236}">
                <a16:creationId xmlns:a16="http://schemas.microsoft.com/office/drawing/2014/main" id="{8B005529-86E5-31C9-AE5C-EC8018033893}"/>
              </a:ext>
            </a:extLst>
          </p:cNvPr>
          <p:cNvSpPr>
            <a:spLocks noGrp="1"/>
          </p:cNvSpPr>
          <p:nvPr>
            <p:ph idx="1"/>
          </p:nvPr>
        </p:nvSpPr>
        <p:spPr>
          <a:xfrm>
            <a:off x="639098" y="2418735"/>
            <a:ext cx="5132439" cy="3811742"/>
          </a:xfrm>
        </p:spPr>
        <p:txBody>
          <a:bodyPr anchor="ctr">
            <a:normAutofit/>
          </a:bodyPr>
          <a:lstStyle/>
          <a:p>
            <a:r>
              <a:rPr lang="en-US" dirty="0" err="1">
                <a:solidFill>
                  <a:srgbClr val="FFFFFF"/>
                </a:solidFill>
              </a:rPr>
              <a:t>Prediction_id</a:t>
            </a:r>
            <a:r>
              <a:rPr lang="en-US" dirty="0">
                <a:solidFill>
                  <a:srgbClr val="FFFFFF"/>
                </a:solidFill>
              </a:rPr>
              <a:t> contains (</a:t>
            </a:r>
            <a:r>
              <a:rPr lang="en-US" dirty="0" err="1">
                <a:solidFill>
                  <a:srgbClr val="FFFFFF"/>
                </a:solidFill>
              </a:rPr>
              <a:t>visit_id</a:t>
            </a:r>
            <a:r>
              <a:rPr lang="en-US" dirty="0">
                <a:solidFill>
                  <a:srgbClr val="FFFFFF"/>
                </a:solidFill>
              </a:rPr>
              <a:t>, </a:t>
            </a:r>
            <a:r>
              <a:rPr lang="en-US" dirty="0" err="1">
                <a:solidFill>
                  <a:srgbClr val="FFFFFF"/>
                </a:solidFill>
              </a:rPr>
              <a:t>updrs</a:t>
            </a:r>
            <a:r>
              <a:rPr lang="en-US" dirty="0">
                <a:solidFill>
                  <a:srgbClr val="FFFFFF"/>
                </a:solidFill>
              </a:rPr>
              <a:t>_#, </a:t>
            </a:r>
            <a:r>
              <a:rPr lang="en-US" dirty="0" err="1">
                <a:solidFill>
                  <a:srgbClr val="FFFFFF"/>
                </a:solidFill>
              </a:rPr>
              <a:t>visit_month</a:t>
            </a:r>
            <a:r>
              <a:rPr lang="en-US" dirty="0">
                <a:solidFill>
                  <a:srgbClr val="FFFFFF"/>
                </a:solidFill>
              </a:rPr>
              <a:t>)</a:t>
            </a:r>
          </a:p>
          <a:p>
            <a:pPr lvl="1"/>
            <a:r>
              <a:rPr lang="en-US" dirty="0" err="1">
                <a:solidFill>
                  <a:srgbClr val="FFFFFF"/>
                </a:solidFill>
              </a:rPr>
              <a:t>Visit_month</a:t>
            </a:r>
            <a:r>
              <a:rPr lang="en-US" dirty="0">
                <a:solidFill>
                  <a:srgbClr val="FFFFFF"/>
                </a:solidFill>
              </a:rPr>
              <a:t> uses data from months of (0, 6, 12, 24)</a:t>
            </a:r>
          </a:p>
          <a:p>
            <a:r>
              <a:rPr lang="en-US" dirty="0">
                <a:solidFill>
                  <a:srgbClr val="FFFFFF"/>
                </a:solidFill>
              </a:rPr>
              <a:t>Rating is the UPDRS prediction</a:t>
            </a:r>
          </a:p>
          <a:p>
            <a:endParaRPr lang="en-US" dirty="0">
              <a:solidFill>
                <a:srgbClr val="FFFFFF"/>
              </a:solidFill>
            </a:endParaRPr>
          </a:p>
        </p:txBody>
      </p:sp>
    </p:spTree>
    <p:extLst>
      <p:ext uri="{BB962C8B-B14F-4D97-AF65-F5344CB8AC3E}">
        <p14:creationId xmlns:p14="http://schemas.microsoft.com/office/powerpoint/2010/main" val="174367504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C485557-E744-401B-A251-3650FAEEA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6" name="Freeform: Shape 15">
            <a:extLst>
              <a:ext uri="{FF2B5EF4-FFF2-40B4-BE49-F238E27FC236}">
                <a16:creationId xmlns:a16="http://schemas.microsoft.com/office/drawing/2014/main" id="{986D68AF-6B45-4B98-8634-61D8C9C0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8" name="Freeform 5">
            <a:extLst>
              <a:ext uri="{FF2B5EF4-FFF2-40B4-BE49-F238E27FC236}">
                <a16:creationId xmlns:a16="http://schemas.microsoft.com/office/drawing/2014/main" id="{0143DE54-7BFF-4B29-8566-DF80EE4CCB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644C7479-E5D9-0549-C5A5-E6DBAE9E4AE9}"/>
              </a:ext>
            </a:extLst>
          </p:cNvPr>
          <p:cNvSpPr>
            <a:spLocks noGrp="1"/>
          </p:cNvSpPr>
          <p:nvPr>
            <p:ph type="title"/>
          </p:nvPr>
        </p:nvSpPr>
        <p:spPr>
          <a:xfrm>
            <a:off x="1154955" y="973668"/>
            <a:ext cx="2942210" cy="1020232"/>
          </a:xfrm>
        </p:spPr>
        <p:txBody>
          <a:bodyPr>
            <a:normAutofit/>
          </a:bodyPr>
          <a:lstStyle/>
          <a:p>
            <a:r>
              <a:rPr lang="en-US" dirty="0">
                <a:solidFill>
                  <a:srgbClr val="FFFFFE"/>
                </a:solidFill>
              </a:rPr>
              <a:t>Correlations </a:t>
            </a:r>
          </a:p>
        </p:txBody>
      </p:sp>
      <p:sp>
        <p:nvSpPr>
          <p:cNvPr id="20" name="Freeform 5">
            <a:extLst>
              <a:ext uri="{FF2B5EF4-FFF2-40B4-BE49-F238E27FC236}">
                <a16:creationId xmlns:a16="http://schemas.microsoft.com/office/drawing/2014/main" id="{7C661810-D461-4214-A635-30A7D1714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pic>
        <p:nvPicPr>
          <p:cNvPr id="7" name="Picture 6" descr="Table&#10;&#10;Description automatically generated">
            <a:extLst>
              <a:ext uri="{FF2B5EF4-FFF2-40B4-BE49-F238E27FC236}">
                <a16:creationId xmlns:a16="http://schemas.microsoft.com/office/drawing/2014/main" id="{A2DAEFCD-5B11-217C-0042-861937FAC8C4}"/>
              </a:ext>
            </a:extLst>
          </p:cNvPr>
          <p:cNvPicPr>
            <a:picLocks noChangeAspect="1"/>
          </p:cNvPicPr>
          <p:nvPr/>
        </p:nvPicPr>
        <p:blipFill>
          <a:blip r:embed="rId2"/>
          <a:stretch>
            <a:fillRect/>
          </a:stretch>
        </p:blipFill>
        <p:spPr>
          <a:xfrm>
            <a:off x="5486562" y="803751"/>
            <a:ext cx="2529992" cy="5250498"/>
          </a:xfrm>
          <a:prstGeom prst="rect">
            <a:avLst/>
          </a:prstGeom>
        </p:spPr>
      </p:pic>
      <p:pic>
        <p:nvPicPr>
          <p:cNvPr id="5" name="Content Placeholder 4" descr="Chart&#10;&#10;Description automatically generated">
            <a:extLst>
              <a:ext uri="{FF2B5EF4-FFF2-40B4-BE49-F238E27FC236}">
                <a16:creationId xmlns:a16="http://schemas.microsoft.com/office/drawing/2014/main" id="{9373ECEB-4129-1C60-72CA-DB4105AB91C9}"/>
              </a:ext>
            </a:extLst>
          </p:cNvPr>
          <p:cNvPicPr>
            <a:picLocks noChangeAspect="1"/>
          </p:cNvPicPr>
          <p:nvPr/>
        </p:nvPicPr>
        <p:blipFill>
          <a:blip r:embed="rId3"/>
          <a:stretch>
            <a:fillRect/>
          </a:stretch>
        </p:blipFill>
        <p:spPr>
          <a:xfrm>
            <a:off x="8208070" y="1981034"/>
            <a:ext cx="3378070" cy="3141604"/>
          </a:xfrm>
          <a:prstGeom prst="rect">
            <a:avLst/>
          </a:prstGeom>
        </p:spPr>
      </p:pic>
      <p:sp>
        <p:nvSpPr>
          <p:cNvPr id="22" name="Rectangle 21">
            <a:extLst>
              <a:ext uri="{FF2B5EF4-FFF2-40B4-BE49-F238E27FC236}">
                <a16:creationId xmlns:a16="http://schemas.microsoft.com/office/drawing/2014/main" id="{ED6475A3-FF98-4FA0-B527-600EBA9B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88E3D6E3-A518-4CDB-F9B0-F922FE9A7A74}"/>
              </a:ext>
            </a:extLst>
          </p:cNvPr>
          <p:cNvSpPr>
            <a:spLocks noGrp="1"/>
          </p:cNvSpPr>
          <p:nvPr>
            <p:ph idx="1"/>
          </p:nvPr>
        </p:nvSpPr>
        <p:spPr>
          <a:xfrm>
            <a:off x="1154955" y="2120900"/>
            <a:ext cx="3133726" cy="3898900"/>
          </a:xfrm>
        </p:spPr>
        <p:txBody>
          <a:bodyPr>
            <a:normAutofit/>
          </a:bodyPr>
          <a:lstStyle/>
          <a:p>
            <a:r>
              <a:rPr lang="en-US" dirty="0">
                <a:solidFill>
                  <a:srgbClr val="FFFFFE"/>
                </a:solidFill>
              </a:rPr>
              <a:t>The variable updrs_1 correlates the most with updrs_2</a:t>
            </a:r>
          </a:p>
          <a:p>
            <a:r>
              <a:rPr lang="en-US" dirty="0">
                <a:solidFill>
                  <a:srgbClr val="FFFFFE"/>
                </a:solidFill>
              </a:rPr>
              <a:t>updrs_2 correlates the most with updrs_3</a:t>
            </a:r>
          </a:p>
          <a:p>
            <a:r>
              <a:rPr lang="en-US" dirty="0">
                <a:solidFill>
                  <a:srgbClr val="FFFFFE"/>
                </a:solidFill>
              </a:rPr>
              <a:t>updrs_3 correlates the most with updrs_2</a:t>
            </a:r>
          </a:p>
          <a:p>
            <a:r>
              <a:rPr lang="en-US" dirty="0">
                <a:solidFill>
                  <a:srgbClr val="FFFFFE"/>
                </a:solidFill>
              </a:rPr>
              <a:t>updrs_4 correlates the most with updrs_1</a:t>
            </a:r>
          </a:p>
          <a:p>
            <a:endParaRPr lang="en-US" dirty="0">
              <a:solidFill>
                <a:srgbClr val="FFFFFE"/>
              </a:solidFill>
            </a:endParaRPr>
          </a:p>
        </p:txBody>
      </p:sp>
    </p:spTree>
    <p:extLst>
      <p:ext uri="{BB962C8B-B14F-4D97-AF65-F5344CB8AC3E}">
        <p14:creationId xmlns:p14="http://schemas.microsoft.com/office/powerpoint/2010/main" val="17285539"/>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0823F-BEFC-09E1-2834-7ADDE2B08214}"/>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86AF7247-4D49-6AF9-1729-A61B196100F4}"/>
              </a:ext>
            </a:extLst>
          </p:cNvPr>
          <p:cNvSpPr>
            <a:spLocks noGrp="1"/>
          </p:cNvSpPr>
          <p:nvPr>
            <p:ph idx="1"/>
          </p:nvPr>
        </p:nvSpPr>
        <p:spPr/>
        <p:txBody>
          <a:bodyPr/>
          <a:lstStyle/>
          <a:p>
            <a:r>
              <a:rPr lang="en-US" dirty="0"/>
              <a:t>Joined all the 4 datasets using primary keys “</a:t>
            </a:r>
            <a:r>
              <a:rPr lang="en-US" dirty="0" err="1"/>
              <a:t>patient_id</a:t>
            </a:r>
            <a:r>
              <a:rPr lang="en-US" dirty="0"/>
              <a:t>, </a:t>
            </a:r>
            <a:r>
              <a:rPr lang="en-US" dirty="0" err="1"/>
              <a:t>visit_month</a:t>
            </a:r>
            <a:r>
              <a:rPr lang="en-US" dirty="0"/>
              <a:t>, </a:t>
            </a:r>
            <a:r>
              <a:rPr lang="en-US" dirty="0" err="1"/>
              <a:t>UniProt</a:t>
            </a:r>
            <a:r>
              <a:rPr lang="en-US" dirty="0"/>
              <a:t>”</a:t>
            </a:r>
          </a:p>
          <a:p>
            <a:r>
              <a:rPr lang="en-US" dirty="0"/>
              <a:t>Remove all missing values in the merged datasets.</a:t>
            </a:r>
          </a:p>
          <a:p>
            <a:r>
              <a:rPr lang="en-US" dirty="0"/>
              <a:t>Converted all the categorical values into their columns using dummy variables.</a:t>
            </a:r>
          </a:p>
          <a:p>
            <a:r>
              <a:rPr lang="en-US" dirty="0"/>
              <a:t>The dataset resulted with around 1200 columns.</a:t>
            </a:r>
          </a:p>
          <a:p>
            <a:endParaRPr lang="en-US" dirty="0"/>
          </a:p>
        </p:txBody>
      </p:sp>
    </p:spTree>
    <p:extLst>
      <p:ext uri="{BB962C8B-B14F-4D97-AF65-F5344CB8AC3E}">
        <p14:creationId xmlns:p14="http://schemas.microsoft.com/office/powerpoint/2010/main" val="137851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0BDB8-AC1E-C6FD-B9DC-F192A1439CB1}"/>
              </a:ext>
            </a:extLst>
          </p:cNvPr>
          <p:cNvSpPr>
            <a:spLocks noGrp="1"/>
          </p:cNvSpPr>
          <p:nvPr>
            <p:ph type="title"/>
          </p:nvPr>
        </p:nvSpPr>
        <p:spPr>
          <a:xfrm>
            <a:off x="1154954" y="973668"/>
            <a:ext cx="8761413" cy="706964"/>
          </a:xfrm>
        </p:spPr>
        <p:txBody>
          <a:bodyPr>
            <a:normAutofit/>
          </a:bodyPr>
          <a:lstStyle/>
          <a:p>
            <a:r>
              <a:rPr lang="en-US" dirty="0">
                <a:solidFill>
                  <a:srgbClr val="EBEBEB"/>
                </a:solidFill>
              </a:rPr>
              <a:t>Modelling Technique and Evaluation</a:t>
            </a:r>
          </a:p>
        </p:txBody>
      </p:sp>
      <p:graphicFrame>
        <p:nvGraphicFramePr>
          <p:cNvPr id="5" name="Content Placeholder 2">
            <a:extLst>
              <a:ext uri="{FF2B5EF4-FFF2-40B4-BE49-F238E27FC236}">
                <a16:creationId xmlns:a16="http://schemas.microsoft.com/office/drawing/2014/main" id="{2A45A2E9-D129-A4AA-CC21-DF3ACCAFF86E}"/>
              </a:ext>
            </a:extLst>
          </p:cNvPr>
          <p:cNvGraphicFramePr>
            <a:graphicFrameLocks noGrp="1"/>
          </p:cNvGraphicFramePr>
          <p:nvPr>
            <p:ph idx="1"/>
            <p:extLst>
              <p:ext uri="{D42A27DB-BD31-4B8C-83A1-F6EECF244321}">
                <p14:modId xmlns:p14="http://schemas.microsoft.com/office/powerpoint/2010/main" val="2528457912"/>
              </p:ext>
            </p:extLst>
          </p:nvPr>
        </p:nvGraphicFramePr>
        <p:xfrm>
          <a:off x="1286934" y="2925232"/>
          <a:ext cx="9625383" cy="3086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675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343A-60C5-056C-F0E5-50BE07364C66}"/>
              </a:ext>
            </a:extLst>
          </p:cNvPr>
          <p:cNvSpPr>
            <a:spLocks noGrp="1"/>
          </p:cNvSpPr>
          <p:nvPr>
            <p:ph type="title"/>
          </p:nvPr>
        </p:nvSpPr>
        <p:spPr/>
        <p:txBody>
          <a:bodyPr/>
          <a:lstStyle/>
          <a:p>
            <a:r>
              <a:rPr lang="en-US" dirty="0"/>
              <a:t>Important features</a:t>
            </a:r>
          </a:p>
        </p:txBody>
      </p:sp>
      <p:sp>
        <p:nvSpPr>
          <p:cNvPr id="3" name="Content Placeholder 2">
            <a:extLst>
              <a:ext uri="{FF2B5EF4-FFF2-40B4-BE49-F238E27FC236}">
                <a16:creationId xmlns:a16="http://schemas.microsoft.com/office/drawing/2014/main" id="{DF5E0FCF-1D51-7B1B-D8D0-B9C860C164C4}"/>
              </a:ext>
            </a:extLst>
          </p:cNvPr>
          <p:cNvSpPr>
            <a:spLocks noGrp="1"/>
          </p:cNvSpPr>
          <p:nvPr>
            <p:ph idx="1"/>
          </p:nvPr>
        </p:nvSpPr>
        <p:spPr/>
        <p:txBody>
          <a:bodyPr/>
          <a:lstStyle/>
          <a:p>
            <a:r>
              <a:rPr lang="en-US" dirty="0"/>
              <a:t>Using lasso regression we found that </a:t>
            </a:r>
            <a:r>
              <a:rPr lang="en-US" dirty="0" err="1"/>
              <a:t>visit_month</a:t>
            </a:r>
            <a:r>
              <a:rPr lang="en-US" dirty="0"/>
              <a:t>, </a:t>
            </a:r>
            <a:r>
              <a:rPr lang="en-US" sz="1800" b="0" i="0" u="none" strike="noStrike" kern="1200" dirty="0">
                <a:solidFill>
                  <a:schemeClr val="dk1"/>
                </a:solidFill>
                <a:effectLst/>
                <a:latin typeface="+mn-lt"/>
                <a:ea typeface="+mn-ea"/>
                <a:cs typeface="+mn-cs"/>
              </a:rPr>
              <a:t>upd23b_clinical_state_on_medication_on, and upd23b_clinical_state_on_medication_off.</a:t>
            </a:r>
            <a:endParaRPr lang="en-US" dirty="0"/>
          </a:p>
        </p:txBody>
      </p:sp>
    </p:spTree>
    <p:extLst>
      <p:ext uri="{BB962C8B-B14F-4D97-AF65-F5344CB8AC3E}">
        <p14:creationId xmlns:p14="http://schemas.microsoft.com/office/powerpoint/2010/main" val="138566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8FC5-31B0-0D47-AC2F-47A073C1DDFB}"/>
              </a:ext>
            </a:extLst>
          </p:cNvPr>
          <p:cNvSpPr>
            <a:spLocks noGrp="1"/>
          </p:cNvSpPr>
          <p:nvPr>
            <p:ph type="title"/>
          </p:nvPr>
        </p:nvSpPr>
        <p:spPr/>
        <p:txBody>
          <a:bodyPr/>
          <a:lstStyle/>
          <a:p>
            <a:r>
              <a:rPr lang="en-US" dirty="0"/>
              <a:t>Result</a:t>
            </a:r>
          </a:p>
        </p:txBody>
      </p:sp>
      <p:pic>
        <p:nvPicPr>
          <p:cNvPr id="5" name="Picture 4">
            <a:extLst>
              <a:ext uri="{FF2B5EF4-FFF2-40B4-BE49-F238E27FC236}">
                <a16:creationId xmlns:a16="http://schemas.microsoft.com/office/drawing/2014/main" id="{145EAAEE-9FF7-C148-3B96-F1C83A3378C2}"/>
              </a:ext>
            </a:extLst>
          </p:cNvPr>
          <p:cNvPicPr>
            <a:picLocks noChangeAspect="1"/>
          </p:cNvPicPr>
          <p:nvPr/>
        </p:nvPicPr>
        <p:blipFill>
          <a:blip r:embed="rId2"/>
          <a:stretch>
            <a:fillRect/>
          </a:stretch>
        </p:blipFill>
        <p:spPr>
          <a:xfrm>
            <a:off x="3045743" y="2318657"/>
            <a:ext cx="2484200" cy="4424146"/>
          </a:xfrm>
          <a:prstGeom prst="rect">
            <a:avLst/>
          </a:prstGeom>
        </p:spPr>
      </p:pic>
      <p:pic>
        <p:nvPicPr>
          <p:cNvPr id="7" name="Picture 6">
            <a:extLst>
              <a:ext uri="{FF2B5EF4-FFF2-40B4-BE49-F238E27FC236}">
                <a16:creationId xmlns:a16="http://schemas.microsoft.com/office/drawing/2014/main" id="{64763296-A4CD-1505-58D8-4952018EC774}"/>
              </a:ext>
            </a:extLst>
          </p:cNvPr>
          <p:cNvPicPr>
            <a:picLocks noChangeAspect="1"/>
          </p:cNvPicPr>
          <p:nvPr/>
        </p:nvPicPr>
        <p:blipFill>
          <a:blip r:embed="rId3"/>
          <a:stretch>
            <a:fillRect/>
          </a:stretch>
        </p:blipFill>
        <p:spPr>
          <a:xfrm>
            <a:off x="6096000" y="2318657"/>
            <a:ext cx="2373971" cy="4424146"/>
          </a:xfrm>
          <a:prstGeom prst="rect">
            <a:avLst/>
          </a:prstGeom>
        </p:spPr>
      </p:pic>
    </p:spTree>
    <p:extLst>
      <p:ext uri="{BB962C8B-B14F-4D97-AF65-F5344CB8AC3E}">
        <p14:creationId xmlns:p14="http://schemas.microsoft.com/office/powerpoint/2010/main" val="2675043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FC28-21C4-3EB7-595F-7BA443A6275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ACC7184-4288-71E0-334D-5F4F13F7DAB0}"/>
              </a:ext>
            </a:extLst>
          </p:cNvPr>
          <p:cNvSpPr>
            <a:spLocks noGrp="1"/>
          </p:cNvSpPr>
          <p:nvPr>
            <p:ph idx="1"/>
          </p:nvPr>
        </p:nvSpPr>
        <p:spPr/>
        <p:txBody>
          <a:bodyPr/>
          <a:lstStyle/>
          <a:p>
            <a:r>
              <a:rPr lang="en-US" dirty="0"/>
              <a:t>We obtained the resulted table. However, due to some blackened error, we couldn’t submit our notebook to the competition. As a result, we don’t have our SMAPE score.</a:t>
            </a:r>
          </a:p>
          <a:p>
            <a:r>
              <a:rPr lang="en-US" dirty="0"/>
              <a:t>Different machine models.</a:t>
            </a:r>
          </a:p>
          <a:p>
            <a:r>
              <a:rPr lang="en-US" dirty="0"/>
              <a:t>Time Series analyst  </a:t>
            </a:r>
          </a:p>
        </p:txBody>
      </p:sp>
    </p:spTree>
    <p:extLst>
      <p:ext uri="{BB962C8B-B14F-4D97-AF65-F5344CB8AC3E}">
        <p14:creationId xmlns:p14="http://schemas.microsoft.com/office/powerpoint/2010/main" val="1875914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29FBD-3FE7-C978-23BE-7A8EC2D744B4}"/>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E4354831-0152-45B2-0172-28619BCE832B}"/>
              </a:ext>
            </a:extLst>
          </p:cNvPr>
          <p:cNvSpPr>
            <a:spLocks noGrp="1"/>
          </p:cNvSpPr>
          <p:nvPr>
            <p:ph idx="1"/>
          </p:nvPr>
        </p:nvSpPr>
        <p:spPr/>
        <p:txBody>
          <a:bodyPr/>
          <a:lstStyle/>
          <a:p>
            <a:r>
              <a:rPr lang="en-US" dirty="0"/>
              <a:t>https://www.movementdisorders.org/MDS-Files1/PDFs/Rating-Scales/MDS-UPDRS_English_FINAL.pdf</a:t>
            </a:r>
          </a:p>
          <a:p>
            <a:r>
              <a:rPr lang="en-US" dirty="0"/>
              <a:t>https://www.kaggle.com/code/gunesevitan/amp-pdpp-eda/notebook#7.-Progression</a:t>
            </a:r>
          </a:p>
          <a:p>
            <a:r>
              <a:rPr lang="en-US" dirty="0"/>
              <a:t>https://www.kaggle.com/code/renataghisloti/simple-linearregression-updated-56-6-smape/notebook</a:t>
            </a:r>
          </a:p>
        </p:txBody>
      </p:sp>
    </p:spTree>
    <p:extLst>
      <p:ext uri="{BB962C8B-B14F-4D97-AF65-F5344CB8AC3E}">
        <p14:creationId xmlns:p14="http://schemas.microsoft.com/office/powerpoint/2010/main" val="17031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B041C-B8C4-870E-35F8-821A712CDF74}"/>
              </a:ext>
            </a:extLst>
          </p:cNvPr>
          <p:cNvSpPr>
            <a:spLocks noGrp="1"/>
          </p:cNvSpPr>
          <p:nvPr>
            <p:ph type="title"/>
          </p:nvPr>
        </p:nvSpPr>
        <p:spPr/>
        <p:txBody>
          <a:bodyPr/>
          <a:lstStyle/>
          <a:p>
            <a:r>
              <a:rPr lang="en-US" dirty="0"/>
              <a:t>Goal of the Competition</a:t>
            </a:r>
          </a:p>
        </p:txBody>
      </p:sp>
      <p:sp>
        <p:nvSpPr>
          <p:cNvPr id="3" name="Content Placeholder 2">
            <a:extLst>
              <a:ext uri="{FF2B5EF4-FFF2-40B4-BE49-F238E27FC236}">
                <a16:creationId xmlns:a16="http://schemas.microsoft.com/office/drawing/2014/main" id="{0BF1D536-75B8-297B-AFF9-C68B429DBB53}"/>
              </a:ext>
            </a:extLst>
          </p:cNvPr>
          <p:cNvSpPr>
            <a:spLocks noGrp="1"/>
          </p:cNvSpPr>
          <p:nvPr>
            <p:ph idx="1"/>
          </p:nvPr>
        </p:nvSpPr>
        <p:spPr/>
        <p:txBody>
          <a:bodyPr>
            <a:normAutofit fontScale="85000" lnSpcReduction="20000"/>
          </a:bodyPr>
          <a:lstStyle/>
          <a:p>
            <a:r>
              <a:rPr lang="en-US" dirty="0">
                <a:solidFill>
                  <a:schemeClr val="tx1"/>
                </a:solidFill>
              </a:rPr>
              <a:t>The goal of this project is to the predict MDS-UPDR scores of patients to measure development of Parkinson’s disease. The MDS-UPDR scores are a comprehensive assessment of non-motor and motor systems that are related to Parkinson’s. Creating a model based on trained data of protein and peptide levels while compare and contrasting patients with Parkinson’s disease against age-matched control group. </a:t>
            </a:r>
          </a:p>
          <a:p>
            <a:r>
              <a:rPr lang="en-US" dirty="0">
                <a:solidFill>
                  <a:schemeClr val="tx1"/>
                </a:solidFill>
              </a:rPr>
              <a:t> MDS-UPDR stands for Movement Disorder Society –Sponsored Revision of the Unified Parkinson’s Disease Rating </a:t>
            </a:r>
          </a:p>
          <a:p>
            <a:r>
              <a:rPr lang="en-US" dirty="0">
                <a:solidFill>
                  <a:schemeClr val="tx1"/>
                </a:solidFill>
              </a:rPr>
              <a:t>Motor: Speech, facial expression, hand movements</a:t>
            </a:r>
          </a:p>
          <a:p>
            <a:r>
              <a:rPr lang="en-US" dirty="0">
                <a:solidFill>
                  <a:schemeClr val="tx1"/>
                </a:solidFill>
              </a:rPr>
              <a:t>Non-motor: cognitive impairment, depressed mood, apathy</a:t>
            </a:r>
          </a:p>
          <a:p>
            <a:r>
              <a:rPr lang="en-US" dirty="0">
                <a:solidFill>
                  <a:schemeClr val="tx1"/>
                </a:solidFill>
              </a:rPr>
              <a:t>Updr_1: Non-motor experience of daily living</a:t>
            </a:r>
          </a:p>
          <a:p>
            <a:r>
              <a:rPr lang="en-US" dirty="0">
                <a:solidFill>
                  <a:schemeClr val="tx1"/>
                </a:solidFill>
              </a:rPr>
              <a:t>Updr_2: Motor experience of daily living </a:t>
            </a:r>
          </a:p>
          <a:p>
            <a:r>
              <a:rPr lang="en-US" dirty="0">
                <a:solidFill>
                  <a:schemeClr val="tx1"/>
                </a:solidFill>
              </a:rPr>
              <a:t>Updr_3: Motor examination</a:t>
            </a:r>
          </a:p>
          <a:p>
            <a:r>
              <a:rPr lang="en-US" dirty="0">
                <a:solidFill>
                  <a:schemeClr val="tx1"/>
                </a:solidFill>
              </a:rPr>
              <a:t>Updr_4: Motor Complications</a:t>
            </a:r>
          </a:p>
        </p:txBody>
      </p:sp>
    </p:spTree>
    <p:extLst>
      <p:ext uri="{BB962C8B-B14F-4D97-AF65-F5344CB8AC3E}">
        <p14:creationId xmlns:p14="http://schemas.microsoft.com/office/powerpoint/2010/main" val="50197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A17F4-F77C-F107-9E73-962092DE5EB5}"/>
              </a:ext>
            </a:extLst>
          </p:cNvPr>
          <p:cNvSpPr>
            <a:spLocks noGrp="1"/>
          </p:cNvSpPr>
          <p:nvPr>
            <p:ph type="title"/>
          </p:nvPr>
        </p:nvSpPr>
        <p:spPr/>
        <p:txBody>
          <a:bodyPr/>
          <a:lstStyle/>
          <a:p>
            <a:r>
              <a:rPr lang="en-US" dirty="0"/>
              <a:t>What is Parkinson’s Disease?</a:t>
            </a:r>
          </a:p>
        </p:txBody>
      </p:sp>
      <p:sp>
        <p:nvSpPr>
          <p:cNvPr id="3" name="Content Placeholder 2">
            <a:extLst>
              <a:ext uri="{FF2B5EF4-FFF2-40B4-BE49-F238E27FC236}">
                <a16:creationId xmlns:a16="http://schemas.microsoft.com/office/drawing/2014/main" id="{B34ACDC2-4FAC-B84B-5911-95C5CCACC047}"/>
              </a:ext>
            </a:extLst>
          </p:cNvPr>
          <p:cNvSpPr>
            <a:spLocks noGrp="1"/>
          </p:cNvSpPr>
          <p:nvPr>
            <p:ph idx="1"/>
          </p:nvPr>
        </p:nvSpPr>
        <p:spPr/>
        <p:txBody>
          <a:bodyPr/>
          <a:lstStyle/>
          <a:p>
            <a:r>
              <a:rPr lang="en-US" dirty="0">
                <a:effectLst/>
                <a:latin typeface="Helvetica Neue" panose="02000503000000020004" pitchFamily="2" charset="0"/>
              </a:rPr>
              <a:t>Parkinson’s disease is a progressive brain disorder that affect a person’s daily life by crippling their movement, cognition, sleep, and body functions. Currently there is no cure for Parkinson’s Disease. Research has show that protein or peptides irregularities have a part in increasing the effects of the disease. </a:t>
            </a:r>
          </a:p>
          <a:p>
            <a:endParaRPr lang="en-US" dirty="0"/>
          </a:p>
        </p:txBody>
      </p:sp>
    </p:spTree>
    <p:extLst>
      <p:ext uri="{BB962C8B-B14F-4D97-AF65-F5344CB8AC3E}">
        <p14:creationId xmlns:p14="http://schemas.microsoft.com/office/powerpoint/2010/main" val="901824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B8BD-F5A4-73D2-63E1-53BB81CFF4E0}"/>
              </a:ext>
            </a:extLst>
          </p:cNvPr>
          <p:cNvSpPr>
            <a:spLocks noGrp="1"/>
          </p:cNvSpPr>
          <p:nvPr>
            <p:ph type="title"/>
          </p:nvPr>
        </p:nvSpPr>
        <p:spPr/>
        <p:txBody>
          <a:bodyPr/>
          <a:lstStyle/>
          <a:p>
            <a:r>
              <a:rPr lang="en-US" dirty="0"/>
              <a:t>Dataset Information </a:t>
            </a:r>
          </a:p>
        </p:txBody>
      </p:sp>
      <p:sp>
        <p:nvSpPr>
          <p:cNvPr id="3" name="Content Placeholder 2">
            <a:extLst>
              <a:ext uri="{FF2B5EF4-FFF2-40B4-BE49-F238E27FC236}">
                <a16:creationId xmlns:a16="http://schemas.microsoft.com/office/drawing/2014/main" id="{D2143016-75A7-B8F0-79FF-94765ACFE50B}"/>
              </a:ext>
            </a:extLst>
          </p:cNvPr>
          <p:cNvSpPr>
            <a:spLocks noGrp="1"/>
          </p:cNvSpPr>
          <p:nvPr>
            <p:ph idx="1"/>
          </p:nvPr>
        </p:nvSpPr>
        <p:spPr>
          <a:xfrm>
            <a:off x="1154954" y="2286000"/>
            <a:ext cx="8825659" cy="3733800"/>
          </a:xfrm>
        </p:spPr>
        <p:txBody>
          <a:bodyPr/>
          <a:lstStyle/>
          <a:p>
            <a:r>
              <a:rPr lang="en-US" dirty="0"/>
              <a:t>Parkinson’s dataset contains 9 attributes within 4 files detailing information about </a:t>
            </a:r>
            <a:r>
              <a:rPr lang="en-US" dirty="0" err="1"/>
              <a:t>train_peptides</a:t>
            </a:r>
            <a:r>
              <a:rPr lang="en-US" dirty="0"/>
              <a:t>(981,834x6), </a:t>
            </a:r>
            <a:r>
              <a:rPr lang="en-US" dirty="0" err="1"/>
              <a:t>train_proteins</a:t>
            </a:r>
            <a:r>
              <a:rPr lang="en-US" dirty="0"/>
              <a:t>(232,741x5), </a:t>
            </a:r>
            <a:r>
              <a:rPr lang="en-US" dirty="0" err="1"/>
              <a:t>train_clinical_data</a:t>
            </a:r>
            <a:r>
              <a:rPr lang="en-US" dirty="0"/>
              <a:t>(2,615x8), </a:t>
            </a:r>
            <a:r>
              <a:rPr lang="en-US" dirty="0" err="1"/>
              <a:t>supplement_clinical</a:t>
            </a:r>
            <a:r>
              <a:rPr lang="en-US" dirty="0"/>
              <a:t> _data(2,223x8)</a:t>
            </a:r>
          </a:p>
        </p:txBody>
      </p:sp>
      <p:graphicFrame>
        <p:nvGraphicFramePr>
          <p:cNvPr id="6" name="Table 6">
            <a:extLst>
              <a:ext uri="{FF2B5EF4-FFF2-40B4-BE49-F238E27FC236}">
                <a16:creationId xmlns:a16="http://schemas.microsoft.com/office/drawing/2014/main" id="{6E82EBA5-D33E-419C-C762-CA7C6D9D2440}"/>
              </a:ext>
            </a:extLst>
          </p:cNvPr>
          <p:cNvGraphicFramePr>
            <a:graphicFrameLocks noGrp="1"/>
          </p:cNvGraphicFramePr>
          <p:nvPr>
            <p:extLst>
              <p:ext uri="{D42A27DB-BD31-4B8C-83A1-F6EECF244321}">
                <p14:modId xmlns:p14="http://schemas.microsoft.com/office/powerpoint/2010/main" val="494905195"/>
              </p:ext>
            </p:extLst>
          </p:nvPr>
        </p:nvGraphicFramePr>
        <p:xfrm>
          <a:off x="1154954" y="3333328"/>
          <a:ext cx="8997070" cy="3291840"/>
        </p:xfrm>
        <a:graphic>
          <a:graphicData uri="http://schemas.openxmlformats.org/drawingml/2006/table">
            <a:tbl>
              <a:tblPr firstRow="1" bandRow="1">
                <a:tableStyleId>{5C22544A-7EE6-4342-B048-85BDC9FD1C3A}</a:tableStyleId>
              </a:tblPr>
              <a:tblGrid>
                <a:gridCol w="4498535">
                  <a:extLst>
                    <a:ext uri="{9D8B030D-6E8A-4147-A177-3AD203B41FA5}">
                      <a16:colId xmlns:a16="http://schemas.microsoft.com/office/drawing/2014/main" val="2485034085"/>
                    </a:ext>
                  </a:extLst>
                </a:gridCol>
                <a:gridCol w="4498535">
                  <a:extLst>
                    <a:ext uri="{9D8B030D-6E8A-4147-A177-3AD203B41FA5}">
                      <a16:colId xmlns:a16="http://schemas.microsoft.com/office/drawing/2014/main" val="105368961"/>
                    </a:ext>
                  </a:extLst>
                </a:gridCol>
              </a:tblGrid>
              <a:tr h="272167">
                <a:tc>
                  <a:txBody>
                    <a:bodyPr/>
                    <a:lstStyle/>
                    <a:p>
                      <a:r>
                        <a:rPr lang="en-US" dirty="0"/>
                        <a:t>Attribute</a:t>
                      </a:r>
                    </a:p>
                  </a:txBody>
                  <a:tcPr/>
                </a:tc>
                <a:tc>
                  <a:txBody>
                    <a:bodyPr/>
                    <a:lstStyle/>
                    <a:p>
                      <a:r>
                        <a:rPr lang="en-US" dirty="0"/>
                        <a:t>Description</a:t>
                      </a:r>
                    </a:p>
                  </a:txBody>
                  <a:tcPr/>
                </a:tc>
                <a:extLst>
                  <a:ext uri="{0D108BD9-81ED-4DB2-BD59-A6C34878D82A}">
                    <a16:rowId xmlns:a16="http://schemas.microsoft.com/office/drawing/2014/main" val="1145511206"/>
                  </a:ext>
                </a:extLst>
              </a:tr>
              <a:tr h="272167">
                <a:tc>
                  <a:txBody>
                    <a:bodyPr/>
                    <a:lstStyle/>
                    <a:p>
                      <a:r>
                        <a:rPr lang="en-US" sz="1800" b="0" i="0" u="none" strike="noStrike" kern="1200" dirty="0" err="1">
                          <a:solidFill>
                            <a:schemeClr val="dk1"/>
                          </a:solidFill>
                          <a:effectLst/>
                          <a:latin typeface="+mn-lt"/>
                          <a:ea typeface="+mn-ea"/>
                          <a:cs typeface="+mn-cs"/>
                        </a:rPr>
                        <a:t>visit_id</a:t>
                      </a:r>
                      <a:r>
                        <a:rPr lang="en-US" sz="1800" b="0" i="0" u="none" strike="noStrike" kern="1200" dirty="0">
                          <a:solidFill>
                            <a:schemeClr val="dk1"/>
                          </a:solidFill>
                          <a:effectLst/>
                          <a:latin typeface="+mn-lt"/>
                          <a:ea typeface="+mn-ea"/>
                          <a:cs typeface="+mn-cs"/>
                        </a:rPr>
                        <a:t> </a:t>
                      </a:r>
                      <a:endParaRPr lang="en-US" dirty="0"/>
                    </a:p>
                  </a:txBody>
                  <a:tcPr/>
                </a:tc>
                <a:tc>
                  <a:txBody>
                    <a:bodyPr/>
                    <a:lstStyle/>
                    <a:p>
                      <a:r>
                        <a:rPr lang="en-US" sz="1800" b="0" i="0" u="none" strike="noStrike" kern="1200" dirty="0">
                          <a:solidFill>
                            <a:schemeClr val="dk1"/>
                          </a:solidFill>
                          <a:effectLst/>
                          <a:latin typeface="+mn-lt"/>
                          <a:ea typeface="+mn-ea"/>
                          <a:cs typeface="+mn-cs"/>
                        </a:rPr>
                        <a:t>ID code for the visit</a:t>
                      </a:r>
                      <a:endParaRPr lang="en-US" dirty="0"/>
                    </a:p>
                  </a:txBody>
                  <a:tcPr/>
                </a:tc>
                <a:extLst>
                  <a:ext uri="{0D108BD9-81ED-4DB2-BD59-A6C34878D82A}">
                    <a16:rowId xmlns:a16="http://schemas.microsoft.com/office/drawing/2014/main" val="1037835375"/>
                  </a:ext>
                </a:extLst>
              </a:tr>
              <a:tr h="476292">
                <a:tc>
                  <a:txBody>
                    <a:bodyPr/>
                    <a:lstStyle/>
                    <a:p>
                      <a:r>
                        <a:rPr lang="en-US" sz="1800" b="0" i="0" u="none" strike="noStrike" kern="1200" dirty="0" err="1">
                          <a:solidFill>
                            <a:schemeClr val="dk1"/>
                          </a:solidFill>
                          <a:effectLst/>
                          <a:latin typeface="+mn-lt"/>
                          <a:ea typeface="+mn-ea"/>
                          <a:cs typeface="+mn-cs"/>
                        </a:rPr>
                        <a:t>visit_month</a:t>
                      </a:r>
                      <a:endParaRPr lang="en-US" dirty="0"/>
                    </a:p>
                  </a:txBody>
                  <a:tcPr/>
                </a:tc>
                <a:tc>
                  <a:txBody>
                    <a:bodyPr/>
                    <a:lstStyle/>
                    <a:p>
                      <a:r>
                        <a:rPr lang="en-US" sz="1800" b="0" i="0" u="none" strike="noStrike" kern="1200" dirty="0">
                          <a:solidFill>
                            <a:schemeClr val="dk1"/>
                          </a:solidFill>
                          <a:effectLst/>
                          <a:latin typeface="+mn-lt"/>
                          <a:ea typeface="+mn-ea"/>
                          <a:cs typeface="+mn-cs"/>
                        </a:rPr>
                        <a:t>The month of the visit, relative to the first visit by the patient</a:t>
                      </a:r>
                      <a:endParaRPr lang="en-US" dirty="0"/>
                    </a:p>
                  </a:txBody>
                  <a:tcPr/>
                </a:tc>
                <a:extLst>
                  <a:ext uri="{0D108BD9-81ED-4DB2-BD59-A6C34878D82A}">
                    <a16:rowId xmlns:a16="http://schemas.microsoft.com/office/drawing/2014/main" val="2826396716"/>
                  </a:ext>
                </a:extLst>
              </a:tr>
              <a:tr h="272167">
                <a:tc>
                  <a:txBody>
                    <a:bodyPr/>
                    <a:lstStyle/>
                    <a:p>
                      <a:r>
                        <a:rPr lang="en-US" sz="1800" b="0" i="0" u="none" strike="noStrike" kern="1200" dirty="0" err="1">
                          <a:solidFill>
                            <a:schemeClr val="dk1"/>
                          </a:solidFill>
                          <a:effectLst/>
                          <a:latin typeface="+mn-lt"/>
                          <a:ea typeface="+mn-ea"/>
                          <a:cs typeface="+mn-cs"/>
                        </a:rPr>
                        <a:t>patient_id</a:t>
                      </a:r>
                      <a:endParaRPr lang="en-US" dirty="0"/>
                    </a:p>
                  </a:txBody>
                  <a:tcPr/>
                </a:tc>
                <a:tc>
                  <a:txBody>
                    <a:bodyPr/>
                    <a:lstStyle/>
                    <a:p>
                      <a:r>
                        <a:rPr lang="en-US" sz="1800" b="0" i="0" u="none" strike="noStrike" kern="1200" dirty="0">
                          <a:solidFill>
                            <a:schemeClr val="dk1"/>
                          </a:solidFill>
                          <a:effectLst/>
                          <a:latin typeface="+mn-lt"/>
                          <a:ea typeface="+mn-ea"/>
                          <a:cs typeface="+mn-cs"/>
                        </a:rPr>
                        <a:t>An ID code for the patient</a:t>
                      </a:r>
                      <a:endParaRPr lang="en-US" dirty="0"/>
                    </a:p>
                  </a:txBody>
                  <a:tcPr/>
                </a:tc>
                <a:extLst>
                  <a:ext uri="{0D108BD9-81ED-4DB2-BD59-A6C34878D82A}">
                    <a16:rowId xmlns:a16="http://schemas.microsoft.com/office/drawing/2014/main" val="3119502813"/>
                  </a:ext>
                </a:extLst>
              </a:tr>
              <a:tr h="680417">
                <a:tc>
                  <a:txBody>
                    <a:bodyPr/>
                    <a:lstStyle/>
                    <a:p>
                      <a:r>
                        <a:rPr lang="en-US" sz="1800" b="0" i="0" u="none" strike="noStrike" kern="1200" dirty="0" err="1">
                          <a:solidFill>
                            <a:schemeClr val="dk1"/>
                          </a:solidFill>
                          <a:effectLst/>
                          <a:latin typeface="+mn-lt"/>
                          <a:ea typeface="+mn-ea"/>
                          <a:cs typeface="+mn-cs"/>
                        </a:rPr>
                        <a:t>UniProt</a:t>
                      </a:r>
                      <a:endParaRPr lang="en-US" dirty="0"/>
                    </a:p>
                  </a:txBody>
                  <a:tcPr/>
                </a:tc>
                <a:tc>
                  <a:txBody>
                    <a:bodyPr/>
                    <a:lstStyle/>
                    <a:p>
                      <a:r>
                        <a:rPr lang="en-US" sz="1800" b="0" i="0" u="none" strike="noStrike" kern="1200" dirty="0">
                          <a:solidFill>
                            <a:schemeClr val="dk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The UniProt ID code</a:t>
                      </a:r>
                      <a:r>
                        <a:rPr lang="en-US" sz="1800" b="0" i="0" u="none" strike="noStrike" kern="1200" dirty="0">
                          <a:solidFill>
                            <a:schemeClr val="tx1"/>
                          </a:solidFill>
                          <a:effectLst/>
                          <a:latin typeface="+mn-lt"/>
                          <a:ea typeface="+mn-ea"/>
                          <a:cs typeface="+mn-cs"/>
                        </a:rPr>
                        <a:t> </a:t>
                      </a:r>
                      <a:r>
                        <a:rPr lang="en-US" sz="1800" b="0" i="0" u="none" strike="noStrike" kern="1200" dirty="0">
                          <a:solidFill>
                            <a:schemeClr val="dk1"/>
                          </a:solidFill>
                          <a:effectLst/>
                          <a:latin typeface="+mn-lt"/>
                          <a:ea typeface="+mn-ea"/>
                          <a:cs typeface="+mn-cs"/>
                        </a:rPr>
                        <a:t>for the associated protein. There are often several peptides per protein</a:t>
                      </a:r>
                      <a:endParaRPr lang="en-US" dirty="0"/>
                    </a:p>
                  </a:txBody>
                  <a:tcPr/>
                </a:tc>
                <a:extLst>
                  <a:ext uri="{0D108BD9-81ED-4DB2-BD59-A6C34878D82A}">
                    <a16:rowId xmlns:a16="http://schemas.microsoft.com/office/drawing/2014/main" val="3597429358"/>
                  </a:ext>
                </a:extLst>
              </a:tr>
              <a:tr h="476292">
                <a:tc>
                  <a:txBody>
                    <a:bodyPr/>
                    <a:lstStyle/>
                    <a:p>
                      <a:r>
                        <a:rPr lang="en-US" sz="1800" b="0" i="0" u="none" strike="noStrike" kern="1200" dirty="0">
                          <a:solidFill>
                            <a:schemeClr val="dk1"/>
                          </a:solidFill>
                          <a:effectLst/>
                          <a:latin typeface="+mn-lt"/>
                          <a:ea typeface="+mn-ea"/>
                          <a:cs typeface="+mn-cs"/>
                        </a:rPr>
                        <a:t>Peptide</a:t>
                      </a:r>
                      <a:endParaRPr lang="en-US" dirty="0"/>
                    </a:p>
                  </a:txBody>
                  <a:tcPr/>
                </a:tc>
                <a:tc>
                  <a:txBody>
                    <a:bodyPr/>
                    <a:lstStyle/>
                    <a:p>
                      <a:r>
                        <a:rPr lang="en-US" sz="1800" b="0" i="0" u="none" strike="noStrike" kern="1200" dirty="0">
                          <a:solidFill>
                            <a:schemeClr val="dk1"/>
                          </a:solidFill>
                          <a:effectLst/>
                          <a:latin typeface="+mn-lt"/>
                          <a:ea typeface="+mn-ea"/>
                          <a:cs typeface="+mn-cs"/>
                        </a:rPr>
                        <a:t>The sequence of amino acids included in the peptide.</a:t>
                      </a:r>
                      <a:endParaRPr lang="en-US" dirty="0"/>
                    </a:p>
                  </a:txBody>
                  <a:tcPr/>
                </a:tc>
                <a:extLst>
                  <a:ext uri="{0D108BD9-81ED-4DB2-BD59-A6C34878D82A}">
                    <a16:rowId xmlns:a16="http://schemas.microsoft.com/office/drawing/2014/main" val="3721429354"/>
                  </a:ext>
                </a:extLst>
              </a:tr>
            </a:tbl>
          </a:graphicData>
        </a:graphic>
      </p:graphicFrame>
    </p:spTree>
    <p:extLst>
      <p:ext uri="{BB962C8B-B14F-4D97-AF65-F5344CB8AC3E}">
        <p14:creationId xmlns:p14="http://schemas.microsoft.com/office/powerpoint/2010/main" val="2742110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2F01E-69C4-E495-4C2C-963A418FDAAC}"/>
              </a:ext>
            </a:extLst>
          </p:cNvPr>
          <p:cNvSpPr>
            <a:spLocks noGrp="1"/>
          </p:cNvSpPr>
          <p:nvPr>
            <p:ph type="title"/>
          </p:nvPr>
        </p:nvSpPr>
        <p:spPr/>
        <p:txBody>
          <a:bodyPr/>
          <a:lstStyle/>
          <a:p>
            <a:r>
              <a:rPr lang="en-US" dirty="0"/>
              <a:t>Dataset Information </a:t>
            </a:r>
          </a:p>
        </p:txBody>
      </p:sp>
      <p:graphicFrame>
        <p:nvGraphicFramePr>
          <p:cNvPr id="4" name="Table 4">
            <a:extLst>
              <a:ext uri="{FF2B5EF4-FFF2-40B4-BE49-F238E27FC236}">
                <a16:creationId xmlns:a16="http://schemas.microsoft.com/office/drawing/2014/main" id="{976EB2A8-F4EC-93D1-81B4-273658F0F264}"/>
              </a:ext>
            </a:extLst>
          </p:cNvPr>
          <p:cNvGraphicFramePr>
            <a:graphicFrameLocks noGrp="1"/>
          </p:cNvGraphicFramePr>
          <p:nvPr>
            <p:ph idx="1"/>
            <p:extLst>
              <p:ext uri="{D42A27DB-BD31-4B8C-83A1-F6EECF244321}">
                <p14:modId xmlns:p14="http://schemas.microsoft.com/office/powerpoint/2010/main" val="3403601006"/>
              </p:ext>
            </p:extLst>
          </p:nvPr>
        </p:nvGraphicFramePr>
        <p:xfrm>
          <a:off x="1155700" y="2603500"/>
          <a:ext cx="8824912" cy="3210560"/>
        </p:xfrm>
        <a:graphic>
          <a:graphicData uri="http://schemas.openxmlformats.org/drawingml/2006/table">
            <a:tbl>
              <a:tblPr firstRow="1" bandRow="1">
                <a:tableStyleId>{5C22544A-7EE6-4342-B048-85BDC9FD1C3A}</a:tableStyleId>
              </a:tblPr>
              <a:tblGrid>
                <a:gridCol w="4412456">
                  <a:extLst>
                    <a:ext uri="{9D8B030D-6E8A-4147-A177-3AD203B41FA5}">
                      <a16:colId xmlns:a16="http://schemas.microsoft.com/office/drawing/2014/main" val="1886025342"/>
                    </a:ext>
                  </a:extLst>
                </a:gridCol>
                <a:gridCol w="4412456">
                  <a:extLst>
                    <a:ext uri="{9D8B030D-6E8A-4147-A177-3AD203B41FA5}">
                      <a16:colId xmlns:a16="http://schemas.microsoft.com/office/drawing/2014/main" val="2100825824"/>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Attribute</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Description</a:t>
                      </a:r>
                    </a:p>
                  </a:txBody>
                  <a:tcPr/>
                </a:tc>
                <a:extLst>
                  <a:ext uri="{0D108BD9-81ED-4DB2-BD59-A6C34878D82A}">
                    <a16:rowId xmlns:a16="http://schemas.microsoft.com/office/drawing/2014/main" val="395806577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err="1">
                          <a:solidFill>
                            <a:schemeClr val="dk1"/>
                          </a:solidFill>
                          <a:effectLst/>
                          <a:latin typeface="+mn-lt"/>
                          <a:ea typeface="+mn-ea"/>
                          <a:cs typeface="+mn-cs"/>
                        </a:rPr>
                        <a:t>PeptideAbundance</a:t>
                      </a:r>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The frequency of the amino acid in the sample.</a:t>
                      </a:r>
                      <a:endParaRPr lang="en-US" dirty="0"/>
                    </a:p>
                  </a:txBody>
                  <a:tcPr/>
                </a:tc>
                <a:extLst>
                  <a:ext uri="{0D108BD9-81ED-4DB2-BD59-A6C34878D82A}">
                    <a16:rowId xmlns:a16="http://schemas.microsoft.com/office/drawing/2014/main" val="1897856886"/>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0" i="0" u="none" strike="noStrike" kern="1200" dirty="0">
                          <a:solidFill>
                            <a:schemeClr val="dk1"/>
                          </a:solidFill>
                          <a:effectLst/>
                          <a:latin typeface="+mn-lt"/>
                          <a:ea typeface="+mn-ea"/>
                          <a:cs typeface="+mn-cs"/>
                        </a:rPr>
                        <a:t>NPX</a:t>
                      </a:r>
                      <a:endParaRPr lang="en-US" dirty="0"/>
                    </a:p>
                  </a:txBody>
                  <a:tcPr/>
                </a:tc>
                <a:tc>
                  <a:txBody>
                    <a:bodyPr/>
                    <a:lstStyle/>
                    <a:p>
                      <a:r>
                        <a:rPr lang="en-US" sz="1800" b="0" i="0" u="none" strike="noStrike" kern="1200" dirty="0">
                          <a:solidFill>
                            <a:schemeClr val="dk1"/>
                          </a:solidFill>
                          <a:effectLst/>
                          <a:latin typeface="+mn-lt"/>
                          <a:ea typeface="+mn-ea"/>
                          <a:cs typeface="+mn-cs"/>
                        </a:rPr>
                        <a:t>Normalized protein expression</a:t>
                      </a:r>
                      <a:endParaRPr lang="en-US" dirty="0"/>
                    </a:p>
                  </a:txBody>
                  <a:tcPr/>
                </a:tc>
                <a:extLst>
                  <a:ext uri="{0D108BD9-81ED-4DB2-BD59-A6C34878D82A}">
                    <a16:rowId xmlns:a16="http://schemas.microsoft.com/office/drawing/2014/main" val="692223046"/>
                  </a:ext>
                </a:extLst>
              </a:tr>
              <a:tr h="370840">
                <a:tc>
                  <a:txBody>
                    <a:bodyPr/>
                    <a:lstStyle/>
                    <a:p>
                      <a:r>
                        <a:rPr lang="en-US" sz="1800" b="0" i="0" u="none" strike="noStrike" kern="1200" dirty="0" err="1">
                          <a:solidFill>
                            <a:schemeClr val="dk1"/>
                          </a:solidFill>
                          <a:effectLst/>
                          <a:latin typeface="+mn-lt"/>
                          <a:ea typeface="+mn-ea"/>
                          <a:cs typeface="+mn-cs"/>
                        </a:rPr>
                        <a:t>updrs</a:t>
                      </a:r>
                      <a:r>
                        <a:rPr lang="en-US" sz="1800" b="0" i="0" u="none" strike="noStrike" kern="1200" dirty="0">
                          <a:solidFill>
                            <a:schemeClr val="dk1"/>
                          </a:solidFill>
                          <a:effectLst/>
                          <a:latin typeface="+mn-lt"/>
                          <a:ea typeface="+mn-ea"/>
                          <a:cs typeface="+mn-cs"/>
                        </a:rPr>
                        <a:t>_[1-4]</a:t>
                      </a:r>
                      <a:endParaRPr lang="en-US" dirty="0"/>
                    </a:p>
                  </a:txBody>
                  <a:tcPr/>
                </a:tc>
                <a:tc>
                  <a:txBody>
                    <a:bodyPr/>
                    <a:lstStyle/>
                    <a:p>
                      <a:r>
                        <a:rPr lang="en-US" sz="1800" b="0" i="0" u="none" strike="noStrike" kern="1200" dirty="0">
                          <a:solidFill>
                            <a:schemeClr val="dk1"/>
                          </a:solidFill>
                          <a:effectLst/>
                          <a:latin typeface="+mn-lt"/>
                          <a:ea typeface="+mn-ea"/>
                          <a:cs typeface="+mn-cs"/>
                        </a:rPr>
                        <a:t>The patient's score for part N of the </a:t>
                      </a:r>
                      <a:r>
                        <a:rPr lang="en-US" sz="1800" b="0"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Unified Parkinson's Disease Rating Scale</a:t>
                      </a:r>
                      <a:endParaRPr lang="en-US" dirty="0">
                        <a:solidFill>
                          <a:schemeClr val="tx1"/>
                        </a:solidFill>
                      </a:endParaRPr>
                    </a:p>
                  </a:txBody>
                  <a:tcPr/>
                </a:tc>
                <a:extLst>
                  <a:ext uri="{0D108BD9-81ED-4DB2-BD59-A6C34878D82A}">
                    <a16:rowId xmlns:a16="http://schemas.microsoft.com/office/drawing/2014/main" val="3895568722"/>
                  </a:ext>
                </a:extLst>
              </a:tr>
              <a:tr h="370840">
                <a:tc>
                  <a:txBody>
                    <a:bodyPr/>
                    <a:lstStyle/>
                    <a:p>
                      <a:r>
                        <a:rPr lang="en-US" sz="1800" b="0" i="0" u="none" strike="noStrike" kern="1200" dirty="0">
                          <a:solidFill>
                            <a:schemeClr val="dk1"/>
                          </a:solidFill>
                          <a:effectLst/>
                          <a:latin typeface="+mn-lt"/>
                          <a:ea typeface="+mn-ea"/>
                          <a:cs typeface="+mn-cs"/>
                        </a:rPr>
                        <a:t>upd23b_clinical_state_on_medication</a:t>
                      </a:r>
                      <a:endParaRPr lang="en-US" dirty="0"/>
                    </a:p>
                  </a:txBody>
                  <a:tcPr/>
                </a:tc>
                <a:tc>
                  <a:txBody>
                    <a:bodyPr/>
                    <a:lstStyle/>
                    <a:p>
                      <a:r>
                        <a:rPr lang="en-US" sz="1800" b="0" i="0" u="none" strike="noStrike" kern="1200" dirty="0">
                          <a:solidFill>
                            <a:schemeClr val="dk1"/>
                          </a:solidFill>
                          <a:effectLst/>
                          <a:latin typeface="+mn-lt"/>
                          <a:ea typeface="+mn-ea"/>
                          <a:cs typeface="+mn-cs"/>
                        </a:rPr>
                        <a:t>Whether or not the patient was taking medication such as Levodopa during the UPDRS assessment.</a:t>
                      </a:r>
                      <a:endParaRPr lang="en-US" dirty="0"/>
                    </a:p>
                  </a:txBody>
                  <a:tcPr/>
                </a:tc>
                <a:extLst>
                  <a:ext uri="{0D108BD9-81ED-4DB2-BD59-A6C34878D82A}">
                    <a16:rowId xmlns:a16="http://schemas.microsoft.com/office/drawing/2014/main" val="3628236222"/>
                  </a:ext>
                </a:extLst>
              </a:tr>
            </a:tbl>
          </a:graphicData>
        </a:graphic>
      </p:graphicFrame>
    </p:spTree>
    <p:extLst>
      <p:ext uri="{BB962C8B-B14F-4D97-AF65-F5344CB8AC3E}">
        <p14:creationId xmlns:p14="http://schemas.microsoft.com/office/powerpoint/2010/main" val="206972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BDE0AE9B-585E-5B27-E620-6CEB9ECF7711}"/>
              </a:ext>
            </a:extLst>
          </p:cNvPr>
          <p:cNvSpPr>
            <a:spLocks noGrp="1"/>
          </p:cNvSpPr>
          <p:nvPr>
            <p:ph type="title"/>
          </p:nvPr>
        </p:nvSpPr>
        <p:spPr>
          <a:xfrm>
            <a:off x="639098" y="629265"/>
            <a:ext cx="5132438" cy="1622322"/>
          </a:xfrm>
        </p:spPr>
        <p:txBody>
          <a:bodyPr>
            <a:normAutofit/>
          </a:bodyPr>
          <a:lstStyle/>
          <a:p>
            <a:r>
              <a:rPr lang="en-US">
                <a:solidFill>
                  <a:srgbClr val="EBEBEB"/>
                </a:solidFill>
              </a:rPr>
              <a:t>How was MDS-UPDRS data collected?</a:t>
            </a:r>
          </a:p>
        </p:txBody>
      </p:sp>
      <p:pic>
        <p:nvPicPr>
          <p:cNvPr id="7" name="Picture 6" descr="Graphical user interface, application&#10;&#10;Description automatically generated">
            <a:extLst>
              <a:ext uri="{FF2B5EF4-FFF2-40B4-BE49-F238E27FC236}">
                <a16:creationId xmlns:a16="http://schemas.microsoft.com/office/drawing/2014/main" id="{D5348793-E71C-408B-D580-0E4BDEF9405F}"/>
              </a:ext>
            </a:extLst>
          </p:cNvPr>
          <p:cNvPicPr>
            <a:picLocks noChangeAspect="1"/>
          </p:cNvPicPr>
          <p:nvPr/>
        </p:nvPicPr>
        <p:blipFill>
          <a:blip r:embed="rId2"/>
          <a:stretch>
            <a:fillRect/>
          </a:stretch>
        </p:blipFill>
        <p:spPr>
          <a:xfrm>
            <a:off x="6769372" y="1143000"/>
            <a:ext cx="4719635" cy="5087475"/>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EFD3097E-2F0D-88B1-4D64-597A37F71B3F}"/>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The MDS-sponsored revision of the UPDRS (MDS-UPDRS) was studied by the International Parkinson and Movement Disorder Society by using a questionnaire answered by the patient and caregiver to measure the patient’s process of Parkinson’s and the it has effect it has on daily life  but over seen by an investigator to check for completeness and clarity of the form. </a:t>
            </a:r>
          </a:p>
        </p:txBody>
      </p:sp>
    </p:spTree>
    <p:extLst>
      <p:ext uri="{BB962C8B-B14F-4D97-AF65-F5344CB8AC3E}">
        <p14:creationId xmlns:p14="http://schemas.microsoft.com/office/powerpoint/2010/main" val="40564362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A13C648-A9E9-C915-D405-B12A529D58EA}"/>
              </a:ext>
            </a:extLst>
          </p:cNvPr>
          <p:cNvSpPr>
            <a:spLocks noGrp="1"/>
          </p:cNvSpPr>
          <p:nvPr>
            <p:ph type="title"/>
          </p:nvPr>
        </p:nvSpPr>
        <p:spPr>
          <a:xfrm>
            <a:off x="639098" y="629265"/>
            <a:ext cx="6072776" cy="1622322"/>
          </a:xfrm>
        </p:spPr>
        <p:txBody>
          <a:bodyPr>
            <a:normAutofit/>
          </a:bodyPr>
          <a:lstStyle/>
          <a:p>
            <a:pPr>
              <a:lnSpc>
                <a:spcPct val="90000"/>
              </a:lnSpc>
            </a:pPr>
            <a:r>
              <a:rPr lang="en-US">
                <a:solidFill>
                  <a:srgbClr val="EBEBEB"/>
                </a:solidFill>
              </a:rPr>
              <a:t>Updr_1: Non-motor experience of daily living</a:t>
            </a:r>
            <a:br>
              <a:rPr lang="en-US">
                <a:solidFill>
                  <a:srgbClr val="EBEBEB"/>
                </a:solidFill>
              </a:rPr>
            </a:br>
            <a:endParaRPr lang="en-US">
              <a:solidFill>
                <a:srgbClr val="EBEBEB"/>
              </a:solidFill>
            </a:endParaRPr>
          </a:p>
        </p:txBody>
      </p:sp>
      <p:sp>
        <p:nvSpPr>
          <p:cNvPr id="16" name="Freeform: Shape 15">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pic>
        <p:nvPicPr>
          <p:cNvPr id="5" name="Picture 4" descr="Text, application, letter&#10;&#10;Description automatically generated">
            <a:extLst>
              <a:ext uri="{FF2B5EF4-FFF2-40B4-BE49-F238E27FC236}">
                <a16:creationId xmlns:a16="http://schemas.microsoft.com/office/drawing/2014/main" id="{86D21D57-0B77-F8EA-FCCA-1436055446A7}"/>
              </a:ext>
            </a:extLst>
          </p:cNvPr>
          <p:cNvPicPr>
            <a:picLocks noChangeAspect="1"/>
          </p:cNvPicPr>
          <p:nvPr/>
        </p:nvPicPr>
        <p:blipFill>
          <a:blip r:embed="rId2"/>
          <a:stretch>
            <a:fillRect/>
          </a:stretch>
        </p:blipFill>
        <p:spPr>
          <a:xfrm>
            <a:off x="7418226" y="2236292"/>
            <a:ext cx="4125317" cy="2402996"/>
          </a:xfrm>
          <a:prstGeom prst="rect">
            <a:avLst/>
          </a:prstGeom>
        </p:spPr>
      </p:pic>
      <p:sp>
        <p:nvSpPr>
          <p:cNvPr id="18" name="Rectangle 17">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Oval 19">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Oval 21">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71941F93-F164-4A59-4638-32611DE9840A}"/>
              </a:ext>
            </a:extLst>
          </p:cNvPr>
          <p:cNvSpPr>
            <a:spLocks noGrp="1"/>
          </p:cNvSpPr>
          <p:nvPr>
            <p:ph idx="1"/>
          </p:nvPr>
        </p:nvSpPr>
        <p:spPr>
          <a:xfrm>
            <a:off x="639098" y="2418735"/>
            <a:ext cx="6072776" cy="3811740"/>
          </a:xfrm>
        </p:spPr>
        <p:txBody>
          <a:bodyPr anchor="ctr">
            <a:normAutofit fontScale="92500" lnSpcReduction="10000"/>
          </a:bodyPr>
          <a:lstStyle/>
          <a:p>
            <a:pPr>
              <a:lnSpc>
                <a:spcPct val="90000"/>
              </a:lnSpc>
            </a:pPr>
            <a:r>
              <a:rPr lang="en-US" dirty="0">
                <a:solidFill>
                  <a:srgbClr val="FFFFFF"/>
                </a:solidFill>
                <a:effectLst/>
                <a:latin typeface="Helvetica Neue" panose="02000503000000020004" pitchFamily="2" charset="0"/>
              </a:rPr>
              <a:t>Part 1 contains two separate categories of testing the patients progress for non-motor experiences of daily living. For ‘1A’  the caregiver and the patient are both giving results from a survey of how the behavior of the patient.</a:t>
            </a:r>
            <a:endParaRPr lang="en-US" dirty="0">
              <a:solidFill>
                <a:srgbClr val="FFFFFF"/>
              </a:solidFill>
            </a:endParaRPr>
          </a:p>
          <a:p>
            <a:pPr lvl="1">
              <a:lnSpc>
                <a:spcPct val="90000"/>
              </a:lnSpc>
            </a:pPr>
            <a:r>
              <a:rPr lang="en-US" sz="1800" dirty="0">
                <a:solidFill>
                  <a:srgbClr val="FFFFFF"/>
                </a:solidFill>
                <a:latin typeface="Helvetica Neue" panose="02000503000000020004" pitchFamily="2" charset="0"/>
              </a:rPr>
              <a:t>Q</a:t>
            </a:r>
            <a:r>
              <a:rPr lang="en-US" sz="1800" dirty="0">
                <a:solidFill>
                  <a:srgbClr val="FFFFFF"/>
                </a:solidFill>
                <a:effectLst/>
                <a:latin typeface="Helvetica Neue" panose="02000503000000020004" pitchFamily="2" charset="0"/>
              </a:rPr>
              <a:t>uestions are related to </a:t>
            </a:r>
            <a:r>
              <a:rPr lang="en-US" sz="1800" b="1" dirty="0">
                <a:solidFill>
                  <a:srgbClr val="FFFFFF"/>
                </a:solidFill>
                <a:effectLst/>
                <a:latin typeface="Helvetica Neue" panose="02000503000000020004" pitchFamily="2" charset="0"/>
              </a:rPr>
              <a:t>cognitive impairment, hallucinations and psychosis, depressed mood, anxious mood, apathy, features of dopamine dysregulation syndrome.</a:t>
            </a:r>
          </a:p>
          <a:p>
            <a:pPr>
              <a:lnSpc>
                <a:spcPct val="90000"/>
              </a:lnSpc>
            </a:pPr>
            <a:r>
              <a:rPr lang="en-US" dirty="0">
                <a:solidFill>
                  <a:srgbClr val="FFFFFF"/>
                </a:solidFill>
                <a:effectLst/>
                <a:latin typeface="Helvetica Neue" panose="02000503000000020004" pitchFamily="2" charset="0"/>
              </a:rPr>
              <a:t>1B is a survey of questions that can be completed by the patient with or without the caregiver while still being over seen by the investigator. </a:t>
            </a:r>
          </a:p>
          <a:p>
            <a:pPr lvl="1">
              <a:lnSpc>
                <a:spcPct val="90000"/>
              </a:lnSpc>
            </a:pPr>
            <a:r>
              <a:rPr lang="en-US" sz="1800" b="1" dirty="0">
                <a:solidFill>
                  <a:srgbClr val="FFFFFF"/>
                </a:solidFill>
                <a:effectLst/>
                <a:latin typeface="Helvetica Neue" panose="02000503000000020004" pitchFamily="2" charset="0"/>
              </a:rPr>
              <a:t>sleep problems</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daytime sleepiness, pain and other sensations</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urinary problems, constipation problems, light headedness on standing</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fatigue </a:t>
            </a:r>
            <a:endParaRPr lang="en-US" sz="1800" dirty="0">
              <a:solidFill>
                <a:srgbClr val="FFFFFF"/>
              </a:solidFill>
              <a:effectLst/>
              <a:latin typeface="Helvetica Neue" panose="02000503000000020004" pitchFamily="2" charset="0"/>
            </a:endParaRPr>
          </a:p>
          <a:p>
            <a:pPr lvl="1">
              <a:lnSpc>
                <a:spcPct val="90000"/>
              </a:lnSpc>
            </a:pPr>
            <a:endParaRPr lang="en-US" sz="1700" dirty="0">
              <a:solidFill>
                <a:srgbClr val="FFFFFF"/>
              </a:solidFill>
              <a:effectLst/>
              <a:latin typeface="Helvetica Neue" panose="02000503000000020004" pitchFamily="2" charset="0"/>
            </a:endParaRPr>
          </a:p>
          <a:p>
            <a:pPr>
              <a:lnSpc>
                <a:spcPct val="90000"/>
              </a:lnSpc>
            </a:pPr>
            <a:endParaRPr lang="en-US" sz="1700" dirty="0">
              <a:solidFill>
                <a:srgbClr val="FFFFFF"/>
              </a:solidFill>
            </a:endParaRPr>
          </a:p>
        </p:txBody>
      </p:sp>
    </p:spTree>
    <p:extLst>
      <p:ext uri="{BB962C8B-B14F-4D97-AF65-F5344CB8AC3E}">
        <p14:creationId xmlns:p14="http://schemas.microsoft.com/office/powerpoint/2010/main" val="37521634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2"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4" name="Freeform: Shape 13">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6"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E76C0FC8-EF5C-0B18-75BE-6442B734C309}"/>
              </a:ext>
            </a:extLst>
          </p:cNvPr>
          <p:cNvSpPr>
            <a:spLocks noGrp="1"/>
          </p:cNvSpPr>
          <p:nvPr>
            <p:ph type="title"/>
          </p:nvPr>
        </p:nvSpPr>
        <p:spPr>
          <a:xfrm>
            <a:off x="639098" y="629265"/>
            <a:ext cx="5132438" cy="1622322"/>
          </a:xfrm>
        </p:spPr>
        <p:txBody>
          <a:bodyPr>
            <a:normAutofit/>
          </a:bodyPr>
          <a:lstStyle/>
          <a:p>
            <a:pPr>
              <a:lnSpc>
                <a:spcPct val="90000"/>
              </a:lnSpc>
            </a:pPr>
            <a:r>
              <a:rPr lang="en-US" sz="3100">
                <a:solidFill>
                  <a:srgbClr val="EBEBEB"/>
                </a:solidFill>
              </a:rPr>
              <a:t>Updr_2: Motor experience of daily living </a:t>
            </a:r>
            <a:br>
              <a:rPr lang="en-US" sz="3100">
                <a:solidFill>
                  <a:srgbClr val="EBEBEB"/>
                </a:solidFill>
              </a:rPr>
            </a:br>
            <a:endParaRPr lang="en-US" sz="3100">
              <a:solidFill>
                <a:srgbClr val="EBEBEB"/>
              </a:solidFill>
            </a:endParaRPr>
          </a:p>
        </p:txBody>
      </p:sp>
      <p:pic>
        <p:nvPicPr>
          <p:cNvPr id="5" name="Picture 4" descr="Graphical user interface, text, application&#10;&#10;Description automatically generated">
            <a:extLst>
              <a:ext uri="{FF2B5EF4-FFF2-40B4-BE49-F238E27FC236}">
                <a16:creationId xmlns:a16="http://schemas.microsoft.com/office/drawing/2014/main" id="{B7D13783-765C-FCD5-5D22-C1C39011CE18}"/>
              </a:ext>
            </a:extLst>
          </p:cNvPr>
          <p:cNvPicPr>
            <a:picLocks noChangeAspect="1"/>
          </p:cNvPicPr>
          <p:nvPr/>
        </p:nvPicPr>
        <p:blipFill>
          <a:blip r:embed="rId2"/>
          <a:stretch>
            <a:fillRect/>
          </a:stretch>
        </p:blipFill>
        <p:spPr>
          <a:xfrm>
            <a:off x="6714836" y="2049538"/>
            <a:ext cx="4828707" cy="2776505"/>
          </a:xfrm>
          <a:prstGeom prst="rect">
            <a:avLst/>
          </a:prstGeom>
        </p:spPr>
      </p:pic>
      <p:sp>
        <p:nvSpPr>
          <p:cNvPr id="18" name="Rectangle 17">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56CEDBC-2A56-891E-1BB6-740BF296F522}"/>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effectLst/>
                <a:latin typeface="Helvetica Neue" panose="02000503000000020004" pitchFamily="2" charset="0"/>
              </a:rPr>
              <a:t>Part 2 is completed by the patient by testing the patients through a questionnaire on their </a:t>
            </a:r>
            <a:r>
              <a:rPr lang="en-US" b="1" dirty="0">
                <a:solidFill>
                  <a:srgbClr val="FFFFFF"/>
                </a:solidFill>
                <a:effectLst/>
                <a:latin typeface="Helvetica Neue" panose="02000503000000020004" pitchFamily="2" charset="0"/>
              </a:rPr>
              <a:t>speech</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saliva and drooling</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chewing and swallowing</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eating tasks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dressing</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hygiene, handwriting</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doing hobbies and other activities</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turning in bed</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tremor</a:t>
            </a:r>
            <a:r>
              <a:rPr lang="en-US" dirty="0">
                <a:solidFill>
                  <a:srgbClr val="FFFFFF"/>
                </a:solidFill>
                <a:effectLst/>
                <a:latin typeface="Helvetica Neue" panose="02000503000000020004" pitchFamily="2" charset="0"/>
              </a:rPr>
              <a:t>, (</a:t>
            </a:r>
            <a:r>
              <a:rPr lang="en-US" b="1" dirty="0">
                <a:solidFill>
                  <a:srgbClr val="FFFFFF"/>
                </a:solidFill>
                <a:effectLst/>
                <a:latin typeface="Helvetica Neue" panose="02000503000000020004" pitchFamily="2" charset="0"/>
              </a:rPr>
              <a:t>getting out of bed, a car, or a deep chair), walking and balance, freezing</a:t>
            </a:r>
            <a:endParaRPr lang="en-US" dirty="0">
              <a:solidFill>
                <a:srgbClr val="FFFFFF"/>
              </a:solidFill>
              <a:effectLst/>
              <a:latin typeface="Helvetica Neue" panose="02000503000000020004" pitchFamily="2" charset="0"/>
            </a:endParaRPr>
          </a:p>
          <a:p>
            <a:endParaRPr lang="en-US" dirty="0">
              <a:solidFill>
                <a:srgbClr val="FFFFFF"/>
              </a:solidFill>
            </a:endParaRPr>
          </a:p>
        </p:txBody>
      </p:sp>
    </p:spTree>
    <p:extLst>
      <p:ext uri="{BB962C8B-B14F-4D97-AF65-F5344CB8AC3E}">
        <p14:creationId xmlns:p14="http://schemas.microsoft.com/office/powerpoint/2010/main" val="311980749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15"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
        <p:nvSpPr>
          <p:cNvPr id="17" name="Freeform: Shape 16">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19"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9284C7A8-7202-2282-F2FB-0788511F899C}"/>
              </a:ext>
            </a:extLst>
          </p:cNvPr>
          <p:cNvSpPr>
            <a:spLocks noGrp="1"/>
          </p:cNvSpPr>
          <p:nvPr>
            <p:ph type="title"/>
          </p:nvPr>
        </p:nvSpPr>
        <p:spPr>
          <a:xfrm>
            <a:off x="639098" y="629265"/>
            <a:ext cx="5132438" cy="1622322"/>
          </a:xfrm>
        </p:spPr>
        <p:txBody>
          <a:bodyPr>
            <a:normAutofit/>
          </a:bodyPr>
          <a:lstStyle/>
          <a:p>
            <a:r>
              <a:rPr lang="en-US">
                <a:solidFill>
                  <a:srgbClr val="EBEBEB"/>
                </a:solidFill>
              </a:rPr>
              <a:t>Updr_3: Motor examination</a:t>
            </a:r>
          </a:p>
        </p:txBody>
      </p:sp>
      <p:pic>
        <p:nvPicPr>
          <p:cNvPr id="8" name="Picture 7" descr="Graphical user interface, text, application, letter&#10;&#10;Description automatically generated">
            <a:extLst>
              <a:ext uri="{FF2B5EF4-FFF2-40B4-BE49-F238E27FC236}">
                <a16:creationId xmlns:a16="http://schemas.microsoft.com/office/drawing/2014/main" id="{722600A2-AEC8-7D36-D3AD-885E8D7A35D8}"/>
              </a:ext>
            </a:extLst>
          </p:cNvPr>
          <p:cNvPicPr>
            <a:picLocks noChangeAspect="1"/>
          </p:cNvPicPr>
          <p:nvPr/>
        </p:nvPicPr>
        <p:blipFill>
          <a:blip r:embed="rId2"/>
          <a:stretch>
            <a:fillRect/>
          </a:stretch>
        </p:blipFill>
        <p:spPr>
          <a:xfrm>
            <a:off x="6714836" y="2079717"/>
            <a:ext cx="4828707" cy="2716146"/>
          </a:xfrm>
          <a:prstGeom prst="rect">
            <a:avLst/>
          </a:prstGeom>
        </p:spPr>
      </p:pic>
      <p:sp>
        <p:nvSpPr>
          <p:cNvPr id="21" name="Rectangle 20">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3209A643-9780-35B5-B509-AE536E3F3AA4}"/>
              </a:ext>
            </a:extLst>
          </p:cNvPr>
          <p:cNvSpPr>
            <a:spLocks noGrp="1"/>
          </p:cNvSpPr>
          <p:nvPr>
            <p:ph idx="1"/>
          </p:nvPr>
        </p:nvSpPr>
        <p:spPr>
          <a:xfrm>
            <a:off x="639098" y="2418735"/>
            <a:ext cx="5132439" cy="3811742"/>
          </a:xfrm>
        </p:spPr>
        <p:txBody>
          <a:bodyPr anchor="ctr">
            <a:normAutofit fontScale="85000" lnSpcReduction="10000"/>
          </a:bodyPr>
          <a:lstStyle/>
          <a:p>
            <a:pPr>
              <a:lnSpc>
                <a:spcPct val="90000"/>
              </a:lnSpc>
            </a:pPr>
            <a:r>
              <a:rPr lang="en-US" dirty="0">
                <a:solidFill>
                  <a:srgbClr val="FFFFFF"/>
                </a:solidFill>
                <a:effectLst/>
                <a:latin typeface="Helvetica Neue" panose="02000503000000020004" pitchFamily="2" charset="0"/>
              </a:rPr>
              <a:t>Part 3 is testing the motor skills of the patient by giving the patient instructions and completed by the rater. Such as moving their left and right side of their body. The questionnaire is mark ON for if the medication has a good effect on the patient  and good motor functions or OFF  if the patient has bad motor functions even while they are taking medication</a:t>
            </a:r>
          </a:p>
          <a:p>
            <a:pPr lvl="1">
              <a:lnSpc>
                <a:spcPct val="90000"/>
              </a:lnSpc>
            </a:pPr>
            <a:r>
              <a:rPr lang="en-US" sz="1800" b="1" dirty="0">
                <a:solidFill>
                  <a:srgbClr val="FFFFFF"/>
                </a:solidFill>
                <a:effectLst/>
                <a:latin typeface="Helvetica Neue" panose="02000503000000020004" pitchFamily="2" charset="0"/>
              </a:rPr>
              <a:t>speech, facial expression</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rigidity</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finger tapping</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hand movements</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pronation-supination movements of hands, toe tapping</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leg agility</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arising from chair</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gait</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freezing of gait</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postural stability</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posture</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global spontaneity of movement (body bradykinesia)</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postural tremor of the hands</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kinetic tremor of the hands</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rest tremor amplitude</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constancy of rest tremor</a:t>
            </a:r>
            <a:r>
              <a:rPr lang="en-US" sz="1800" dirty="0">
                <a:solidFill>
                  <a:srgbClr val="FFFFFF"/>
                </a:solidFill>
                <a:effectLst/>
                <a:latin typeface="Helvetica Neue" panose="02000503000000020004" pitchFamily="2" charset="0"/>
              </a:rPr>
              <a:t>, </a:t>
            </a:r>
            <a:r>
              <a:rPr lang="en-US" sz="1800" b="1" dirty="0">
                <a:solidFill>
                  <a:srgbClr val="FFFFFF"/>
                </a:solidFill>
                <a:effectLst/>
                <a:latin typeface="Helvetica Neue" panose="02000503000000020004" pitchFamily="2" charset="0"/>
              </a:rPr>
              <a:t>dyskinesia impact on part iii ratings, </a:t>
            </a:r>
            <a:r>
              <a:rPr lang="en-US" sz="1800" b="1" dirty="0" err="1">
                <a:solidFill>
                  <a:srgbClr val="FFFFFF"/>
                </a:solidFill>
                <a:effectLst/>
                <a:latin typeface="Helvetica Neue" panose="02000503000000020004" pitchFamily="2" charset="0"/>
              </a:rPr>
              <a:t>hoehn</a:t>
            </a:r>
            <a:r>
              <a:rPr lang="en-US" sz="1800" b="1" dirty="0">
                <a:solidFill>
                  <a:srgbClr val="FFFFFF"/>
                </a:solidFill>
                <a:effectLst/>
                <a:latin typeface="Helvetica Neue" panose="02000503000000020004" pitchFamily="2" charset="0"/>
              </a:rPr>
              <a:t> and </a:t>
            </a:r>
            <a:r>
              <a:rPr lang="en-US" sz="1800" b="1" dirty="0" err="1">
                <a:solidFill>
                  <a:srgbClr val="FFFFFF"/>
                </a:solidFill>
                <a:effectLst/>
                <a:latin typeface="Helvetica Neue" panose="02000503000000020004" pitchFamily="2" charset="0"/>
              </a:rPr>
              <a:t>yahr</a:t>
            </a:r>
            <a:r>
              <a:rPr lang="en-US" sz="1800" b="1" dirty="0">
                <a:solidFill>
                  <a:srgbClr val="FFFFFF"/>
                </a:solidFill>
                <a:effectLst/>
                <a:latin typeface="Helvetica Neue" panose="02000503000000020004" pitchFamily="2" charset="0"/>
              </a:rPr>
              <a:t> stage</a:t>
            </a:r>
            <a:endParaRPr lang="en-US" sz="1800" dirty="0">
              <a:solidFill>
                <a:srgbClr val="FFFFFF"/>
              </a:solidFill>
              <a:effectLst/>
              <a:latin typeface="Helvetica Neue" panose="02000503000000020004" pitchFamily="2" charset="0"/>
            </a:endParaRPr>
          </a:p>
          <a:p>
            <a:pPr lvl="1">
              <a:lnSpc>
                <a:spcPct val="90000"/>
              </a:lnSpc>
            </a:pPr>
            <a:endParaRPr lang="en-US" sz="1500" dirty="0">
              <a:solidFill>
                <a:srgbClr val="FFFFFF"/>
              </a:solidFill>
            </a:endParaRPr>
          </a:p>
        </p:txBody>
      </p:sp>
    </p:spTree>
    <p:extLst>
      <p:ext uri="{BB962C8B-B14F-4D97-AF65-F5344CB8AC3E}">
        <p14:creationId xmlns:p14="http://schemas.microsoft.com/office/powerpoint/2010/main" val="158412984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691685</TotalTime>
  <Words>1167</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Helvetica Neue</vt:lpstr>
      <vt:lpstr>Wingdings 3</vt:lpstr>
      <vt:lpstr>zeitung</vt:lpstr>
      <vt:lpstr>Ion Boardroom</vt:lpstr>
      <vt:lpstr>AMP®-Parkinson's Disease Progression Prediction</vt:lpstr>
      <vt:lpstr>Goal of the Competition</vt:lpstr>
      <vt:lpstr>What is Parkinson’s Disease?</vt:lpstr>
      <vt:lpstr>Dataset Information </vt:lpstr>
      <vt:lpstr>Dataset Information </vt:lpstr>
      <vt:lpstr>How was MDS-UPDRS data collected?</vt:lpstr>
      <vt:lpstr>Updr_1: Non-motor experience of daily living </vt:lpstr>
      <vt:lpstr>Updr_2: Motor experience of daily living  </vt:lpstr>
      <vt:lpstr>Updr_3: Motor examination</vt:lpstr>
      <vt:lpstr>Updr_4: Motor Complications</vt:lpstr>
      <vt:lpstr>Sample Submission </vt:lpstr>
      <vt:lpstr>Correlations </vt:lpstr>
      <vt:lpstr>Data Pre-Processing</vt:lpstr>
      <vt:lpstr>Modelling Technique and Evaluation</vt:lpstr>
      <vt:lpstr>Important features</vt:lpstr>
      <vt:lpstr>Result</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AMP®-Parkinson's Disease Progression Prediction</dc:title>
  <dc:creator>Microsoft Office User</dc:creator>
  <cp:lastModifiedBy>Shakeba Zamin Ali</cp:lastModifiedBy>
  <cp:revision>34</cp:revision>
  <dcterms:created xsi:type="dcterms:W3CDTF">2023-04-21T21:15:28Z</dcterms:created>
  <dcterms:modified xsi:type="dcterms:W3CDTF">2024-03-01T17:00:07Z</dcterms:modified>
</cp:coreProperties>
</file>