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22"/>
  </p:notesMasterIdLst>
  <p:sldIdLst>
    <p:sldId id="256" r:id="rId2"/>
    <p:sldId id="274" r:id="rId3"/>
    <p:sldId id="280" r:id="rId4"/>
    <p:sldId id="257" r:id="rId5"/>
    <p:sldId id="300" r:id="rId6"/>
    <p:sldId id="277" r:id="rId7"/>
    <p:sldId id="295" r:id="rId8"/>
    <p:sldId id="297" r:id="rId9"/>
    <p:sldId id="281" r:id="rId10"/>
    <p:sldId id="286" r:id="rId11"/>
    <p:sldId id="290" r:id="rId12"/>
    <p:sldId id="289" r:id="rId13"/>
    <p:sldId id="288" r:id="rId14"/>
    <p:sldId id="287" r:id="rId15"/>
    <p:sldId id="296" r:id="rId16"/>
    <p:sldId id="301" r:id="rId17"/>
    <p:sldId id="298" r:id="rId18"/>
    <p:sldId id="299" r:id="rId19"/>
    <p:sldId id="284" r:id="rId20"/>
    <p:sldId id="267" r:id="rId21"/>
  </p:sldIdLst>
  <p:sldSz cx="9144000" cy="6858000" type="screen4x3"/>
  <p:notesSz cx="6858000" cy="9144000"/>
  <p:embeddedFontLst>
    <p:embeddedFont>
      <p:font typeface="Gill Sans" panose="020B0604020202020204" charset="0"/>
      <p:regular r:id="rId23"/>
      <p:bold r:id="rId24"/>
    </p:embeddedFont>
    <p:embeddedFont>
      <p:font typeface="Trebuchet MS" panose="020B0603020202020204" pitchFamily="34" charset="0"/>
      <p:regular r:id="rId25"/>
      <p:bold r:id="rId26"/>
      <p:italic r:id="rId27"/>
      <p:boldItalic r:id="rId28"/>
    </p:embeddedFont>
    <p:embeddedFont>
      <p:font typeface="Wingdings 3" panose="05040102010807070707"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79477" autoAdjust="0"/>
  </p:normalViewPr>
  <p:slideViewPr>
    <p:cSldViewPr snapToGrid="0">
      <p:cViewPr varScale="1">
        <p:scale>
          <a:sx n="88" d="100"/>
          <a:sy n="88" d="100"/>
        </p:scale>
        <p:origin x="240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ha Kolasani" userId="b0df54ce7d61a2e5" providerId="LiveId" clId="{F98BB1C7-08FD-450F-BE7C-53F15FE5767E}"/>
    <pc:docChg chg="modSld">
      <pc:chgData name="Likhitha Kolasani" userId="b0df54ce7d61a2e5" providerId="LiveId" clId="{F98BB1C7-08FD-450F-BE7C-53F15FE5767E}" dt="2022-11-29T20:35:21.257" v="18" actId="20577"/>
      <pc:docMkLst>
        <pc:docMk/>
      </pc:docMkLst>
      <pc:sldChg chg="modSp mod">
        <pc:chgData name="Likhitha Kolasani" userId="b0df54ce7d61a2e5" providerId="LiveId" clId="{F98BB1C7-08FD-450F-BE7C-53F15FE5767E}" dt="2022-11-29T20:35:21.257" v="18" actId="20577"/>
        <pc:sldMkLst>
          <pc:docMk/>
          <pc:sldMk cId="0" sldId="257"/>
        </pc:sldMkLst>
        <pc:spChg chg="mod">
          <ac:chgData name="Likhitha Kolasani" userId="b0df54ce7d61a2e5" providerId="LiveId" clId="{F98BB1C7-08FD-450F-BE7C-53F15FE5767E}" dt="2022-11-29T20:35:21.257" v="18" actId="20577"/>
          <ac:spMkLst>
            <pc:docMk/>
            <pc:sldMk cId="0" sldId="257"/>
            <ac:spMk id="10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416487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571385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307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5042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93705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881533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609710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148234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300850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424697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24848699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94307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7528216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40760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254172174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2166380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36432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237040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16007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373431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127320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378471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41934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34363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61491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dirty="0"/>
          </a:p>
        </p:txBody>
      </p:sp>
    </p:spTree>
    <p:extLst>
      <p:ext uri="{BB962C8B-B14F-4D97-AF65-F5344CB8AC3E}">
        <p14:creationId xmlns:p14="http://schemas.microsoft.com/office/powerpoint/2010/main" val="83705624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ode/baturalpsert/diabetes-classification-roc-curve/notebook" TargetMode="External"/><Relationship Id="rId2" Type="http://schemas.openxmlformats.org/officeDocument/2006/relationships/hyperlink" Target="https://www.kaggle.com/code/baturalpsert/diabetes-classification-roc-curve/notebook#ROC-Curve" TargetMode="External"/><Relationship Id="rId1" Type="http://schemas.openxmlformats.org/officeDocument/2006/relationships/slideLayout" Target="../slideLayouts/slideLayout2.xml"/><Relationship Id="rId6" Type="http://schemas.openxmlformats.org/officeDocument/2006/relationships/hyperlink" Target="https://prezi.com/p/ezef9wri0ymy/predictive-analytics-in-healthcare-for-diabetes-prediction/?frame=386d1a205382fd219761ce7d9cbf26afa1129a37" TargetMode="External"/><Relationship Id="rId5" Type="http://schemas.openxmlformats.org/officeDocument/2006/relationships/hyperlink" Target="https://scikit-learn.org/" TargetMode="External"/><Relationship Id="rId4" Type="http://schemas.openxmlformats.org/officeDocument/2006/relationships/hyperlink" Target="https://www.youtube.com/watch?v=O_5kf_Kb68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
        <p:cNvGrpSpPr/>
        <p:nvPr/>
      </p:nvGrpSpPr>
      <p:grpSpPr>
        <a:xfrm>
          <a:off x="0" y="0"/>
          <a:ext cx="0" cy="0"/>
          <a:chOff x="0" y="0"/>
          <a:chExt cx="0" cy="0"/>
        </a:xfrm>
      </p:grpSpPr>
      <p:grpSp>
        <p:nvGrpSpPr>
          <p:cNvPr id="1075" name="Group 1074">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76" name="Straight Connector 1075">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7" name="Straight Connector 1076">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78"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0" name="Isosceles Triangle 1079">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1"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2"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3"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4" name="Isosceles Triangle 1083">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5" name="Isosceles Triangle 1084">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00" name="Google Shape;100;p13"/>
          <p:cNvSpPr txBox="1">
            <a:spLocks noGrp="1"/>
          </p:cNvSpPr>
          <p:nvPr>
            <p:ph type="ctrTitle"/>
          </p:nvPr>
        </p:nvSpPr>
        <p:spPr>
          <a:xfrm>
            <a:off x="2137171" y="2387600"/>
            <a:ext cx="4818330" cy="1320800"/>
          </a:xfrm>
          <a:prstGeom prst="rect">
            <a:avLst/>
          </a:prstGeom>
        </p:spPr>
        <p:txBody>
          <a:bodyPr spcFirstLastPara="1" vert="horz" lIns="91440" tIns="45720" rIns="91440" bIns="45720" rtlCol="0" anchor="t" anchorCtr="0">
            <a:normAutofit fontScale="90000"/>
          </a:bodyPr>
          <a:lstStyle/>
          <a:p>
            <a:pPr algn="l">
              <a:lnSpc>
                <a:spcPct val="90000"/>
              </a:lnSpc>
            </a:pPr>
            <a:r>
              <a:rPr lang="en-US" sz="3600" b="1" dirty="0">
                <a:latin typeface="Times New Roman" panose="02020603050405020304" pitchFamily="18" charset="0"/>
                <a:cs typeface="Times New Roman" panose="02020603050405020304" pitchFamily="18" charset="0"/>
              </a:rPr>
              <a:t>Predicting Diabetes using different Classification  algorithms</a:t>
            </a:r>
            <a:br>
              <a:rPr lang="en-US" sz="2000" b="1" dirty="0"/>
            </a:br>
            <a:endParaRPr lang="en-US" sz="2000" dirty="0"/>
          </a:p>
        </p:txBody>
      </p:sp>
      <p:pic>
        <p:nvPicPr>
          <p:cNvPr id="1028" name="Picture 4" descr="Diagram&#10;&#10;Description automatically generated">
            <a:extLst>
              <a:ext uri="{FF2B5EF4-FFF2-40B4-BE49-F238E27FC236}">
                <a16:creationId xmlns:a16="http://schemas.microsoft.com/office/drawing/2014/main" id="{77958698-5333-C7A6-9D26-9F196C0E5F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25" t="142" r="40903" b="-2"/>
          <a:stretch/>
        </p:blipFill>
        <p:spPr bwMode="auto">
          <a:xfrm>
            <a:off x="20" y="10"/>
            <a:ext cx="2050522"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a:noFill/>
          <a:extLst>
            <a:ext uri="{909E8E84-426E-40DD-AFC4-6F175D3DCCD1}">
              <a14:hiddenFill xmlns:a14="http://schemas.microsoft.com/office/drawing/2010/main">
                <a:solidFill>
                  <a:srgbClr val="FFFFFF"/>
                </a:solidFill>
              </a14:hiddenFill>
            </a:ext>
          </a:extLst>
        </p:spPr>
      </p:pic>
      <p:sp>
        <p:nvSpPr>
          <p:cNvPr id="1087" name="Isosceles Triangle 1086">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357491"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1" name="Google Shape;101;p13"/>
          <p:cNvSpPr txBox="1">
            <a:spLocks noGrp="1"/>
          </p:cNvSpPr>
          <p:nvPr>
            <p:ph type="subTitle" idx="1"/>
          </p:nvPr>
        </p:nvSpPr>
        <p:spPr>
          <a:xfrm>
            <a:off x="2137171" y="4212771"/>
            <a:ext cx="4818330" cy="1828591"/>
          </a:xfrm>
          <a:prstGeom prst="rect">
            <a:avLst/>
          </a:prstGeom>
        </p:spPr>
        <p:txBody>
          <a:bodyPr spcFirstLastPara="1" vert="horz" lIns="91440" tIns="45720" rIns="91440" bIns="45720" rtlCol="0" anchorCtr="0">
            <a:normAutofit/>
          </a:bodyPr>
          <a:lstStyle/>
          <a:p>
            <a:pPr marL="27432" lvl="0" indent="0" algn="l"/>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By </a:t>
            </a:r>
            <a:r>
              <a:rPr lang="en-US" b="0" i="1" dirty="0">
                <a:solidFill>
                  <a:schemeClr val="tx1">
                    <a:lumMod val="75000"/>
                    <a:lumOff val="25000"/>
                  </a:schemeClr>
                </a:solidFill>
                <a:effectLst/>
                <a:latin typeface="Times New Roman" panose="02020603050405020304" pitchFamily="18" charset="0"/>
                <a:cs typeface="Times New Roman" panose="02020603050405020304" pitchFamily="18" charset="0"/>
              </a:rPr>
              <a:t>Ali A. </a:t>
            </a:r>
            <a:r>
              <a:rPr lang="en-US" b="0" i="1" dirty="0" err="1">
                <a:solidFill>
                  <a:schemeClr val="tx1">
                    <a:lumMod val="75000"/>
                    <a:lumOff val="25000"/>
                  </a:schemeClr>
                </a:solidFill>
                <a:effectLst/>
                <a:latin typeface="Times New Roman" panose="02020603050405020304" pitchFamily="18" charset="0"/>
                <a:cs typeface="Times New Roman" panose="02020603050405020304" pitchFamily="18" charset="0"/>
              </a:rPr>
              <a:t>Zamin</a:t>
            </a:r>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 </a:t>
            </a:r>
            <a:br>
              <a:rPr lang="en-US" dirty="0">
                <a:solidFill>
                  <a:schemeClr val="tx1">
                    <a:lumMod val="75000"/>
                    <a:lumOff val="25000"/>
                  </a:schemeClr>
                </a:solidFill>
              </a:rPr>
            </a:br>
            <a:r>
              <a:rPr lang="en-US" dirty="0">
                <a:solidFill>
                  <a:schemeClr val="tx1">
                    <a:lumMod val="75000"/>
                    <a:lumOff val="25000"/>
                  </a:schemeClr>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BC223-FE17-8978-94FD-012B303B6E9F}"/>
              </a:ext>
            </a:extLst>
          </p:cNvPr>
          <p:cNvSpPr>
            <a:spLocks noGrp="1"/>
          </p:cNvSpPr>
          <p:nvPr>
            <p:ph type="title"/>
          </p:nvPr>
        </p:nvSpPr>
        <p:spPr>
          <a:xfrm>
            <a:off x="1000126" y="609600"/>
            <a:ext cx="6447501" cy="1320800"/>
          </a:xfrm>
        </p:spPr>
        <p:txBody>
          <a:bodyPr>
            <a:normAutofit/>
          </a:bodyPr>
          <a:lstStyle/>
          <a:p>
            <a:r>
              <a:rPr lang="en-US" dirty="0">
                <a:latin typeface="Times New Roman" panose="02020603050405020304" pitchFamily="18" charset="0"/>
                <a:cs typeface="Times New Roman" panose="02020603050405020304" pitchFamily="18" charset="0"/>
              </a:rPr>
              <a:t>Logistic Regression</a:t>
            </a:r>
          </a:p>
        </p:txBody>
      </p:sp>
      <p:sp>
        <p:nvSpPr>
          <p:cNvPr id="27" name="Isosceles Triangle 26">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5"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2">
            <a:extLst>
              <a:ext uri="{FF2B5EF4-FFF2-40B4-BE49-F238E27FC236}">
                <a16:creationId xmlns:a16="http://schemas.microsoft.com/office/drawing/2014/main" id="{6947F732-3881-B396-AAC4-BD6C3A318B55}"/>
              </a:ext>
            </a:extLst>
          </p:cNvPr>
          <p:cNvPicPr>
            <a:picLocks noChangeAspect="1"/>
          </p:cNvPicPr>
          <p:nvPr/>
        </p:nvPicPr>
        <p:blipFill rotWithShape="1">
          <a:blip r:embed="rId3"/>
          <a:srcRect/>
          <a:stretch/>
        </p:blipFill>
        <p:spPr>
          <a:xfrm>
            <a:off x="2258008" y="2029022"/>
            <a:ext cx="3310942" cy="348418"/>
          </a:xfrm>
          <a:prstGeom prst="rect">
            <a:avLst/>
          </a:prstGeom>
        </p:spPr>
      </p:pic>
      <p:pic>
        <p:nvPicPr>
          <p:cNvPr id="5" name="Picture 4">
            <a:extLst>
              <a:ext uri="{FF2B5EF4-FFF2-40B4-BE49-F238E27FC236}">
                <a16:creationId xmlns:a16="http://schemas.microsoft.com/office/drawing/2014/main" id="{FEDE8FFB-EC51-885D-9E4A-BEBCC45112E5}"/>
              </a:ext>
            </a:extLst>
          </p:cNvPr>
          <p:cNvPicPr>
            <a:picLocks noChangeAspect="1"/>
          </p:cNvPicPr>
          <p:nvPr/>
        </p:nvPicPr>
        <p:blipFill rotWithShape="1">
          <a:blip r:embed="rId4"/>
          <a:srcRect t="1383"/>
          <a:stretch/>
        </p:blipFill>
        <p:spPr>
          <a:xfrm>
            <a:off x="2258008" y="2480310"/>
            <a:ext cx="4795935" cy="2642196"/>
          </a:xfrm>
          <a:prstGeom prst="rect">
            <a:avLst/>
          </a:prstGeom>
        </p:spPr>
      </p:pic>
    </p:spTree>
    <p:extLst>
      <p:ext uri="{BB962C8B-B14F-4D97-AF65-F5344CB8AC3E}">
        <p14:creationId xmlns:p14="http://schemas.microsoft.com/office/powerpoint/2010/main" val="3277567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1ACAA-3DB8-10F5-455D-A992CB38DD1E}"/>
              </a:ext>
            </a:extLst>
          </p:cNvPr>
          <p:cNvSpPr>
            <a:spLocks noGrp="1"/>
          </p:cNvSpPr>
          <p:nvPr>
            <p:ph type="title"/>
          </p:nvPr>
        </p:nvSpPr>
        <p:spPr>
          <a:xfrm>
            <a:off x="1000126" y="609600"/>
            <a:ext cx="6447501" cy="1097280"/>
          </a:xfrm>
        </p:spPr>
        <p:txBody>
          <a:bodyPr>
            <a:normAutofit/>
          </a:bodyPr>
          <a:lstStyle/>
          <a:p>
            <a:r>
              <a:rPr lang="en-US" dirty="0">
                <a:latin typeface="Times New Roman" panose="02020603050405020304" pitchFamily="18" charset="0"/>
                <a:cs typeface="Times New Roman" panose="02020603050405020304" pitchFamily="18" charset="0"/>
              </a:rPr>
              <a:t>Decision Tree</a:t>
            </a:r>
          </a:p>
        </p:txBody>
      </p:sp>
      <p:sp>
        <p:nvSpPr>
          <p:cNvPr id="27" name="Isosceles Triangle 26">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5"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2">
            <a:extLst>
              <a:ext uri="{FF2B5EF4-FFF2-40B4-BE49-F238E27FC236}">
                <a16:creationId xmlns:a16="http://schemas.microsoft.com/office/drawing/2014/main" id="{AA6B603E-2A0A-698F-C92F-D8F4DBDE69AF}"/>
              </a:ext>
            </a:extLst>
          </p:cNvPr>
          <p:cNvPicPr>
            <a:picLocks noGrp="1" noChangeAspect="1"/>
          </p:cNvPicPr>
          <p:nvPr>
            <p:ph idx="1"/>
          </p:nvPr>
        </p:nvPicPr>
        <p:blipFill>
          <a:blip r:embed="rId3"/>
          <a:stretch>
            <a:fillRect/>
          </a:stretch>
        </p:blipFill>
        <p:spPr>
          <a:xfrm>
            <a:off x="1115864" y="1903351"/>
            <a:ext cx="6216024" cy="3024250"/>
          </a:xfrm>
          <a:prstGeom prst="rect">
            <a:avLst/>
          </a:prstGeom>
        </p:spPr>
      </p:pic>
    </p:spTree>
    <p:extLst>
      <p:ext uri="{BB962C8B-B14F-4D97-AF65-F5344CB8AC3E}">
        <p14:creationId xmlns:p14="http://schemas.microsoft.com/office/powerpoint/2010/main" val="179457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6FD15-4BA2-B20F-42A7-B25A4BE5CF93}"/>
              </a:ext>
            </a:extLst>
          </p:cNvPr>
          <p:cNvSpPr>
            <a:spLocks noGrp="1"/>
          </p:cNvSpPr>
          <p:nvPr>
            <p:ph type="title"/>
          </p:nvPr>
        </p:nvSpPr>
        <p:spPr>
          <a:xfrm>
            <a:off x="1000126" y="609600"/>
            <a:ext cx="6447501" cy="1320800"/>
          </a:xfrm>
        </p:spPr>
        <p:txBody>
          <a:bodyPr>
            <a:normAutofit/>
          </a:bodyPr>
          <a:lstStyle/>
          <a:p>
            <a:r>
              <a:rPr lang="en-US" dirty="0">
                <a:latin typeface="Times New Roman" panose="02020603050405020304" pitchFamily="18" charset="0"/>
                <a:cs typeface="Times New Roman" panose="02020603050405020304" pitchFamily="18" charset="0"/>
              </a:rPr>
              <a:t>Naive Bayes algorithm</a:t>
            </a:r>
          </a:p>
        </p:txBody>
      </p:sp>
      <p:sp>
        <p:nvSpPr>
          <p:cNvPr id="27" name="Isosceles Triangle 26">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5"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2">
            <a:extLst>
              <a:ext uri="{FF2B5EF4-FFF2-40B4-BE49-F238E27FC236}">
                <a16:creationId xmlns:a16="http://schemas.microsoft.com/office/drawing/2014/main" id="{949FA4E4-03DC-6229-5D1F-6916D37191A3}"/>
              </a:ext>
            </a:extLst>
          </p:cNvPr>
          <p:cNvPicPr>
            <a:picLocks noChangeAspect="1"/>
          </p:cNvPicPr>
          <p:nvPr/>
        </p:nvPicPr>
        <p:blipFill>
          <a:blip r:embed="rId3"/>
          <a:stretch>
            <a:fillRect/>
          </a:stretch>
        </p:blipFill>
        <p:spPr>
          <a:xfrm>
            <a:off x="1496474" y="1930400"/>
            <a:ext cx="6151052" cy="3299450"/>
          </a:xfrm>
          <a:prstGeom prst="rect">
            <a:avLst/>
          </a:prstGeom>
        </p:spPr>
      </p:pic>
    </p:spTree>
    <p:extLst>
      <p:ext uri="{BB962C8B-B14F-4D97-AF65-F5344CB8AC3E}">
        <p14:creationId xmlns:p14="http://schemas.microsoft.com/office/powerpoint/2010/main" val="268232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0DEB4-8293-4325-595E-896CED6E06BD}"/>
              </a:ext>
            </a:extLst>
          </p:cNvPr>
          <p:cNvSpPr>
            <a:spLocks noGrp="1"/>
          </p:cNvSpPr>
          <p:nvPr>
            <p:ph type="title"/>
          </p:nvPr>
        </p:nvSpPr>
        <p:spPr>
          <a:xfrm>
            <a:off x="1000126" y="609600"/>
            <a:ext cx="6447501" cy="1320800"/>
          </a:xfrm>
        </p:spPr>
        <p:txBody>
          <a:bodyPr>
            <a:normAutofit/>
          </a:bodyPr>
          <a:lstStyle/>
          <a:p>
            <a:r>
              <a:rPr lang="en-US" dirty="0">
                <a:latin typeface="Times New Roman" panose="02020603050405020304" pitchFamily="18" charset="0"/>
                <a:cs typeface="Times New Roman" panose="02020603050405020304" pitchFamily="18" charset="0"/>
              </a:rPr>
              <a:t>Linear Discriminant Analysis</a:t>
            </a:r>
          </a:p>
        </p:txBody>
      </p:sp>
      <p:sp>
        <p:nvSpPr>
          <p:cNvPr id="27" name="Isosceles Triangle 26">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5"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Content Placeholder 2">
            <a:extLst>
              <a:ext uri="{FF2B5EF4-FFF2-40B4-BE49-F238E27FC236}">
                <a16:creationId xmlns:a16="http://schemas.microsoft.com/office/drawing/2014/main" id="{A887BFB4-9AAC-20DD-89EB-67924FE3F07D}"/>
              </a:ext>
            </a:extLst>
          </p:cNvPr>
          <p:cNvPicPr>
            <a:picLocks noChangeAspect="1"/>
          </p:cNvPicPr>
          <p:nvPr/>
        </p:nvPicPr>
        <p:blipFill>
          <a:blip r:embed="rId3"/>
          <a:stretch>
            <a:fillRect/>
          </a:stretch>
        </p:blipFill>
        <p:spPr>
          <a:xfrm>
            <a:off x="1232247" y="2031688"/>
            <a:ext cx="5983258" cy="3299450"/>
          </a:xfrm>
          <a:prstGeom prst="rect">
            <a:avLst/>
          </a:prstGeom>
        </p:spPr>
      </p:pic>
    </p:spTree>
    <p:extLst>
      <p:ext uri="{BB962C8B-B14F-4D97-AF65-F5344CB8AC3E}">
        <p14:creationId xmlns:p14="http://schemas.microsoft.com/office/powerpoint/2010/main" val="367718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1DC0B-DEF2-F75E-C2C5-0BDB0592B8F4}"/>
              </a:ext>
            </a:extLst>
          </p:cNvPr>
          <p:cNvSpPr>
            <a:spLocks noGrp="1"/>
          </p:cNvSpPr>
          <p:nvPr>
            <p:ph type="title"/>
          </p:nvPr>
        </p:nvSpPr>
        <p:spPr>
          <a:xfrm>
            <a:off x="741680" y="609600"/>
            <a:ext cx="6705947" cy="1320800"/>
          </a:xfrm>
        </p:spPr>
        <p:txBody>
          <a:bodyPr>
            <a:normAutofit/>
          </a:bodyPr>
          <a:lstStyle/>
          <a:p>
            <a:pPr algn="ctr"/>
            <a:r>
              <a:rPr lang="en-US" dirty="0">
                <a:latin typeface="Times New Roman" panose="02020603050405020304" pitchFamily="18" charset="0"/>
                <a:cs typeface="Times New Roman" panose="02020603050405020304" pitchFamily="18" charset="0"/>
              </a:rPr>
              <a:t>Quadratic Discriminant Analysis</a:t>
            </a:r>
          </a:p>
        </p:txBody>
      </p:sp>
      <p:sp>
        <p:nvSpPr>
          <p:cNvPr id="27" name="Isosceles Triangle 26">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5"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Content Placeholder 2">
            <a:extLst>
              <a:ext uri="{FF2B5EF4-FFF2-40B4-BE49-F238E27FC236}">
                <a16:creationId xmlns:a16="http://schemas.microsoft.com/office/drawing/2014/main" id="{190C4D56-FF1F-A6E9-767D-FB9D4EAE4D43}"/>
              </a:ext>
            </a:extLst>
          </p:cNvPr>
          <p:cNvPicPr>
            <a:picLocks noChangeAspect="1"/>
          </p:cNvPicPr>
          <p:nvPr/>
        </p:nvPicPr>
        <p:blipFill>
          <a:blip r:embed="rId3"/>
          <a:stretch>
            <a:fillRect/>
          </a:stretch>
        </p:blipFill>
        <p:spPr>
          <a:xfrm>
            <a:off x="1166034" y="2168742"/>
            <a:ext cx="5857237" cy="3299450"/>
          </a:xfrm>
          <a:prstGeom prst="rect">
            <a:avLst/>
          </a:prstGeom>
        </p:spPr>
      </p:pic>
    </p:spTree>
    <p:extLst>
      <p:ext uri="{BB962C8B-B14F-4D97-AF65-F5344CB8AC3E}">
        <p14:creationId xmlns:p14="http://schemas.microsoft.com/office/powerpoint/2010/main" val="244849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1" name="Straight Connector 3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90CE4986-B195-696A-1CF7-65E0C185D23A}"/>
              </a:ext>
            </a:extLst>
          </p:cNvPr>
          <p:cNvSpPr>
            <a:spLocks noGrp="1"/>
          </p:cNvSpPr>
          <p:nvPr>
            <p:ph type="title" idx="4294967295"/>
          </p:nvPr>
        </p:nvSpPr>
        <p:spPr>
          <a:xfrm>
            <a:off x="576655" y="528320"/>
            <a:ext cx="6216024" cy="793548"/>
          </a:xfrm>
        </p:spPr>
        <p:txBody>
          <a:bodyPr vert="horz" lIns="91440" tIns="45720" rIns="91440" bIns="45720" rtlCol="0" anchor="b">
            <a:normAutofit/>
          </a:bodyPr>
          <a:lstStyle/>
          <a:p>
            <a:pPr algn="ctr"/>
            <a:r>
              <a:rPr lang="en-US" sz="4200" kern="1200" dirty="0">
                <a:solidFill>
                  <a:schemeClr val="accent1"/>
                </a:solidFill>
                <a:latin typeface="Times New Roman" panose="02020603050405020304" pitchFamily="18" charset="0"/>
                <a:cs typeface="Times New Roman" panose="02020603050405020304" pitchFamily="18" charset="0"/>
              </a:rPr>
              <a:t>Result</a:t>
            </a:r>
          </a:p>
        </p:txBody>
      </p:sp>
      <p:pic>
        <p:nvPicPr>
          <p:cNvPr id="8" name="Picture 7">
            <a:extLst>
              <a:ext uri="{FF2B5EF4-FFF2-40B4-BE49-F238E27FC236}">
                <a16:creationId xmlns:a16="http://schemas.microsoft.com/office/drawing/2014/main" id="{1C566AFF-D26D-FA74-0D69-46B6F6B2C244}"/>
              </a:ext>
            </a:extLst>
          </p:cNvPr>
          <p:cNvPicPr>
            <a:picLocks noChangeAspect="1"/>
          </p:cNvPicPr>
          <p:nvPr/>
        </p:nvPicPr>
        <p:blipFill>
          <a:blip r:embed="rId3"/>
          <a:stretch>
            <a:fillRect/>
          </a:stretch>
        </p:blipFill>
        <p:spPr>
          <a:xfrm>
            <a:off x="1196352" y="1931857"/>
            <a:ext cx="5433531" cy="3337849"/>
          </a:xfrm>
          <a:prstGeom prst="rect">
            <a:avLst/>
          </a:prstGeom>
        </p:spPr>
      </p:pic>
    </p:spTree>
    <p:extLst>
      <p:ext uri="{BB962C8B-B14F-4D97-AF65-F5344CB8AC3E}">
        <p14:creationId xmlns:p14="http://schemas.microsoft.com/office/powerpoint/2010/main" val="275891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1" name="Straight Connector 3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90CE4986-B195-696A-1CF7-65E0C185D23A}"/>
              </a:ext>
            </a:extLst>
          </p:cNvPr>
          <p:cNvSpPr>
            <a:spLocks noGrp="1"/>
          </p:cNvSpPr>
          <p:nvPr>
            <p:ph type="title" idx="4294967295"/>
          </p:nvPr>
        </p:nvSpPr>
        <p:spPr>
          <a:xfrm>
            <a:off x="576655" y="528320"/>
            <a:ext cx="6216024" cy="793548"/>
          </a:xfrm>
        </p:spPr>
        <p:txBody>
          <a:bodyPr vert="horz" lIns="91440" tIns="45720" rIns="91440" bIns="45720" rtlCol="0" anchor="b">
            <a:normAutofit/>
          </a:bodyPr>
          <a:lstStyle/>
          <a:p>
            <a:pPr algn="ctr"/>
            <a:r>
              <a:rPr lang="en-US" sz="4200" kern="1200" dirty="0">
                <a:solidFill>
                  <a:schemeClr val="accent1"/>
                </a:solidFill>
                <a:latin typeface="Times New Roman" panose="02020603050405020304" pitchFamily="18" charset="0"/>
                <a:cs typeface="Times New Roman" panose="02020603050405020304" pitchFamily="18" charset="0"/>
              </a:rPr>
              <a:t>Result</a:t>
            </a:r>
          </a:p>
        </p:txBody>
      </p:sp>
      <p:pic>
        <p:nvPicPr>
          <p:cNvPr id="5" name="Content Placeholder 4">
            <a:extLst>
              <a:ext uri="{FF2B5EF4-FFF2-40B4-BE49-F238E27FC236}">
                <a16:creationId xmlns:a16="http://schemas.microsoft.com/office/drawing/2014/main" id="{FDC18D45-5887-CB07-EC4A-2C37F0323E12}"/>
              </a:ext>
            </a:extLst>
          </p:cNvPr>
          <p:cNvPicPr>
            <a:picLocks noChangeAspect="1"/>
          </p:cNvPicPr>
          <p:nvPr/>
        </p:nvPicPr>
        <p:blipFill rotWithShape="1">
          <a:blip r:embed="rId3"/>
          <a:srcRect t="10689" b="10689"/>
          <a:stretch/>
        </p:blipFill>
        <p:spPr>
          <a:xfrm>
            <a:off x="576655" y="1757680"/>
            <a:ext cx="6623547" cy="4135120"/>
          </a:xfrm>
          <a:prstGeom prst="rect">
            <a:avLst/>
          </a:prstGeom>
        </p:spPr>
      </p:pic>
    </p:spTree>
    <p:extLst>
      <p:ext uri="{BB962C8B-B14F-4D97-AF65-F5344CB8AC3E}">
        <p14:creationId xmlns:p14="http://schemas.microsoft.com/office/powerpoint/2010/main" val="689665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1C6FA6CA-2961-39AA-4C0B-8FD9CEB8D715}"/>
              </a:ext>
            </a:extLst>
          </p:cNvPr>
          <p:cNvSpPr txBox="1">
            <a:spLocks/>
          </p:cNvSpPr>
          <p:nvPr/>
        </p:nvSpPr>
        <p:spPr>
          <a:xfrm>
            <a:off x="1000126" y="1513840"/>
            <a:ext cx="6353174" cy="407601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ROC Curve is a </a:t>
            </a:r>
            <a:r>
              <a:rPr lang="en-US" b="0" i="0" dirty="0">
                <a:effectLst/>
                <a:latin typeface="Times New Roman" panose="02020603050405020304" pitchFamily="18" charset="0"/>
                <a:cs typeface="Times New Roman" panose="02020603050405020304" pitchFamily="18" charset="0"/>
              </a:rPr>
              <a:t>performance measurement metric. Using ROC curve</a:t>
            </a:r>
            <a:r>
              <a:rPr lang="en-US" dirty="0">
                <a:latin typeface="Times New Roman" panose="02020603050405020304" pitchFamily="18" charset="0"/>
                <a:cs typeface="Times New Roman" panose="02020603050405020304" pitchFamily="18" charset="0"/>
              </a:rPr>
              <a:t> and AUC score, we can tell how much our model is capable of distinguishing between two classes (0 and 1). By analogy, the Higher the AUC, the better the model is at distinguishing patients whether they have diabetes or not. </a:t>
            </a:r>
          </a:p>
          <a:p>
            <a:r>
              <a:rPr lang="en-US" dirty="0">
                <a:latin typeface="Times New Roman" panose="02020603050405020304" pitchFamily="18" charset="0"/>
                <a:cs typeface="Times New Roman" panose="02020603050405020304" pitchFamily="18" charset="0"/>
              </a:rPr>
              <a:t>Based on the AUC scores we got, Logistic Regression and Linear Discriminant Analysis turns out to have high AUC scores whereas Decision tree to have lowest AUC score. </a:t>
            </a:r>
          </a:p>
          <a:p>
            <a:r>
              <a:rPr lang="en-US" dirty="0">
                <a:latin typeface="Times New Roman" panose="02020603050405020304" pitchFamily="18" charset="0"/>
                <a:cs typeface="Times New Roman" panose="02020603050405020304" pitchFamily="18" charset="0"/>
              </a:rPr>
              <a:t>This result suggests that, compared to other models,  Logistic Regression and Linear Discriminant Analysis models perform best for predicting whether a patient has diabetes or not.</a:t>
            </a:r>
          </a:p>
          <a:p>
            <a:endParaRPr lang="en-US" dirty="0"/>
          </a:p>
        </p:txBody>
      </p:sp>
    </p:spTree>
    <p:extLst>
      <p:ext uri="{BB962C8B-B14F-4D97-AF65-F5344CB8AC3E}">
        <p14:creationId xmlns:p14="http://schemas.microsoft.com/office/powerpoint/2010/main" val="7985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4EBFF-A8D8-79A6-4ABD-D2D61F13E459}"/>
              </a:ext>
            </a:extLst>
          </p:cNvPr>
          <p:cNvSpPr txBox="1"/>
          <p:nvPr/>
        </p:nvSpPr>
        <p:spPr>
          <a:xfrm>
            <a:off x="762000" y="638294"/>
            <a:ext cx="6156960" cy="738664"/>
          </a:xfrm>
          <a:prstGeom prst="rect">
            <a:avLst/>
          </a:prstGeom>
          <a:noFill/>
        </p:spPr>
        <p:txBody>
          <a:bodyPr wrap="square">
            <a:spAutoFit/>
          </a:bodyPr>
          <a:lstStyle/>
          <a:p>
            <a:pPr algn="ctr"/>
            <a:r>
              <a:rPr lang="en-US" sz="4200" dirty="0">
                <a:solidFill>
                  <a:schemeClr val="accent1"/>
                </a:solidFill>
                <a:latin typeface="Times New Roman" panose="02020603050405020304" pitchFamily="18" charset="0"/>
                <a:ea typeface="+mj-ea"/>
                <a:cs typeface="Times New Roman" panose="02020603050405020304" pitchFamily="18" charset="0"/>
              </a:rPr>
              <a:t>Conclusion</a:t>
            </a:r>
            <a:endParaRPr lang="en-US" sz="4200" dirty="0">
              <a:latin typeface="Times New Roman" panose="02020603050405020304" pitchFamily="18" charset="0"/>
              <a:cs typeface="Times New Roman" panose="02020603050405020304" pitchFamily="18" charset="0"/>
            </a:endParaRPr>
          </a:p>
        </p:txBody>
      </p:sp>
      <p:sp>
        <p:nvSpPr>
          <p:cNvPr id="2" name="Content Placeholder 4">
            <a:extLst>
              <a:ext uri="{FF2B5EF4-FFF2-40B4-BE49-F238E27FC236}">
                <a16:creationId xmlns:a16="http://schemas.microsoft.com/office/drawing/2014/main" id="{D7FDAABA-E48A-BA48-4754-E04836306F84}"/>
              </a:ext>
            </a:extLst>
          </p:cNvPr>
          <p:cNvSpPr txBox="1">
            <a:spLocks/>
          </p:cNvSpPr>
          <p:nvPr/>
        </p:nvSpPr>
        <p:spPr>
          <a:xfrm>
            <a:off x="1000126" y="1513840"/>
            <a:ext cx="6353174" cy="407601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In this project, we presented our approach in the design and development of a diabetes prediction model and their performance evaluation.</a:t>
            </a:r>
            <a:endParaRPr lang="en-US" dirty="0">
              <a:solidFill>
                <a:srgbClr val="475262"/>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a result, we found out Logistic Regression and Linear Discriminant Analysis as best models in performing prediction of patients with diabetes and no diabetes, given the data.</a:t>
            </a:r>
          </a:p>
          <a:p>
            <a:r>
              <a:rPr lang="en-US" dirty="0">
                <a:latin typeface="Times New Roman" panose="02020603050405020304" pitchFamily="18" charset="0"/>
                <a:cs typeface="Times New Roman" panose="02020603050405020304" pitchFamily="18" charset="0"/>
              </a:rPr>
              <a:t>Providing patients data to this models, it can predict with above 80% accuracy.</a:t>
            </a:r>
          </a:p>
          <a:p>
            <a:r>
              <a:rPr lang="en-US" dirty="0">
                <a:latin typeface="Times New Roman" panose="02020603050405020304" pitchFamily="18" charset="0"/>
                <a:cs typeface="Times New Roman" panose="02020603050405020304" pitchFamily="18" charset="0"/>
              </a:rPr>
              <a:t>Model performance can further preform better if more data is provided.</a:t>
            </a:r>
          </a:p>
        </p:txBody>
      </p:sp>
    </p:spTree>
    <p:extLst>
      <p:ext uri="{BB962C8B-B14F-4D97-AF65-F5344CB8AC3E}">
        <p14:creationId xmlns:p14="http://schemas.microsoft.com/office/powerpoint/2010/main" val="2491716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49">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C02BB46-B295-F610-FC1D-4AE2FA9B6A42}"/>
              </a:ext>
            </a:extLst>
          </p:cNvPr>
          <p:cNvSpPr>
            <a:spLocks noGrp="1"/>
          </p:cNvSpPr>
          <p:nvPr>
            <p:ph type="title"/>
          </p:nvPr>
        </p:nvSpPr>
        <p:spPr>
          <a:xfrm>
            <a:off x="1000126" y="609600"/>
            <a:ext cx="6447501" cy="1320800"/>
          </a:xfrm>
        </p:spPr>
        <p:txBody>
          <a:bodyPr>
            <a:normAutofit/>
          </a:bodyPr>
          <a:lstStyle/>
          <a:p>
            <a:r>
              <a:rPr lang="en-US" dirty="0">
                <a:latin typeface="Times New Roman" panose="02020603050405020304" pitchFamily="18" charset="0"/>
                <a:cs typeface="Times New Roman" panose="02020603050405020304" pitchFamily="18" charset="0"/>
              </a:rPr>
              <a:t>References</a:t>
            </a:r>
          </a:p>
        </p:txBody>
      </p:sp>
      <p:sp>
        <p:nvSpPr>
          <p:cNvPr id="67" name="Isosceles Triangle 51">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8" name="Isosceles Triangle 53">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69" name="Straight Connector 55">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70" name="Straight Connector 57">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Content Placeholder 4">
            <a:extLst>
              <a:ext uri="{FF2B5EF4-FFF2-40B4-BE49-F238E27FC236}">
                <a16:creationId xmlns:a16="http://schemas.microsoft.com/office/drawing/2014/main" id="{1032445B-6C53-2DC4-83B8-7ED73CAE17C5}"/>
              </a:ext>
            </a:extLst>
          </p:cNvPr>
          <p:cNvSpPr>
            <a:spLocks noGrp="1"/>
          </p:cNvSpPr>
          <p:nvPr>
            <p:ph idx="1"/>
          </p:nvPr>
        </p:nvSpPr>
        <p:spPr>
          <a:xfrm>
            <a:off x="1000126" y="1432560"/>
            <a:ext cx="6353174" cy="4157290"/>
          </a:xfrm>
        </p:spPr>
        <p:txBody>
          <a:bodyPr>
            <a:normAutofit/>
          </a:bodyPr>
          <a:lstStyle/>
          <a:p>
            <a:r>
              <a:rPr lang="en-US" dirty="0">
                <a:latin typeface="Times New Roman" panose="02020603050405020304" pitchFamily="18" charset="0"/>
                <a:cs typeface="Times New Roman" panose="02020603050405020304" pitchFamily="18" charset="0"/>
                <a:hlinkClick r:id="rId2"/>
              </a:rPr>
              <a:t>https://www.kaggle.com/code/baturalpsert/diabetes-classification-roc-curve/notebook#ROC-Curve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https://www.kaggle.com/code/baturalpsert/diabetes-classification-roc-curve/notebook</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hlinkClick r:id="rId4"/>
              </a:rPr>
              <a:t>https://www.youtube.com/watch?v=O_5kf_Kb684</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hlinkClick r:id="rId5"/>
              </a:rPr>
              <a:t>https://scikit-learn.org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hlinkClick r:id="rId6"/>
              </a:rPr>
              <a:t>https://prezi.com/p/ezef9wri0ymy/predictive-analytics-in-healthcare-for-diabetes-prediction/?frame=386d1a205382fd219761ce7d9cbf26afa1129a37</a:t>
            </a:r>
            <a:r>
              <a:rPr lang="en-US" dirty="0">
                <a:latin typeface="Times New Roman" panose="02020603050405020304" pitchFamily="18" charset="0"/>
                <a:cs typeface="Times New Roman" panose="02020603050405020304" pitchFamily="18" charset="0"/>
              </a:rPr>
              <a:t> </a:t>
            </a:r>
          </a:p>
        </p:txBody>
      </p:sp>
      <p:sp>
        <p:nvSpPr>
          <p:cNvPr id="71"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1121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nancial graphs on a dark display">
            <a:extLst>
              <a:ext uri="{FF2B5EF4-FFF2-40B4-BE49-F238E27FC236}">
                <a16:creationId xmlns:a16="http://schemas.microsoft.com/office/drawing/2014/main" id="{E494B0BC-1643-CB22-0F3B-78C9497E7C45}"/>
              </a:ext>
            </a:extLst>
          </p:cNvPr>
          <p:cNvPicPr>
            <a:picLocks noChangeAspect="1"/>
          </p:cNvPicPr>
          <p:nvPr/>
        </p:nvPicPr>
        <p:blipFill rotWithShape="1">
          <a:blip r:embed="rId2">
            <a:duotone>
              <a:schemeClr val="bg2">
                <a:shade val="45000"/>
                <a:satMod val="135000"/>
              </a:schemeClr>
              <a:prstClr val="white"/>
            </a:duotone>
            <a:alphaModFix amt="25000"/>
          </a:blip>
          <a:srcRect l="5429" r="11238"/>
          <a:stretch/>
        </p:blipFill>
        <p:spPr>
          <a:xfrm>
            <a:off x="9351" y="27161"/>
            <a:ext cx="9143980" cy="6857990"/>
          </a:xfrm>
          <a:prstGeom prst="rect">
            <a:avLst/>
          </a:prstGeom>
        </p:spPr>
      </p:pic>
      <p:grpSp>
        <p:nvGrpSpPr>
          <p:cNvPr id="16" name="Group 15">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7" name="Straight Connector 16">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title"/>
          </p:nvPr>
        </p:nvSpPr>
        <p:spPr>
          <a:xfrm>
            <a:off x="508000" y="609600"/>
            <a:ext cx="6447501" cy="1320800"/>
          </a:xfrm>
        </p:spPr>
        <p:txBody>
          <a:bodyPr>
            <a:normAutofit/>
          </a:bodyPr>
          <a:lstStyle/>
          <a:p>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508000" y="2160589"/>
            <a:ext cx="6447501" cy="3880773"/>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Abstract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Dataset Information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Procedure and Tools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Modelling Techniques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1458599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5"/>
        <p:cNvGrpSpPr/>
        <p:nvPr/>
      </p:nvGrpSpPr>
      <p:grpSpPr>
        <a:xfrm>
          <a:off x="0" y="0"/>
          <a:ext cx="0" cy="0"/>
          <a:chOff x="0" y="0"/>
          <a:chExt cx="0" cy="0"/>
        </a:xfrm>
      </p:grpSpPr>
      <p:grpSp>
        <p:nvGrpSpPr>
          <p:cNvPr id="199" name="Group 19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200" name="Straight Connector 19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4" name="Isosceles Triangle 20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8" name="Isosceles Triangle 20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9" name="Isosceles Triangle 20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11" name="Rectangle 210">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 name="Group 212">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00422" y="-8468"/>
            <a:ext cx="3572669" cy="6866467"/>
            <a:chOff x="67175" y="-8467"/>
            <a:chExt cx="4763558" cy="6866467"/>
          </a:xfrm>
        </p:grpSpPr>
        <p:cxnSp>
          <p:nvCxnSpPr>
            <p:cNvPr id="214" name="Straight Connector 213">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16"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7"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8" name="Isosceles Triangle 217">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9"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0" name="Isosceles Triangle 219">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66" name="Google Shape;166;p24"/>
          <p:cNvSpPr/>
          <p:nvPr/>
        </p:nvSpPr>
        <p:spPr>
          <a:xfrm>
            <a:off x="508001" y="1282701"/>
            <a:ext cx="3822045" cy="4307148"/>
          </a:xfrm>
          <a:prstGeom prst="rect">
            <a:avLst/>
          </a:prstGeom>
        </p:spPr>
        <p:txBody>
          <a:bodyPr spcFirstLastPara="1" vert="horz" lIns="91440" tIns="45720" rIns="91440" bIns="45720" rtlCol="0" anchor="ctr" anchorCtr="0">
            <a:normAutofit/>
          </a:bodyPr>
          <a:lstStyle/>
          <a:p>
            <a:pPr marL="0" marR="0" lvl="0" indent="0">
              <a:spcBef>
                <a:spcPct val="0"/>
              </a:spcBef>
              <a:spcAft>
                <a:spcPts val="600"/>
              </a:spcAft>
            </a:pPr>
            <a:r>
              <a:rPr lang="en-US" sz="4800" b="0" i="0" u="none" strike="noStrike" cap="none" dirty="0">
                <a:solidFill>
                  <a:schemeClr val="accent1"/>
                </a:solidFill>
                <a:latin typeface="Times New Roman" panose="02020603050405020304" pitchFamily="18" charset="0"/>
                <a:ea typeface="+mj-ea"/>
                <a:cs typeface="Times New Roman" panose="02020603050405020304" pitchFamily="18" charset="0"/>
                <a:sym typeface="Gill Sans"/>
              </a:rPr>
              <a:t>THANK YOU</a:t>
            </a:r>
            <a:endParaRPr lang="en-US" sz="4800" dirty="0">
              <a:solidFill>
                <a:schemeClr val="accent1"/>
              </a:solidFill>
              <a:latin typeface="Times New Roman" panose="02020603050405020304" pitchFamily="18" charset="0"/>
              <a:ea typeface="+mj-ea"/>
              <a:cs typeface="Times New Roman" panose="02020603050405020304" pitchFamily="18" charset="0"/>
            </a:endParaRPr>
          </a:p>
        </p:txBody>
      </p:sp>
      <p:sp>
        <p:nvSpPr>
          <p:cNvPr id="222" name="Freeform: Shape 221">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2372" y="-8468"/>
            <a:ext cx="3806198"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42583-5F41-BF2F-70AF-97DD1A55FE92}"/>
              </a:ext>
            </a:extLst>
          </p:cNvPr>
          <p:cNvSpPr>
            <a:spLocks noGrp="1"/>
          </p:cNvSpPr>
          <p:nvPr>
            <p:ph type="title"/>
          </p:nvPr>
        </p:nvSpPr>
        <p:spPr>
          <a:xfrm>
            <a:off x="1000126" y="609600"/>
            <a:ext cx="6447501" cy="1320800"/>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41" name="Isosceles Triangle 40">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45" name="Straight Connector 44">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186F70D-8801-AE32-26A1-97E7E49F2E91}"/>
              </a:ext>
            </a:extLst>
          </p:cNvPr>
          <p:cNvSpPr>
            <a:spLocks noGrp="1"/>
          </p:cNvSpPr>
          <p:nvPr>
            <p:ph idx="1"/>
          </p:nvPr>
        </p:nvSpPr>
        <p:spPr>
          <a:xfrm>
            <a:off x="1000126" y="2160591"/>
            <a:ext cx="6353174" cy="2103500"/>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Diabetes is a common chronic disease.</a:t>
            </a:r>
          </a:p>
          <a:p>
            <a:pPr>
              <a:lnSpc>
                <a:spcPct val="90000"/>
              </a:lnSpc>
            </a:pPr>
            <a:r>
              <a:rPr lang="en-US" dirty="0">
                <a:latin typeface="Times New Roman" panose="02020603050405020304" pitchFamily="18" charset="0"/>
                <a:cs typeface="Times New Roman" panose="02020603050405020304" pitchFamily="18" charset="0"/>
              </a:rPr>
              <a:t>Diabetes can be identified when blood glucose is higher than normal, which is caused by higher secretion of insulin or biological effects.</a:t>
            </a:r>
          </a:p>
          <a:p>
            <a:pPr>
              <a:lnSpc>
                <a:spcPct val="90000"/>
              </a:lnSpc>
            </a:pPr>
            <a:r>
              <a:rPr lang="en-US" dirty="0">
                <a:latin typeface="Times New Roman" panose="02020603050405020304" pitchFamily="18" charset="0"/>
                <a:cs typeface="Times New Roman" panose="02020603050405020304" pitchFamily="18" charset="0"/>
              </a:rPr>
              <a:t>Diabetes can cause various damage to body and cause disfunction tissues, kidneys, eyes and blood vessels.</a:t>
            </a:r>
          </a:p>
        </p:txBody>
      </p:sp>
      <p:sp>
        <p:nvSpPr>
          <p:cNvPr id="49"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1349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14"/>
          <p:cNvSpPr txBox="1">
            <a:spLocks noGrp="1"/>
          </p:cNvSpPr>
          <p:nvPr>
            <p:ph type="title"/>
          </p:nvPr>
        </p:nvSpPr>
        <p:spPr>
          <a:xfrm>
            <a:off x="1000126" y="609600"/>
            <a:ext cx="6447501" cy="1320800"/>
          </a:xfrm>
          <a:prstGeom prst="rect">
            <a:avLst/>
          </a:prstGeom>
        </p:spPr>
        <p:txBody>
          <a:bodyPr spcFirstLastPara="1" lIns="91425" tIns="45700" rIns="91425" bIns="45700" anchorCtr="0">
            <a:normAutofit/>
          </a:bodyPr>
          <a:lstStyle/>
          <a:p>
            <a:pPr marL="0" lvl="0" indent="0" algn="ctr" rtl="0">
              <a:spcBef>
                <a:spcPts val="0"/>
              </a:spcBef>
              <a:spcAft>
                <a:spcPts val="0"/>
              </a:spcAft>
              <a:buClr>
                <a:srgbClr val="562214"/>
              </a:buClr>
              <a:buSzPts val="2000"/>
              <a:buFont typeface="Gill Sans"/>
              <a:buNone/>
            </a:pPr>
            <a:r>
              <a:rPr lang="en-US" dirty="0">
                <a:latin typeface="Times New Roman" panose="02020603050405020304" pitchFamily="18" charset="0"/>
                <a:cs typeface="Times New Roman" panose="02020603050405020304" pitchFamily="18" charset="0"/>
              </a:rPr>
              <a:t>Abstract</a:t>
            </a:r>
          </a:p>
        </p:txBody>
      </p:sp>
      <p:sp>
        <p:nvSpPr>
          <p:cNvPr id="131" name="Isosceles Triangle 130">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3" name="Isosceles Triangle 132">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35" name="Straight Connector 134">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107" name="Google Shape;107;p14"/>
          <p:cNvSpPr txBox="1">
            <a:spLocks noGrp="1"/>
          </p:cNvSpPr>
          <p:nvPr>
            <p:ph idx="1"/>
          </p:nvPr>
        </p:nvSpPr>
        <p:spPr>
          <a:xfrm>
            <a:off x="1000126" y="1632857"/>
            <a:ext cx="6353174" cy="4236097"/>
          </a:xfrm>
          <a:prstGeom prst="rect">
            <a:avLst/>
          </a:prstGeom>
        </p:spPr>
        <p:txBody>
          <a:bodyPr spcFirstLastPara="1" lIns="91425" tIns="45700" rIns="91425" bIns="45700" anchorCtr="0">
            <a:normAutofit/>
          </a:bodyPr>
          <a:lstStyle/>
          <a:p>
            <a:pPr marL="82296" lvl="0" indent="0" rtl="0">
              <a:lnSpc>
                <a:spcPct val="90000"/>
              </a:lnSpc>
              <a:spcBef>
                <a:spcPts val="600"/>
              </a:spcBef>
              <a:spcAft>
                <a:spcPts val="0"/>
              </a:spcAft>
              <a:buSzPts val="1920"/>
              <a:buNone/>
            </a:pPr>
            <a:endParaRPr lang="en-US" dirty="0">
              <a:latin typeface="Times New Roman" panose="02020603050405020304" pitchFamily="18" charset="0"/>
              <a:cs typeface="Times New Roman" panose="02020603050405020304" pitchFamily="18" charset="0"/>
            </a:endParaRPr>
          </a:p>
          <a:p>
            <a:pPr marL="368046" lvl="0" indent="-285750" rtl="0">
              <a:lnSpc>
                <a:spcPct val="90000"/>
              </a:lnSpc>
              <a:spcBef>
                <a:spcPts val="600"/>
              </a:spcBef>
              <a:spcAft>
                <a:spcPts val="0"/>
              </a:spcAft>
              <a:buSzPts val="192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motive of this project is to train different classification models on diabetes data and compare the performance of these models to see which classification technique performs better.</a:t>
            </a:r>
          </a:p>
          <a:p>
            <a:pPr marL="368046" lvl="0" indent="-285750" rtl="0">
              <a:lnSpc>
                <a:spcPct val="90000"/>
              </a:lnSpc>
              <a:spcBef>
                <a:spcPts val="600"/>
              </a:spcBef>
              <a:spcAft>
                <a:spcPts val="0"/>
              </a:spcAft>
              <a:buSzPts val="192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68046" lvl="0" indent="-285750" rtl="0">
              <a:lnSpc>
                <a:spcPct val="90000"/>
              </a:lnSpc>
              <a:spcBef>
                <a:spcPts val="600"/>
              </a:spcBef>
              <a:spcAft>
                <a:spcPts val="0"/>
              </a:spcAft>
              <a:buSzPts val="192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performances of the classification algorithms will be evaluated using ROC-AUC </a:t>
            </a:r>
            <a:r>
              <a:rPr lang="en-US">
                <a:latin typeface="Times New Roman" panose="02020603050405020304" pitchFamily="18" charset="0"/>
                <a:cs typeface="Times New Roman" panose="02020603050405020304" pitchFamily="18" charset="0"/>
              </a:rPr>
              <a:t>and accuracy.</a:t>
            </a:r>
            <a:endParaRPr lang="en-US" dirty="0">
              <a:latin typeface="Times New Roman" panose="02020603050405020304" pitchFamily="18" charset="0"/>
              <a:cs typeface="Times New Roman" panose="02020603050405020304" pitchFamily="18" charset="0"/>
            </a:endParaRPr>
          </a:p>
          <a:p>
            <a:pPr marL="368046" lvl="0" indent="-285750" rtl="0">
              <a:lnSpc>
                <a:spcPct val="90000"/>
              </a:lnSpc>
              <a:spcBef>
                <a:spcPts val="600"/>
              </a:spcBef>
              <a:spcAft>
                <a:spcPts val="0"/>
              </a:spcAft>
              <a:buSzPts val="192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68046" lvl="0" indent="-285750" rtl="0">
              <a:lnSpc>
                <a:spcPct val="90000"/>
              </a:lnSpc>
              <a:spcBef>
                <a:spcPts val="600"/>
              </a:spcBef>
              <a:spcAft>
                <a:spcPts val="0"/>
              </a:spcAft>
              <a:buSzPts val="192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Experiment is performed on Pima Indians Diabetes Dataset (PIDD) which is acquired from Kaggle. However, originates from the National Institute of Diabetes and Digestive and Kidney Diseases.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39"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9" name="Straight Connector 3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0" name="Rectangle 49">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53">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6" name="Straight Connector 55">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60"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3">
            <a:extLst>
              <a:ext uri="{FF2B5EF4-FFF2-40B4-BE49-F238E27FC236}">
                <a16:creationId xmlns:a16="http://schemas.microsoft.com/office/drawing/2014/main" id="{AD4416CA-0AC8-5C12-3EC9-4477B1ED1F63}"/>
              </a:ext>
            </a:extLst>
          </p:cNvPr>
          <p:cNvSpPr txBox="1">
            <a:spLocks/>
          </p:cNvSpPr>
          <p:nvPr/>
        </p:nvSpPr>
        <p:spPr>
          <a:xfrm>
            <a:off x="609599" y="609600"/>
            <a:ext cx="6347713" cy="7060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Design</a:t>
            </a:r>
          </a:p>
        </p:txBody>
      </p:sp>
      <p:pic>
        <p:nvPicPr>
          <p:cNvPr id="5" name="Picture 4" descr="Diagram&#10;&#10;Description automatically generated">
            <a:extLst>
              <a:ext uri="{FF2B5EF4-FFF2-40B4-BE49-F238E27FC236}">
                <a16:creationId xmlns:a16="http://schemas.microsoft.com/office/drawing/2014/main" id="{E1C3B43E-D583-0BA0-3A31-6F87017F1C4A}"/>
              </a:ext>
            </a:extLst>
          </p:cNvPr>
          <p:cNvPicPr>
            <a:picLocks noChangeAspect="1"/>
          </p:cNvPicPr>
          <p:nvPr/>
        </p:nvPicPr>
        <p:blipFill rotWithShape="1">
          <a:blip r:embed="rId2"/>
          <a:srcRect l="2332" t="8242" r="2604" b="9361"/>
          <a:stretch/>
        </p:blipFill>
        <p:spPr>
          <a:xfrm>
            <a:off x="247650" y="2113280"/>
            <a:ext cx="7681129" cy="2631440"/>
          </a:xfrm>
          <a:prstGeom prst="rect">
            <a:avLst/>
          </a:prstGeom>
        </p:spPr>
      </p:pic>
    </p:spTree>
    <p:extLst>
      <p:ext uri="{BB962C8B-B14F-4D97-AF65-F5344CB8AC3E}">
        <p14:creationId xmlns:p14="http://schemas.microsoft.com/office/powerpoint/2010/main" val="84173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02BB46-B295-F610-FC1D-4AE2FA9B6A42}"/>
              </a:ext>
            </a:extLst>
          </p:cNvPr>
          <p:cNvSpPr>
            <a:spLocks noGrp="1"/>
          </p:cNvSpPr>
          <p:nvPr>
            <p:ph type="title"/>
          </p:nvPr>
        </p:nvSpPr>
        <p:spPr>
          <a:xfrm>
            <a:off x="609599" y="609600"/>
            <a:ext cx="6347713" cy="706016"/>
          </a:xfrm>
        </p:spPr>
        <p:txBody>
          <a:bodyPr/>
          <a:lstStyle/>
          <a:p>
            <a:pPr algn="ctr"/>
            <a:r>
              <a:rPr lang="en-US" dirty="0">
                <a:latin typeface="Times New Roman" panose="02020603050405020304" pitchFamily="18" charset="0"/>
                <a:cs typeface="Times New Roman" panose="02020603050405020304" pitchFamily="18" charset="0"/>
              </a:rPr>
              <a:t>Dataset Information</a:t>
            </a:r>
          </a:p>
        </p:txBody>
      </p:sp>
      <p:sp>
        <p:nvSpPr>
          <p:cNvPr id="5" name="Content Placeholder 4">
            <a:extLst>
              <a:ext uri="{FF2B5EF4-FFF2-40B4-BE49-F238E27FC236}">
                <a16:creationId xmlns:a16="http://schemas.microsoft.com/office/drawing/2014/main" id="{1032445B-6C53-2DC4-83B8-7ED73CAE17C5}"/>
              </a:ext>
            </a:extLst>
          </p:cNvPr>
          <p:cNvSpPr>
            <a:spLocks noGrp="1"/>
          </p:cNvSpPr>
          <p:nvPr>
            <p:ph idx="1"/>
          </p:nvPr>
        </p:nvSpPr>
        <p:spPr>
          <a:xfrm>
            <a:off x="609599" y="1380932"/>
            <a:ext cx="6347714" cy="1007706"/>
          </a:xfrm>
        </p:spPr>
        <p:txBody>
          <a:bodyPr>
            <a:normAutofit fontScale="92500" lnSpcReduction="10000"/>
          </a:bodyPr>
          <a:lstStyle/>
          <a:p>
            <a:r>
              <a:rPr lang="en-US" sz="2100" dirty="0">
                <a:latin typeface="Times New Roman" panose="02020603050405020304" pitchFamily="18" charset="0"/>
                <a:cs typeface="Times New Roman" panose="02020603050405020304" pitchFamily="18" charset="0"/>
              </a:rPr>
              <a:t>Diabetes d</a:t>
            </a:r>
            <a:r>
              <a:rPr lang="en-US" sz="2100" b="0" i="0" dirty="0">
                <a:effectLst/>
                <a:latin typeface="Times New Roman" panose="02020603050405020304" pitchFamily="18" charset="0"/>
                <a:cs typeface="Times New Roman" panose="02020603050405020304" pitchFamily="18" charset="0"/>
              </a:rPr>
              <a:t>ataset contains data samples from 768 patients (Females), including 8 input variables and 1 output variable.</a:t>
            </a:r>
            <a:endParaRPr lang="en-US" sz="2100" dirty="0">
              <a:latin typeface="Times New Roman" panose="02020603050405020304" pitchFamily="18" charset="0"/>
              <a:cs typeface="Times New Roman" panose="02020603050405020304" pitchFamily="18" charset="0"/>
            </a:endParaRPr>
          </a:p>
          <a:p>
            <a:pPr marL="0" indent="0">
              <a:buNone/>
            </a:pPr>
            <a:r>
              <a:rPr lang="en-US" dirty="0"/>
              <a:t>	</a:t>
            </a:r>
          </a:p>
        </p:txBody>
      </p:sp>
      <p:graphicFrame>
        <p:nvGraphicFramePr>
          <p:cNvPr id="2" name="Table 2">
            <a:extLst>
              <a:ext uri="{FF2B5EF4-FFF2-40B4-BE49-F238E27FC236}">
                <a16:creationId xmlns:a16="http://schemas.microsoft.com/office/drawing/2014/main" id="{114652ED-1EC2-E7EB-049B-552BC1B9265B}"/>
              </a:ext>
            </a:extLst>
          </p:cNvPr>
          <p:cNvGraphicFramePr>
            <a:graphicFrameLocks noGrp="1"/>
          </p:cNvGraphicFramePr>
          <p:nvPr>
            <p:extLst>
              <p:ext uri="{D42A27DB-BD31-4B8C-83A1-F6EECF244321}">
                <p14:modId xmlns:p14="http://schemas.microsoft.com/office/powerpoint/2010/main" val="4216140702"/>
              </p:ext>
            </p:extLst>
          </p:nvPr>
        </p:nvGraphicFramePr>
        <p:xfrm>
          <a:off x="474196" y="2128105"/>
          <a:ext cx="7214228" cy="4501400"/>
        </p:xfrm>
        <a:graphic>
          <a:graphicData uri="http://schemas.openxmlformats.org/drawingml/2006/table">
            <a:tbl>
              <a:tblPr firstRow="1" bandRow="1">
                <a:tableStyleId>{5C22544A-7EE6-4342-B048-85BDC9FD1C3A}</a:tableStyleId>
              </a:tblPr>
              <a:tblGrid>
                <a:gridCol w="3435331">
                  <a:extLst>
                    <a:ext uri="{9D8B030D-6E8A-4147-A177-3AD203B41FA5}">
                      <a16:colId xmlns:a16="http://schemas.microsoft.com/office/drawing/2014/main" val="3330868237"/>
                    </a:ext>
                  </a:extLst>
                </a:gridCol>
                <a:gridCol w="3778897">
                  <a:extLst>
                    <a:ext uri="{9D8B030D-6E8A-4147-A177-3AD203B41FA5}">
                      <a16:colId xmlns:a16="http://schemas.microsoft.com/office/drawing/2014/main" val="3536354980"/>
                    </a:ext>
                  </a:extLst>
                </a:gridCol>
              </a:tblGrid>
              <a:tr h="368365">
                <a:tc>
                  <a:txBody>
                    <a:bodyPr/>
                    <a:lstStyle/>
                    <a:p>
                      <a:r>
                        <a:rPr lang="en-US" dirty="0">
                          <a:latin typeface="Times New Roman" panose="02020603050405020304" pitchFamily="18" charset="0"/>
                          <a:cs typeface="Times New Roman" panose="02020603050405020304" pitchFamily="18" charset="0"/>
                        </a:rPr>
                        <a:t>Attribute</a:t>
                      </a: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332271587"/>
                  </a:ext>
                </a:extLst>
              </a:tr>
              <a:tr h="368365">
                <a:tc>
                  <a:txBody>
                    <a:bodyPr/>
                    <a:lstStyle/>
                    <a:p>
                      <a:r>
                        <a:rPr lang="en-US" dirty="0">
                          <a:latin typeface="Times New Roman" panose="02020603050405020304" pitchFamily="18" charset="0"/>
                          <a:cs typeface="Times New Roman" panose="02020603050405020304" pitchFamily="18" charset="0"/>
                        </a:rPr>
                        <a:t>1.Pregnancies</a:t>
                      </a:r>
                    </a:p>
                  </a:txBody>
                  <a:tcPr/>
                </a:tc>
                <a:tc>
                  <a:txBody>
                    <a:bodyPr/>
                    <a:lstStyle/>
                    <a:p>
                      <a:r>
                        <a:rPr lang="en-US" dirty="0">
                          <a:latin typeface="Times New Roman" panose="02020603050405020304" pitchFamily="18" charset="0"/>
                          <a:cs typeface="Times New Roman" panose="02020603050405020304" pitchFamily="18" charset="0"/>
                        </a:rPr>
                        <a:t>Number of times Pregnant</a:t>
                      </a:r>
                    </a:p>
                  </a:txBody>
                  <a:tcPr/>
                </a:tc>
                <a:extLst>
                  <a:ext uri="{0D108BD9-81ED-4DB2-BD59-A6C34878D82A}">
                    <a16:rowId xmlns:a16="http://schemas.microsoft.com/office/drawing/2014/main" val="2479566581"/>
                  </a:ext>
                </a:extLst>
              </a:tr>
              <a:tr h="368365">
                <a:tc>
                  <a:txBody>
                    <a:bodyPr/>
                    <a:lstStyle/>
                    <a:p>
                      <a:r>
                        <a:rPr lang="en-US" dirty="0">
                          <a:latin typeface="Times New Roman" panose="02020603050405020304" pitchFamily="18" charset="0"/>
                          <a:cs typeface="Times New Roman" panose="02020603050405020304" pitchFamily="18" charset="0"/>
                        </a:rPr>
                        <a:t>2.Glucose</a:t>
                      </a:r>
                    </a:p>
                  </a:txBody>
                  <a:tcPr/>
                </a:tc>
                <a:tc>
                  <a:txBody>
                    <a:bodyPr/>
                    <a:lstStyle/>
                    <a:p>
                      <a:r>
                        <a:rPr lang="en-US" dirty="0">
                          <a:latin typeface="Times New Roman" panose="02020603050405020304" pitchFamily="18" charset="0"/>
                          <a:cs typeface="Times New Roman" panose="02020603050405020304" pitchFamily="18" charset="0"/>
                        </a:rPr>
                        <a:t>Plasma Glucose Concentration</a:t>
                      </a:r>
                    </a:p>
                  </a:txBody>
                  <a:tcPr/>
                </a:tc>
                <a:extLst>
                  <a:ext uri="{0D108BD9-81ED-4DB2-BD59-A6C34878D82A}">
                    <a16:rowId xmlns:a16="http://schemas.microsoft.com/office/drawing/2014/main" val="4097738717"/>
                  </a:ext>
                </a:extLst>
              </a:tr>
              <a:tr h="368365">
                <a:tc>
                  <a:txBody>
                    <a:bodyPr/>
                    <a:lstStyle/>
                    <a:p>
                      <a:r>
                        <a:rPr lang="en-US" dirty="0">
                          <a:latin typeface="Times New Roman" panose="02020603050405020304" pitchFamily="18" charset="0"/>
                          <a:cs typeface="Times New Roman" panose="02020603050405020304" pitchFamily="18" charset="0"/>
                        </a:rPr>
                        <a:t>3.Blood Pressure</a:t>
                      </a:r>
                    </a:p>
                  </a:txBody>
                  <a:tcPr/>
                </a:tc>
                <a:tc>
                  <a:txBody>
                    <a:bodyPr/>
                    <a:lstStyle/>
                    <a:p>
                      <a:r>
                        <a:rPr lang="en-US" dirty="0">
                          <a:latin typeface="Times New Roman" panose="02020603050405020304" pitchFamily="18" charset="0"/>
                          <a:cs typeface="Times New Roman" panose="02020603050405020304" pitchFamily="18" charset="0"/>
                        </a:rPr>
                        <a:t>Diastolic Blood pressure(mmHg)</a:t>
                      </a:r>
                    </a:p>
                  </a:txBody>
                  <a:tcPr/>
                </a:tc>
                <a:extLst>
                  <a:ext uri="{0D108BD9-81ED-4DB2-BD59-A6C34878D82A}">
                    <a16:rowId xmlns:a16="http://schemas.microsoft.com/office/drawing/2014/main" val="3454077921"/>
                  </a:ext>
                </a:extLst>
              </a:tr>
              <a:tr h="368365">
                <a:tc>
                  <a:txBody>
                    <a:bodyPr/>
                    <a:lstStyle/>
                    <a:p>
                      <a:r>
                        <a:rPr lang="en-US" dirty="0">
                          <a:latin typeface="Times New Roman" panose="02020603050405020304" pitchFamily="18" charset="0"/>
                          <a:cs typeface="Times New Roman" panose="02020603050405020304" pitchFamily="18" charset="0"/>
                        </a:rPr>
                        <a:t>4.Skin Thickness</a:t>
                      </a:r>
                    </a:p>
                  </a:txBody>
                  <a:tcPr/>
                </a:tc>
                <a:tc>
                  <a:txBody>
                    <a:bodyPr/>
                    <a:lstStyle/>
                    <a:p>
                      <a:r>
                        <a:rPr lang="en-US" dirty="0">
                          <a:latin typeface="Times New Roman" panose="02020603050405020304" pitchFamily="18" charset="0"/>
                          <a:cs typeface="Times New Roman" panose="02020603050405020304" pitchFamily="18" charset="0"/>
                        </a:rPr>
                        <a:t>Triceps Skin fold Thickness(mm)</a:t>
                      </a:r>
                    </a:p>
                  </a:txBody>
                  <a:tcPr/>
                </a:tc>
                <a:extLst>
                  <a:ext uri="{0D108BD9-81ED-4DB2-BD59-A6C34878D82A}">
                    <a16:rowId xmlns:a16="http://schemas.microsoft.com/office/drawing/2014/main" val="4068185352"/>
                  </a:ext>
                </a:extLst>
              </a:tr>
              <a:tr h="368365">
                <a:tc>
                  <a:txBody>
                    <a:bodyPr/>
                    <a:lstStyle/>
                    <a:p>
                      <a:r>
                        <a:rPr lang="en-US" dirty="0">
                          <a:latin typeface="Times New Roman" panose="02020603050405020304" pitchFamily="18" charset="0"/>
                          <a:cs typeface="Times New Roman" panose="02020603050405020304" pitchFamily="18" charset="0"/>
                        </a:rPr>
                        <a:t>5.Insulin</a:t>
                      </a:r>
                    </a:p>
                  </a:txBody>
                  <a:tcPr/>
                </a:tc>
                <a:tc>
                  <a:txBody>
                    <a:bodyPr/>
                    <a:lstStyle/>
                    <a:p>
                      <a:r>
                        <a:rPr lang="en-US" dirty="0">
                          <a:latin typeface="Times New Roman" panose="02020603050405020304" pitchFamily="18" charset="0"/>
                          <a:cs typeface="Times New Roman" panose="02020603050405020304" pitchFamily="18" charset="0"/>
                        </a:rPr>
                        <a:t>2-hour serum Insulin</a:t>
                      </a:r>
                    </a:p>
                  </a:txBody>
                  <a:tcPr/>
                </a:tc>
                <a:extLst>
                  <a:ext uri="{0D108BD9-81ED-4DB2-BD59-A6C34878D82A}">
                    <a16:rowId xmlns:a16="http://schemas.microsoft.com/office/drawing/2014/main" val="3423269045"/>
                  </a:ext>
                </a:extLst>
              </a:tr>
              <a:tr h="368365">
                <a:tc>
                  <a:txBody>
                    <a:bodyPr/>
                    <a:lstStyle/>
                    <a:p>
                      <a:r>
                        <a:rPr lang="en-US" dirty="0">
                          <a:latin typeface="Times New Roman" panose="02020603050405020304" pitchFamily="18" charset="0"/>
                          <a:cs typeface="Times New Roman" panose="02020603050405020304" pitchFamily="18" charset="0"/>
                        </a:rPr>
                        <a:t>6.BMI</a:t>
                      </a:r>
                    </a:p>
                  </a:txBody>
                  <a:tcPr/>
                </a:tc>
                <a:tc>
                  <a:txBody>
                    <a:bodyPr/>
                    <a:lstStyle/>
                    <a:p>
                      <a:r>
                        <a:rPr lang="en-US" dirty="0">
                          <a:latin typeface="Times New Roman" panose="02020603050405020304" pitchFamily="18" charset="0"/>
                          <a:cs typeface="Times New Roman" panose="02020603050405020304" pitchFamily="18" charset="0"/>
                        </a:rPr>
                        <a:t>Body Mass Index</a:t>
                      </a:r>
                    </a:p>
                  </a:txBody>
                  <a:tcPr/>
                </a:tc>
                <a:extLst>
                  <a:ext uri="{0D108BD9-81ED-4DB2-BD59-A6C34878D82A}">
                    <a16:rowId xmlns:a16="http://schemas.microsoft.com/office/drawing/2014/main" val="1200574922"/>
                  </a:ext>
                </a:extLst>
              </a:tr>
              <a:tr h="490491">
                <a:tc>
                  <a:txBody>
                    <a:bodyPr/>
                    <a:lstStyle/>
                    <a:p>
                      <a:r>
                        <a:rPr lang="en-US" dirty="0">
                          <a:latin typeface="Times New Roman" panose="02020603050405020304" pitchFamily="18" charset="0"/>
                          <a:cs typeface="Times New Roman" panose="02020603050405020304" pitchFamily="18" charset="0"/>
                        </a:rPr>
                        <a:t>7.Diabetes Pedigree Function</a:t>
                      </a:r>
                    </a:p>
                  </a:txBody>
                  <a:tcPr/>
                </a:tc>
                <a:tc>
                  <a:txBody>
                    <a:bodyPr/>
                    <a:lstStyle/>
                    <a:p>
                      <a:r>
                        <a:rPr lang="en-US" dirty="0">
                          <a:latin typeface="Times New Roman" panose="02020603050405020304" pitchFamily="18" charset="0"/>
                          <a:cs typeface="Times New Roman" panose="02020603050405020304" pitchFamily="18" charset="0"/>
                        </a:rPr>
                        <a:t>Indicates the function which scores likelihood of diabetes based on family history.</a:t>
                      </a:r>
                    </a:p>
                  </a:txBody>
                  <a:tcPr/>
                </a:tc>
                <a:extLst>
                  <a:ext uri="{0D108BD9-81ED-4DB2-BD59-A6C34878D82A}">
                    <a16:rowId xmlns:a16="http://schemas.microsoft.com/office/drawing/2014/main" val="4119313612"/>
                  </a:ext>
                </a:extLst>
              </a:tr>
              <a:tr h="368365">
                <a:tc>
                  <a:txBody>
                    <a:bodyPr/>
                    <a:lstStyle/>
                    <a:p>
                      <a:r>
                        <a:rPr lang="en-US" dirty="0">
                          <a:latin typeface="Times New Roman" panose="02020603050405020304" pitchFamily="18" charset="0"/>
                          <a:cs typeface="Times New Roman" panose="02020603050405020304" pitchFamily="18" charset="0"/>
                        </a:rPr>
                        <a:t>8.Age</a:t>
                      </a:r>
                    </a:p>
                  </a:txBody>
                  <a:tcPr/>
                </a:tc>
                <a:tc>
                  <a:txBody>
                    <a:bodyPr/>
                    <a:lstStyle/>
                    <a:p>
                      <a:r>
                        <a:rPr lang="en-US" dirty="0">
                          <a:latin typeface="Times New Roman" panose="02020603050405020304" pitchFamily="18" charset="0"/>
                          <a:cs typeface="Times New Roman" panose="02020603050405020304" pitchFamily="18" charset="0"/>
                        </a:rPr>
                        <a:t>Age(years)</a:t>
                      </a:r>
                    </a:p>
                  </a:txBody>
                  <a:tcPr/>
                </a:tc>
                <a:extLst>
                  <a:ext uri="{0D108BD9-81ED-4DB2-BD59-A6C34878D82A}">
                    <a16:rowId xmlns:a16="http://schemas.microsoft.com/office/drawing/2014/main" val="723257220"/>
                  </a:ext>
                </a:extLst>
              </a:tr>
              <a:tr h="368365">
                <a:tc>
                  <a:txBody>
                    <a:bodyPr/>
                    <a:lstStyle/>
                    <a:p>
                      <a:r>
                        <a:rPr lang="en-US" dirty="0">
                          <a:latin typeface="Times New Roman" panose="02020603050405020304" pitchFamily="18" charset="0"/>
                          <a:cs typeface="Times New Roman" panose="02020603050405020304" pitchFamily="18" charset="0"/>
                        </a:rPr>
                        <a:t>9.Outcome</a:t>
                      </a:r>
                    </a:p>
                  </a:txBody>
                  <a:tcPr/>
                </a:tc>
                <a:tc>
                  <a:txBody>
                    <a:bodyPr/>
                    <a:lstStyle/>
                    <a:p>
                      <a:r>
                        <a:rPr lang="en-US" dirty="0">
                          <a:latin typeface="Times New Roman" panose="02020603050405020304" pitchFamily="18" charset="0"/>
                          <a:cs typeface="Times New Roman" panose="02020603050405020304" pitchFamily="18" charset="0"/>
                        </a:rPr>
                        <a:t>1 indicates positive diabetes test. 0 indicates negative test</a:t>
                      </a:r>
                    </a:p>
                  </a:txBody>
                  <a:tcPr/>
                </a:tc>
                <a:extLst>
                  <a:ext uri="{0D108BD9-81ED-4DB2-BD59-A6C34878D82A}">
                    <a16:rowId xmlns:a16="http://schemas.microsoft.com/office/drawing/2014/main" val="1189762144"/>
                  </a:ext>
                </a:extLst>
              </a:tr>
            </a:tbl>
          </a:graphicData>
        </a:graphic>
      </p:graphicFrame>
    </p:spTree>
    <p:extLst>
      <p:ext uri="{BB962C8B-B14F-4D97-AF65-F5344CB8AC3E}">
        <p14:creationId xmlns:p14="http://schemas.microsoft.com/office/powerpoint/2010/main" val="75075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9" name="Straight Connector 3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0" name="Rectangle 49">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53">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6" name="Straight Connector 55">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B35E9E7-5B35-E89A-8BDA-1BAD8A120E3F}"/>
              </a:ext>
            </a:extLst>
          </p:cNvPr>
          <p:cNvSpPr txBox="1"/>
          <p:nvPr/>
        </p:nvSpPr>
        <p:spPr>
          <a:xfrm>
            <a:off x="1000126" y="2160590"/>
            <a:ext cx="6353174" cy="3429260"/>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Wingdings 3" charset="2"/>
              <a:buChar char=""/>
            </a:pPr>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Checked for null values.</a:t>
            </a:r>
          </a:p>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Skin Thickness attribute contains a lot of zero values. Since It could affect the accuracy of our model, It is removed from the dataset.</a:t>
            </a:r>
            <a:endPar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285750" indent="-285750">
              <a:spcBef>
                <a:spcPts val="1000"/>
              </a:spcBef>
              <a:buClr>
                <a:schemeClr val="accent1"/>
              </a:buClr>
              <a:buSzPct val="80000"/>
              <a:buFont typeface="Wingdings 3" charset="2"/>
              <a:buChar char=""/>
            </a:pPr>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Removed rows that contains zeros in features Glucose Blood Pressure, BMI, and Age, as they cannot have zero values.</a:t>
            </a:r>
          </a:p>
          <a:p>
            <a:pPr marL="285750" indent="-285750">
              <a:spcBef>
                <a:spcPts val="1000"/>
              </a:spcBef>
              <a:buClr>
                <a:schemeClr val="accent1"/>
              </a:buClr>
              <a:buSzPct val="80000"/>
              <a:buFont typeface="Wingdings 3" charset="2"/>
              <a:buChar char=""/>
            </a:pPr>
            <a:endPar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a:spcBef>
                <a:spcPts val="1000"/>
              </a:spcBef>
              <a:buClr>
                <a:schemeClr val="accent1"/>
              </a:buClr>
              <a:buSzPct val="80000"/>
              <a:buFont typeface="Wingdings 3" charset="2"/>
              <a:buChar char=""/>
            </a:pPr>
            <a:endParaRPr lang="en-US" sz="1700" dirty="0">
              <a:solidFill>
                <a:schemeClr val="tx1">
                  <a:lumMod val="75000"/>
                  <a:lumOff val="25000"/>
                </a:schemeClr>
              </a:solidFill>
            </a:endParaRPr>
          </a:p>
        </p:txBody>
      </p:sp>
      <p:sp>
        <p:nvSpPr>
          <p:cNvPr id="60"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3">
            <a:extLst>
              <a:ext uri="{FF2B5EF4-FFF2-40B4-BE49-F238E27FC236}">
                <a16:creationId xmlns:a16="http://schemas.microsoft.com/office/drawing/2014/main" id="{AD4416CA-0AC8-5C12-3EC9-4477B1ED1F63}"/>
              </a:ext>
            </a:extLst>
          </p:cNvPr>
          <p:cNvSpPr txBox="1">
            <a:spLocks/>
          </p:cNvSpPr>
          <p:nvPr/>
        </p:nvSpPr>
        <p:spPr>
          <a:xfrm>
            <a:off x="609599" y="609600"/>
            <a:ext cx="6347713" cy="7060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55027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39" name="Straight Connector 3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Isosceles Triangle 4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50" name="Rectangle 49">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Isosceles Triangle 53">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6" name="Straight Connector 55">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B35E9E7-5B35-E89A-8BDA-1BAD8A120E3F}"/>
              </a:ext>
            </a:extLst>
          </p:cNvPr>
          <p:cNvSpPr txBox="1"/>
          <p:nvPr/>
        </p:nvSpPr>
        <p:spPr>
          <a:xfrm>
            <a:off x="1000126" y="2160590"/>
            <a:ext cx="6353174" cy="342926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sz="1700" dirty="0">
                <a:solidFill>
                  <a:schemeClr val="tx1">
                    <a:lumMod val="75000"/>
                    <a:lumOff val="25000"/>
                  </a:schemeClr>
                </a:solidFill>
              </a:rPr>
              <a:t>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Jupyter Notebook</a:t>
            </a:r>
          </a:p>
          <a:p>
            <a:pPr>
              <a:spcBef>
                <a:spcPts val="1000"/>
              </a:spcBef>
              <a:buClr>
                <a:schemeClr val="accent1"/>
              </a:buClr>
              <a:buSzPct val="80000"/>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Splitting data for training and testing. 80% training and 20% testing.</a:t>
            </a:r>
          </a:p>
          <a:p>
            <a:pPr>
              <a:spcBef>
                <a:spcPts val="1000"/>
              </a:spcBef>
              <a:buClr>
                <a:schemeClr val="accent1"/>
              </a:buClr>
              <a:buSzPct val="80000"/>
              <a:buFont typeface="Wingdings 3" charset="2"/>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Cross validation</a:t>
            </a:r>
          </a:p>
          <a:p>
            <a:pPr>
              <a:spcBef>
                <a:spcPts val="1000"/>
              </a:spcBef>
              <a:buClr>
                <a:schemeClr val="accent1"/>
              </a:buClr>
              <a:buSzPct val="80000"/>
              <a:buFont typeface="Wingdings 3" charset="2"/>
              <a:buChar char=""/>
            </a:pPr>
            <a:endParaRPr lang="en-US" sz="1700" dirty="0">
              <a:solidFill>
                <a:schemeClr val="tx1">
                  <a:lumMod val="75000"/>
                  <a:lumOff val="25000"/>
                </a:schemeClr>
              </a:solidFill>
            </a:endParaRPr>
          </a:p>
        </p:txBody>
      </p:sp>
      <p:sp>
        <p:nvSpPr>
          <p:cNvPr id="60"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3">
            <a:extLst>
              <a:ext uri="{FF2B5EF4-FFF2-40B4-BE49-F238E27FC236}">
                <a16:creationId xmlns:a16="http://schemas.microsoft.com/office/drawing/2014/main" id="{AD4416CA-0AC8-5C12-3EC9-4477B1ED1F63}"/>
              </a:ext>
            </a:extLst>
          </p:cNvPr>
          <p:cNvSpPr txBox="1">
            <a:spLocks/>
          </p:cNvSpPr>
          <p:nvPr/>
        </p:nvSpPr>
        <p:spPr>
          <a:xfrm>
            <a:off x="609599" y="609600"/>
            <a:ext cx="6347713" cy="7060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Procedure and Tools</a:t>
            </a:r>
          </a:p>
        </p:txBody>
      </p:sp>
    </p:spTree>
    <p:extLst>
      <p:ext uri="{BB962C8B-B14F-4D97-AF65-F5344CB8AC3E}">
        <p14:creationId xmlns:p14="http://schemas.microsoft.com/office/powerpoint/2010/main" val="330443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C02BB46-B295-F610-FC1D-4AE2FA9B6A42}"/>
              </a:ext>
            </a:extLst>
          </p:cNvPr>
          <p:cNvSpPr>
            <a:spLocks noGrp="1"/>
          </p:cNvSpPr>
          <p:nvPr>
            <p:ph type="title"/>
          </p:nvPr>
        </p:nvSpPr>
        <p:spPr>
          <a:xfrm>
            <a:off x="1000126" y="609600"/>
            <a:ext cx="6447501" cy="1320800"/>
          </a:xfrm>
        </p:spPr>
        <p:txBody>
          <a:bodyPr>
            <a:normAutofit/>
          </a:bodyPr>
          <a:lstStyle/>
          <a:p>
            <a:r>
              <a:rPr lang="en-US" dirty="0">
                <a:latin typeface="Times New Roman" panose="02020603050405020304" pitchFamily="18" charset="0"/>
                <a:cs typeface="Times New Roman" panose="02020603050405020304" pitchFamily="18" charset="0"/>
              </a:rPr>
              <a:t>Modelling Techniques</a:t>
            </a:r>
          </a:p>
        </p:txBody>
      </p:sp>
      <p:sp>
        <p:nvSpPr>
          <p:cNvPr id="55" name="Isosceles Triangle 54">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Isosceles Triangle 56">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3818467"/>
            <a:ext cx="3337719"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9" name="Straight Connector 58">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1" name="Content Placeholder 4">
            <a:extLst>
              <a:ext uri="{FF2B5EF4-FFF2-40B4-BE49-F238E27FC236}">
                <a16:creationId xmlns:a16="http://schemas.microsoft.com/office/drawing/2014/main" id="{1032445B-6C53-2DC4-83B8-7ED73CAE17C5}"/>
              </a:ext>
            </a:extLst>
          </p:cNvPr>
          <p:cNvSpPr>
            <a:spLocks noGrp="1"/>
          </p:cNvSpPr>
          <p:nvPr>
            <p:ph idx="1"/>
          </p:nvPr>
        </p:nvSpPr>
        <p:spPr>
          <a:xfrm>
            <a:off x="1000126" y="2160590"/>
            <a:ext cx="6353174" cy="3429260"/>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We used five classification algorithm for the data modelling.</a:t>
            </a:r>
          </a:p>
          <a:p>
            <a:pPr marL="0" indent="0">
              <a:lnSpc>
                <a:spcPct val="90000"/>
              </a:lnSpc>
              <a:buNone/>
            </a:pPr>
            <a:r>
              <a:rPr lang="en-US" dirty="0">
                <a:latin typeface="Times New Roman" panose="02020603050405020304" pitchFamily="18" charset="0"/>
                <a:cs typeface="Times New Roman" panose="02020603050405020304" pitchFamily="18" charset="0"/>
              </a:rPr>
              <a:t>	1. Logistic Regression</a:t>
            </a:r>
          </a:p>
          <a:p>
            <a:pPr marL="0" indent="0">
              <a:lnSpc>
                <a:spcPct val="90000"/>
              </a:lnSpc>
              <a:buNone/>
            </a:pPr>
            <a:r>
              <a:rPr lang="en-US" dirty="0">
                <a:latin typeface="Times New Roman" panose="02020603050405020304" pitchFamily="18" charset="0"/>
                <a:cs typeface="Times New Roman" panose="02020603050405020304" pitchFamily="18" charset="0"/>
              </a:rPr>
              <a:t>	2. Decision Tree</a:t>
            </a:r>
          </a:p>
          <a:p>
            <a:pPr marL="0" indent="0">
              <a:lnSpc>
                <a:spcPct val="90000"/>
              </a:lnSpc>
              <a:buNone/>
            </a:pPr>
            <a:r>
              <a:rPr lang="en-US" dirty="0">
                <a:latin typeface="Times New Roman" panose="02020603050405020304" pitchFamily="18" charset="0"/>
                <a:cs typeface="Times New Roman" panose="02020603050405020304" pitchFamily="18" charset="0"/>
              </a:rPr>
              <a:t>	3. Naive Bayes</a:t>
            </a:r>
          </a:p>
          <a:p>
            <a:pPr marL="0" indent="0">
              <a:lnSpc>
                <a:spcPct val="90000"/>
              </a:lnSpc>
              <a:buNone/>
            </a:pPr>
            <a:r>
              <a:rPr lang="en-US" dirty="0">
                <a:latin typeface="Times New Roman" panose="02020603050405020304" pitchFamily="18" charset="0"/>
                <a:cs typeface="Times New Roman" panose="02020603050405020304" pitchFamily="18" charset="0"/>
              </a:rPr>
              <a:t>	4. LDA</a:t>
            </a:r>
          </a:p>
          <a:p>
            <a:pPr marL="0" indent="0">
              <a:lnSpc>
                <a:spcPct val="90000"/>
              </a:lnSpc>
              <a:buNone/>
            </a:pPr>
            <a:r>
              <a:rPr lang="en-US" dirty="0">
                <a:latin typeface="Times New Roman" panose="02020603050405020304" pitchFamily="18" charset="0"/>
                <a:cs typeface="Times New Roman" panose="02020603050405020304" pitchFamily="18" charset="0"/>
              </a:rPr>
              <a:t>	5. QDA</a:t>
            </a:r>
          </a:p>
        </p:txBody>
      </p:sp>
      <p:sp>
        <p:nvSpPr>
          <p:cNvPr id="63"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996206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1238</TotalTime>
  <Words>674</Words>
  <Application>Microsoft Office PowerPoint</Application>
  <PresentationFormat>On-screen Show (4:3)</PresentationFormat>
  <Paragraphs>84</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Wingdings</vt:lpstr>
      <vt:lpstr>Gill Sans</vt:lpstr>
      <vt:lpstr>Trebuchet MS</vt:lpstr>
      <vt:lpstr>Arial</vt:lpstr>
      <vt:lpstr>Wingdings 3</vt:lpstr>
      <vt:lpstr>Facet</vt:lpstr>
      <vt:lpstr>Predicting Diabetes using different Classification  algorithms </vt:lpstr>
      <vt:lpstr>    CONTENTS</vt:lpstr>
      <vt:lpstr>Introduction</vt:lpstr>
      <vt:lpstr>Abstract</vt:lpstr>
      <vt:lpstr>PowerPoint Presentation</vt:lpstr>
      <vt:lpstr>Dataset Information</vt:lpstr>
      <vt:lpstr>PowerPoint Presentation</vt:lpstr>
      <vt:lpstr>PowerPoint Presentation</vt:lpstr>
      <vt:lpstr>Modelling Techniques</vt:lpstr>
      <vt:lpstr>Logistic Regression</vt:lpstr>
      <vt:lpstr>Decision Tree</vt:lpstr>
      <vt:lpstr>Naive Bayes algorithm</vt:lpstr>
      <vt:lpstr>Linear Discriminant Analysis</vt:lpstr>
      <vt:lpstr>Quadratic Discriminant Analysis</vt:lpstr>
      <vt:lpstr>Result</vt:lpstr>
      <vt:lpstr>Result</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Data Mining</dc:title>
  <dc:creator>Ravinder</dc:creator>
  <cp:lastModifiedBy>Shakeba Zamin Ali</cp:lastModifiedBy>
  <cp:revision>54</cp:revision>
  <dcterms:modified xsi:type="dcterms:W3CDTF">2024-02-27T05:23:52Z</dcterms:modified>
</cp:coreProperties>
</file>