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24"/>
  </p:notesMasterIdLst>
  <p:sldIdLst>
    <p:sldId id="256" r:id="rId2"/>
    <p:sldId id="313" r:id="rId3"/>
    <p:sldId id="280" r:id="rId4"/>
    <p:sldId id="257" r:id="rId5"/>
    <p:sldId id="277" r:id="rId6"/>
    <p:sldId id="303" r:id="rId7"/>
    <p:sldId id="295" r:id="rId8"/>
    <p:sldId id="304" r:id="rId9"/>
    <p:sldId id="305" r:id="rId10"/>
    <p:sldId id="306" r:id="rId11"/>
    <p:sldId id="307" r:id="rId12"/>
    <p:sldId id="308" r:id="rId13"/>
    <p:sldId id="309" r:id="rId14"/>
    <p:sldId id="297" r:id="rId15"/>
    <p:sldId id="281" r:id="rId16"/>
    <p:sldId id="311" r:id="rId17"/>
    <p:sldId id="296" r:id="rId18"/>
    <p:sldId id="301" r:id="rId19"/>
    <p:sldId id="299" r:id="rId20"/>
    <p:sldId id="310" r:id="rId21"/>
    <p:sldId id="312" r:id="rId22"/>
    <p:sldId id="267" r:id="rId23"/>
  </p:sldIdLst>
  <p:sldSz cx="9144000" cy="6858000" type="screen4x3"/>
  <p:notesSz cx="6858000" cy="9144000"/>
  <p:embeddedFontLst>
    <p:embeddedFont>
      <p:font typeface="Gill Sans" panose="020B0604020202020204" charset="0"/>
      <p:regular r:id="rId25"/>
      <p:bold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79477" autoAdjust="0"/>
  </p:normalViewPr>
  <p:slideViewPr>
    <p:cSldViewPr snapToGrid="0">
      <p:cViewPr varScale="1">
        <p:scale>
          <a:sx n="88" d="100"/>
          <a:sy n="88" d="100"/>
        </p:scale>
        <p:origin x="25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057D3-3952-4F67-AF2B-BE9AF1FB85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F2978C-6089-4F1D-9BFC-F993AEE83CAB}">
      <dgm:prSet/>
      <dgm:spPr/>
      <dgm:t>
        <a:bodyPr/>
        <a:lstStyle/>
        <a:p>
          <a:r>
            <a:rPr lang="en-US"/>
            <a:t>More Statistics</a:t>
          </a:r>
        </a:p>
      </dgm:t>
    </dgm:pt>
    <dgm:pt modelId="{41C49BE7-032E-4ED7-9E01-4692FF42A131}" type="parTrans" cxnId="{6C1099ED-D672-442C-9DCE-E51CF4E9C93D}">
      <dgm:prSet/>
      <dgm:spPr/>
      <dgm:t>
        <a:bodyPr/>
        <a:lstStyle/>
        <a:p>
          <a:endParaRPr lang="en-US"/>
        </a:p>
      </dgm:t>
    </dgm:pt>
    <dgm:pt modelId="{0DBE6617-6B3A-430D-AA06-FD6B068A35A1}" type="sibTrans" cxnId="{6C1099ED-D672-442C-9DCE-E51CF4E9C93D}">
      <dgm:prSet/>
      <dgm:spPr/>
      <dgm:t>
        <a:bodyPr/>
        <a:lstStyle/>
        <a:p>
          <a:endParaRPr lang="en-US"/>
        </a:p>
      </dgm:t>
    </dgm:pt>
    <dgm:pt modelId="{E09F372A-9817-4E40-8EE9-BE85A12A8D9E}">
      <dgm:prSet/>
      <dgm:spPr/>
      <dgm:t>
        <a:bodyPr/>
        <a:lstStyle/>
        <a:p>
          <a:r>
            <a:rPr lang="en-US" dirty="0"/>
            <a:t>The type of loan</a:t>
          </a:r>
        </a:p>
      </dgm:t>
    </dgm:pt>
    <dgm:pt modelId="{D5D78DB9-6520-47FC-AD46-D00CD41EE16D}" type="parTrans" cxnId="{A627BAFC-575E-448B-B54B-E5114CE8773F}">
      <dgm:prSet/>
      <dgm:spPr/>
      <dgm:t>
        <a:bodyPr/>
        <a:lstStyle/>
        <a:p>
          <a:endParaRPr lang="en-US"/>
        </a:p>
      </dgm:t>
    </dgm:pt>
    <dgm:pt modelId="{C69B780A-B7E4-428B-AA8A-2F0C06C95B2C}" type="sibTrans" cxnId="{A627BAFC-575E-448B-B54B-E5114CE8773F}">
      <dgm:prSet/>
      <dgm:spPr/>
      <dgm:t>
        <a:bodyPr/>
        <a:lstStyle/>
        <a:p>
          <a:endParaRPr lang="en-US"/>
        </a:p>
      </dgm:t>
    </dgm:pt>
    <dgm:pt modelId="{3BE942E6-2141-424E-A3F0-5ABE1DC71F0C}">
      <dgm:prSet/>
      <dgm:spPr/>
      <dgm:t>
        <a:bodyPr/>
        <a:lstStyle/>
        <a:p>
          <a:r>
            <a:rPr lang="en-US" dirty="0"/>
            <a:t>Fraud detection</a:t>
          </a:r>
        </a:p>
      </dgm:t>
    </dgm:pt>
    <dgm:pt modelId="{CA90A086-F756-4E8B-8D7D-48B63286F66B}" type="parTrans" cxnId="{6082E236-8104-4833-B6FC-25F026D5A07D}">
      <dgm:prSet/>
      <dgm:spPr/>
      <dgm:t>
        <a:bodyPr/>
        <a:lstStyle/>
        <a:p>
          <a:endParaRPr lang="en-US"/>
        </a:p>
      </dgm:t>
    </dgm:pt>
    <dgm:pt modelId="{4B843212-FC76-42FA-8B91-6749CB38DCD5}" type="sibTrans" cxnId="{6082E236-8104-4833-B6FC-25F026D5A07D}">
      <dgm:prSet/>
      <dgm:spPr/>
      <dgm:t>
        <a:bodyPr/>
        <a:lstStyle/>
        <a:p>
          <a:endParaRPr lang="en-US"/>
        </a:p>
      </dgm:t>
    </dgm:pt>
    <dgm:pt modelId="{D04299A7-1C97-45EF-B12A-600E9C6C6C18}">
      <dgm:prSet/>
      <dgm:spPr/>
      <dgm:t>
        <a:bodyPr/>
        <a:lstStyle/>
        <a:p>
          <a:r>
            <a:rPr lang="en-US" dirty="0"/>
            <a:t>Loan Approval</a:t>
          </a:r>
        </a:p>
      </dgm:t>
    </dgm:pt>
    <dgm:pt modelId="{457BF17B-5539-462B-81E2-395109ABB48C}" type="parTrans" cxnId="{98AF005B-BEA3-4AD1-B770-63DC1B5D479D}">
      <dgm:prSet/>
      <dgm:spPr/>
      <dgm:t>
        <a:bodyPr/>
        <a:lstStyle/>
        <a:p>
          <a:endParaRPr lang="en-US"/>
        </a:p>
      </dgm:t>
    </dgm:pt>
    <dgm:pt modelId="{C2D11471-5505-4279-A939-A210F356829F}" type="sibTrans" cxnId="{98AF005B-BEA3-4AD1-B770-63DC1B5D479D}">
      <dgm:prSet/>
      <dgm:spPr/>
      <dgm:t>
        <a:bodyPr/>
        <a:lstStyle/>
        <a:p>
          <a:endParaRPr lang="en-US"/>
        </a:p>
      </dgm:t>
    </dgm:pt>
    <dgm:pt modelId="{B0B4377D-E64D-4439-BDED-E40954F62437}" type="pres">
      <dgm:prSet presAssocID="{163057D3-3952-4F67-AF2B-BE9AF1FB85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A64D21-6E98-465F-BB38-159B83410994}" type="pres">
      <dgm:prSet presAssocID="{18F2978C-6089-4F1D-9BFC-F993AEE83CAB}" presName="hierRoot1" presStyleCnt="0"/>
      <dgm:spPr/>
    </dgm:pt>
    <dgm:pt modelId="{7A6AC187-ABDB-46DA-A49B-45722B876823}" type="pres">
      <dgm:prSet presAssocID="{18F2978C-6089-4F1D-9BFC-F993AEE83CAB}" presName="composite" presStyleCnt="0"/>
      <dgm:spPr/>
    </dgm:pt>
    <dgm:pt modelId="{543369B9-CC08-4801-AF9A-2D63BD8D7DCA}" type="pres">
      <dgm:prSet presAssocID="{18F2978C-6089-4F1D-9BFC-F993AEE83CAB}" presName="background" presStyleLbl="node0" presStyleIdx="0" presStyleCnt="4"/>
      <dgm:spPr/>
    </dgm:pt>
    <dgm:pt modelId="{E32AA585-B070-4816-ABB8-E492348506F5}" type="pres">
      <dgm:prSet presAssocID="{18F2978C-6089-4F1D-9BFC-F993AEE83CAB}" presName="text" presStyleLbl="fgAcc0" presStyleIdx="0" presStyleCnt="4">
        <dgm:presLayoutVars>
          <dgm:chPref val="3"/>
        </dgm:presLayoutVars>
      </dgm:prSet>
      <dgm:spPr/>
    </dgm:pt>
    <dgm:pt modelId="{105D5D79-5ED4-41B8-B7D6-C512F307C6A5}" type="pres">
      <dgm:prSet presAssocID="{18F2978C-6089-4F1D-9BFC-F993AEE83CAB}" presName="hierChild2" presStyleCnt="0"/>
      <dgm:spPr/>
    </dgm:pt>
    <dgm:pt modelId="{BDF05B46-61DD-4957-AFBF-A5EE676A55BE}" type="pres">
      <dgm:prSet presAssocID="{E09F372A-9817-4E40-8EE9-BE85A12A8D9E}" presName="hierRoot1" presStyleCnt="0"/>
      <dgm:spPr/>
    </dgm:pt>
    <dgm:pt modelId="{A66A1A84-9A5D-4235-8877-54760A41FB27}" type="pres">
      <dgm:prSet presAssocID="{E09F372A-9817-4E40-8EE9-BE85A12A8D9E}" presName="composite" presStyleCnt="0"/>
      <dgm:spPr/>
    </dgm:pt>
    <dgm:pt modelId="{2E3F3DD7-EE46-49D8-B410-4D433D889865}" type="pres">
      <dgm:prSet presAssocID="{E09F372A-9817-4E40-8EE9-BE85A12A8D9E}" presName="background" presStyleLbl="node0" presStyleIdx="1" presStyleCnt="4"/>
      <dgm:spPr/>
    </dgm:pt>
    <dgm:pt modelId="{C61D477E-26AA-48F2-8BFF-0D7DC1C66BDD}" type="pres">
      <dgm:prSet presAssocID="{E09F372A-9817-4E40-8EE9-BE85A12A8D9E}" presName="text" presStyleLbl="fgAcc0" presStyleIdx="1" presStyleCnt="4">
        <dgm:presLayoutVars>
          <dgm:chPref val="3"/>
        </dgm:presLayoutVars>
      </dgm:prSet>
      <dgm:spPr/>
    </dgm:pt>
    <dgm:pt modelId="{C7F14103-6C91-49D6-98D2-38B56EB573A4}" type="pres">
      <dgm:prSet presAssocID="{E09F372A-9817-4E40-8EE9-BE85A12A8D9E}" presName="hierChild2" presStyleCnt="0"/>
      <dgm:spPr/>
    </dgm:pt>
    <dgm:pt modelId="{AA01DCCC-07B4-4FA8-8B4F-215990041763}" type="pres">
      <dgm:prSet presAssocID="{D04299A7-1C97-45EF-B12A-600E9C6C6C18}" presName="hierRoot1" presStyleCnt="0"/>
      <dgm:spPr/>
    </dgm:pt>
    <dgm:pt modelId="{B6E11B86-9576-4A53-B2B6-D8CFBE1A47A8}" type="pres">
      <dgm:prSet presAssocID="{D04299A7-1C97-45EF-B12A-600E9C6C6C18}" presName="composite" presStyleCnt="0"/>
      <dgm:spPr/>
    </dgm:pt>
    <dgm:pt modelId="{DF122351-4FC1-44DD-8A1C-115C1A759E41}" type="pres">
      <dgm:prSet presAssocID="{D04299A7-1C97-45EF-B12A-600E9C6C6C18}" presName="background" presStyleLbl="node0" presStyleIdx="2" presStyleCnt="4"/>
      <dgm:spPr/>
    </dgm:pt>
    <dgm:pt modelId="{EC51464A-2363-4122-93A8-C0A853032A3F}" type="pres">
      <dgm:prSet presAssocID="{D04299A7-1C97-45EF-B12A-600E9C6C6C18}" presName="text" presStyleLbl="fgAcc0" presStyleIdx="2" presStyleCnt="4">
        <dgm:presLayoutVars>
          <dgm:chPref val="3"/>
        </dgm:presLayoutVars>
      </dgm:prSet>
      <dgm:spPr/>
    </dgm:pt>
    <dgm:pt modelId="{E648F97B-3EBD-4211-A498-9C4E0B0B84C0}" type="pres">
      <dgm:prSet presAssocID="{D04299A7-1C97-45EF-B12A-600E9C6C6C18}" presName="hierChild2" presStyleCnt="0"/>
      <dgm:spPr/>
    </dgm:pt>
    <dgm:pt modelId="{DE710207-1208-4D8C-B5B7-24E7A05FACDE}" type="pres">
      <dgm:prSet presAssocID="{3BE942E6-2141-424E-A3F0-5ABE1DC71F0C}" presName="hierRoot1" presStyleCnt="0"/>
      <dgm:spPr/>
    </dgm:pt>
    <dgm:pt modelId="{2745B36F-DC3F-4C54-BB2E-9CC2A2B80167}" type="pres">
      <dgm:prSet presAssocID="{3BE942E6-2141-424E-A3F0-5ABE1DC71F0C}" presName="composite" presStyleCnt="0"/>
      <dgm:spPr/>
    </dgm:pt>
    <dgm:pt modelId="{79990761-8BC9-400A-B554-0CF8115F6DCF}" type="pres">
      <dgm:prSet presAssocID="{3BE942E6-2141-424E-A3F0-5ABE1DC71F0C}" presName="background" presStyleLbl="node0" presStyleIdx="3" presStyleCnt="4"/>
      <dgm:spPr/>
    </dgm:pt>
    <dgm:pt modelId="{E2D91BB3-9E7B-46B5-BAEB-95EFCA1CAAED}" type="pres">
      <dgm:prSet presAssocID="{3BE942E6-2141-424E-A3F0-5ABE1DC71F0C}" presName="text" presStyleLbl="fgAcc0" presStyleIdx="3" presStyleCnt="4">
        <dgm:presLayoutVars>
          <dgm:chPref val="3"/>
        </dgm:presLayoutVars>
      </dgm:prSet>
      <dgm:spPr/>
    </dgm:pt>
    <dgm:pt modelId="{C8BD211E-B581-45E2-84CD-E2B0E3FD99AC}" type="pres">
      <dgm:prSet presAssocID="{3BE942E6-2141-424E-A3F0-5ABE1DC71F0C}" presName="hierChild2" presStyleCnt="0"/>
      <dgm:spPr/>
    </dgm:pt>
  </dgm:ptLst>
  <dgm:cxnLst>
    <dgm:cxn modelId="{A91E1E15-CBCB-428E-94D1-3D7C84B2090A}" type="presOf" srcId="{163057D3-3952-4F67-AF2B-BE9AF1FB8500}" destId="{B0B4377D-E64D-4439-BDED-E40954F62437}" srcOrd="0" destOrd="0" presId="urn:microsoft.com/office/officeart/2005/8/layout/hierarchy1"/>
    <dgm:cxn modelId="{6082E236-8104-4833-B6FC-25F026D5A07D}" srcId="{163057D3-3952-4F67-AF2B-BE9AF1FB8500}" destId="{3BE942E6-2141-424E-A3F0-5ABE1DC71F0C}" srcOrd="3" destOrd="0" parTransId="{CA90A086-F756-4E8B-8D7D-48B63286F66B}" sibTransId="{4B843212-FC76-42FA-8B91-6749CB38DCD5}"/>
    <dgm:cxn modelId="{BCB8123C-3A66-4DDF-85E0-9A03D0FB8F65}" type="presOf" srcId="{E09F372A-9817-4E40-8EE9-BE85A12A8D9E}" destId="{C61D477E-26AA-48F2-8BFF-0D7DC1C66BDD}" srcOrd="0" destOrd="0" presId="urn:microsoft.com/office/officeart/2005/8/layout/hierarchy1"/>
    <dgm:cxn modelId="{98AF005B-BEA3-4AD1-B770-63DC1B5D479D}" srcId="{163057D3-3952-4F67-AF2B-BE9AF1FB8500}" destId="{D04299A7-1C97-45EF-B12A-600E9C6C6C18}" srcOrd="2" destOrd="0" parTransId="{457BF17B-5539-462B-81E2-395109ABB48C}" sibTransId="{C2D11471-5505-4279-A939-A210F356829F}"/>
    <dgm:cxn modelId="{7AFAD466-1B04-4D0D-B267-CE11A5017B8D}" type="presOf" srcId="{18F2978C-6089-4F1D-9BFC-F993AEE83CAB}" destId="{E32AA585-B070-4816-ABB8-E492348506F5}" srcOrd="0" destOrd="0" presId="urn:microsoft.com/office/officeart/2005/8/layout/hierarchy1"/>
    <dgm:cxn modelId="{7E5BB98C-43B1-4B9F-949A-BC6C75F795F7}" type="presOf" srcId="{3BE942E6-2141-424E-A3F0-5ABE1DC71F0C}" destId="{E2D91BB3-9E7B-46B5-BAEB-95EFCA1CAAED}" srcOrd="0" destOrd="0" presId="urn:microsoft.com/office/officeart/2005/8/layout/hierarchy1"/>
    <dgm:cxn modelId="{0E01ABA4-689A-4ED6-81AE-0F9429521F5C}" type="presOf" srcId="{D04299A7-1C97-45EF-B12A-600E9C6C6C18}" destId="{EC51464A-2363-4122-93A8-C0A853032A3F}" srcOrd="0" destOrd="0" presId="urn:microsoft.com/office/officeart/2005/8/layout/hierarchy1"/>
    <dgm:cxn modelId="{6C1099ED-D672-442C-9DCE-E51CF4E9C93D}" srcId="{163057D3-3952-4F67-AF2B-BE9AF1FB8500}" destId="{18F2978C-6089-4F1D-9BFC-F993AEE83CAB}" srcOrd="0" destOrd="0" parTransId="{41C49BE7-032E-4ED7-9E01-4692FF42A131}" sibTransId="{0DBE6617-6B3A-430D-AA06-FD6B068A35A1}"/>
    <dgm:cxn modelId="{A627BAFC-575E-448B-B54B-E5114CE8773F}" srcId="{163057D3-3952-4F67-AF2B-BE9AF1FB8500}" destId="{E09F372A-9817-4E40-8EE9-BE85A12A8D9E}" srcOrd="1" destOrd="0" parTransId="{D5D78DB9-6520-47FC-AD46-D00CD41EE16D}" sibTransId="{C69B780A-B7E4-428B-AA8A-2F0C06C95B2C}"/>
    <dgm:cxn modelId="{248D031F-0B84-4B0C-B06E-999D39E1FA69}" type="presParOf" srcId="{B0B4377D-E64D-4439-BDED-E40954F62437}" destId="{CBA64D21-6E98-465F-BB38-159B83410994}" srcOrd="0" destOrd="0" presId="urn:microsoft.com/office/officeart/2005/8/layout/hierarchy1"/>
    <dgm:cxn modelId="{6D05E48A-3CEF-44C5-AACE-A1D91C24DC8D}" type="presParOf" srcId="{CBA64D21-6E98-465F-BB38-159B83410994}" destId="{7A6AC187-ABDB-46DA-A49B-45722B876823}" srcOrd="0" destOrd="0" presId="urn:microsoft.com/office/officeart/2005/8/layout/hierarchy1"/>
    <dgm:cxn modelId="{7308FEFD-2098-4950-80A9-5B275D97DC09}" type="presParOf" srcId="{7A6AC187-ABDB-46DA-A49B-45722B876823}" destId="{543369B9-CC08-4801-AF9A-2D63BD8D7DCA}" srcOrd="0" destOrd="0" presId="urn:microsoft.com/office/officeart/2005/8/layout/hierarchy1"/>
    <dgm:cxn modelId="{F41AB2EB-A2A0-4AA2-9293-FD2C47B64822}" type="presParOf" srcId="{7A6AC187-ABDB-46DA-A49B-45722B876823}" destId="{E32AA585-B070-4816-ABB8-E492348506F5}" srcOrd="1" destOrd="0" presId="urn:microsoft.com/office/officeart/2005/8/layout/hierarchy1"/>
    <dgm:cxn modelId="{65266732-7B43-44FD-B1DE-F10169944350}" type="presParOf" srcId="{CBA64D21-6E98-465F-BB38-159B83410994}" destId="{105D5D79-5ED4-41B8-B7D6-C512F307C6A5}" srcOrd="1" destOrd="0" presId="urn:microsoft.com/office/officeart/2005/8/layout/hierarchy1"/>
    <dgm:cxn modelId="{3EC94B33-829D-42DB-AED7-9F96E4F8EA2B}" type="presParOf" srcId="{B0B4377D-E64D-4439-BDED-E40954F62437}" destId="{BDF05B46-61DD-4957-AFBF-A5EE676A55BE}" srcOrd="1" destOrd="0" presId="urn:microsoft.com/office/officeart/2005/8/layout/hierarchy1"/>
    <dgm:cxn modelId="{7E00F364-5FB1-43FE-B186-9A628F4B1B3A}" type="presParOf" srcId="{BDF05B46-61DD-4957-AFBF-A5EE676A55BE}" destId="{A66A1A84-9A5D-4235-8877-54760A41FB27}" srcOrd="0" destOrd="0" presId="urn:microsoft.com/office/officeart/2005/8/layout/hierarchy1"/>
    <dgm:cxn modelId="{1B5DE007-6AD3-45EA-9BC0-3727FD77CB4A}" type="presParOf" srcId="{A66A1A84-9A5D-4235-8877-54760A41FB27}" destId="{2E3F3DD7-EE46-49D8-B410-4D433D889865}" srcOrd="0" destOrd="0" presId="urn:microsoft.com/office/officeart/2005/8/layout/hierarchy1"/>
    <dgm:cxn modelId="{3C84C0A9-C0A0-4A2C-8E05-4FB3C643A4DF}" type="presParOf" srcId="{A66A1A84-9A5D-4235-8877-54760A41FB27}" destId="{C61D477E-26AA-48F2-8BFF-0D7DC1C66BDD}" srcOrd="1" destOrd="0" presId="urn:microsoft.com/office/officeart/2005/8/layout/hierarchy1"/>
    <dgm:cxn modelId="{C0DB1176-4E5C-4306-8EAB-4DDC5C04E7FA}" type="presParOf" srcId="{BDF05B46-61DD-4957-AFBF-A5EE676A55BE}" destId="{C7F14103-6C91-49D6-98D2-38B56EB573A4}" srcOrd="1" destOrd="0" presId="urn:microsoft.com/office/officeart/2005/8/layout/hierarchy1"/>
    <dgm:cxn modelId="{3E0F0FB4-8003-46F3-9D1F-7CF261B75828}" type="presParOf" srcId="{B0B4377D-E64D-4439-BDED-E40954F62437}" destId="{AA01DCCC-07B4-4FA8-8B4F-215990041763}" srcOrd="2" destOrd="0" presId="urn:microsoft.com/office/officeart/2005/8/layout/hierarchy1"/>
    <dgm:cxn modelId="{1980ABE9-2B9A-4718-B662-18548F57049D}" type="presParOf" srcId="{AA01DCCC-07B4-4FA8-8B4F-215990041763}" destId="{B6E11B86-9576-4A53-B2B6-D8CFBE1A47A8}" srcOrd="0" destOrd="0" presId="urn:microsoft.com/office/officeart/2005/8/layout/hierarchy1"/>
    <dgm:cxn modelId="{894E7831-D480-4350-9B85-F372452AE4D2}" type="presParOf" srcId="{B6E11B86-9576-4A53-B2B6-D8CFBE1A47A8}" destId="{DF122351-4FC1-44DD-8A1C-115C1A759E41}" srcOrd="0" destOrd="0" presId="urn:microsoft.com/office/officeart/2005/8/layout/hierarchy1"/>
    <dgm:cxn modelId="{ECF0927F-FCE2-4F18-8F4C-8F613FAA273C}" type="presParOf" srcId="{B6E11B86-9576-4A53-B2B6-D8CFBE1A47A8}" destId="{EC51464A-2363-4122-93A8-C0A853032A3F}" srcOrd="1" destOrd="0" presId="urn:microsoft.com/office/officeart/2005/8/layout/hierarchy1"/>
    <dgm:cxn modelId="{3D6210C3-35CE-43E9-990B-D937C124A977}" type="presParOf" srcId="{AA01DCCC-07B4-4FA8-8B4F-215990041763}" destId="{E648F97B-3EBD-4211-A498-9C4E0B0B84C0}" srcOrd="1" destOrd="0" presId="urn:microsoft.com/office/officeart/2005/8/layout/hierarchy1"/>
    <dgm:cxn modelId="{151F1189-F01C-4CE2-874E-480760212330}" type="presParOf" srcId="{B0B4377D-E64D-4439-BDED-E40954F62437}" destId="{DE710207-1208-4D8C-B5B7-24E7A05FACDE}" srcOrd="3" destOrd="0" presId="urn:microsoft.com/office/officeart/2005/8/layout/hierarchy1"/>
    <dgm:cxn modelId="{E01231F0-707F-4EE9-AC4B-F07B4F85E95F}" type="presParOf" srcId="{DE710207-1208-4D8C-B5B7-24E7A05FACDE}" destId="{2745B36F-DC3F-4C54-BB2E-9CC2A2B80167}" srcOrd="0" destOrd="0" presId="urn:microsoft.com/office/officeart/2005/8/layout/hierarchy1"/>
    <dgm:cxn modelId="{FAD53C50-2B13-4828-8211-AD163BB80808}" type="presParOf" srcId="{2745B36F-DC3F-4C54-BB2E-9CC2A2B80167}" destId="{79990761-8BC9-400A-B554-0CF8115F6DCF}" srcOrd="0" destOrd="0" presId="urn:microsoft.com/office/officeart/2005/8/layout/hierarchy1"/>
    <dgm:cxn modelId="{679BA040-FE5E-40EE-A060-B8F2D52F2DCB}" type="presParOf" srcId="{2745B36F-DC3F-4C54-BB2E-9CC2A2B80167}" destId="{E2D91BB3-9E7B-46B5-BAEB-95EFCA1CAAED}" srcOrd="1" destOrd="0" presId="urn:microsoft.com/office/officeart/2005/8/layout/hierarchy1"/>
    <dgm:cxn modelId="{336FE97C-876E-47A8-8DB8-5DDD75D95221}" type="presParOf" srcId="{DE710207-1208-4D8C-B5B7-24E7A05FACDE}" destId="{C8BD211E-B581-45E2-84CD-E2B0E3FD99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69B9-CC08-4801-AF9A-2D63BD8D7DCA}">
      <dsp:nvSpPr>
        <dsp:cNvPr id="0" name=""/>
        <dsp:cNvSpPr/>
      </dsp:nvSpPr>
      <dsp:spPr>
        <a:xfrm>
          <a:off x="2113" y="1488014"/>
          <a:ext cx="1508938" cy="95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AA585-B070-4816-ABB8-E492348506F5}">
      <dsp:nvSpPr>
        <dsp:cNvPr id="0" name=""/>
        <dsp:cNvSpPr/>
      </dsp:nvSpPr>
      <dsp:spPr>
        <a:xfrm>
          <a:off x="169773" y="1647291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More Statistics</a:t>
          </a:r>
        </a:p>
      </dsp:txBody>
      <dsp:txXfrm>
        <a:off x="197837" y="1675355"/>
        <a:ext cx="1452810" cy="902048"/>
      </dsp:txXfrm>
    </dsp:sp>
    <dsp:sp modelId="{2E3F3DD7-EE46-49D8-B410-4D433D889865}">
      <dsp:nvSpPr>
        <dsp:cNvPr id="0" name=""/>
        <dsp:cNvSpPr/>
      </dsp:nvSpPr>
      <dsp:spPr>
        <a:xfrm>
          <a:off x="1846371" y="1488014"/>
          <a:ext cx="1508938" cy="95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D477E-26AA-48F2-8BFF-0D7DC1C66BDD}">
      <dsp:nvSpPr>
        <dsp:cNvPr id="0" name=""/>
        <dsp:cNvSpPr/>
      </dsp:nvSpPr>
      <dsp:spPr>
        <a:xfrm>
          <a:off x="2014031" y="1647291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type of loan</a:t>
          </a:r>
        </a:p>
      </dsp:txBody>
      <dsp:txXfrm>
        <a:off x="2042095" y="1675355"/>
        <a:ext cx="1452810" cy="902048"/>
      </dsp:txXfrm>
    </dsp:sp>
    <dsp:sp modelId="{DF122351-4FC1-44DD-8A1C-115C1A759E41}">
      <dsp:nvSpPr>
        <dsp:cNvPr id="0" name=""/>
        <dsp:cNvSpPr/>
      </dsp:nvSpPr>
      <dsp:spPr>
        <a:xfrm>
          <a:off x="3690629" y="1488014"/>
          <a:ext cx="1508938" cy="95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1464A-2363-4122-93A8-C0A853032A3F}">
      <dsp:nvSpPr>
        <dsp:cNvPr id="0" name=""/>
        <dsp:cNvSpPr/>
      </dsp:nvSpPr>
      <dsp:spPr>
        <a:xfrm>
          <a:off x="3858289" y="1647291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Loan Approval</a:t>
          </a:r>
        </a:p>
      </dsp:txBody>
      <dsp:txXfrm>
        <a:off x="3886353" y="1675355"/>
        <a:ext cx="1452810" cy="902048"/>
      </dsp:txXfrm>
    </dsp:sp>
    <dsp:sp modelId="{79990761-8BC9-400A-B554-0CF8115F6DCF}">
      <dsp:nvSpPr>
        <dsp:cNvPr id="0" name=""/>
        <dsp:cNvSpPr/>
      </dsp:nvSpPr>
      <dsp:spPr>
        <a:xfrm>
          <a:off x="5534888" y="1488014"/>
          <a:ext cx="1508938" cy="95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91BB3-9E7B-46B5-BAEB-95EFCA1CAAED}">
      <dsp:nvSpPr>
        <dsp:cNvPr id="0" name=""/>
        <dsp:cNvSpPr/>
      </dsp:nvSpPr>
      <dsp:spPr>
        <a:xfrm>
          <a:off x="5702548" y="1647291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Fraud detection</a:t>
          </a:r>
        </a:p>
      </dsp:txBody>
      <dsp:txXfrm>
        <a:off x="5730612" y="1675355"/>
        <a:ext cx="1452810" cy="902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58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87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8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4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2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8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7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0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2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699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4307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21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0760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17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8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0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0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0" name="Isosceles Triangle 107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4" name="Isosceles Triangle 1083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5" name="Isosceles Triangle 1084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794658" y="609600"/>
            <a:ext cx="6160844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Loan Interest Rate using different Regression Models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1087" name="Isosceles Triangle 108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137171" y="2563813"/>
            <a:ext cx="4818330" cy="347754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7432" lvl="0" indent="0" algn="ctr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pic>
        <p:nvPicPr>
          <p:cNvPr id="1030" name="Picture 6" descr="Home loan interest rates are too high—transfer your loan now - TIME  BUSINESS NEWS">
            <a:extLst>
              <a:ext uri="{FF2B5EF4-FFF2-40B4-BE49-F238E27FC236}">
                <a16:creationId xmlns:a16="http://schemas.microsoft.com/office/drawing/2014/main" id="{FC5F4FB7-543F-C43E-D0C7-E426CCD5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11" y="2261037"/>
            <a:ext cx="4916937" cy="316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7;p14">
            <a:extLst>
              <a:ext uri="{FF2B5EF4-FFF2-40B4-BE49-F238E27FC236}">
                <a16:creationId xmlns:a16="http://schemas.microsoft.com/office/drawing/2014/main" id="{153A2447-8BF1-6183-B686-AFEF63331FDF}"/>
              </a:ext>
            </a:extLst>
          </p:cNvPr>
          <p:cNvSpPr txBox="1">
            <a:spLocks/>
          </p:cNvSpPr>
          <p:nvPr/>
        </p:nvSpPr>
        <p:spPr>
          <a:xfrm>
            <a:off x="1325947" y="5860805"/>
            <a:ext cx="1617688" cy="775189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algn="l" rtl="1">
              <a:lnSpc>
                <a:spcPct val="90000"/>
              </a:lnSpc>
              <a:spcBef>
                <a:spcPts val="600"/>
              </a:spcBef>
              <a:buSzPts val="1920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Ali Zamin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5E9E7-5B35-E89A-8BDA-1BAD8A120E3F}"/>
              </a:ext>
            </a:extLst>
          </p:cNvPr>
          <p:cNvSpPr txBox="1"/>
          <p:nvPr/>
        </p:nvSpPr>
        <p:spPr>
          <a:xfrm>
            <a:off x="1101968" y="1452669"/>
            <a:ext cx="6496601" cy="435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D4416CA-0AC8-5C12-3EC9-4477B1ED1F63}"/>
              </a:ext>
            </a:extLst>
          </p:cNvPr>
          <p:cNvSpPr txBox="1">
            <a:spLocks/>
          </p:cNvSpPr>
          <p:nvPr/>
        </p:nvSpPr>
        <p:spPr>
          <a:xfrm>
            <a:off x="609599" y="609600"/>
            <a:ext cx="6347713" cy="706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61F9A-D130-EAE1-90FF-96D9B38A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16" y="1241038"/>
            <a:ext cx="2886478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4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5E9E7-5B35-E89A-8BDA-1BAD8A120E3F}"/>
              </a:ext>
            </a:extLst>
          </p:cNvPr>
          <p:cNvSpPr txBox="1"/>
          <p:nvPr/>
        </p:nvSpPr>
        <p:spPr>
          <a:xfrm>
            <a:off x="1101968" y="1452669"/>
            <a:ext cx="6496601" cy="435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D4416CA-0AC8-5C12-3EC9-4477B1ED1F63}"/>
              </a:ext>
            </a:extLst>
          </p:cNvPr>
          <p:cNvSpPr txBox="1">
            <a:spLocks/>
          </p:cNvSpPr>
          <p:nvPr/>
        </p:nvSpPr>
        <p:spPr>
          <a:xfrm>
            <a:off x="609599" y="609600"/>
            <a:ext cx="6347713" cy="706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3C9DE-3F40-23AF-C6AE-A26D5513F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10" y="1501727"/>
            <a:ext cx="476316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2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5E9E7-5B35-E89A-8BDA-1BAD8A120E3F}"/>
              </a:ext>
            </a:extLst>
          </p:cNvPr>
          <p:cNvSpPr txBox="1"/>
          <p:nvPr/>
        </p:nvSpPr>
        <p:spPr>
          <a:xfrm>
            <a:off x="1101968" y="1452669"/>
            <a:ext cx="6496601" cy="435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D4416CA-0AC8-5C12-3EC9-4477B1ED1F63}"/>
              </a:ext>
            </a:extLst>
          </p:cNvPr>
          <p:cNvSpPr txBox="1">
            <a:spLocks/>
          </p:cNvSpPr>
          <p:nvPr/>
        </p:nvSpPr>
        <p:spPr>
          <a:xfrm>
            <a:off x="609599" y="609600"/>
            <a:ext cx="6347713" cy="706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10C-0E2F-04EF-6B0C-AA546B71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98" y="1422400"/>
            <a:ext cx="476316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4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5E9E7-5B35-E89A-8BDA-1BAD8A120E3F}"/>
              </a:ext>
            </a:extLst>
          </p:cNvPr>
          <p:cNvSpPr txBox="1"/>
          <p:nvPr/>
        </p:nvSpPr>
        <p:spPr>
          <a:xfrm>
            <a:off x="1101968" y="1452669"/>
            <a:ext cx="6496601" cy="435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D4416CA-0AC8-5C12-3EC9-4477B1ED1F63}"/>
              </a:ext>
            </a:extLst>
          </p:cNvPr>
          <p:cNvSpPr txBox="1">
            <a:spLocks/>
          </p:cNvSpPr>
          <p:nvPr/>
        </p:nvSpPr>
        <p:spPr>
          <a:xfrm>
            <a:off x="609599" y="609600"/>
            <a:ext cx="6347713" cy="706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D9666-D393-92F5-E019-C792C5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95" y="1274969"/>
            <a:ext cx="467742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9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5E9E7-5B35-E89A-8BDA-1BAD8A120E3F}"/>
              </a:ext>
            </a:extLst>
          </p:cNvPr>
          <p:cNvSpPr txBox="1"/>
          <p:nvPr/>
        </p:nvSpPr>
        <p:spPr>
          <a:xfrm>
            <a:off x="1000126" y="2160590"/>
            <a:ext cx="6353174" cy="3429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 Notebook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RMySQL, Tydyverse, caTools, glmnet, rpart, e1071, nnet</a:t>
            </a: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D4416CA-0AC8-5C12-3EC9-4477B1ED1F63}"/>
              </a:ext>
            </a:extLst>
          </p:cNvPr>
          <p:cNvSpPr txBox="1">
            <a:spLocks/>
          </p:cNvSpPr>
          <p:nvPr/>
        </p:nvSpPr>
        <p:spPr>
          <a:xfrm>
            <a:off x="609599" y="609600"/>
            <a:ext cx="6347713" cy="706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30443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02BB46-B295-F610-FC1D-4AE2FA9B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Techniques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1032445B-6C53-2DC4-83B8-7ED73CAE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4 algorithm for the data modelling.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Lasso regression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Ridge regression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Decision Tree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Neural Network</a:t>
            </a: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02BB46-B295-F610-FC1D-4AE2FA9B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1032445B-6C53-2DC4-83B8-7ED73CAE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Features and target variable.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for training and testing. 90% training and 10% testing.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Cross validation.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3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CE4986-B195-696A-1CF7-65E0C185D2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6655" y="528320"/>
            <a:ext cx="6216024" cy="7935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39933-1267-3AC0-35D4-BF185B9B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2" y="1711569"/>
            <a:ext cx="3572670" cy="32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CE4986-B195-696A-1CF7-65E0C185D2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6655" y="528320"/>
            <a:ext cx="6216024" cy="7935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CECC0-2AA7-7F1D-C2F6-5D0D61B3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16" y="1355183"/>
            <a:ext cx="525974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6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24EBFF-A8D8-79A6-4ABD-D2D61F13E459}"/>
              </a:ext>
            </a:extLst>
          </p:cNvPr>
          <p:cNvSpPr txBox="1"/>
          <p:nvPr/>
        </p:nvSpPr>
        <p:spPr>
          <a:xfrm>
            <a:off x="762000" y="638294"/>
            <a:ext cx="6156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7FDAABA-E48A-BA48-4754-E04836306F84}"/>
              </a:ext>
            </a:extLst>
          </p:cNvPr>
          <p:cNvSpPr txBox="1">
            <a:spLocks/>
          </p:cNvSpPr>
          <p:nvPr/>
        </p:nvSpPr>
        <p:spPr>
          <a:xfrm>
            <a:off x="1000126" y="1513840"/>
            <a:ext cx="6353174" cy="40760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shows that Lasso Regression performed better than the other model. However, Ridge Regression and Decision Tree also had pretty similar results.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significant difference in result was for Neural Network.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interesting fact I found was that the most important feature that has the highest predictive power is the bank where the loan was taken. So, the interest rate that you could get for a loan will highly depend on the bank.</a:t>
            </a:r>
          </a:p>
        </p:txBody>
      </p:sp>
    </p:spTree>
    <p:extLst>
      <p:ext uri="{BB962C8B-B14F-4D97-AF65-F5344CB8AC3E}">
        <p14:creationId xmlns:p14="http://schemas.microsoft.com/office/powerpoint/2010/main" val="249171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FF86-22B4-1C84-8884-A270E4EF0D7C}"/>
              </a:ext>
            </a:extLst>
          </p:cNvPr>
          <p:cNvSpPr txBox="1">
            <a:spLocks/>
          </p:cNvSpPr>
          <p:nvPr/>
        </p:nvSpPr>
        <p:spPr>
          <a:xfrm>
            <a:off x="508000" y="609600"/>
            <a:ext cx="6447501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7836-981C-2C51-0268-B42BFA8C83F7}"/>
              </a:ext>
            </a:extLst>
          </p:cNvPr>
          <p:cNvSpPr txBox="1">
            <a:spLocks/>
          </p:cNvSpPr>
          <p:nvPr/>
        </p:nvSpPr>
        <p:spPr>
          <a:xfrm>
            <a:off x="508000" y="2160589"/>
            <a:ext cx="6447501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Procedure and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1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EBFF-A8D8-79A6-4ABD-D2D61F13E459}"/>
              </a:ext>
            </a:extLst>
          </p:cNvPr>
          <p:cNvSpPr txBox="1"/>
          <p:nvPr/>
        </p:nvSpPr>
        <p:spPr>
          <a:xfrm>
            <a:off x="965199" y="609600"/>
            <a:ext cx="7648121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Reflection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7FDAABA-E48A-BA48-4754-E04836306F84}"/>
              </a:ext>
            </a:extLst>
          </p:cNvPr>
          <p:cNvSpPr txBox="1">
            <a:spLocks/>
          </p:cNvSpPr>
          <p:nvPr/>
        </p:nvSpPr>
        <p:spPr>
          <a:xfrm>
            <a:off x="1000126" y="1513840"/>
            <a:ext cx="6353174" cy="40760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EEA26BCC-AF88-76F4-72F2-4B81A7113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866276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89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4E77C-A00B-2361-86F4-2A7E9C5A452C}"/>
              </a:ext>
            </a:extLst>
          </p:cNvPr>
          <p:cNvSpPr txBox="1"/>
          <p:nvPr/>
        </p:nvSpPr>
        <p:spPr>
          <a:xfrm>
            <a:off x="437661" y="457200"/>
            <a:ext cx="7648121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Kaggle Notebook (Code)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A2CC4F2-E341-E2C3-8A73-E7F4F40B3D55}"/>
              </a:ext>
            </a:extLst>
          </p:cNvPr>
          <p:cNvSpPr txBox="1">
            <a:spLocks/>
          </p:cNvSpPr>
          <p:nvPr/>
        </p:nvSpPr>
        <p:spPr>
          <a:xfrm>
            <a:off x="1000126" y="1513840"/>
            <a:ext cx="6353174" cy="40760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https://www.kaggle.com/code/alizaminali/statistical-learning-2-project/notebook</a:t>
            </a:r>
          </a:p>
        </p:txBody>
      </p:sp>
    </p:spTree>
    <p:extLst>
      <p:ext uri="{BB962C8B-B14F-4D97-AF65-F5344CB8AC3E}">
        <p14:creationId xmlns:p14="http://schemas.microsoft.com/office/powerpoint/2010/main" val="220140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0422" y="-8468"/>
            <a:ext cx="3572669" cy="6866467"/>
            <a:chOff x="67175" y="-8467"/>
            <a:chExt cx="4763558" cy="6866467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6" name="Google Shape;166;p24"/>
          <p:cNvSpPr/>
          <p:nvPr/>
        </p:nvSpPr>
        <p:spPr>
          <a:xfrm>
            <a:off x="508001" y="1282701"/>
            <a:ext cx="3822045" cy="4307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48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Gill Sans"/>
              </a:rPr>
              <a:t>THANK YOU</a:t>
            </a:r>
            <a:endParaRPr lang="en-US" sz="480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2372" y="-8468"/>
            <a:ext cx="3806198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42583-5F41-BF2F-70AF-97DD1A55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F70D-8801-AE32-26A1-97E7E49F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1"/>
            <a:ext cx="6353174" cy="21035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may know, interest rate is an important part of the loan.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the interest rate, the better.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interest rate depends on many factors, such as, household income, fico score, loan duration, bank etc.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000"/>
              <a:buFont typeface="Gill Sans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Google Shape;107;p14"/>
          <p:cNvSpPr txBox="1">
            <a:spLocks noGrp="1"/>
          </p:cNvSpPr>
          <p:nvPr>
            <p:ph idx="1"/>
          </p:nvPr>
        </p:nvSpPr>
        <p:spPr>
          <a:xfrm>
            <a:off x="1000126" y="1632857"/>
            <a:ext cx="6353174" cy="423609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82296" lvl="0" indent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046" lvl="0" indent="-28575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motive of this project is to build several regression models to predict the amount of interest rate a person can get based on certain factors and evaluate the models’ prediction result.</a:t>
            </a:r>
          </a:p>
          <a:p>
            <a:pPr marL="368046" lvl="0" indent="-28575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046" lvl="0" indent="-28575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the models will be done using Mean Squared Error.</a:t>
            </a:r>
          </a:p>
          <a:p>
            <a:pPr marL="368046" lvl="0" indent="-28575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046" lvl="0" indent="-28575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loan data was retrieved from an AWS RDS (Amazon’s Cloud relational database).</a:t>
            </a:r>
          </a:p>
        </p:txBody>
      </p:sp>
      <p:sp>
        <p:nvSpPr>
          <p:cNvPr id="13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2BB46-B295-F610-FC1D-4AE2FA9B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0601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32445B-6C53-2DC4-83B8-7ED73CAE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80932"/>
            <a:ext cx="6347714" cy="3929622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datasets that were used. One dataset for loan applicant and the other dataset for loan details.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datasets were merged together using the primary keys.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loan applicant dataset has about 1,119,293 observation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loan details dataset has about 421,386 observations.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joining the two datasets, the resulting dataset has 1115927 rows.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5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32445B-6C53-2DC4-83B8-7ED73CAE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80931"/>
            <a:ext cx="6347714" cy="3988237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about 17 variables in the resulting dataset.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include: applicant_name, application_date, is_business, is_public, fico_score, credit_rating, loan_type, max_approved_amn, is_married, gender, household_income, borrow_amt, loan_duration, is_fixed_rate, issuing_bank, approved, interest_rate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645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5E9E7-5B35-E89A-8BDA-1BAD8A120E3F}"/>
              </a:ext>
            </a:extLst>
          </p:cNvPr>
          <p:cNvSpPr txBox="1"/>
          <p:nvPr/>
        </p:nvSpPr>
        <p:spPr>
          <a:xfrm>
            <a:off x="1101968" y="1452669"/>
            <a:ext cx="6496601" cy="435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removed all the missing values in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interest_rate column.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data about both personal and business loans. However, there was no data for fico_score and household_income for business loan (which is expected for a business loan). So, as a result, I focused on only personal loans and filtered out business loans.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columns is_public and credit_rating had all NA values, so I decided to drop them.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also removed applicant_name and application_date columns. Applicant name column had a sequence of characters and don't have much predictive power.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D4416CA-0AC8-5C12-3EC9-4477B1ED1F63}"/>
              </a:ext>
            </a:extLst>
          </p:cNvPr>
          <p:cNvSpPr txBox="1">
            <a:spLocks/>
          </p:cNvSpPr>
          <p:nvPr/>
        </p:nvSpPr>
        <p:spPr>
          <a:xfrm>
            <a:off x="609599" y="609600"/>
            <a:ext cx="6347713" cy="706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55027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5E9E7-5B35-E89A-8BDA-1BAD8A120E3F}"/>
              </a:ext>
            </a:extLst>
          </p:cNvPr>
          <p:cNvSpPr txBox="1"/>
          <p:nvPr/>
        </p:nvSpPr>
        <p:spPr>
          <a:xfrm>
            <a:off x="1101968" y="1452669"/>
            <a:ext cx="6496601" cy="435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some categorical columns in the datasets, like loan_type, gender, Issuing_bank, that needed to be changed to numerical columns.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converted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categorical values into dummy variables.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data using standard scaling method.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D4416CA-0AC8-5C12-3EC9-4477B1ED1F63}"/>
              </a:ext>
            </a:extLst>
          </p:cNvPr>
          <p:cNvSpPr txBox="1">
            <a:spLocks/>
          </p:cNvSpPr>
          <p:nvPr/>
        </p:nvSpPr>
        <p:spPr>
          <a:xfrm>
            <a:off x="609599" y="609600"/>
            <a:ext cx="6347713" cy="706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9118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5E9E7-5B35-E89A-8BDA-1BAD8A120E3F}"/>
              </a:ext>
            </a:extLst>
          </p:cNvPr>
          <p:cNvSpPr txBox="1"/>
          <p:nvPr/>
        </p:nvSpPr>
        <p:spPr>
          <a:xfrm>
            <a:off x="1101968" y="1452669"/>
            <a:ext cx="6496601" cy="435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D4416CA-0AC8-5C12-3EC9-4477B1ED1F63}"/>
              </a:ext>
            </a:extLst>
          </p:cNvPr>
          <p:cNvSpPr txBox="1">
            <a:spLocks/>
          </p:cNvSpPr>
          <p:nvPr/>
        </p:nvSpPr>
        <p:spPr>
          <a:xfrm>
            <a:off x="609599" y="609600"/>
            <a:ext cx="6347713" cy="706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Visualiaztion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7AA2-4D7B-BEDE-E6DA-71B388EE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5" y="1254186"/>
            <a:ext cx="6260512" cy="4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43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1697</TotalTime>
  <Words>660</Words>
  <Application>Microsoft Office PowerPoint</Application>
  <PresentationFormat>On-screen Show (4:3)</PresentationFormat>
  <Paragraphs>74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Wingdings</vt:lpstr>
      <vt:lpstr>Trebuchet MS</vt:lpstr>
      <vt:lpstr>Arial</vt:lpstr>
      <vt:lpstr>Gill Sans</vt:lpstr>
      <vt:lpstr>Wingdings 3</vt:lpstr>
      <vt:lpstr>Facet</vt:lpstr>
      <vt:lpstr>Predicting Loan Interest Rate using different Regression Models </vt:lpstr>
      <vt:lpstr>PowerPoint Presentation</vt:lpstr>
      <vt:lpstr>Introduction</vt:lpstr>
      <vt:lpstr>Abstract</vt:lpstr>
      <vt:lpstr>Dataset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 Techniques</vt:lpstr>
      <vt:lpstr>Procedure</vt:lpstr>
      <vt:lpstr>Result</vt:lpstr>
      <vt:lpstr>Result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Data Mining</dc:title>
  <dc:creator>Ravinder</dc:creator>
  <cp:lastModifiedBy>Shakeba Zamin Ali</cp:lastModifiedBy>
  <cp:revision>68</cp:revision>
  <dcterms:modified xsi:type="dcterms:W3CDTF">2024-03-01T16:08:31Z</dcterms:modified>
</cp:coreProperties>
</file>