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75" r:id="rId4"/>
  </p:sldMasterIdLst>
  <p:sldIdLst>
    <p:sldId id="276" r:id="rId5"/>
    <p:sldId id="258" r:id="rId6"/>
    <p:sldId id="270" r:id="rId7"/>
    <p:sldId id="271" r:id="rId8"/>
    <p:sldId id="259" r:id="rId9"/>
    <p:sldId id="272" r:id="rId10"/>
    <p:sldId id="278" r:id="rId11"/>
    <p:sldId id="279" r:id="rId12"/>
    <p:sldId id="277" r:id="rId13"/>
    <p:sldId id="273"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344529"/>
    <a:srgbClr val="3488A0"/>
    <a:srgbClr val="F03F2B"/>
    <a:srgbClr val="2B3922"/>
    <a:srgbClr val="2E3722"/>
    <a:srgbClr val="FCF7F1"/>
    <a:srgbClr val="5CC6D6"/>
    <a:srgbClr val="F8D22F"/>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19" autoAdjust="0"/>
  </p:normalViewPr>
  <p:slideViewPr>
    <p:cSldViewPr snapToGrid="0">
      <p:cViewPr varScale="1">
        <p:scale>
          <a:sx n="72" d="100"/>
          <a:sy n="72" d="100"/>
        </p:scale>
        <p:origin x="56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0C0817-A112-4847-8014-A94B7D2A4EA3}" type="datetime1">
              <a:rPr lang="en-US" smtClean="0"/>
              <a:pPr/>
              <a:t>3/1/2022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429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6247720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4230770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4928051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C646AA-F36E-4540-911D-FFFC0A0EF24A}" type="datetime1">
              <a:rPr lang="en-US" smtClean="0"/>
              <a:pPr/>
              <a:t>3/1/2022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0856631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603012333"/>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9691642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84474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97926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FA2B21-3FCD-4721-B95C-427943F61125}" type="datetime1">
              <a:rPr lang="en-US" smtClean="0"/>
              <a:pPr/>
              <a:t>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0671951"/>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FA2B21-3FCD-4721-B95C-427943F61125}" type="datetime1">
              <a:rPr lang="en-US" smtClean="0"/>
              <a:pPr/>
              <a:t>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892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FA2B21-3FCD-4721-B95C-427943F61125}" type="datetime1">
              <a:rPr lang="en-US" smtClean="0"/>
              <a:pPr/>
              <a:t>3/1/2022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2500342"/>
      </p:ext>
    </p:extLst>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2" orient="horz" pos="1368">
          <p15:clr>
            <a:srgbClr val="F26B43"/>
          </p15:clr>
        </p15:guide>
        <p15:guide id="13" orient="horz" pos="1440">
          <p15:clr>
            <a:srgbClr val="F26B43"/>
          </p15:clr>
        </p15:guide>
        <p15:guide id="14" orient="horz" pos="3696">
          <p15:clr>
            <a:srgbClr val="F26B43"/>
          </p15:clr>
        </p15:guide>
        <p15:guide id="15" orient="horz" pos="432">
          <p15:clr>
            <a:srgbClr val="F26B43"/>
          </p15:clr>
        </p15:guide>
        <p15:guide id="16" orient="horz" pos="1512">
          <p15:clr>
            <a:srgbClr val="F26B43"/>
          </p15:clr>
        </p15:guide>
        <p15:guide id="17" pos="6912">
          <p15:clr>
            <a:srgbClr val="F26B43"/>
          </p15:clr>
        </p15:guide>
        <p15:guide id="18" pos="936">
          <p15:clr>
            <a:srgbClr val="F26B43"/>
          </p15:clr>
        </p15:guide>
        <p15:guide id="19"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F69B-0330-470A-8F34-5F0ABD43C24D}"/>
              </a:ext>
            </a:extLst>
          </p:cNvPr>
          <p:cNvSpPr>
            <a:spLocks noGrp="1"/>
          </p:cNvSpPr>
          <p:nvPr>
            <p:ph type="title"/>
          </p:nvPr>
        </p:nvSpPr>
        <p:spPr/>
        <p:txBody>
          <a:bodyPr>
            <a:normAutofit/>
          </a:bodyPr>
          <a:lstStyle/>
          <a:p>
            <a:pPr algn="l"/>
            <a:br>
              <a:rPr lang="en-US" sz="5400" b="1" dirty="0">
                <a:solidFill>
                  <a:schemeClr val="bg2"/>
                </a:solidFill>
                <a:effectLst>
                  <a:outerShdw blurRad="38100" dist="38100" dir="2700000" algn="tl">
                    <a:srgbClr val="000000">
                      <a:alpha val="43137"/>
                    </a:srgbClr>
                  </a:outerShdw>
                </a:effectLst>
                <a:latin typeface="Algerian" panose="04020705040A02060702" pitchFamily="82" charset="0"/>
              </a:rPr>
            </a:br>
            <a:r>
              <a:rPr lang="en-US" sz="5400" b="1" dirty="0">
                <a:solidFill>
                  <a:schemeClr val="bg2"/>
                </a:solidFill>
                <a:effectLst>
                  <a:outerShdw blurRad="38100" dist="38100" dir="2700000" algn="tl">
                    <a:srgbClr val="000000">
                      <a:alpha val="43137"/>
                    </a:srgbClr>
                  </a:outerShdw>
                </a:effectLst>
                <a:latin typeface="Algerian" panose="04020705040A02060702" pitchFamily="82" charset="0"/>
              </a:rPr>
              <a:t>University Database</a:t>
            </a:r>
            <a:br>
              <a:rPr lang="en-US" sz="5400" b="1" dirty="0">
                <a:solidFill>
                  <a:schemeClr val="bg2"/>
                </a:solidFill>
                <a:effectLst>
                  <a:outerShdw blurRad="38100" dist="38100" dir="2700000" algn="tl">
                    <a:srgbClr val="000000">
                      <a:alpha val="43137"/>
                    </a:srgbClr>
                  </a:outerShdw>
                </a:effectLst>
                <a:latin typeface="Algerian" panose="04020705040A02060702" pitchFamily="82" charset="0"/>
              </a:rPr>
            </a:br>
            <a:endParaRPr lang="en-US" sz="5400" b="1" dirty="0">
              <a:solidFill>
                <a:schemeClr val="bg2"/>
              </a:solidFill>
              <a:effectLst>
                <a:outerShdw blurRad="38100" dist="38100" dir="2700000" algn="tl">
                  <a:srgbClr val="000000">
                    <a:alpha val="43137"/>
                  </a:srgbClr>
                </a:outerShdw>
              </a:effectLst>
              <a:latin typeface="Algerian" panose="04020705040A02060702" pitchFamily="82" charset="0"/>
            </a:endParaRPr>
          </a:p>
        </p:txBody>
      </p:sp>
      <p:sp>
        <p:nvSpPr>
          <p:cNvPr id="3" name="Text Placeholder 2">
            <a:extLst>
              <a:ext uri="{FF2B5EF4-FFF2-40B4-BE49-F238E27FC236}">
                <a16:creationId xmlns:a16="http://schemas.microsoft.com/office/drawing/2014/main" id="{5FA18E9A-36A4-4620-BB68-7977B4F47458}"/>
              </a:ext>
            </a:extLst>
          </p:cNvPr>
          <p:cNvSpPr>
            <a:spLocks noGrp="1"/>
          </p:cNvSpPr>
          <p:nvPr>
            <p:ph type="body" idx="1"/>
          </p:nvPr>
        </p:nvSpPr>
        <p:spPr/>
        <p:txBody>
          <a:bodyPr/>
          <a:lstStyle/>
          <a:p>
            <a:r>
              <a:rPr lang="en-US" sz="2800" b="1" dirty="0">
                <a:solidFill>
                  <a:schemeClr val="bg2"/>
                </a:solidFill>
                <a:effectLst>
                  <a:outerShdw blurRad="38100" dist="38100" dir="2700000" algn="tl">
                    <a:srgbClr val="000000">
                      <a:alpha val="43137"/>
                    </a:srgbClr>
                  </a:outerShdw>
                </a:effectLst>
                <a:latin typeface="+mj-lt"/>
              </a:rPr>
              <a:t>Presented By: Syed Altamash Masroor &amp; Ali Salman</a:t>
            </a:r>
          </a:p>
          <a:p>
            <a:r>
              <a:rPr lang="en-US" dirty="0">
                <a:solidFill>
                  <a:schemeClr val="bg2"/>
                </a:solidFill>
                <a:effectLst>
                  <a:outerShdw blurRad="38100" dist="38100" dir="2700000" algn="tl">
                    <a:srgbClr val="000000">
                      <a:alpha val="43137"/>
                    </a:srgbClr>
                  </a:outerShdw>
                </a:effectLst>
              </a:rPr>
              <a:t> </a:t>
            </a:r>
          </a:p>
        </p:txBody>
      </p:sp>
      <p:pic>
        <p:nvPicPr>
          <p:cNvPr id="5" name="Picture 4">
            <a:extLst>
              <a:ext uri="{FF2B5EF4-FFF2-40B4-BE49-F238E27FC236}">
                <a16:creationId xmlns:a16="http://schemas.microsoft.com/office/drawing/2014/main" id="{ACD2EE46-173A-4CC2-93B1-88D4F42E1C03}"/>
              </a:ext>
            </a:extLst>
          </p:cNvPr>
          <p:cNvPicPr>
            <a:picLocks noChangeAspect="1"/>
          </p:cNvPicPr>
          <p:nvPr/>
        </p:nvPicPr>
        <p:blipFill>
          <a:blip r:embed="rId2">
            <a:duotone>
              <a:prstClr val="black"/>
              <a:schemeClr val="accent3">
                <a:tint val="45000"/>
                <a:satMod val="400000"/>
              </a:schemeClr>
            </a:duotone>
          </a:blip>
          <a:stretch>
            <a:fillRect/>
          </a:stretch>
        </p:blipFill>
        <p:spPr>
          <a:xfrm>
            <a:off x="-79153" y="-211065"/>
            <a:ext cx="3786313" cy="2852737"/>
          </a:xfrm>
          <a:prstGeom prst="rect">
            <a:avLst/>
          </a:prstGeom>
          <a:effectLst>
            <a:softEdge rad="1079500"/>
          </a:effectLst>
        </p:spPr>
      </p:pic>
      <p:sp>
        <p:nvSpPr>
          <p:cNvPr id="7" name="Rectangle 6">
            <a:extLst>
              <a:ext uri="{FF2B5EF4-FFF2-40B4-BE49-F238E27FC236}">
                <a16:creationId xmlns:a16="http://schemas.microsoft.com/office/drawing/2014/main" id="{9821E379-3757-4F0D-9570-A74E985E0CBD}"/>
              </a:ext>
            </a:extLst>
          </p:cNvPr>
          <p:cNvSpPr/>
          <p:nvPr/>
        </p:nvSpPr>
        <p:spPr>
          <a:xfrm>
            <a:off x="11034346" y="1705708"/>
            <a:ext cx="392629" cy="4378569"/>
          </a:xfrm>
          <a:prstGeom prst="rect">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471E2FD-C39F-4DCF-AB29-386EC8B540D7}"/>
              </a:ext>
            </a:extLst>
          </p:cNvPr>
          <p:cNvSpPr/>
          <p:nvPr/>
        </p:nvSpPr>
        <p:spPr>
          <a:xfrm>
            <a:off x="8176845" y="5723792"/>
            <a:ext cx="3250129" cy="360485"/>
          </a:xfrm>
          <a:prstGeom prst="rect">
            <a:avLst/>
          </a:prstGeom>
          <a:solidFill>
            <a:schemeClr val="bg1"/>
          </a:solidFill>
          <a:ln>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E31799-CAE6-4518-8D4C-CD03CB76ABB4}"/>
              </a:ext>
            </a:extLst>
          </p:cNvPr>
          <p:cNvPicPr>
            <a:picLocks noChangeAspect="1"/>
          </p:cNvPicPr>
          <p:nvPr/>
        </p:nvPicPr>
        <p:blipFill>
          <a:blip r:embed="rId3"/>
          <a:stretch>
            <a:fillRect/>
          </a:stretch>
        </p:blipFill>
        <p:spPr>
          <a:xfrm>
            <a:off x="211015" y="3894991"/>
            <a:ext cx="2708031" cy="2620109"/>
          </a:xfrm>
          <a:prstGeom prst="rect">
            <a:avLst/>
          </a:prstGeom>
        </p:spPr>
      </p:pic>
    </p:spTree>
    <p:extLst>
      <p:ext uri="{BB962C8B-B14F-4D97-AF65-F5344CB8AC3E}">
        <p14:creationId xmlns:p14="http://schemas.microsoft.com/office/powerpoint/2010/main" val="369064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BCBFB-6D0E-4F4D-BA03-7B526B9F5C71}"/>
              </a:ext>
            </a:extLst>
          </p:cNvPr>
          <p:cNvPicPr>
            <a:picLocks noChangeAspect="1"/>
          </p:cNvPicPr>
          <p:nvPr/>
        </p:nvPicPr>
        <p:blipFill rotWithShape="1">
          <a:blip r:embed="rId2"/>
          <a:srcRect l="41585" t="22985" r="31062" b="24974"/>
          <a:stretch/>
        </p:blipFill>
        <p:spPr>
          <a:xfrm>
            <a:off x="2517913" y="1439975"/>
            <a:ext cx="7156174" cy="4769332"/>
          </a:xfrm>
          <a:prstGeom prst="rect">
            <a:avLst/>
          </a:prstGeom>
        </p:spPr>
      </p:pic>
      <p:sp>
        <p:nvSpPr>
          <p:cNvPr id="18" name="Title 1">
            <a:extLst>
              <a:ext uri="{FF2B5EF4-FFF2-40B4-BE49-F238E27FC236}">
                <a16:creationId xmlns:a16="http://schemas.microsoft.com/office/drawing/2014/main" id="{B6DE9D0D-0251-4071-8CF1-BB002C0974E9}"/>
              </a:ext>
            </a:extLst>
          </p:cNvPr>
          <p:cNvSpPr>
            <a:spLocks noGrp="1"/>
          </p:cNvSpPr>
          <p:nvPr>
            <p:ph type="title"/>
          </p:nvPr>
        </p:nvSpPr>
        <p:spPr>
          <a:xfrm>
            <a:off x="874643" y="648693"/>
            <a:ext cx="10276116" cy="1143000"/>
          </a:xfrm>
        </p:spPr>
        <p:txBody>
          <a:bodyPr/>
          <a:lstStyle/>
          <a:p>
            <a:pPr>
              <a:buFont typeface="Wingdings" pitchFamily="2" charset="2"/>
              <a:buChar char="Ø"/>
            </a:pPr>
            <a:r>
              <a:rPr lang="en-US" dirty="0"/>
              <a:t>SQL Database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69C073-D2EB-4D17-8BAF-B91ADBDADBE2}"/>
              </a:ext>
            </a:extLst>
          </p:cNvPr>
          <p:cNvSpPr/>
          <p:nvPr/>
        </p:nvSpPr>
        <p:spPr>
          <a:xfrm>
            <a:off x="2044038" y="2767280"/>
            <a:ext cx="8103924" cy="1323439"/>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Question/Answers </a:t>
            </a:r>
          </a:p>
        </p:txBody>
      </p:sp>
    </p:spTree>
    <p:extLst>
      <p:ext uri="{BB962C8B-B14F-4D97-AF65-F5344CB8AC3E}">
        <p14:creationId xmlns:p14="http://schemas.microsoft.com/office/powerpoint/2010/main" val="259804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BD25-FBAA-4D28-B462-FFBC6D06FFAB}"/>
              </a:ext>
            </a:extLst>
          </p:cNvPr>
          <p:cNvSpPr>
            <a:spLocks noGrp="1"/>
          </p:cNvSpPr>
          <p:nvPr>
            <p:ph type="ctrTitle"/>
          </p:nvPr>
        </p:nvSpPr>
        <p:spPr>
          <a:xfrm>
            <a:off x="779441" y="2163171"/>
            <a:ext cx="10316191" cy="1658203"/>
          </a:xfrm>
        </p:spPr>
        <p:txBody>
          <a:bodyPr>
            <a:normAutofit/>
          </a:bodyPr>
          <a:lstStyle/>
          <a:p>
            <a:pPr algn="ctr"/>
            <a:r>
              <a:rPr lang="en-US" dirty="0">
                <a:latin typeface="Bahnschrift SemiBold" panose="020B0502040204020203" pitchFamily="34" charset="0"/>
              </a:rPr>
              <a:t>Thank You!</a:t>
            </a:r>
          </a:p>
        </p:txBody>
      </p:sp>
    </p:spTree>
    <p:extLst>
      <p:ext uri="{BB962C8B-B14F-4D97-AF65-F5344CB8AC3E}">
        <p14:creationId xmlns:p14="http://schemas.microsoft.com/office/powerpoint/2010/main" val="26863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752C-C524-4254-9879-FB1A7A2F7DCA}"/>
              </a:ext>
            </a:extLst>
          </p:cNvPr>
          <p:cNvSpPr>
            <a:spLocks noGrp="1"/>
          </p:cNvSpPr>
          <p:nvPr>
            <p:ph type="title"/>
          </p:nvPr>
        </p:nvSpPr>
        <p:spPr/>
        <p:txBody>
          <a:bodyPr/>
          <a:lstStyle/>
          <a:p>
            <a:pPr>
              <a:buFont typeface="Wingdings" pitchFamily="2" charset="2"/>
              <a:buChar char="Ø"/>
            </a:pPr>
            <a:r>
              <a:rPr lang="en-US" b="1" dirty="0"/>
              <a:t>Content</a:t>
            </a:r>
          </a:p>
        </p:txBody>
      </p:sp>
      <p:sp>
        <p:nvSpPr>
          <p:cNvPr id="3" name="Content Placeholder 2">
            <a:extLst>
              <a:ext uri="{FF2B5EF4-FFF2-40B4-BE49-F238E27FC236}">
                <a16:creationId xmlns:a16="http://schemas.microsoft.com/office/drawing/2014/main" id="{D3AC3082-A3C1-484F-BF73-700E5BFE7CF2}"/>
              </a:ext>
            </a:extLst>
          </p:cNvPr>
          <p:cNvSpPr>
            <a:spLocks noGrp="1"/>
          </p:cNvSpPr>
          <p:nvPr>
            <p:ph idx="1"/>
          </p:nvPr>
        </p:nvSpPr>
        <p:spPr/>
        <p:txBody>
          <a:bodyPr>
            <a:normAutofit/>
          </a:bodyPr>
          <a:lstStyle/>
          <a:p>
            <a:r>
              <a:rPr lang="en-US" b="1" dirty="0"/>
              <a:t>Project Introduction</a:t>
            </a:r>
          </a:p>
          <a:p>
            <a:r>
              <a:rPr lang="en-US" b="1" dirty="0"/>
              <a:t>Problem Statement</a:t>
            </a:r>
          </a:p>
          <a:p>
            <a:r>
              <a:rPr lang="en-US" b="1" dirty="0"/>
              <a:t>Provided </a:t>
            </a:r>
            <a:r>
              <a:rPr lang="en-US" b="1"/>
              <a:t>Solution </a:t>
            </a:r>
            <a:endParaRPr lang="en-US" b="1" dirty="0"/>
          </a:p>
          <a:p>
            <a:r>
              <a:rPr lang="en-US" b="1" dirty="0"/>
              <a:t>7 Steps For Entity Relation Diagram</a:t>
            </a:r>
          </a:p>
          <a:p>
            <a:r>
              <a:rPr lang="en-US" b="1" dirty="0"/>
              <a:t>SQL Database Diagram</a:t>
            </a:r>
          </a:p>
          <a:p>
            <a:r>
              <a:rPr lang="en-US" b="1" dirty="0"/>
              <a:t>QNA</a:t>
            </a:r>
          </a:p>
          <a:p>
            <a:endParaRPr lang="en-US" sz="2400" b="1" dirty="0"/>
          </a:p>
          <a:p>
            <a:endParaRPr lang="en-US" b="1" dirty="0"/>
          </a:p>
          <a:p>
            <a:endParaRPr lang="en-US" dirty="0"/>
          </a:p>
          <a:p>
            <a:endParaRPr lang="en-US" b="1" dirty="0"/>
          </a:p>
          <a:p>
            <a:endParaRPr lang="en-US" b="1" dirty="0"/>
          </a:p>
        </p:txBody>
      </p:sp>
      <p:pic>
        <p:nvPicPr>
          <p:cNvPr id="6" name="Picture 5">
            <a:extLst>
              <a:ext uri="{FF2B5EF4-FFF2-40B4-BE49-F238E27FC236}">
                <a16:creationId xmlns:a16="http://schemas.microsoft.com/office/drawing/2014/main" id="{53A8E504-CBD7-4F5D-B6DA-A3546A79AA5F}"/>
              </a:ext>
            </a:extLst>
          </p:cNvPr>
          <p:cNvPicPr>
            <a:picLocks noChangeAspect="1"/>
          </p:cNvPicPr>
          <p:nvPr/>
        </p:nvPicPr>
        <p:blipFill>
          <a:blip r:embed="rId2"/>
          <a:stretch>
            <a:fillRect/>
          </a:stretch>
        </p:blipFill>
        <p:spPr>
          <a:xfrm flipH="1">
            <a:off x="9082454" y="3314700"/>
            <a:ext cx="2497015" cy="2857500"/>
          </a:xfrm>
          <a:prstGeom prst="rect">
            <a:avLst/>
          </a:prstGeom>
        </p:spPr>
      </p:pic>
    </p:spTree>
    <p:extLst>
      <p:ext uri="{BB962C8B-B14F-4D97-AF65-F5344CB8AC3E}">
        <p14:creationId xmlns:p14="http://schemas.microsoft.com/office/powerpoint/2010/main" val="279518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4800" b="1" dirty="0"/>
              <a:t>Project Introduction</a:t>
            </a:r>
          </a:p>
        </p:txBody>
      </p:sp>
      <p:sp>
        <p:nvSpPr>
          <p:cNvPr id="3" name="Content Placeholder 2"/>
          <p:cNvSpPr>
            <a:spLocks noGrp="1"/>
          </p:cNvSpPr>
          <p:nvPr>
            <p:ph idx="1"/>
          </p:nvPr>
        </p:nvSpPr>
        <p:spPr/>
        <p:txBody>
          <a:bodyPr/>
          <a:lstStyle/>
          <a:p>
            <a:r>
              <a:rPr lang="en-US" dirty="0"/>
              <a:t>This project is a model of University Database.</a:t>
            </a:r>
          </a:p>
          <a:p>
            <a:r>
              <a:rPr lang="en-US" dirty="0"/>
              <a:t>Our aim of this database system is to provide ease to the user and handle the data in an effective way.</a:t>
            </a:r>
          </a:p>
          <a:p>
            <a:r>
              <a:rPr lang="en-US" dirty="0"/>
              <a:t>In this project we create normalized tables and relationship among them.</a:t>
            </a:r>
          </a:p>
          <a:p>
            <a:endParaRPr lang="en-US" dirty="0"/>
          </a:p>
        </p:txBody>
      </p:sp>
      <p:pic>
        <p:nvPicPr>
          <p:cNvPr id="5" name="Picture 4">
            <a:extLst>
              <a:ext uri="{FF2B5EF4-FFF2-40B4-BE49-F238E27FC236}">
                <a16:creationId xmlns:a16="http://schemas.microsoft.com/office/drawing/2014/main" id="{150367D1-B597-48E7-9D17-2E3FC8B29867}"/>
              </a:ext>
            </a:extLst>
          </p:cNvPr>
          <p:cNvPicPr>
            <a:picLocks noChangeAspect="1"/>
          </p:cNvPicPr>
          <p:nvPr/>
        </p:nvPicPr>
        <p:blipFill>
          <a:blip r:embed="rId2"/>
          <a:stretch>
            <a:fillRect/>
          </a:stretch>
        </p:blipFill>
        <p:spPr>
          <a:xfrm>
            <a:off x="8245504" y="4314949"/>
            <a:ext cx="3348782" cy="23561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US" dirty="0"/>
              <a:t>Problem Statement</a:t>
            </a:r>
          </a:p>
        </p:txBody>
      </p:sp>
      <p:sp>
        <p:nvSpPr>
          <p:cNvPr id="3" name="Content Placeholder 2"/>
          <p:cNvSpPr>
            <a:spLocks noGrp="1"/>
          </p:cNvSpPr>
          <p:nvPr>
            <p:ph idx="1"/>
          </p:nvPr>
        </p:nvSpPr>
        <p:spPr/>
        <p:txBody>
          <a:bodyPr>
            <a:normAutofit/>
          </a:bodyPr>
          <a:lstStyle/>
          <a:p>
            <a:pPr marL="0" indent="0">
              <a:buNone/>
            </a:pPr>
            <a:r>
              <a:rPr lang="en-US" dirty="0"/>
              <a:t>A database for university, in which there are teaching and non teaching staff and one can distinguish between them, also these staff should be working in the departments and should have designation. In this database their must be students who is registered in some department, done some sort of internship and these students also made some projects and worked on some technology. These students can also have sessions (Spring &amp; Fall) and can be able to enroll in courses .</a:t>
            </a:r>
          </a:p>
        </p:txBody>
      </p:sp>
      <p:pic>
        <p:nvPicPr>
          <p:cNvPr id="5" name="Picture 4">
            <a:extLst>
              <a:ext uri="{FF2B5EF4-FFF2-40B4-BE49-F238E27FC236}">
                <a16:creationId xmlns:a16="http://schemas.microsoft.com/office/drawing/2014/main" id="{12A2AC61-038E-42E3-B727-CCD0D9FFAF99}"/>
              </a:ext>
            </a:extLst>
          </p:cNvPr>
          <p:cNvPicPr>
            <a:picLocks noChangeAspect="1"/>
          </p:cNvPicPr>
          <p:nvPr/>
        </p:nvPicPr>
        <p:blipFill>
          <a:blip r:embed="rId2"/>
          <a:stretch>
            <a:fillRect/>
          </a:stretch>
        </p:blipFill>
        <p:spPr>
          <a:xfrm>
            <a:off x="9146693" y="4076700"/>
            <a:ext cx="2311595" cy="23115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DCA956-FFA4-4E4F-ADB4-8EF2F9A63BAD}"/>
              </a:ext>
            </a:extLst>
          </p:cNvPr>
          <p:cNvSpPr>
            <a:spLocks noGrp="1"/>
          </p:cNvSpPr>
          <p:nvPr>
            <p:ph type="title"/>
          </p:nvPr>
        </p:nvSpPr>
        <p:spPr/>
        <p:txBody>
          <a:bodyPr>
            <a:normAutofit/>
          </a:bodyPr>
          <a:lstStyle/>
          <a:p>
            <a:pPr>
              <a:buFont typeface="Wingdings" pitchFamily="2" charset="2"/>
              <a:buChar char="Ø"/>
            </a:pPr>
            <a:r>
              <a:rPr lang="en-US" dirty="0"/>
              <a:t>Solution</a:t>
            </a:r>
          </a:p>
        </p:txBody>
      </p:sp>
      <p:sp>
        <p:nvSpPr>
          <p:cNvPr id="3" name="Content Placeholder 2">
            <a:extLst>
              <a:ext uri="{FF2B5EF4-FFF2-40B4-BE49-F238E27FC236}">
                <a16:creationId xmlns:a16="http://schemas.microsoft.com/office/drawing/2014/main" id="{B6F8FCCD-204A-453F-8170-792BBA02ED72}"/>
              </a:ext>
            </a:extLst>
          </p:cNvPr>
          <p:cNvSpPr>
            <a:spLocks noGrp="1"/>
          </p:cNvSpPr>
          <p:nvPr>
            <p:ph idx="1"/>
          </p:nvPr>
        </p:nvSpPr>
        <p:spPr/>
        <p:txBody>
          <a:bodyPr/>
          <a:lstStyle/>
          <a:p>
            <a:pPr marL="0" indent="0">
              <a:buNone/>
            </a:pPr>
            <a:r>
              <a:rPr lang="en-US" dirty="0"/>
              <a:t>This database solve all the mentioned statements in the previous problem statement with this database user can easily identify any teaching and non teaching faculty, user can easily check which employees is working in which department and likewise students can also be identified according to their respective departments as well as student can be categorized according to their projects and their internship.</a:t>
            </a:r>
            <a:br>
              <a:rPr lang="en-US" dirty="0"/>
            </a:br>
            <a:r>
              <a:rPr lang="en-US" dirty="0"/>
              <a:t>User can also identify that which technology is used by </a:t>
            </a:r>
            <a:br>
              <a:rPr lang="en-US" dirty="0"/>
            </a:br>
            <a:r>
              <a:rPr lang="en-US" dirty="0"/>
              <a:t>which students and for which project.</a:t>
            </a:r>
          </a:p>
        </p:txBody>
      </p:sp>
      <p:pic>
        <p:nvPicPr>
          <p:cNvPr id="7" name="Picture 6">
            <a:extLst>
              <a:ext uri="{FF2B5EF4-FFF2-40B4-BE49-F238E27FC236}">
                <a16:creationId xmlns:a16="http://schemas.microsoft.com/office/drawing/2014/main" id="{A5119E9B-98B7-46C6-B227-8D25A573BD37}"/>
              </a:ext>
            </a:extLst>
          </p:cNvPr>
          <p:cNvPicPr>
            <a:picLocks noChangeAspect="1"/>
          </p:cNvPicPr>
          <p:nvPr/>
        </p:nvPicPr>
        <p:blipFill>
          <a:blip r:embed="rId2"/>
          <a:stretch>
            <a:fillRect/>
          </a:stretch>
        </p:blipFill>
        <p:spPr>
          <a:xfrm>
            <a:off x="7429258" y="3181362"/>
            <a:ext cx="3694528" cy="3694528"/>
          </a:xfrm>
          <a:prstGeom prst="rect">
            <a:avLst/>
          </a:prstGeom>
        </p:spPr>
      </p:pic>
    </p:spTree>
    <p:extLst>
      <p:ext uri="{BB962C8B-B14F-4D97-AF65-F5344CB8AC3E}">
        <p14:creationId xmlns:p14="http://schemas.microsoft.com/office/powerpoint/2010/main" val="25323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42" y="151615"/>
            <a:ext cx="10276116" cy="1143000"/>
          </a:xfrm>
        </p:spPr>
        <p:txBody>
          <a:bodyPr/>
          <a:lstStyle/>
          <a:p>
            <a:pPr>
              <a:buFont typeface="Wingdings" pitchFamily="2" charset="2"/>
              <a:buChar char="Ø"/>
            </a:pPr>
            <a:r>
              <a:rPr lang="en-US" dirty="0"/>
              <a:t>7 Step For Entity Relation Diagram</a:t>
            </a:r>
          </a:p>
        </p:txBody>
      </p:sp>
      <p:sp>
        <p:nvSpPr>
          <p:cNvPr id="3" name="Content Placeholder 2">
            <a:extLst>
              <a:ext uri="{FF2B5EF4-FFF2-40B4-BE49-F238E27FC236}">
                <a16:creationId xmlns:a16="http://schemas.microsoft.com/office/drawing/2014/main" id="{BC30B3E2-CA81-4D5D-864F-DCC25CB880A2}"/>
              </a:ext>
            </a:extLst>
          </p:cNvPr>
          <p:cNvSpPr>
            <a:spLocks noGrp="1"/>
          </p:cNvSpPr>
          <p:nvPr>
            <p:ph idx="1"/>
          </p:nvPr>
        </p:nvSpPr>
        <p:spPr>
          <a:xfrm>
            <a:off x="1120189" y="1574276"/>
            <a:ext cx="9785023" cy="5132109"/>
          </a:xfrm>
        </p:spPr>
        <p:txBody>
          <a:bodyPr>
            <a:normAutofit fontScale="92500" lnSpcReduction="10000"/>
          </a:bodyPr>
          <a:lstStyle/>
          <a:p>
            <a:pPr marL="0" marR="0" indent="0">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Step 1: Gather Data</a:t>
            </a: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Collection of data in University Management system</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Step 2: Identify Entities</a:t>
            </a: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p>
          <a:p>
            <a:pPr marL="0" marR="0" lv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Designation</a:t>
            </a:r>
          </a:p>
          <a:p>
            <a:pPr marL="0" indent="0">
              <a:spcBef>
                <a:spcPts val="0"/>
              </a:spcBef>
              <a:spcAft>
                <a:spcPts val="0"/>
              </a:spcAft>
              <a:buNone/>
            </a:pPr>
            <a:r>
              <a:rPr lang="en-US" sz="2400" dirty="0" err="1">
                <a:effectLst/>
                <a:latin typeface="Times New Roman" panose="02020603050405020304" pitchFamily="18" charset="0"/>
                <a:ea typeface="Times New Roman" panose="02020603050405020304" pitchFamily="18" charset="0"/>
              </a:rPr>
              <a:t>EmployessProfile</a:t>
            </a:r>
            <a:endParaRPr lang="en-US" sz="2400" dirty="0">
              <a:effectLst/>
              <a:latin typeface="Times New Roman" panose="02020603050405020304" pitchFamily="18" charset="0"/>
              <a:ea typeface="Times New Roman" panose="02020603050405020304" pitchFamily="18" charset="0"/>
            </a:endParaRPr>
          </a:p>
          <a:p>
            <a:pPr marL="0" indent="0">
              <a:spcBef>
                <a:spcPts val="0"/>
              </a:spcBef>
              <a:spcAft>
                <a:spcPts val="0"/>
              </a:spcAft>
              <a:buNone/>
            </a:pPr>
            <a:r>
              <a:rPr lang="en-US" sz="2400" dirty="0" err="1">
                <a:effectLst/>
                <a:latin typeface="Times New Roman" panose="02020603050405020304" pitchFamily="18" charset="0"/>
                <a:ea typeface="Times New Roman" panose="02020603050405020304" pitchFamily="18" charset="0"/>
              </a:rPr>
              <a:t>EmpType</a:t>
            </a:r>
            <a:endParaRPr lang="en-US" sz="2400" dirty="0">
              <a:effectLst/>
              <a:latin typeface="Times New Roman" panose="02020603050405020304" pitchFamily="18" charset="0"/>
              <a:ea typeface="Times New Roman" panose="02020603050405020304" pitchFamily="18" charset="0"/>
            </a:endParaRPr>
          </a:p>
          <a:p>
            <a:pPr mar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Department</a:t>
            </a:r>
          </a:p>
          <a:p>
            <a:pPr mar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Students</a:t>
            </a:r>
          </a:p>
          <a:p>
            <a:pPr mar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Projects</a:t>
            </a:r>
          </a:p>
          <a:p>
            <a:pPr mar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Session</a:t>
            </a:r>
          </a:p>
          <a:p>
            <a:pPr marL="0" indent="0">
              <a:spcBef>
                <a:spcPts val="0"/>
              </a:spcBef>
              <a:spcAft>
                <a:spcPts val="0"/>
              </a:spcAft>
              <a:buNone/>
            </a:pPr>
            <a:r>
              <a:rPr lang="en-US" sz="2400" dirty="0" err="1">
                <a:effectLst/>
                <a:latin typeface="Times New Roman" panose="02020603050405020304" pitchFamily="18" charset="0"/>
                <a:ea typeface="Times New Roman" panose="02020603050405020304" pitchFamily="18" charset="0"/>
              </a:rPr>
              <a:t>CourseProfile</a:t>
            </a:r>
            <a:endParaRPr lang="en-US" sz="2400" dirty="0">
              <a:effectLst/>
              <a:latin typeface="Times New Roman" panose="02020603050405020304" pitchFamily="18" charset="0"/>
              <a:ea typeface="Times New Roman" panose="02020603050405020304" pitchFamily="18" charset="0"/>
            </a:endParaRPr>
          </a:p>
          <a:p>
            <a:pPr mar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Technology</a:t>
            </a:r>
          </a:p>
          <a:p>
            <a:pPr mar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Internship</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98549-F713-44B3-A4D1-368E83C3EFE5}"/>
              </a:ext>
            </a:extLst>
          </p:cNvPr>
          <p:cNvSpPr>
            <a:spLocks noGrp="1"/>
          </p:cNvSpPr>
          <p:nvPr>
            <p:ph idx="1"/>
          </p:nvPr>
        </p:nvSpPr>
        <p:spPr>
          <a:xfrm>
            <a:off x="1208830" y="233313"/>
            <a:ext cx="10983170" cy="6624687"/>
          </a:xfrm>
        </p:spPr>
        <p:txBody>
          <a:bodyPr>
            <a:normAutofit lnSpcReduction="10000"/>
          </a:bodyPr>
          <a:lstStyle/>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Step 3: Identify the Attributes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Designation: (</a:t>
            </a:r>
            <a:r>
              <a:rPr lang="en-US" sz="1800" dirty="0" err="1">
                <a:effectLst/>
                <a:latin typeface="Times New Roman" panose="02020603050405020304" pitchFamily="18" charset="0"/>
                <a:ea typeface="Times New Roman" panose="02020603050405020304" pitchFamily="18" charset="0"/>
              </a:rPr>
              <a:t>DesignationId,DesignationLabel</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EmployessProfile</a:t>
            </a:r>
            <a:r>
              <a:rPr lang="en-US" sz="1800" dirty="0">
                <a:effectLst/>
                <a:latin typeface="Times New Roman" panose="02020603050405020304" pitchFamily="18" charset="0"/>
                <a:ea typeface="Times New Roman" panose="02020603050405020304" pitchFamily="18" charset="0"/>
              </a:rPr>
              <a:t>:(EmpId,EmpTypeId,DepId,Fname,LName,Email,ContactNumber,Age,DateOfBirth,DateOfJoining,DesignationId)</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EmpType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EmpTypeId,EmpType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Departments: (</a:t>
            </a:r>
            <a:r>
              <a:rPr lang="en-US" sz="1800" dirty="0" err="1">
                <a:effectLst/>
                <a:latin typeface="Times New Roman" panose="02020603050405020304" pitchFamily="18" charset="0"/>
                <a:ea typeface="Times New Roman" panose="02020603050405020304" pitchFamily="18" charset="0"/>
              </a:rPr>
              <a:t>DepId,DepName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Students:(StuId,DepId,FName,LName,Email,Age,DateOfBirth,Semester,DateOfAdmission)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Projects: (ProjectId,ProjectName,StyId,TechId,SessionId,InstructorId,SupervisorId,CourseId)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Session: (</a:t>
            </a:r>
            <a:r>
              <a:rPr lang="en-US" sz="1800" dirty="0" err="1">
                <a:effectLst/>
                <a:latin typeface="Times New Roman" panose="02020603050405020304" pitchFamily="18" charset="0"/>
                <a:ea typeface="Times New Roman" panose="02020603050405020304" pitchFamily="18" charset="0"/>
              </a:rPr>
              <a:t>SessionId,SessionName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CourseProfile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CourseId,CourseName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Technology: (</a:t>
            </a:r>
            <a:r>
              <a:rPr lang="en-US" sz="1800" dirty="0" err="1">
                <a:effectLst/>
                <a:latin typeface="Times New Roman" panose="02020603050405020304" pitchFamily="18" charset="0"/>
                <a:ea typeface="Times New Roman" panose="02020603050405020304" pitchFamily="18" charset="0"/>
              </a:rPr>
              <a:t>TechId,TechName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Internship: (</a:t>
            </a:r>
            <a:r>
              <a:rPr lang="en-US" sz="1800" dirty="0" err="1">
                <a:effectLst/>
                <a:latin typeface="Times New Roman" panose="02020603050405020304" pitchFamily="18" charset="0"/>
                <a:ea typeface="Times New Roman" panose="02020603050405020304" pitchFamily="18" charset="0"/>
              </a:rPr>
              <a:t>InternId,StuId,OrganizationName,DurationWeeks,InternDesignation</a:t>
            </a:r>
            <a:r>
              <a:rPr lang="en-US" sz="1800" dirty="0">
                <a:effectLst/>
                <a:latin typeface="Times New Roman" panose="02020603050405020304" pitchFamily="18" charset="0"/>
                <a:ea typeface="Times New Roman" panose="02020603050405020304" pitchFamily="18" charset="0"/>
              </a:rPr>
              <a:t>)</a:t>
            </a:r>
          </a:p>
          <a:p>
            <a:pPr marL="0" indent="0">
              <a:buNone/>
            </a:pPr>
            <a:endParaRPr lang="en-US" sz="800" dirty="0"/>
          </a:p>
          <a:p>
            <a:pPr marL="0" indent="0">
              <a:spcBef>
                <a:spcPts val="0"/>
              </a:spcBef>
              <a:spcAft>
                <a:spcPts val="0"/>
              </a:spcAft>
              <a:buNone/>
            </a:pPr>
            <a:r>
              <a:rPr lang="en-US" sz="1800" b="1" dirty="0">
                <a:latin typeface="Times New Roman" panose="02020603050405020304" pitchFamily="18" charset="0"/>
              </a:rPr>
              <a:t>Step 4: Sort Entity Set</a:t>
            </a:r>
          </a:p>
          <a:p>
            <a:pPr marL="0" indent="0">
              <a:spcBef>
                <a:spcPts val="0"/>
              </a:spcBef>
              <a:spcAft>
                <a:spcPts val="0"/>
              </a:spcAft>
              <a:buNone/>
            </a:pPr>
            <a:r>
              <a:rPr lang="en-US" sz="1800" b="1" dirty="0">
                <a:latin typeface="Times New Roman" panose="02020603050405020304" pitchFamily="18" charset="0"/>
              </a:rPr>
              <a:t> </a:t>
            </a:r>
          </a:p>
          <a:p>
            <a:pPr marL="0" lvl="0" indent="0">
              <a:spcBef>
                <a:spcPts val="0"/>
              </a:spcBef>
              <a:spcAft>
                <a:spcPts val="0"/>
              </a:spcAft>
              <a:buNone/>
            </a:pPr>
            <a:r>
              <a:rPr lang="en-US" sz="1800" dirty="0">
                <a:latin typeface="Times New Roman" panose="02020603050405020304" pitchFamily="18" charset="0"/>
              </a:rPr>
              <a:t>Designation (Strong)</a:t>
            </a:r>
          </a:p>
          <a:p>
            <a:pPr marL="0" lvl="0" indent="0">
              <a:spcBef>
                <a:spcPts val="0"/>
              </a:spcBef>
              <a:spcAft>
                <a:spcPts val="0"/>
              </a:spcAft>
              <a:buNone/>
            </a:pPr>
            <a:r>
              <a:rPr lang="en-US" sz="1800" dirty="0" err="1">
                <a:latin typeface="Times New Roman" panose="02020603050405020304" pitchFamily="18" charset="0"/>
              </a:rPr>
              <a:t>EmployessProfile</a:t>
            </a:r>
            <a:r>
              <a:rPr lang="en-US" sz="1800" dirty="0">
                <a:latin typeface="Times New Roman" panose="02020603050405020304" pitchFamily="18" charset="0"/>
              </a:rPr>
              <a:t> (Strong)</a:t>
            </a:r>
          </a:p>
          <a:p>
            <a:pPr marL="0" lvl="0" indent="0">
              <a:spcBef>
                <a:spcPts val="0"/>
              </a:spcBef>
              <a:spcAft>
                <a:spcPts val="0"/>
              </a:spcAft>
              <a:buNone/>
            </a:pPr>
            <a:r>
              <a:rPr lang="en-US" sz="1800" dirty="0" err="1">
                <a:latin typeface="Times New Roman" panose="02020603050405020304" pitchFamily="18" charset="0"/>
              </a:rPr>
              <a:t>EmpType</a:t>
            </a:r>
            <a:r>
              <a:rPr lang="en-US" sz="1800" dirty="0">
                <a:latin typeface="Times New Roman" panose="02020603050405020304" pitchFamily="18" charset="0"/>
              </a:rPr>
              <a:t> (Strong)</a:t>
            </a:r>
          </a:p>
          <a:p>
            <a:pPr marL="0" lvl="0" indent="0">
              <a:spcBef>
                <a:spcPts val="0"/>
              </a:spcBef>
              <a:spcAft>
                <a:spcPts val="0"/>
              </a:spcAft>
              <a:buNone/>
            </a:pPr>
            <a:r>
              <a:rPr lang="en-US" sz="1800" dirty="0">
                <a:latin typeface="Times New Roman" panose="02020603050405020304" pitchFamily="18" charset="0"/>
              </a:rPr>
              <a:t>Department (Strong)</a:t>
            </a:r>
          </a:p>
          <a:p>
            <a:pPr marL="0" lvl="0" indent="0">
              <a:spcBef>
                <a:spcPts val="0"/>
              </a:spcBef>
              <a:spcAft>
                <a:spcPts val="0"/>
              </a:spcAft>
              <a:buNone/>
            </a:pPr>
            <a:r>
              <a:rPr lang="en-US" sz="1800" dirty="0">
                <a:latin typeface="Times New Roman" panose="02020603050405020304" pitchFamily="18" charset="0"/>
              </a:rPr>
              <a:t>Students (Strong)</a:t>
            </a:r>
          </a:p>
          <a:p>
            <a:pPr marL="0" lvl="0" indent="0">
              <a:spcBef>
                <a:spcPts val="0"/>
              </a:spcBef>
              <a:spcAft>
                <a:spcPts val="0"/>
              </a:spcAft>
              <a:buNone/>
            </a:pPr>
            <a:r>
              <a:rPr lang="en-US" sz="1800" dirty="0">
                <a:latin typeface="Times New Roman" panose="02020603050405020304" pitchFamily="18" charset="0"/>
              </a:rPr>
              <a:t>Projects (Strong)</a:t>
            </a:r>
          </a:p>
          <a:p>
            <a:pPr marL="0" lvl="0" indent="0">
              <a:spcBef>
                <a:spcPts val="0"/>
              </a:spcBef>
              <a:spcAft>
                <a:spcPts val="0"/>
              </a:spcAft>
              <a:buNone/>
            </a:pPr>
            <a:r>
              <a:rPr lang="en-US" sz="1800" dirty="0">
                <a:latin typeface="Times New Roman" panose="02020603050405020304" pitchFamily="18" charset="0"/>
              </a:rPr>
              <a:t>Session (Strong)</a:t>
            </a:r>
          </a:p>
          <a:p>
            <a:pPr marL="0" lvl="0" indent="0">
              <a:spcBef>
                <a:spcPts val="0"/>
              </a:spcBef>
              <a:spcAft>
                <a:spcPts val="0"/>
              </a:spcAft>
              <a:buNone/>
            </a:pPr>
            <a:r>
              <a:rPr lang="en-US" sz="1800" dirty="0" err="1">
                <a:latin typeface="Times New Roman" panose="02020603050405020304" pitchFamily="18" charset="0"/>
              </a:rPr>
              <a:t>CourseProfile</a:t>
            </a:r>
            <a:r>
              <a:rPr lang="en-US" sz="1800" dirty="0">
                <a:latin typeface="Times New Roman" panose="02020603050405020304" pitchFamily="18" charset="0"/>
              </a:rPr>
              <a:t> (Strong)</a:t>
            </a:r>
          </a:p>
          <a:p>
            <a:pPr marL="0" lvl="0" indent="0">
              <a:spcBef>
                <a:spcPts val="0"/>
              </a:spcBef>
              <a:spcAft>
                <a:spcPts val="0"/>
              </a:spcAft>
              <a:buNone/>
            </a:pPr>
            <a:r>
              <a:rPr lang="en-US" sz="1800" dirty="0">
                <a:latin typeface="Times New Roman" panose="02020603050405020304" pitchFamily="18" charset="0"/>
              </a:rPr>
              <a:t>Technology (Strong)</a:t>
            </a:r>
          </a:p>
          <a:p>
            <a:pPr marL="0" lvl="0" indent="0">
              <a:spcBef>
                <a:spcPts val="0"/>
              </a:spcBef>
              <a:spcAft>
                <a:spcPts val="0"/>
              </a:spcAft>
              <a:buNone/>
            </a:pPr>
            <a:r>
              <a:rPr lang="en-US" sz="1800" dirty="0">
                <a:latin typeface="Times New Roman" panose="02020603050405020304" pitchFamily="18" charset="0"/>
              </a:rPr>
              <a:t>Internship (Strong)</a:t>
            </a:r>
          </a:p>
          <a:p>
            <a:pPr marL="0" indent="0">
              <a:buNone/>
            </a:pPr>
            <a:endParaRPr lang="en-US" sz="800" dirty="0"/>
          </a:p>
        </p:txBody>
      </p:sp>
    </p:spTree>
    <p:extLst>
      <p:ext uri="{BB962C8B-B14F-4D97-AF65-F5344CB8AC3E}">
        <p14:creationId xmlns:p14="http://schemas.microsoft.com/office/powerpoint/2010/main" val="348968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A5275-615B-4CED-B505-CAD612D01A18}"/>
              </a:ext>
            </a:extLst>
          </p:cNvPr>
          <p:cNvSpPr>
            <a:spLocks noGrp="1"/>
          </p:cNvSpPr>
          <p:nvPr>
            <p:ph idx="1"/>
          </p:nvPr>
        </p:nvSpPr>
        <p:spPr>
          <a:xfrm>
            <a:off x="924560" y="198120"/>
            <a:ext cx="10957560" cy="6527800"/>
          </a:xfrm>
        </p:spPr>
        <p:txBody>
          <a:bodyPr>
            <a:normAutofit fontScale="92500" lnSpcReduction="2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Step 5: Identify the Attributes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Designation: (</a:t>
            </a:r>
            <a:r>
              <a:rPr lang="en-US" sz="1800" dirty="0" err="1">
                <a:effectLst/>
                <a:latin typeface="Times New Roman" panose="02020603050405020304" pitchFamily="18" charset="0"/>
                <a:ea typeface="Times New Roman" panose="02020603050405020304" pitchFamily="18" charset="0"/>
              </a:rPr>
              <a:t>DesignationId-PK,DesignationLabel</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EmployessProfile</a:t>
            </a:r>
            <a:r>
              <a:rPr lang="en-US" sz="1800" dirty="0">
                <a:effectLst/>
                <a:latin typeface="Times New Roman" panose="02020603050405020304" pitchFamily="18" charset="0"/>
                <a:ea typeface="Times New Roman" panose="02020603050405020304" pitchFamily="18" charset="0"/>
              </a:rPr>
              <a:t>: (EmpdD-PK,EmpTypeId,DepId,FName-Composite,LNameComposite,Email,ContactNumber-MultiValued,Age-Derived,DateofBirth,DateofJoining,Designationid)</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EmpType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EmpTypeId-PK,EmpType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Departments: (</a:t>
            </a:r>
            <a:r>
              <a:rPr lang="en-US" sz="1800" dirty="0" err="1">
                <a:effectLst/>
                <a:latin typeface="Times New Roman" panose="02020603050405020304" pitchFamily="18" charset="0"/>
                <a:ea typeface="Times New Roman" panose="02020603050405020304" pitchFamily="18" charset="0"/>
              </a:rPr>
              <a:t>DepId-PK,DepName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Students: (StuId-PK,DepId,FName-Composite,LName-Composite,Email,Age-Derived,DateOfBirth,Semester,DateOfADmission)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Projects: (ProjectId-PK,ProjectName,StuId,TechId,SessionId,IntructorId,SupervisorId,CourseId)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Session: (</a:t>
            </a:r>
            <a:r>
              <a:rPr lang="en-US" sz="1800" dirty="0" err="1">
                <a:effectLst/>
                <a:latin typeface="Times New Roman" panose="02020603050405020304" pitchFamily="18" charset="0"/>
                <a:ea typeface="Times New Roman" panose="02020603050405020304" pitchFamily="18" charset="0"/>
              </a:rPr>
              <a:t>SessionId-PK,SessionName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CourseProfile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CourseId-PK,CourseName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Technology: (</a:t>
            </a:r>
            <a:r>
              <a:rPr lang="en-US" sz="1800" dirty="0" err="1">
                <a:effectLst/>
                <a:latin typeface="Times New Roman" panose="02020603050405020304" pitchFamily="18" charset="0"/>
                <a:ea typeface="Times New Roman" panose="02020603050405020304" pitchFamily="18" charset="0"/>
              </a:rPr>
              <a:t>TechId-PK,TechName</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Internship: (InternId-PK,StuId,OrganizationName,DurationWeeks,INternDesignation)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Step 6: Identify the Relation</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EmployeeProfile</a:t>
            </a:r>
            <a:r>
              <a:rPr lang="en-US" sz="1800" dirty="0">
                <a:effectLst/>
                <a:latin typeface="Times New Roman" panose="02020603050405020304" pitchFamily="18" charset="0"/>
                <a:ea typeface="Times New Roman" panose="02020603050405020304" pitchFamily="18" charset="0"/>
              </a:rPr>
              <a:t> Has a </a:t>
            </a:r>
            <a:r>
              <a:rPr lang="en-US" sz="1800" dirty="0" err="1">
                <a:effectLst/>
                <a:latin typeface="Times New Roman" panose="02020603050405020304" pitchFamily="18" charset="0"/>
                <a:ea typeface="Times New Roman" panose="02020603050405020304" pitchFamily="18" charset="0"/>
              </a:rPr>
              <a:t>EmpType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EmployeeProfile</a:t>
            </a:r>
            <a:r>
              <a:rPr lang="en-US" sz="1800" dirty="0">
                <a:effectLst/>
                <a:latin typeface="Times New Roman" panose="02020603050405020304" pitchFamily="18" charset="0"/>
                <a:ea typeface="Times New Roman" panose="02020603050405020304" pitchFamily="18" charset="0"/>
              </a:rPr>
              <a:t> Has a Designation</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EmployeeProfile</a:t>
            </a:r>
            <a:r>
              <a:rPr lang="en-US" sz="1800" dirty="0">
                <a:effectLst/>
                <a:latin typeface="Times New Roman" panose="02020603050405020304" pitchFamily="18" charset="0"/>
                <a:ea typeface="Times New Roman" panose="02020603050405020304" pitchFamily="18" charset="0"/>
              </a:rPr>
              <a:t> Works In Department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Department Has Students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Students Has Internships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Student Made Project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Project Has Session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Project Has a Technology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Project Has a </a:t>
            </a:r>
            <a:r>
              <a:rPr lang="en-US" sz="1800" dirty="0" err="1">
                <a:effectLst/>
                <a:latin typeface="Times New Roman" panose="02020603050405020304" pitchFamily="18" charset="0"/>
                <a:ea typeface="Times New Roman" panose="02020603050405020304" pitchFamily="18" charset="0"/>
              </a:rPr>
              <a:t>CourseProfile</a:t>
            </a:r>
            <a:endParaRPr lang="en-US" sz="1800" dirty="0"/>
          </a:p>
          <a:p>
            <a:pPr marL="0" indent="0">
              <a:buNone/>
            </a:pPr>
            <a:endParaRPr lang="en-US" sz="1800" dirty="0"/>
          </a:p>
          <a:p>
            <a:pPr marL="0" indent="0">
              <a:buNone/>
            </a:pPr>
            <a:r>
              <a:rPr lang="en-US" sz="1800" b="1" dirty="0">
                <a:effectLst/>
                <a:latin typeface="Times New Roman" panose="02020603050405020304" pitchFamily="18" charset="0"/>
                <a:ea typeface="Times New Roman" panose="02020603050405020304" pitchFamily="18" charset="0"/>
              </a:rPr>
              <a:t>Step 7: ERD</a:t>
            </a:r>
            <a:endParaRPr lang="en-US" sz="1800" dirty="0"/>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7201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43" y="276077"/>
            <a:ext cx="10276116" cy="1143000"/>
          </a:xfrm>
        </p:spPr>
        <p:txBody>
          <a:bodyPr/>
          <a:lstStyle/>
          <a:p>
            <a:pPr>
              <a:buFont typeface="Wingdings" pitchFamily="2" charset="2"/>
              <a:buChar char="Ø"/>
            </a:pPr>
            <a:r>
              <a:rPr lang="en-US" dirty="0"/>
              <a:t>Entity-Relation Diagram</a:t>
            </a:r>
          </a:p>
        </p:txBody>
      </p:sp>
      <p:pic>
        <p:nvPicPr>
          <p:cNvPr id="4" name="Picture 3">
            <a:extLst>
              <a:ext uri="{FF2B5EF4-FFF2-40B4-BE49-F238E27FC236}">
                <a16:creationId xmlns:a16="http://schemas.microsoft.com/office/drawing/2014/main" id="{942A551C-03C7-49E8-BF8A-62BB6D40F5BA}"/>
              </a:ext>
            </a:extLst>
          </p:cNvPr>
          <p:cNvPicPr>
            <a:picLocks noChangeAspect="1"/>
          </p:cNvPicPr>
          <p:nvPr/>
        </p:nvPicPr>
        <p:blipFill>
          <a:blip r:embed="rId2"/>
          <a:stretch>
            <a:fillRect/>
          </a:stretch>
        </p:blipFill>
        <p:spPr>
          <a:xfrm>
            <a:off x="1544845" y="1231128"/>
            <a:ext cx="9605914" cy="5350795"/>
          </a:xfrm>
          <a:prstGeom prst="rect">
            <a:avLst/>
          </a:prstGeom>
        </p:spPr>
      </p:pic>
    </p:spTree>
    <p:extLst>
      <p:ext uri="{BB962C8B-B14F-4D97-AF65-F5344CB8AC3E}">
        <p14:creationId xmlns:p14="http://schemas.microsoft.com/office/powerpoint/2010/main" val="30388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640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Bahnschrift SemiBold</vt:lpstr>
      <vt:lpstr>Franklin Gothic Book</vt:lpstr>
      <vt:lpstr>Times New Roman</vt:lpstr>
      <vt:lpstr>Wingdings</vt:lpstr>
      <vt:lpstr>Crop</vt:lpstr>
      <vt:lpstr> University Database </vt:lpstr>
      <vt:lpstr>Content</vt:lpstr>
      <vt:lpstr>Project Introduction</vt:lpstr>
      <vt:lpstr>Problem Statement</vt:lpstr>
      <vt:lpstr>Solution</vt:lpstr>
      <vt:lpstr>7 Step For Entity Relation Diagram</vt:lpstr>
      <vt:lpstr>PowerPoint Presentation</vt:lpstr>
      <vt:lpstr>PowerPoint Presentation</vt:lpstr>
      <vt:lpstr>Entity-Relation Diagram</vt:lpstr>
      <vt:lpstr>SQL Database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2020-07-04T12:40:26Z</dcterms:created>
  <dcterms:modified xsi:type="dcterms:W3CDTF">2022-03-01T05:26:34Z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