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57" r:id="rId2"/>
    <p:sldId id="350" r:id="rId3"/>
    <p:sldId id="351" r:id="rId4"/>
    <p:sldId id="352" r:id="rId5"/>
    <p:sldId id="353" r:id="rId6"/>
    <p:sldId id="354" r:id="rId7"/>
    <p:sldId id="35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23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16741-985E-459F-BA82-093E789F700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327AF-32C1-4C9D-8AD5-75A9CA67E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0E6ED176-E9F4-4AA7-A0A0-FA63DD1285FC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EC7B-37FA-499F-8AC4-57A9D34F7F0A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</p:spPr>
        <p:txBody>
          <a:bodyPr vert="eaVert" anchor="b" anchorCtr="0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DF2C49F-9EC9-44C9-8908-E979F5245E72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E49F9807-1E85-4B0D-BF9E-18619E19EE6F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2DBEE03C-6EB2-4E48-A09E-EED5F5DEEF3A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A628736D-F3DA-496B-AEBA-8217763886D7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7AAE0844-06C8-493B-B451-32C7607DDC1F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946550-2A8E-4FD2-9A63-E37D0A95DDE9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958F6B39-FD55-4FF2-A227-43E080771B4D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8B282794-A2FF-4193-A49A-6A390E0626D9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13A97782-5EBC-4408-8447-0DF425A696C9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87624" y="6597351"/>
            <a:ext cx="6120680" cy="2754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 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7F92C22C-EC2B-4071-B4C5-3756ABCA11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B545BF3-F11A-4CB7-B656-3F6707D24B81}" type="datetime1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6608385"/>
            <a:ext cx="585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Copyright © 2010 by Il-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Chul</a:t>
            </a:r>
            <a:r>
              <a:rPr lang="en-US" altLang="ko-KR" sz="1200" dirty="0" smtClean="0">
                <a:solidFill>
                  <a:schemeClr val="bg1"/>
                </a:solidFill>
              </a:rPr>
              <a:t> Moon,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Traveling Salesman Problem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Il-</a:t>
            </a:r>
            <a:r>
              <a:rPr lang="en-US" altLang="ko-KR" dirty="0" err="1" smtClean="0"/>
              <a:t>Chul</a:t>
            </a:r>
            <a:r>
              <a:rPr lang="en-US" altLang="ko-KR" dirty="0" smtClean="0"/>
              <a:t> Moon</a:t>
            </a:r>
          </a:p>
          <a:p>
            <a:r>
              <a:rPr lang="en-US" altLang="ko-KR" dirty="0" smtClean="0"/>
              <a:t>Department of Industrial and Systems Engineering</a:t>
            </a:r>
          </a:p>
          <a:p>
            <a:r>
              <a:rPr lang="en-US" altLang="ko-KR" smtClean="0"/>
              <a:t>KAIST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4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Homework Objectives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Implement a genetic algorithm to solve a traveling salesman problem</a:t>
            </a:r>
          </a:p>
          <a:p>
            <a:pPr lvl="1"/>
            <a:r>
              <a:rPr lang="en-US" altLang="ko-KR" dirty="0" smtClean="0"/>
              <a:t>Initial implementation will be provided, what you need to do is enhancing it.</a:t>
            </a:r>
          </a:p>
          <a:p>
            <a:pPr lvl="1"/>
            <a:r>
              <a:rPr lang="en-US" altLang="ko-KR" dirty="0" smtClean="0"/>
              <a:t>The list of cities and their locations will be provided</a:t>
            </a:r>
          </a:p>
          <a:p>
            <a:r>
              <a:rPr lang="en-US" altLang="ko-KR" dirty="0" smtClean="0"/>
              <a:t>No restrictions in the strategies of </a:t>
            </a:r>
          </a:p>
          <a:p>
            <a:pPr lvl="1"/>
            <a:r>
              <a:rPr lang="en-US" altLang="ko-KR" dirty="0" smtClean="0"/>
              <a:t>Encoding</a:t>
            </a:r>
          </a:p>
          <a:p>
            <a:pPr lvl="1"/>
            <a:r>
              <a:rPr lang="en-US" altLang="ko-KR" dirty="0" smtClean="0"/>
              <a:t>Selection</a:t>
            </a:r>
          </a:p>
          <a:p>
            <a:pPr lvl="1"/>
            <a:r>
              <a:rPr lang="en-US" altLang="ko-KR" dirty="0" smtClean="0"/>
              <a:t>Crossover</a:t>
            </a:r>
          </a:p>
          <a:p>
            <a:pPr lvl="1"/>
            <a:r>
              <a:rPr lang="en-US" altLang="ko-KR" dirty="0" smtClean="0"/>
              <a:t>Mutation</a:t>
            </a:r>
          </a:p>
          <a:p>
            <a:pPr lvl="1"/>
            <a:r>
              <a:rPr lang="en-US" altLang="ko-KR" dirty="0" smtClean="0"/>
              <a:t>Substitution</a:t>
            </a:r>
          </a:p>
          <a:p>
            <a:r>
              <a:rPr lang="en-US" altLang="ko-KR" dirty="0" smtClean="0"/>
              <a:t>No restrictions in the parameter choices</a:t>
            </a:r>
          </a:p>
          <a:p>
            <a:pPr lvl="1"/>
            <a:r>
              <a:rPr lang="en-US" altLang="ko-KR" dirty="0" smtClean="0"/>
              <a:t>Size of population</a:t>
            </a:r>
          </a:p>
          <a:p>
            <a:pPr lvl="1"/>
            <a:r>
              <a:rPr lang="en-US" altLang="ko-KR" dirty="0" smtClean="0"/>
              <a:t>Size of offspring</a:t>
            </a:r>
          </a:p>
          <a:p>
            <a:pPr lvl="1"/>
            <a:r>
              <a:rPr lang="en-US" altLang="ko-KR" dirty="0" smtClean="0"/>
              <a:t>Number of mutated genes</a:t>
            </a:r>
          </a:p>
          <a:p>
            <a:pPr lvl="1"/>
            <a:r>
              <a:rPr lang="en-US" altLang="ko-KR" dirty="0" smtClean="0"/>
              <a:t>Etc….</a:t>
            </a:r>
          </a:p>
          <a:p>
            <a:r>
              <a:rPr lang="en-US" altLang="ko-KR" dirty="0" smtClean="0"/>
              <a:t>Restrictions will be imposed only on</a:t>
            </a:r>
          </a:p>
          <a:p>
            <a:pPr lvl="1"/>
            <a:r>
              <a:rPr lang="en-US" altLang="ko-KR" dirty="0" smtClean="0"/>
              <a:t>The dataset, or the cities and their locations</a:t>
            </a:r>
          </a:p>
          <a:p>
            <a:pPr lvl="1"/>
            <a:r>
              <a:rPr lang="en-US" altLang="ko-KR" dirty="0" smtClean="0"/>
              <a:t>The running time</a:t>
            </a:r>
          </a:p>
          <a:p>
            <a:pPr lvl="1"/>
            <a:r>
              <a:rPr lang="en-US" altLang="ko-KR" dirty="0" smtClean="0"/>
              <a:t>The execution structure</a:t>
            </a:r>
          </a:p>
          <a:p>
            <a:pPr lvl="1"/>
            <a:r>
              <a:rPr lang="en-US" altLang="ko-KR" dirty="0" smtClean="0"/>
              <a:t>The output structure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9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Structure of the dataset</a:t>
            </a:r>
          </a:p>
          <a:p>
            <a:pPr lvl="1"/>
            <a:r>
              <a:rPr lang="en-US" altLang="ko-KR" sz="1600" dirty="0" smtClean="0"/>
              <a:t>In the given implementation,</a:t>
            </a:r>
            <a:br>
              <a:rPr lang="en-US" altLang="ko-KR" sz="1600" dirty="0" smtClean="0"/>
            </a:br>
            <a:r>
              <a:rPr lang="en-US" altLang="ko-KR" sz="1600" dirty="0" smtClean="0"/>
              <a:t>the cities are randomly created.</a:t>
            </a:r>
          </a:p>
          <a:p>
            <a:pPr lvl="1"/>
            <a:r>
              <a:rPr lang="en-US" altLang="ko-KR" sz="1600" dirty="0" smtClean="0"/>
              <a:t>Change this to read from a </a:t>
            </a:r>
            <a:r>
              <a:rPr lang="en-US" altLang="ko-KR" sz="1600" dirty="0" err="1" smtClean="0"/>
              <a:t>csv</a:t>
            </a:r>
            <a:r>
              <a:rPr lang="en-US" altLang="ko-KR" sz="1600" dirty="0" smtClean="0"/>
              <a:t> file format</a:t>
            </a:r>
          </a:p>
          <a:p>
            <a:pPr lvl="2"/>
            <a:r>
              <a:rPr lang="en-US" altLang="ko-KR" sz="1400" dirty="0" smtClean="0"/>
              <a:t>You can open it with MS Excel</a:t>
            </a:r>
          </a:p>
          <a:p>
            <a:pPr lvl="2"/>
            <a:r>
              <a:rPr lang="en-US" altLang="ko-KR" sz="1400" dirty="0" smtClean="0"/>
              <a:t>You can open it with a notepad</a:t>
            </a:r>
          </a:p>
          <a:p>
            <a:pPr lvl="2"/>
            <a:r>
              <a:rPr lang="en-US" altLang="ko-KR" sz="1400" dirty="0" smtClean="0"/>
              <a:t>Each cell is separated by the comma and the row</a:t>
            </a:r>
          </a:p>
          <a:p>
            <a:r>
              <a:rPr lang="en-US" altLang="ko-KR" sz="1800" dirty="0" smtClean="0"/>
              <a:t>How to read the dataset</a:t>
            </a:r>
          </a:p>
          <a:p>
            <a:pPr lvl="1"/>
            <a:r>
              <a:rPr lang="en-US" altLang="ko-KR" sz="1600" dirty="0" err="1" smtClean="0"/>
              <a:t>xlsread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Your friend in Week 1 and Week 2 of offline sessions</a:t>
            </a:r>
          </a:p>
          <a:p>
            <a:r>
              <a:rPr lang="en-US" altLang="ko-KR" sz="1800" dirty="0" smtClean="0"/>
              <a:t>Try a sample</a:t>
            </a:r>
          </a:p>
          <a:p>
            <a:pPr lvl="1"/>
            <a:r>
              <a:rPr lang="en-US" altLang="ko-KR" sz="1600" dirty="0" smtClean="0"/>
              <a:t>TSP1.csv</a:t>
            </a:r>
          </a:p>
          <a:p>
            <a:pPr lvl="1"/>
            <a:r>
              <a:rPr lang="en-US" altLang="ko-KR" sz="1600" dirty="0" smtClean="0"/>
              <a:t>X and Y coordinates of 20 cities</a:t>
            </a:r>
          </a:p>
          <a:p>
            <a:endParaRPr lang="ko-KR" alt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058648"/>
            <a:ext cx="177165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2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Running time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Search Python’s </a:t>
            </a:r>
            <a:r>
              <a:rPr lang="en-US" altLang="ko-KR" i="1" dirty="0" err="1" smtClean="0"/>
              <a:t>time.time</a:t>
            </a:r>
            <a:r>
              <a:rPr lang="en-US" altLang="ko-KR" i="1" dirty="0" smtClean="0"/>
              <a:t>()</a:t>
            </a:r>
            <a:r>
              <a:rPr lang="en-US" altLang="ko-KR" dirty="0" smtClean="0"/>
              <a:t> function</a:t>
            </a:r>
          </a:p>
          <a:p>
            <a:r>
              <a:rPr lang="en-US" altLang="ko-KR" dirty="0" smtClean="0"/>
              <a:t>Your code should terminate in the given time constraint</a:t>
            </a:r>
          </a:p>
          <a:p>
            <a:pPr lvl="1"/>
            <a:r>
              <a:rPr lang="en-US" altLang="ko-KR" dirty="0" smtClean="0"/>
              <a:t>With an acceptable time window of 2 </a:t>
            </a:r>
            <a:r>
              <a:rPr lang="en-US" altLang="ko-KR" dirty="0" err="1" smtClean="0"/>
              <a:t>secs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So, if the program should terminate in 180 </a:t>
            </a:r>
            <a:r>
              <a:rPr lang="en-US" altLang="ko-KR" dirty="0" err="1" smtClean="0"/>
              <a:t>secs</a:t>
            </a:r>
            <a:r>
              <a:rPr lang="en-US" altLang="ko-KR" dirty="0" smtClean="0"/>
              <a:t>,</a:t>
            </a:r>
          </a:p>
          <a:p>
            <a:pPr lvl="2"/>
            <a:r>
              <a:rPr lang="en-US" altLang="ko-KR" dirty="0" smtClean="0"/>
              <a:t>178~182 </a:t>
            </a:r>
            <a:r>
              <a:rPr lang="en-US" altLang="ko-KR" dirty="0" err="1" smtClean="0"/>
              <a:t>secs</a:t>
            </a:r>
            <a:r>
              <a:rPr lang="en-US" altLang="ko-KR" dirty="0" smtClean="0"/>
              <a:t> are fine</a:t>
            </a:r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005064"/>
            <a:ext cx="77914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Execution and output structures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85816" cy="290892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TA will execute “TSPExecution.py”</a:t>
            </a:r>
          </a:p>
          <a:p>
            <a:pPr lvl="1"/>
            <a:r>
              <a:rPr lang="en-US" altLang="ko-KR" dirty="0" smtClean="0"/>
              <a:t>He will touch nothing but the play button.</a:t>
            </a:r>
          </a:p>
          <a:p>
            <a:pPr lvl="1"/>
            <a:r>
              <a:rPr lang="en-US" altLang="ko-KR" dirty="0" smtClean="0"/>
              <a:t>Do set your program to terminate in 180 </a:t>
            </a:r>
            <a:r>
              <a:rPr lang="en-US" altLang="ko-KR" dirty="0" err="1" smtClean="0"/>
              <a:t>secs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Make sure that your program</a:t>
            </a:r>
          </a:p>
          <a:p>
            <a:pPr lvl="1"/>
            <a:r>
              <a:rPr lang="en-US" altLang="ko-KR" dirty="0" err="1" smtClean="0"/>
              <a:t>TSPExecution.m</a:t>
            </a:r>
            <a:r>
              <a:rPr lang="en-US" altLang="ko-KR" dirty="0" smtClean="0"/>
              <a:t> should read in “TSP1.csv”</a:t>
            </a:r>
          </a:p>
          <a:p>
            <a:pPr lvl="2"/>
            <a:r>
              <a:rPr lang="en-US" altLang="ko-KR" dirty="0" smtClean="0"/>
              <a:t>The file will not same to the distributed version</a:t>
            </a:r>
          </a:p>
          <a:p>
            <a:pPr lvl="3"/>
            <a:r>
              <a:rPr lang="en-US" altLang="ko-KR" dirty="0" smtClean="0"/>
              <a:t>City locations will be changed</a:t>
            </a:r>
          </a:p>
          <a:p>
            <a:pPr lvl="2"/>
            <a:r>
              <a:rPr lang="en-US" altLang="ko-KR" dirty="0" smtClean="0"/>
              <a:t>The file that you read will have the same name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14806" y="1448533"/>
            <a:ext cx="19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Expected Output</a:t>
            </a:r>
            <a:endParaRPr lang="ko-KR" alt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016" y="2008325"/>
            <a:ext cx="3838575" cy="3314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72" y="4509120"/>
            <a:ext cx="4896544" cy="223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Grading criteria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Criteria for scores</a:t>
            </a:r>
          </a:p>
          <a:p>
            <a:pPr lvl="1"/>
            <a:r>
              <a:rPr lang="en-US" altLang="ko-KR" dirty="0" smtClean="0"/>
              <a:t>Mechanical points (30 </a:t>
            </a:r>
            <a:r>
              <a:rPr lang="en-US" altLang="ko-KR" dirty="0" err="1" smtClean="0"/>
              <a:t>pts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Following the specification</a:t>
            </a:r>
          </a:p>
          <a:p>
            <a:pPr lvl="3"/>
            <a:r>
              <a:rPr lang="en-US" altLang="ko-KR" dirty="0" smtClean="0"/>
              <a:t>Time constraints</a:t>
            </a:r>
          </a:p>
          <a:p>
            <a:pPr lvl="3"/>
            <a:r>
              <a:rPr lang="en-US" altLang="ko-KR" dirty="0" smtClean="0"/>
              <a:t>Execution, output specifications</a:t>
            </a:r>
          </a:p>
          <a:p>
            <a:pPr lvl="1"/>
            <a:r>
              <a:rPr lang="en-US" altLang="ko-KR" dirty="0" smtClean="0"/>
              <a:t>Strategy points (40 </a:t>
            </a:r>
            <a:r>
              <a:rPr lang="en-US" altLang="ko-KR" dirty="0" err="1" smtClean="0"/>
              <a:t>pts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Your implementation of GA encoding, selection, crossover, mutation, substitution strategies</a:t>
            </a:r>
          </a:p>
          <a:p>
            <a:pPr lvl="2"/>
            <a:r>
              <a:rPr lang="en-US" altLang="ko-KR" dirty="0" smtClean="0"/>
              <a:t>OR, an idea from a research paper or a textbook</a:t>
            </a:r>
          </a:p>
          <a:p>
            <a:pPr lvl="3"/>
            <a:r>
              <a:rPr lang="en-US" altLang="ko-KR" dirty="0" smtClean="0"/>
              <a:t>This case do identify your source. </a:t>
            </a:r>
          </a:p>
          <a:p>
            <a:pPr lvl="3"/>
            <a:r>
              <a:rPr lang="en-US" altLang="ko-KR" dirty="0" smtClean="0"/>
              <a:t>Remember the syllabus for the case of plagiarism</a:t>
            </a:r>
          </a:p>
          <a:p>
            <a:pPr lvl="2"/>
            <a:r>
              <a:rPr lang="en-US" altLang="ko-KR" dirty="0" smtClean="0"/>
              <a:t>Judged in terms of its soundness and novelty by the professor</a:t>
            </a:r>
          </a:p>
          <a:p>
            <a:pPr lvl="1"/>
            <a:r>
              <a:rPr lang="en-US" altLang="ko-KR" dirty="0" smtClean="0"/>
              <a:t>Competition points (20 </a:t>
            </a:r>
            <a:r>
              <a:rPr lang="en-US" altLang="ko-KR" dirty="0" err="1" smtClean="0"/>
              <a:t>pts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Based upon the dataset score</a:t>
            </a:r>
          </a:p>
          <a:p>
            <a:pPr lvl="2"/>
            <a:r>
              <a:rPr lang="en-US" altLang="ko-KR" dirty="0" smtClean="0"/>
              <a:t>The evaluation dataset will be in the same format</a:t>
            </a:r>
          </a:p>
          <a:p>
            <a:pPr lvl="2"/>
            <a:r>
              <a:rPr lang="en-US" altLang="ko-KR" dirty="0" smtClean="0"/>
              <a:t>But in the different values</a:t>
            </a:r>
          </a:p>
          <a:p>
            <a:pPr lvl="1"/>
            <a:r>
              <a:rPr lang="en-US" altLang="ko-KR" dirty="0" smtClean="0"/>
              <a:t>Software structure points (10 </a:t>
            </a:r>
            <a:r>
              <a:rPr lang="en-US" altLang="ko-KR" dirty="0" err="1" smtClean="0"/>
              <a:t>pts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The goodness of the structure of your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8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Homework Deliverables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435280" cy="49251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By 11:59pm, </a:t>
            </a:r>
            <a:r>
              <a:rPr lang="en-US" altLang="ko-KR" dirty="0" smtClean="0"/>
              <a:t>May</a:t>
            </a:r>
            <a:r>
              <a:rPr lang="en-US" altLang="ko-KR" dirty="0" smtClean="0"/>
              <a:t>. </a:t>
            </a:r>
            <a:r>
              <a:rPr lang="en-US" altLang="ko-KR" smtClean="0"/>
              <a:t>14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You will submit a zip file of </a:t>
            </a:r>
          </a:p>
          <a:p>
            <a:pPr lvl="2"/>
            <a:r>
              <a:rPr lang="en-US" altLang="ko-KR" dirty="0" smtClean="0"/>
              <a:t>Python files</a:t>
            </a:r>
          </a:p>
          <a:p>
            <a:pPr lvl="3"/>
            <a:r>
              <a:rPr lang="en-US" altLang="ko-KR" dirty="0" smtClean="0"/>
              <a:t>Your implementations</a:t>
            </a:r>
          </a:p>
          <a:p>
            <a:pPr lvl="3"/>
            <a:r>
              <a:rPr lang="en-US" altLang="ko-KR" dirty="0" smtClean="0"/>
              <a:t>You are free to make additional modules, files, classes, functions to solve the problem</a:t>
            </a:r>
          </a:p>
          <a:p>
            <a:pPr lvl="2"/>
            <a:r>
              <a:rPr lang="en-US" altLang="ko-KR" dirty="0" smtClean="0"/>
              <a:t>Reports</a:t>
            </a:r>
          </a:p>
          <a:p>
            <a:pPr lvl="3"/>
            <a:r>
              <a:rPr lang="en-US" altLang="ko-KR" dirty="0" smtClean="0"/>
              <a:t>N pages of </a:t>
            </a:r>
          </a:p>
          <a:p>
            <a:pPr lvl="4"/>
            <a:r>
              <a:rPr lang="en-US" altLang="ko-KR" dirty="0" smtClean="0"/>
              <a:t>Your strategies on the GA steps</a:t>
            </a:r>
          </a:p>
          <a:p>
            <a:pPr lvl="4"/>
            <a:r>
              <a:rPr lang="en-US" altLang="ko-KR" dirty="0" smtClean="0"/>
              <a:t>Your parameter choice experiment results</a:t>
            </a:r>
          </a:p>
          <a:p>
            <a:pPr lvl="4"/>
            <a:r>
              <a:rPr lang="en-US" altLang="ko-KR" b="1" u="sng" dirty="0" smtClean="0"/>
              <a:t>Citations upon referenced materials</a:t>
            </a:r>
          </a:p>
          <a:p>
            <a:pPr lvl="4"/>
            <a:r>
              <a:rPr lang="en-US" altLang="ko-KR" b="1" dirty="0" smtClean="0"/>
              <a:t>These are based upon your implementations!</a:t>
            </a:r>
          </a:p>
          <a:p>
            <a:pPr lvl="1"/>
            <a:r>
              <a:rPr lang="en-US" altLang="ko-KR" dirty="0" smtClean="0"/>
              <a:t>Via KLMS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noFill/>
        <a:ln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6270</TotalTime>
  <Words>406</Words>
  <Application>Microsoft Office PowerPoint</Application>
  <PresentationFormat>On-screen Show (4:3)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Cambria</vt:lpstr>
      <vt:lpstr>Times New Roman</vt:lpstr>
      <vt:lpstr>발표 템플릿</vt:lpstr>
      <vt:lpstr>Traveling Salesman Problem</vt:lpstr>
      <vt:lpstr>Homework Objectives</vt:lpstr>
      <vt:lpstr>Dataset</vt:lpstr>
      <vt:lpstr>Running time</vt:lpstr>
      <vt:lpstr>Execution and output structures</vt:lpstr>
      <vt:lpstr>Grading criteria</vt:lpstr>
      <vt:lpstr>Homework Deliverables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Il-Chul Moon</cp:lastModifiedBy>
  <cp:revision>170</cp:revision>
  <dcterms:created xsi:type="dcterms:W3CDTF">2011-08-19T05:41:09Z</dcterms:created>
  <dcterms:modified xsi:type="dcterms:W3CDTF">2018-04-29T22:04:34Z</dcterms:modified>
</cp:coreProperties>
</file>