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75" r:id="rId4"/>
    <p:sldId id="315" r:id="rId5"/>
    <p:sldId id="316" r:id="rId6"/>
    <p:sldId id="317" r:id="rId7"/>
    <p:sldId id="318" r:id="rId8"/>
    <p:sldId id="319" r:id="rId9"/>
    <p:sldId id="313" r:id="rId10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EE4KtmMnRCEGUuLvFAQatGckm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4AFBAD-5193-4BB6-B288-C3BA46609B8C}">
  <a:tblStyle styleId="{504AFBAD-5193-4BB6-B288-C3BA46609B8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A5D7C5-024B-42AC-B025-C1F7870B16E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26BBE0-A2EB-47CF-A402-B0AE246545E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78912" autoAdjust="0"/>
  </p:normalViewPr>
  <p:slideViewPr>
    <p:cSldViewPr snapToGrid="0">
      <p:cViewPr varScale="1">
        <p:scale>
          <a:sx n="133" d="100"/>
          <a:sy n="133" d="100"/>
        </p:scale>
        <p:origin x="1656" y="184"/>
      </p:cViewPr>
      <p:guideLst>
        <p:guide orient="horz" pos="1620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B636EB-421F-C650-2963-7D1BA89E65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ACFE6-D532-5650-8D97-542E59E820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A40AC-F340-014C-8708-4D3A0DDE5CF8}" type="datetimeFigureOut">
              <a:rPr lang="x-none" smtClean="0"/>
              <a:pPr/>
              <a:t>21.03.24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72226-37BF-E1C3-82BB-8045B85205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9F102-9D40-225C-9BDF-3A43FC6296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D1A69-A973-E945-A542-FD4AC200D75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5560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17c5ae42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1217c5ae4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3d25788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23d25788e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123d25788e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3d25788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3d25788e8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g123d25788e8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>
            <a:spLocks noGrp="1"/>
          </p:cNvSpPr>
          <p:nvPr>
            <p:ph type="pic" idx="2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365443" y="1445896"/>
            <a:ext cx="8524557" cy="28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8"/>
              <a:buFont typeface="Arial"/>
              <a:buNone/>
              <a:defRPr sz="2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88"/>
              <a:buFont typeface="Arial"/>
              <a:buNone/>
              <a:defRPr sz="26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88"/>
              <a:buFont typeface="Arial"/>
              <a:buNone/>
              <a:defRPr sz="260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88"/>
              <a:buFont typeface="Arial"/>
              <a:buNone/>
              <a:defRPr sz="260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88"/>
              <a:buFont typeface="Arial"/>
              <a:buNone/>
              <a:defRPr sz="2600" b="1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3"/>
          </p:nvPr>
        </p:nvSpPr>
        <p:spPr>
          <a:xfrm>
            <a:off x="380675" y="3106346"/>
            <a:ext cx="8515675" cy="50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None/>
              <a:defRPr sz="1800" b="1" i="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None/>
              <a:defRPr sz="1800" b="1" i="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None/>
              <a:defRPr sz="1800" b="1" i="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None/>
              <a:defRPr sz="1800" b="1" i="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None/>
              <a:defRPr sz="1800" b="1" i="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A6B71-062B-E491-6D6D-475D355EDFB9}"/>
              </a:ext>
            </a:extLst>
          </p:cNvPr>
          <p:cNvSpPr txBox="1"/>
          <p:nvPr userDrawn="1"/>
        </p:nvSpPr>
        <p:spPr>
          <a:xfrm>
            <a:off x="7421526" y="49228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4A750-E430-1125-8EBE-1AABF23CF651}"/>
              </a:ext>
            </a:extLst>
          </p:cNvPr>
          <p:cNvSpPr txBox="1"/>
          <p:nvPr userDrawn="1"/>
        </p:nvSpPr>
        <p:spPr>
          <a:xfrm>
            <a:off x="8229600" y="49335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4E3F9-236B-9B30-4B47-C3542D6B2205}"/>
              </a:ext>
            </a:extLst>
          </p:cNvPr>
          <p:cNvSpPr txBox="1"/>
          <p:nvPr userDrawn="1"/>
        </p:nvSpPr>
        <p:spPr>
          <a:xfrm>
            <a:off x="7751135" y="49228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>
  <p:cSld name="Inhalt mit Überschrif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861640" y="1188000"/>
            <a:ext cx="4882310" cy="3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242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  <a:defRPr sz="1500"/>
            </a:lvl1pPr>
            <a:lvl2pPr marL="914400" lvl="1" indent="-30403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88"/>
              <a:buFont typeface="Arial"/>
              <a:buChar char="•"/>
              <a:defRPr sz="1350"/>
            </a:lvl2pPr>
            <a:lvl3pPr marL="1371600" lvl="2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 sz="1200"/>
            </a:lvl3pPr>
            <a:lvl4pPr marL="1828800" lvl="3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00051" y="1188001"/>
            <a:ext cx="3178969" cy="3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24"/>
              <a:buFont typeface="Arial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92"/>
              <a:buFont typeface="Arial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>
  <p:cSld name="Bild mit Überschrif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1843915" y="468662"/>
            <a:ext cx="5471285" cy="3112861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846522" y="4099062"/>
            <a:ext cx="5468677" cy="57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24"/>
              <a:buFont typeface="Arial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24"/>
              <a:buFont typeface="Arial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92"/>
              <a:buFont typeface="Arial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>
  <p:cSld name="Titel und vertikaler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 rot="5400000">
            <a:off x="2815668" y="-1347311"/>
            <a:ext cx="3512663" cy="83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 rot="5400000">
            <a:off x="5576112" y="1468202"/>
            <a:ext cx="43602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 rot="5400000">
            <a:off x="1334614" y="-658746"/>
            <a:ext cx="4360224" cy="62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400050" y="1188000"/>
            <a:ext cx="8343900" cy="336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318007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131580" y="296244"/>
            <a:ext cx="5133597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400050" y="1188000"/>
            <a:ext cx="4114800" cy="344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4629150" y="1188000"/>
            <a:ext cx="4114799" cy="344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">
  <p:cSld name="1_Zwei Inhal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>
            <a:spLocks noGrp="1"/>
          </p:cNvSpPr>
          <p:nvPr>
            <p:ph type="pic" idx="2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00050" y="1188000"/>
            <a:ext cx="4114800" cy="344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>
  <p:cSld name="Vergleich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88"/>
              <a:buFont typeface="Arial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00050" y="1937441"/>
            <a:ext cx="4098132" cy="270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645818" y="1188000"/>
            <a:ext cx="4098132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88"/>
              <a:buFont typeface="Arial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45818" y="1937441"/>
            <a:ext cx="4098132" cy="27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gleich">
  <p:cSld name="1_Vergleich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88"/>
              <a:buFont typeface="Arial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400050" y="1937441"/>
            <a:ext cx="4098132" cy="270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/>
            </a:lvl1pPr>
            <a:lvl2pPr marL="914400" lvl="1" indent="-32918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/>
            </a:lvl2pPr>
            <a:lvl3pPr marL="1371600" lvl="2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3pPr>
            <a:lvl4pPr marL="1828800" lvl="3" indent="-31800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/>
            </a:lvl4pPr>
            <a:lvl5pPr marL="2286000" lvl="4" indent="-29565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4645818" y="1188000"/>
            <a:ext cx="4098132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88"/>
              <a:buFont typeface="Arial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0" y="1328420"/>
            <a:ext cx="9144000" cy="330454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ur Titel">
  <p:cSld name="2_Nur Titel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0" y="1328419"/>
            <a:ext cx="9144000" cy="3419793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130306" y="296244"/>
            <a:ext cx="5134871" cy="57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9183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8008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8008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8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656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56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7"/>
          <p:cNvCxnSpPr/>
          <p:nvPr/>
        </p:nvCxnSpPr>
        <p:spPr>
          <a:xfrm>
            <a:off x="174563" y="4741374"/>
            <a:ext cx="8928107" cy="745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668000" y="331200"/>
            <a:ext cx="1079999" cy="50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7"/>
          <p:cNvSpPr txBox="1"/>
          <p:nvPr/>
        </p:nvSpPr>
        <p:spPr>
          <a:xfrm>
            <a:off x="2130307" y="4748824"/>
            <a:ext cx="2023882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>
                <a:solidFill>
                  <a:schemeClr val="dk1"/>
                </a:solidFill>
              </a:rPr>
              <a:t>IBCS-FMS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"/>
          <p:cNvSpPr txBox="1"/>
          <p:nvPr/>
        </p:nvSpPr>
        <p:spPr>
          <a:xfrm>
            <a:off x="3980612" y="4748824"/>
            <a:ext cx="4759843" cy="39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sourcing from PubChem</a:t>
            </a: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18935" y="365328"/>
            <a:ext cx="1639802" cy="5755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>
          <p15:clr>
            <a:srgbClr val="F26B43"/>
          </p15:clr>
        </p15:guide>
        <p15:guide id="2" orient="horz" pos="464">
          <p15:clr>
            <a:srgbClr val="F26B43"/>
          </p15:clr>
        </p15:guide>
        <p15:guide id="3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220023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ftp.ncbi.nlm.nih.gov/pubchem/Compound/Extras/CID-SMILES.gz" TargetMode="External"/><Relationship Id="rId2" Type="http://schemas.openxmlformats.org/officeDocument/2006/relationships/hyperlink" Target="https://chemistry.stackexchange.com/questions/122109/how-to-get-the-smiles-of-all-compounds-on-pubch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chemdocs.ncbi.nlm.nih.gov/pug-rest#_Toc494865567" TargetMode="External"/><Relationship Id="rId2" Type="http://schemas.openxmlformats.org/officeDocument/2006/relationships/hyperlink" Target="https://pubchem.ncbi.nlm.nih.gov/rest/pug/compound/name/aspirin/property/MolecularWeigh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chem.ncbi.nlm.nih.gov/rest/pug_view/data/compound/2244/xml?heading=Solubility" TargetMode="External"/><Relationship Id="rId4" Type="http://schemas.openxmlformats.org/officeDocument/2006/relationships/hyperlink" Target="https://pubchem.ncbi.nlm.nih.gov/rest/pug_view/data/compound/2244?heading=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chem.ncbi.nlm.nih.gov/rest/pug_view/data/compound/%25s/x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8811" b="18809"/>
          <a:stretch/>
        </p:blipFill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" name="Google Shape;104;p1"/>
          <p:cNvSpPr txBox="1">
            <a:spLocks noGrp="1"/>
          </p:cNvSpPr>
          <p:nvPr>
            <p:ph type="body" idx="1"/>
          </p:nvPr>
        </p:nvSpPr>
        <p:spPr>
          <a:xfrm>
            <a:off x="241893" y="1915995"/>
            <a:ext cx="8526722" cy="55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"/>
              <a:buFont typeface="Arial"/>
              <a:buNone/>
            </a:pPr>
            <a:r>
              <a:rPr lang="de-DE" sz="2400" dirty="0"/>
              <a:t>Solubility data sourcing from Pubchem database </a:t>
            </a:r>
            <a:endParaRPr sz="2400"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body" idx="3"/>
          </p:nvPr>
        </p:nvSpPr>
        <p:spPr>
          <a:xfrm>
            <a:off x="278900" y="3308600"/>
            <a:ext cx="54162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None/>
            </a:pPr>
            <a:r>
              <a:rPr lang="de-DE" sz="1600" dirty="0">
                <a:solidFill>
                  <a:schemeClr val="lt1"/>
                </a:solidFill>
              </a:rPr>
              <a:t>Mushtaq Ali </a:t>
            </a:r>
          </a:p>
          <a:p>
            <a:pPr marL="0" lvl="0" indent="0">
              <a:buClr>
                <a:schemeClr val="lt1"/>
              </a:buClr>
              <a:buSzPts val="1760"/>
            </a:pPr>
            <a:r>
              <a:rPr lang="en-US" sz="1600" dirty="0">
                <a:solidFill>
                  <a:schemeClr val="bg1"/>
                </a:solidFill>
              </a:rPr>
              <a:t>Prof. Dr. Stefan Bräse </a:t>
            </a:r>
            <a:r>
              <a:rPr lang="en-US" sz="1600" dirty="0">
                <a:solidFill>
                  <a:schemeClr val="lt1"/>
                </a:solidFill>
              </a:rPr>
              <a:t>&amp; Dr Nicole Jung 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None/>
            </a:pPr>
            <a:r>
              <a:rPr lang="de-DE" sz="1600" dirty="0">
                <a:solidFill>
                  <a:schemeClr val="lt1"/>
                </a:solidFill>
              </a:rPr>
              <a:t>Institute of Biological and Chemical Systems (IBCS)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89C0C-FD5D-40E7-8163-CD611D7C3F1F}"/>
              </a:ext>
            </a:extLst>
          </p:cNvPr>
          <p:cNvSpPr txBox="1"/>
          <p:nvPr/>
        </p:nvSpPr>
        <p:spPr>
          <a:xfrm>
            <a:off x="8452884" y="49866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17c5ae42b_0_9"/>
          <p:cNvSpPr txBox="1">
            <a:spLocks noGrp="1"/>
          </p:cNvSpPr>
          <p:nvPr>
            <p:ph type="body" idx="1"/>
          </p:nvPr>
        </p:nvSpPr>
        <p:spPr>
          <a:xfrm>
            <a:off x="400049" y="1188000"/>
            <a:ext cx="6470115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endParaRPr sz="1400" b="1" dirty="0"/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PubChem is open Chemistry database from National Institutes of Health,   since 2004. 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3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300" dirty="0">
              <a:solidFill>
                <a:schemeClr val="dk1"/>
              </a:solidFill>
            </a:endParaRPr>
          </a:p>
          <a:p>
            <a:pPr marL="628650" marR="0" lvl="0" indent="-1714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300" dirty="0">
              <a:solidFill>
                <a:schemeClr val="dk1"/>
              </a:solidFill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information on  Chemical structure, Chemical and physical properties  the compound ,biological activities, patents, health, safety , toxicity data and many  others 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3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PubChem data are contributed by many data sources like government agencies ,chemical vendor, journal publishers and more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112 Million , Unique  Compound  chemical structure  extracted from PubChem substance records.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de-DE" sz="1300" dirty="0"/>
              <a:t> </a:t>
            </a:r>
            <a:endParaRPr sz="13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endParaRPr sz="1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endParaRPr sz="1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/>
          </a:p>
          <a:p>
            <a:pPr marL="0" lvl="0" indent="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7777"/>
              <a:buNone/>
            </a:pPr>
            <a:endParaRPr sz="1800" dirty="0"/>
          </a:p>
        </p:txBody>
      </p:sp>
      <p:sp>
        <p:nvSpPr>
          <p:cNvPr id="441" name="Google Shape;441;g1217c5ae42b_0_9"/>
          <p:cNvSpPr txBox="1">
            <a:spLocks noGrp="1"/>
          </p:cNvSpPr>
          <p:nvPr>
            <p:ph type="dt" idx="10"/>
          </p:nvPr>
        </p:nvSpPr>
        <p:spPr>
          <a:xfrm>
            <a:off x="627234" y="4748824"/>
            <a:ext cx="1027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17.03.2024</a:t>
            </a:r>
            <a:endParaRPr dirty="0"/>
          </a:p>
        </p:txBody>
      </p:sp>
      <p:sp>
        <p:nvSpPr>
          <p:cNvPr id="442" name="Google Shape;442;g1217c5ae42b_0_9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de-DE"/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2</a:t>
            </a:fld>
            <a:endParaRPr dirty="0"/>
          </a:p>
        </p:txBody>
      </p:sp>
      <p:sp>
        <p:nvSpPr>
          <p:cNvPr id="443" name="Google Shape;443;g1217c5ae42b_0_9"/>
          <p:cNvSpPr txBox="1">
            <a:spLocks noGrp="1"/>
          </p:cNvSpPr>
          <p:nvPr>
            <p:ph type="title"/>
          </p:nvPr>
        </p:nvSpPr>
        <p:spPr>
          <a:xfrm>
            <a:off x="2131580" y="296244"/>
            <a:ext cx="513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de-DE" dirty="0"/>
              <a:t>            </a:t>
            </a:r>
            <a:r>
              <a:rPr lang="de-DE" sz="2000" dirty="0"/>
              <a:t>What is Pubchem </a:t>
            </a:r>
            <a:endParaRPr sz="2000" dirty="0"/>
          </a:p>
        </p:txBody>
      </p:sp>
      <p:pic>
        <p:nvPicPr>
          <p:cNvPr id="3" name="Picture 2" descr="A grey and blue logo&#10;&#10;Description automatically generated">
            <a:extLst>
              <a:ext uri="{FF2B5EF4-FFF2-40B4-BE49-F238E27FC236}">
                <a16:creationId xmlns:a16="http://schemas.microsoft.com/office/drawing/2014/main" id="{E83675FB-52BD-6BA6-4D85-1E9B796B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20" y="1963553"/>
            <a:ext cx="1873785" cy="1674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3d25788e8_0_3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3</a:t>
            </a:fld>
            <a:endParaRPr/>
          </a:p>
        </p:txBody>
      </p:sp>
      <p:sp>
        <p:nvSpPr>
          <p:cNvPr id="452" name="Google Shape;452;g123d25788e8_0_3"/>
          <p:cNvSpPr txBox="1">
            <a:spLocks noGrp="1"/>
          </p:cNvSpPr>
          <p:nvPr>
            <p:ph type="title"/>
          </p:nvPr>
        </p:nvSpPr>
        <p:spPr>
          <a:xfrm>
            <a:off x="2131580" y="296244"/>
            <a:ext cx="5133600" cy="57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         </a:t>
            </a:r>
            <a:r>
              <a:rPr lang="de-DE" sz="2000" dirty="0"/>
              <a:t>Steps for data sourcing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CC1F-CF39-FAD6-3F75-CF15D22EBC4E}"/>
              </a:ext>
            </a:extLst>
          </p:cNvPr>
          <p:cNvSpPr txBox="1"/>
          <p:nvPr/>
        </p:nvSpPr>
        <p:spPr>
          <a:xfrm>
            <a:off x="611203" y="1590221"/>
            <a:ext cx="66539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compound  smiles along with compound id </a:t>
            </a:r>
            <a:endParaRPr lang="en-US" sz="12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Write the code which can source data of a compound </a:t>
            </a:r>
            <a:endParaRPr lang="en-US" sz="1200" dirty="0"/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lang="en-US" sz="12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</a:rPr>
              <a:t>3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.Get the Experimented  solubility of the compound  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</a:rPr>
              <a:t>4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Clean the data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</a:rPr>
              <a:t>5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Save the data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A1D0A-4114-554A-A7C7-CAFE9EB0A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Compounds records are accessed by CID number</a:t>
            </a:r>
            <a:endParaRPr lang="en-US" sz="3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None/>
            </a:pPr>
            <a:r>
              <a:rPr lang="en-US" sz="3000" b="1" dirty="0">
                <a:solidFill>
                  <a:schemeClr val="dk1"/>
                </a:solidFill>
              </a:rPr>
              <a:t>                                                                               </a:t>
            </a: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2 . https://</a:t>
            </a:r>
            <a:r>
              <a:rPr lang="en-US" sz="3000" dirty="0" err="1">
                <a:solidFill>
                  <a:schemeClr val="dk1"/>
                </a:solidFill>
              </a:rPr>
              <a:t>pubchem.ncbi.nlm.nih.gov</a:t>
            </a:r>
            <a:r>
              <a:rPr lang="en-US" sz="3000" dirty="0">
                <a:solidFill>
                  <a:schemeClr val="dk1"/>
                </a:solidFill>
              </a:rPr>
              <a:t>/rest/</a:t>
            </a:r>
            <a:r>
              <a:rPr lang="en-US" sz="3000" dirty="0" err="1">
                <a:solidFill>
                  <a:schemeClr val="dk1"/>
                </a:solidFill>
              </a:rPr>
              <a:t>pug_view</a:t>
            </a:r>
            <a:r>
              <a:rPr lang="en-US" sz="3000" dirty="0">
                <a:solidFill>
                  <a:schemeClr val="dk1"/>
                </a:solidFill>
              </a:rPr>
              <a:t>/data/compound/2244/xml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</a:t>
            </a:r>
            <a:endParaRPr lang="en-US" sz="3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                                                                                                  </a:t>
            </a:r>
            <a:endParaRPr lang="en-US" sz="3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                   </a:t>
            </a:r>
            <a:endParaRPr lang="en-US" sz="3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                                                                                                  CID for Aspirin        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    </a:t>
            </a:r>
            <a:endParaRPr lang="en-US" sz="3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3. Link to get the smiles along with CID </a:t>
            </a:r>
            <a:endParaRPr lang="en-US" sz="30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 </a:t>
            </a:r>
            <a:r>
              <a:rPr lang="en-US" sz="3000" u="sng" dirty="0">
                <a:solidFill>
                  <a:schemeClr val="dk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https://chemistry.stackexchange.com/questions/122109/how-to-get-the-smiles-of-all-compounds-on-pubchem</a:t>
            </a:r>
            <a:endParaRPr lang="en-US" sz="3000" u="sng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i="0" u="sng" dirty="0">
                <a:effectLst/>
                <a:highlight>
                  <a:srgbClr val="FFFFFF"/>
                </a:highlight>
                <a:latin typeface="Georgia" panose="02040502050405020303" pitchFamily="18" charset="0"/>
                <a:hlinkClick r:id="rId3"/>
              </a:rPr>
              <a:t> ftp://ftp.ncbi.nlm.nih.gov/pubchem/Compound/Extras/CID-SMILES.gz</a:t>
            </a: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 Number of compounds with above link is 111,40,3065 along with Compound identification number and smiles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5667D-2321-14B6-28C0-90A5CC5B9E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1F33A2-5E7F-884C-A601-AF568EAB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456" y="306180"/>
            <a:ext cx="5664883" cy="57003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COMPOUND SMILES  AND COMPOUND ID </a:t>
            </a:r>
            <a:endParaRPr lang="en-DE" sz="2000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019E931-2505-D7FF-8BEA-CA224576F63B}"/>
              </a:ext>
            </a:extLst>
          </p:cNvPr>
          <p:cNvSpPr/>
          <p:nvPr/>
        </p:nvSpPr>
        <p:spPr>
          <a:xfrm>
            <a:off x="5028783" y="2160343"/>
            <a:ext cx="154004" cy="4892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2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B707F3-38D4-B18B-31F9-7783458B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49" y="969809"/>
            <a:ext cx="8368565" cy="3779015"/>
          </a:xfrm>
        </p:spPr>
        <p:txBody>
          <a:bodyPr>
            <a:normAutofit fontScale="25000" lnSpcReduction="20000"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There are two methods to obtaining  the data from PubChem programmatically: PUG-REST  and PUG-View . PUG-REST provides data which computed by PubChem like Molecular weight, Heavy atom count </a:t>
            </a: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4800" u="sng" dirty="0">
                <a:solidFill>
                  <a:schemeClr val="hlink"/>
                </a:solidFill>
                <a:hlinkClick r:id="rId2"/>
              </a:rPr>
              <a:t>https://pubchem.ncbi.nlm.nih.gov/rest/pug/</a:t>
            </a:r>
            <a:r>
              <a:rPr lang="en-US" sz="4800" i="1" u="sng" dirty="0">
                <a:solidFill>
                  <a:schemeClr val="hlink"/>
                </a:solidFill>
                <a:hlinkClick r:id="rId2"/>
              </a:rPr>
              <a:t>/compound/name/aspirin/property/MolecularWeight</a:t>
            </a:r>
            <a:endParaRPr lang="en-US" sz="4800" i="1" u="sng" dirty="0"/>
          </a:p>
          <a:p>
            <a:pPr marL="3429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4800" i="1" dirty="0"/>
              <a:t>       Complete list of the computed properties     </a:t>
            </a:r>
            <a:endParaRPr lang="en-US" sz="4800" dirty="0"/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4800" dirty="0"/>
              <a:t>        </a:t>
            </a:r>
            <a:r>
              <a:rPr lang="en-US" sz="4800" u="sng" dirty="0">
                <a:solidFill>
                  <a:schemeClr val="hlink"/>
                </a:solidFill>
                <a:hlinkClick r:id="rId3"/>
              </a:rPr>
              <a:t>https://pubchemdocs.ncbi.nlm.nih.gov/pug-rest#_Toc494865567</a:t>
            </a:r>
            <a:endParaRPr lang="en-US" sz="4800" dirty="0"/>
          </a:p>
          <a:p>
            <a:pPr marL="3429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PUG-VIEW provides data which  is collected from other sources , experimental data of the compound  like melting point , Solubility </a:t>
            </a:r>
            <a:r>
              <a:rPr lang="en-US" sz="4800" dirty="0" err="1"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                                                               </a:t>
            </a:r>
            <a:r>
              <a:rPr lang="en-US" sz="4800" b="1" dirty="0">
                <a:solidFill>
                  <a:schemeClr val="dk1"/>
                </a:solidFill>
              </a:rPr>
              <a:t>CID for Aspirin </a:t>
            </a:r>
            <a:r>
              <a:rPr lang="en-US" sz="4800" u="sng" dirty="0">
                <a:solidFill>
                  <a:schemeClr val="hlink"/>
                </a:solidFill>
                <a:hlinkClick r:id="rId4"/>
              </a:rPr>
              <a:t>https://pubchem.ncbi.nlm.nih.gov/rest/pug_view/</a:t>
            </a:r>
            <a:r>
              <a:rPr lang="en-US" sz="4800" i="1" u="sng" dirty="0">
                <a:solidFill>
                  <a:schemeClr val="hlink"/>
                </a:solidFill>
                <a:hlinkClick r:id="rId4"/>
              </a:rPr>
              <a:t>data/compound/2244?heading=</a:t>
            </a:r>
            <a:r>
              <a:rPr lang="en-US" sz="4800" u="sng" dirty="0">
                <a:solidFill>
                  <a:schemeClr val="hlink"/>
                </a:solidFill>
                <a:hlinkClick r:id="rId5"/>
              </a:rPr>
              <a:t> Solubility</a:t>
            </a:r>
            <a:endParaRPr lang="en-US" sz="4800" u="sng" dirty="0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4800" i="1" dirty="0"/>
              <a:t>        Complete list of the computed properties </a:t>
            </a:r>
          </a:p>
          <a:p>
            <a:pPr marL="228600" indent="-228600">
              <a:lnSpc>
                <a:spcPct val="200000"/>
              </a:lnSpc>
              <a:spcBef>
                <a:spcPts val="600"/>
              </a:spcBef>
              <a:buSzPts val="1400"/>
              <a:buNone/>
            </a:pPr>
            <a:r>
              <a:rPr lang="en-US" sz="4800" i="1" dirty="0"/>
              <a:t>        </a:t>
            </a:r>
            <a:r>
              <a:rPr lang="en-US" sz="4800" u="sng" dirty="0">
                <a:solidFill>
                  <a:schemeClr val="hlink"/>
                </a:solidFill>
                <a:hlinkClick r:id="rId3"/>
              </a:rPr>
              <a:t>https://pubchemdocs.ncbi.nlm.nih.gov/pug-rest#_Toc494865567</a:t>
            </a:r>
            <a:endParaRPr lang="en-US" sz="4800" dirty="0"/>
          </a:p>
          <a:p>
            <a:pPr marL="228600" lvl="0" indent="-228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-US" sz="4800" i="1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lang="en-US" sz="4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lang="en-US" sz="4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lang="en-US" sz="4800" i="1" u="sng"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5600" i="1" u="sng" dirty="0"/>
              <a:t> </a:t>
            </a:r>
            <a:endParaRPr lang="en-US" sz="5600" dirty="0"/>
          </a:p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E6BF7-B55D-E5A6-F556-0C1B0FD4DF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7F33A-2D46-615A-93A2-C16FDDF7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849" y="303200"/>
            <a:ext cx="5133597" cy="575989"/>
          </a:xfrm>
        </p:spPr>
        <p:txBody>
          <a:bodyPr>
            <a:normAutofit/>
          </a:bodyPr>
          <a:lstStyle/>
          <a:p>
            <a:r>
              <a:rPr lang="en-DE" sz="2000" dirty="0"/>
              <a:t>Method for sourcing the data 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51ED31E-9A71-E81B-5C9E-F6CA1997D6D1}"/>
              </a:ext>
            </a:extLst>
          </p:cNvPr>
          <p:cNvSpPr/>
          <p:nvPr/>
        </p:nvSpPr>
        <p:spPr>
          <a:xfrm>
            <a:off x="5197644" y="3542097"/>
            <a:ext cx="105876" cy="1925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9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D6BE7E-5F19-AA12-90B3-A3AC210CB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358775" lvl="0" indent="-358775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Import and install the required library </a:t>
            </a:r>
            <a:endParaRPr lang="en-US" sz="4800" dirty="0"/>
          </a:p>
          <a:p>
            <a:pPr marL="358775" lvl="0" indent="-358775" algn="l" rtl="0">
              <a:spcBef>
                <a:spcPts val="28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endParaRPr lang="en-US" sz="4800"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spcBef>
                <a:spcPts val="28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From the smiles get  the CID </a:t>
            </a:r>
          </a:p>
          <a:p>
            <a:pPr marL="358775" lvl="0" indent="-358775" algn="l" rtl="0">
              <a:spcBef>
                <a:spcPts val="28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endParaRPr lang="en-US" sz="3100" dirty="0">
              <a:latin typeface="Arial"/>
              <a:ea typeface="Arial"/>
              <a:cs typeface="Arial"/>
              <a:sym typeface="Arial"/>
            </a:endParaRPr>
          </a:p>
          <a:p>
            <a:pPr marL="358775" lvl="0" indent="-358775" algn="l" rtl="0">
              <a:spcBef>
                <a:spcPts val="28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3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Code to get the data from PubChem </a:t>
            </a:r>
          </a:p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DE" sz="1800" b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DE" sz="4000" b="1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cid_sol(id) </a:t>
            </a:r>
          </a:p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DE" sz="4000" b="1" kern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DE" sz="4000" b="1" kern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https://pubchem.ncbi.nlm.nih.gov/rest/pug_view/data/compound/%s/xml</a:t>
            </a:r>
            <a:endParaRPr lang="en-DE" sz="4000" b="1" kern="0" dirty="0">
              <a:solidFill>
                <a:schemeClr val="accent2"/>
              </a:solidFill>
              <a:effectLst/>
              <a:highlight>
                <a:srgbClr val="FFFFFF"/>
              </a:highlight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DE" sz="4000" kern="10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data=requests.get(x % id) </a:t>
            </a:r>
          </a:p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html = BeautifulSoup(data.content, "xml")</a:t>
            </a:r>
            <a:endParaRPr lang="en-DE" sz="4000" kern="100" dirty="0">
              <a:solidFill>
                <a:schemeClr val="bg2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6840" indent="0">
              <a:buNone/>
            </a:pPr>
            <a:r>
              <a:rPr lang="en-DE" sz="4000" b="1" kern="0" dirty="0">
                <a:solidFill>
                  <a:schemeClr val="bg2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solubility = html.find(name='TOCHeading’</a:t>
            </a:r>
            <a:r>
              <a:rPr lang="en-DE" sz="4000" dirty="0">
                <a:solidFill>
                  <a:schemeClr val="bg2"/>
                </a:solidFill>
                <a:effectLst/>
              </a:rPr>
              <a:t> ,</a:t>
            </a: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string='Solubility’)</a:t>
            </a:r>
          </a:p>
          <a:p>
            <a:pPr marL="116840" indent="0">
              <a:buNone/>
            </a:pPr>
            <a:r>
              <a:rPr lang="en-DE" sz="4000" b="1" dirty="0">
                <a:solidFill>
                  <a:schemeClr val="bg2"/>
                </a:solidFill>
                <a:highlight>
                  <a:srgbClr val="FFFFFF"/>
                </a:highlight>
                <a:latin typeface="Menlo" panose="020B060903080402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solubility == None:</a:t>
            </a:r>
            <a:endParaRPr lang="en-DE" sz="4000" kern="100" dirty="0">
              <a:solidFill>
                <a:schemeClr val="bg2"/>
              </a:solidFill>
              <a:highlight>
                <a:srgbClr val="FFFFFF"/>
              </a:highlight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" indent="0">
              <a:buNone/>
            </a:pPr>
            <a:r>
              <a:rPr lang="en-DE" sz="4000" b="1" kern="10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return None</a:t>
            </a:r>
            <a:endParaRPr lang="en-DE" sz="4000" kern="100" dirty="0">
              <a:solidFill>
                <a:schemeClr val="bg2"/>
              </a:solidFill>
              <a:highlight>
                <a:srgbClr val="FFFFFF"/>
              </a:highlight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" indent="0">
              <a:buNone/>
            </a:pPr>
            <a:r>
              <a:rPr lang="en-DE" sz="4000" b="1" kern="10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else:</a:t>
            </a:r>
            <a:endParaRPr lang="en-DE" sz="4000" kern="100" dirty="0">
              <a:solidFill>
                <a:schemeClr val="bg2"/>
              </a:solidFill>
              <a:highlight>
                <a:srgbClr val="FFFFFF"/>
              </a:highlight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840" indent="0">
              <a:buNone/>
            </a:pPr>
            <a:r>
              <a:rPr lang="en-DE" sz="4000" b="1" kern="10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solub=solubility.find_next_sibling('Information').find(name='String').string</a:t>
            </a:r>
            <a:endParaRPr lang="en-DE" sz="4000" kern="100" dirty="0">
              <a:solidFill>
                <a:schemeClr val="bg2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25"/>
              </a:lnSpc>
              <a:buNone/>
            </a:pPr>
            <a:r>
              <a:rPr lang="en-DE" sz="4000" b="1" kern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solub</a:t>
            </a:r>
            <a:endParaRPr lang="en-DE" sz="4000" kern="100" dirty="0">
              <a:solidFill>
                <a:schemeClr val="bg2"/>
              </a:solidFill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DE" sz="21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100" u="sng" dirty="0">
              <a:solidFill>
                <a:schemeClr val="hlink"/>
              </a:solidFill>
            </a:endParaRPr>
          </a:p>
          <a:p>
            <a:pPr marL="358775" lvl="0" indent="-358775" algn="l" rtl="0">
              <a:spcBef>
                <a:spcPts val="28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endParaRPr lang="en-US" sz="1400" u="sng" dirty="0">
              <a:solidFill>
                <a:schemeClr val="hlink"/>
              </a:solidFill>
            </a:endParaRPr>
          </a:p>
          <a:p>
            <a:pPr marL="358775" lvl="0" indent="-358775" algn="l" rtl="0">
              <a:spcBef>
                <a:spcPts val="28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4.Getting the solubility raw data like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0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“ </a:t>
            </a:r>
            <a:r>
              <a:rPr lang="en-US" sz="4800" dirty="0"/>
              <a:t>less than 1 mg/mL at 73° F (NTP, 1992) “ 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BE618-DF8E-4D91-4230-C84DAE737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7F79FD-09AB-0F3D-79C3-0E7ACC69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 FOR SOURCING THE DATA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73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5F9DE-0FCC-9712-F1DD-773F29FD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1" y="1255377"/>
            <a:ext cx="4962391" cy="3297372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Ø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Once we have source the raw solubility data</a:t>
            </a:r>
            <a:endParaRPr lang="en-US" sz="4800" dirty="0"/>
          </a:p>
          <a:p>
            <a:pPr marL="685800" lvl="0" indent="-685800" algn="just" rtl="0">
              <a:lnSpc>
                <a:spcPct val="233333"/>
              </a:lnSpc>
              <a:spcBef>
                <a:spcPts val="600"/>
              </a:spcBef>
              <a:spcAft>
                <a:spcPts val="0"/>
              </a:spcAft>
              <a:buSzPts val="12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Clean the data with Regular expression which takes the text data as input and can provide the numerical value  of the text </a:t>
            </a:r>
            <a:r>
              <a:rPr lang="en-US" sz="4800" dirty="0"/>
              <a:t>    </a:t>
            </a: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Raw data : “ </a:t>
            </a:r>
            <a:r>
              <a:rPr lang="en-US" sz="4800" dirty="0"/>
              <a:t>less than 1 mg/ml at 73° F (NTP, 1992)</a:t>
            </a:r>
          </a:p>
          <a:p>
            <a:pPr marL="685800" lvl="0" indent="-685800" algn="just" rtl="0">
              <a:lnSpc>
                <a:spcPct val="233333"/>
              </a:lnSpc>
              <a:spcBef>
                <a:spcPts val="600"/>
              </a:spcBef>
              <a:spcAft>
                <a:spcPts val="0"/>
              </a:spcAft>
              <a:buSzPts val="12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Clean data will have just a Number which is  1 . </a:t>
            </a:r>
            <a:endParaRPr lang="en-US" sz="4800" dirty="0"/>
          </a:p>
          <a:p>
            <a:pPr marL="685800" lvl="0" indent="-685800" algn="just" rtl="0">
              <a:lnSpc>
                <a:spcPct val="233333"/>
              </a:lnSpc>
              <a:spcBef>
                <a:spcPts val="600"/>
              </a:spcBef>
              <a:spcAft>
                <a:spcPts val="0"/>
              </a:spcAft>
              <a:buSzPts val="12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Final solubility of the given smile would be 1 mg/m</a:t>
            </a:r>
          </a:p>
          <a:p>
            <a:pPr marL="685800" lvl="0" indent="-685800" algn="just" rtl="0">
              <a:lnSpc>
                <a:spcPct val="233333"/>
              </a:lnSpc>
              <a:spcBef>
                <a:spcPts val="600"/>
              </a:spcBef>
              <a:spcAft>
                <a:spcPts val="0"/>
              </a:spcAft>
              <a:buSzPts val="1200"/>
              <a:buFont typeface="Wingdings" pitchFamily="2" charset="2"/>
              <a:buChar char="Ø"/>
            </a:pPr>
            <a:r>
              <a:rPr lang="en-US" sz="4800" dirty="0">
                <a:latin typeface="Arial"/>
                <a:ea typeface="Arial"/>
                <a:cs typeface="Arial"/>
                <a:sym typeface="Arial"/>
              </a:rPr>
              <a:t>This solubility data along with smiles saved in the disk for future</a:t>
            </a:r>
            <a:endParaRPr lang="en-DE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25477-0F48-A3A2-4FBF-120DEA10A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D721B5-5A01-0FBD-810F-1A824C7F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43" y="303200"/>
            <a:ext cx="5133597" cy="57598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AND SAVE THE DATA</a:t>
            </a:r>
            <a:endParaRPr lang="en-DE" sz="2000" dirty="0"/>
          </a:p>
        </p:txBody>
      </p:sp>
      <p:pic>
        <p:nvPicPr>
          <p:cNvPr id="5" name="Google Shape;191;p7">
            <a:extLst>
              <a:ext uri="{FF2B5EF4-FFF2-40B4-BE49-F238E27FC236}">
                <a16:creationId xmlns:a16="http://schemas.microsoft.com/office/drawing/2014/main" id="{56AF2C0B-6E63-90A0-3C10-21E36A496A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3402" y="1255377"/>
            <a:ext cx="3012707" cy="2964583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15000"/>
                <a:alpha val="53000"/>
              </a:schemeClr>
            </a:solidFill>
          </a:ln>
          <a:effectLst>
            <a:outerShdw blurRad="50800" dist="50800" dir="5400000" algn="ctr" rotWithShape="0">
              <a:schemeClr val="accent1"/>
            </a:outerShd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CB070-999F-835B-B296-BF3F82A1FCE2}"/>
              </a:ext>
            </a:extLst>
          </p:cNvPr>
          <p:cNvSpPr txBox="1"/>
          <p:nvPr/>
        </p:nvSpPr>
        <p:spPr>
          <a:xfrm>
            <a:off x="5900286" y="4233680"/>
            <a:ext cx="344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Above snippets show the clean data </a:t>
            </a:r>
          </a:p>
          <a:p>
            <a:r>
              <a:rPr lang="en-DE" sz="1000" dirty="0"/>
              <a:t>smiles along with solubility in mg/mL</a:t>
            </a:r>
          </a:p>
        </p:txBody>
      </p:sp>
    </p:spTree>
    <p:extLst>
      <p:ext uri="{BB962C8B-B14F-4D97-AF65-F5344CB8AC3E}">
        <p14:creationId xmlns:p14="http://schemas.microsoft.com/office/powerpoint/2010/main" val="137873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AF9226-5F54-E3A1-3753-B4AC75679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6840" indent="0">
              <a:buNone/>
            </a:pPr>
            <a:r>
              <a:rPr lang="en-DE" dirty="0"/>
              <a:t>    </a:t>
            </a:r>
            <a:r>
              <a:rPr lang="en-DE" sz="1400" dirty="0">
                <a:solidFill>
                  <a:schemeClr val="bg2">
                    <a:lumMod val="75000"/>
                  </a:schemeClr>
                </a:solidFill>
              </a:rPr>
              <a:t>Total smiles present over PubChem- 111.4 million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C67957-37B9-FE4A-B851-22AA46AD3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1B0E0D-4C2D-C916-CA66-76F38E17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464" y="303200"/>
            <a:ext cx="5133597" cy="575989"/>
          </a:xfrm>
        </p:spPr>
        <p:txBody>
          <a:bodyPr>
            <a:normAutofit/>
          </a:bodyPr>
          <a:lstStyle/>
          <a:p>
            <a:r>
              <a:rPr lang="en-DE" sz="2000" dirty="0"/>
              <a:t>Update on PubChem source data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4B3498-D045-D2FE-B87D-4FEA000F9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2696"/>
              </p:ext>
            </p:extLst>
          </p:nvPr>
        </p:nvGraphicFramePr>
        <p:xfrm>
          <a:off x="787299" y="1809549"/>
          <a:ext cx="7695550" cy="231201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83983226"/>
                    </a:ext>
                  </a:extLst>
                </a:gridCol>
                <a:gridCol w="2315062">
                  <a:extLst>
                    <a:ext uri="{9D8B030D-6E8A-4147-A177-3AD203B41FA5}">
                      <a16:colId xmlns:a16="http://schemas.microsoft.com/office/drawing/2014/main" val="1859705274"/>
                    </a:ext>
                  </a:extLst>
                </a:gridCol>
                <a:gridCol w="2092507">
                  <a:extLst>
                    <a:ext uri="{9D8B030D-6E8A-4147-A177-3AD203B41FA5}">
                      <a16:colId xmlns:a16="http://schemas.microsoft.com/office/drawing/2014/main" val="990598838"/>
                    </a:ext>
                  </a:extLst>
                </a:gridCol>
                <a:gridCol w="1882726">
                  <a:extLst>
                    <a:ext uri="{9D8B030D-6E8A-4147-A177-3AD203B41FA5}">
                      <a16:colId xmlns:a16="http://schemas.microsoft.com/office/drawing/2014/main" val="4206503086"/>
                    </a:ext>
                  </a:extLst>
                </a:gridCol>
              </a:tblGrid>
              <a:tr h="521737">
                <a:tc>
                  <a:txBody>
                    <a:bodyPr/>
                    <a:lstStyle/>
                    <a:p>
                      <a:r>
                        <a:rPr lang="en-DE" dirty="0"/>
                        <a:t>Source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Total smiles procesed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Raw solubility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Final clean solubilty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35036"/>
                  </a:ext>
                </a:extLst>
              </a:tr>
              <a:tr h="521737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dirty="0"/>
                        <a:t>0-10000k (10 million)</a:t>
                      </a:r>
                    </a:p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62169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20769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78263"/>
                  </a:ext>
                </a:extLst>
              </a:tr>
              <a:tr h="521737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10000k-2000k(10 million)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6753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6081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4065"/>
                  </a:ext>
                </a:extLst>
              </a:tr>
              <a:tr h="37340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20000k-30000k(10 million)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Going on….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6235"/>
                  </a:ext>
                </a:extLst>
              </a:tr>
              <a:tr h="373400"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696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068C45-0854-C759-C466-6F5FFF243B4E}"/>
              </a:ext>
            </a:extLst>
          </p:cNvPr>
          <p:cNvSpPr txBox="1"/>
          <p:nvPr/>
        </p:nvSpPr>
        <p:spPr>
          <a:xfrm>
            <a:off x="732481" y="4308394"/>
            <a:ext cx="588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Till date sourced  approx. 20% data from PubChem ( around 25 million)</a:t>
            </a:r>
            <a:r>
              <a:rPr lang="en-GB" dirty="0"/>
              <a:t>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27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3d25788e8_0_71"/>
          <p:cNvSpPr txBox="1">
            <a:spLocks noGrp="1"/>
          </p:cNvSpPr>
          <p:nvPr>
            <p:ph type="body" idx="1"/>
          </p:nvPr>
        </p:nvSpPr>
        <p:spPr>
          <a:xfrm>
            <a:off x="216000" y="957488"/>
            <a:ext cx="8343900" cy="3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>
              <a:buNone/>
            </a:pPr>
            <a:r>
              <a:rPr lang="de-DE" dirty="0"/>
              <a:t>         </a:t>
            </a:r>
          </a:p>
          <a:p>
            <a:pPr marL="0" lvl="0" indent="0">
              <a:buNone/>
            </a:pPr>
            <a:endParaRPr lang="de-DE" sz="1400"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                </a:t>
            </a:r>
            <a:endParaRPr sz="1400" dirty="0"/>
          </a:p>
        </p:txBody>
      </p:sp>
      <p:sp>
        <p:nvSpPr>
          <p:cNvPr id="517" name="Google Shape;517;g123d25788e8_0_71"/>
          <p:cNvSpPr txBox="1">
            <a:spLocks noGrp="1"/>
          </p:cNvSpPr>
          <p:nvPr>
            <p:ph type="sldNum" idx="12"/>
          </p:nvPr>
        </p:nvSpPr>
        <p:spPr>
          <a:xfrm>
            <a:off x="216000" y="4748824"/>
            <a:ext cx="3264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de-DE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9</a:t>
            </a:fld>
            <a:endParaRPr/>
          </a:p>
        </p:txBody>
      </p:sp>
      <p:sp>
        <p:nvSpPr>
          <p:cNvPr id="518" name="Google Shape;518;g123d25788e8_0_71"/>
          <p:cNvSpPr txBox="1">
            <a:spLocks noGrp="1"/>
          </p:cNvSpPr>
          <p:nvPr>
            <p:ph type="title"/>
          </p:nvPr>
        </p:nvSpPr>
        <p:spPr>
          <a:xfrm>
            <a:off x="2131580" y="296244"/>
            <a:ext cx="5133600" cy="57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IBCS – FMS   </a:t>
            </a:r>
            <a:endParaRPr dirty="0"/>
          </a:p>
        </p:txBody>
      </p:sp>
      <p:pic>
        <p:nvPicPr>
          <p:cNvPr id="8" name="Picture 7" descr="IMG_008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8" y="1070640"/>
            <a:ext cx="6477802" cy="35448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05BAFC-00B0-C233-53F2-67F4138543E0}"/>
              </a:ext>
            </a:extLst>
          </p:cNvPr>
          <p:cNvSpPr txBox="1"/>
          <p:nvPr/>
        </p:nvSpPr>
        <p:spPr>
          <a:xfrm>
            <a:off x="772996" y="4133675"/>
            <a:ext cx="403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    </a:t>
            </a:r>
          </a:p>
          <a:p>
            <a:endParaRPr lang="en-DE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sign1">
  <a:themeElements>
    <a:clrScheme name="KIT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47129</TotalTime>
  <Words>772</Words>
  <Application>Microsoft Macintosh PowerPoint</Application>
  <PresentationFormat>Custom</PresentationFormat>
  <Paragraphs>128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Georgia</vt:lpstr>
      <vt:lpstr>Menlo</vt:lpstr>
      <vt:lpstr>Open Sans Light</vt:lpstr>
      <vt:lpstr>Wingdings</vt:lpstr>
      <vt:lpstr>1_Design1</vt:lpstr>
      <vt:lpstr>PowerPoint Presentation</vt:lpstr>
      <vt:lpstr>            What is Pubchem </vt:lpstr>
      <vt:lpstr>           Steps for data sourcing</vt:lpstr>
      <vt:lpstr>COMPOUND SMILES  AND COMPOUND ID </vt:lpstr>
      <vt:lpstr>Method for sourcing the data </vt:lpstr>
      <vt:lpstr>PROGRAM  FOR SOURCING THE DATA</vt:lpstr>
      <vt:lpstr>CLEAN AND SAVE THE DATA</vt:lpstr>
      <vt:lpstr>Update on PubChem source data </vt:lpstr>
      <vt:lpstr>IBCS – FMS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Franzi</dc:creator>
  <cp:lastModifiedBy>MUSHTAQ Ali</cp:lastModifiedBy>
  <cp:revision>54</cp:revision>
  <dcterms:created xsi:type="dcterms:W3CDTF">2017-12-07T14:50:50Z</dcterms:created>
  <dcterms:modified xsi:type="dcterms:W3CDTF">2024-03-21T11:26:44Z</dcterms:modified>
</cp:coreProperties>
</file>