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75" r:id="rId4"/>
    <p:sldId id="277" r:id="rId5"/>
    <p:sldId id="278" r:id="rId6"/>
    <p:sldId id="279" r:id="rId7"/>
    <p:sldId id="280" r:id="rId8"/>
    <p:sldId id="281" r:id="rId9"/>
    <p:sldId id="276" r:id="rId10"/>
    <p:sldId id="258" r:id="rId11"/>
    <p:sldId id="259" r:id="rId12"/>
    <p:sldId id="272" r:id="rId13"/>
    <p:sldId id="260" r:id="rId14"/>
    <p:sldId id="261" r:id="rId15"/>
    <p:sldId id="262" r:id="rId16"/>
    <p:sldId id="263" r:id="rId17"/>
    <p:sldId id="264" r:id="rId18"/>
    <p:sldId id="273" r:id="rId19"/>
    <p:sldId id="271" r:id="rId20"/>
    <p:sldId id="265" r:id="rId21"/>
    <p:sldId id="266" r:id="rId22"/>
    <p:sldId id="267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61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55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9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4917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57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3280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4776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6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535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1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95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4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99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366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926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427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D67E7-F8C2-4673-A1EC-24E0823367D6}" type="datetimeFigureOut">
              <a:rPr lang="tr-TR" smtClean="0"/>
              <a:t>20.04.2021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5F722B-4B9B-430A-875F-130120080F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3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1E7521-29AE-49A2-BC8B-9ECFCF361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65" y="1054467"/>
            <a:ext cx="10293706" cy="1474344"/>
          </a:xfrm>
        </p:spPr>
        <p:txBody>
          <a:bodyPr>
            <a:normAutofit fontScale="90000"/>
          </a:bodyPr>
          <a:lstStyle/>
          <a:p>
            <a:r>
              <a:rPr lang="tr-TR" dirty="0"/>
              <a:t>Sayısal Görüntü İşleme Ara  									Sınav Sunum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AB9CAF2-BF66-465F-BA36-D94CCE034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086" y="3648376"/>
            <a:ext cx="9053269" cy="1959321"/>
          </a:xfrm>
        </p:spPr>
        <p:txBody>
          <a:bodyPr>
            <a:normAutofit fontScale="40000" lnSpcReduction="20000"/>
          </a:bodyPr>
          <a:lstStyle/>
          <a:p>
            <a:pPr marL="1348740" algn="just"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7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ÖĞRENCİ ADI : Ali ALTINOK</a:t>
            </a:r>
          </a:p>
          <a:p>
            <a:pPr marL="1348740" algn="just">
              <a:lnSpc>
                <a:spcPct val="107000"/>
              </a:lnSpc>
              <a:spcAft>
                <a:spcPts val="800"/>
              </a:spcAft>
            </a:pPr>
            <a:r>
              <a:rPr lang="tr-TR" sz="7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ÖĞRENCİ NUMARASI : 172523012</a:t>
            </a: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r>
              <a:rPr lang="tr-TR" sz="7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ÖĞRETİM GÖREVLİSİ : DOÇ. DR. YAKUP KUTLU</a:t>
            </a:r>
          </a:p>
        </p:txBody>
      </p:sp>
    </p:spTree>
    <p:extLst>
      <p:ext uri="{BB962C8B-B14F-4D97-AF65-F5344CB8AC3E}">
        <p14:creationId xmlns:p14="http://schemas.microsoft.com/office/powerpoint/2010/main" val="39889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EEDD17-FAC9-4815-A77E-35DDA160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</a:t>
            </a:r>
            <a:r>
              <a:rPr lang="tr-TR" dirty="0" err="1"/>
              <a:t>Histogram</a:t>
            </a:r>
            <a:r>
              <a:rPr lang="tr-TR" dirty="0"/>
              <a:t>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C561D0-0491-472B-BAC3-3454FE16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FF0000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tr-TR" sz="2400" spc="-5" dirty="0">
                <a:latin typeface="Arial"/>
                <a:cs typeface="Arial"/>
              </a:rPr>
              <a:t>Görüntüdeki gri değerlerin </a:t>
            </a:r>
            <a:r>
              <a:rPr lang="tr-TR" sz="2400" spc="-10" dirty="0">
                <a:latin typeface="Arial"/>
                <a:cs typeface="Arial"/>
              </a:rPr>
              <a:t>dağılımının </a:t>
            </a:r>
            <a:r>
              <a:rPr lang="tr-TR" sz="2400" spc="-5" dirty="0">
                <a:latin typeface="Arial"/>
                <a:cs typeface="Arial"/>
              </a:rPr>
              <a:t>grafiksel </a:t>
            </a:r>
            <a:r>
              <a:rPr lang="tr-TR" sz="2400" spc="-10" dirty="0">
                <a:latin typeface="Arial"/>
                <a:cs typeface="Arial"/>
              </a:rPr>
              <a:t>olarak</a:t>
            </a:r>
            <a:r>
              <a:rPr lang="tr-TR" sz="2400" spc="120" dirty="0">
                <a:latin typeface="Arial"/>
                <a:cs typeface="Arial"/>
              </a:rPr>
              <a:t> </a:t>
            </a:r>
            <a:r>
              <a:rPr lang="tr-TR" sz="2400" spc="-5" dirty="0">
                <a:latin typeface="Arial"/>
                <a:cs typeface="Arial"/>
              </a:rPr>
              <a:t>gösterimidir.</a:t>
            </a:r>
            <a:endParaRPr lang="tr-TR" sz="2400" dirty="0">
              <a:latin typeface="Arial"/>
              <a:cs typeface="Arial"/>
            </a:endParaRPr>
          </a:p>
          <a:p>
            <a:pPr marL="354965" marR="370205" indent="-342900">
              <a:lnSpc>
                <a:spcPct val="130000"/>
              </a:lnSpc>
              <a:spcBef>
                <a:spcPts val="430"/>
              </a:spcBef>
              <a:buClr>
                <a:srgbClr val="FF0000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tr-TR" sz="2400" dirty="0">
                <a:latin typeface="Arial"/>
                <a:cs typeface="Arial"/>
              </a:rPr>
              <a:t>X </a:t>
            </a:r>
            <a:r>
              <a:rPr lang="tr-TR" sz="2400" spc="-5" dirty="0">
                <a:latin typeface="Arial"/>
                <a:cs typeface="Arial"/>
              </a:rPr>
              <a:t>ekseni görüntüdeki gri değerleri </a:t>
            </a:r>
            <a:r>
              <a:rPr lang="tr-TR" sz="2400" spc="-10" dirty="0">
                <a:latin typeface="Arial"/>
                <a:cs typeface="Arial"/>
              </a:rPr>
              <a:t>(yansıma değerleri), </a:t>
            </a:r>
            <a:r>
              <a:rPr lang="tr-TR" sz="2400" dirty="0">
                <a:latin typeface="Arial"/>
                <a:cs typeface="Arial"/>
              </a:rPr>
              <a:t>Y </a:t>
            </a:r>
            <a:r>
              <a:rPr lang="tr-TR" sz="2400" spc="-5" dirty="0">
                <a:latin typeface="Arial"/>
                <a:cs typeface="Arial"/>
              </a:rPr>
              <a:t>ekseni ise </a:t>
            </a:r>
            <a:r>
              <a:rPr lang="tr-TR" sz="2400" dirty="0">
                <a:latin typeface="Arial"/>
                <a:cs typeface="Arial"/>
              </a:rPr>
              <a:t>o </a:t>
            </a:r>
            <a:r>
              <a:rPr lang="tr-TR" sz="2400" spc="-5" dirty="0">
                <a:latin typeface="Arial"/>
                <a:cs typeface="Arial"/>
              </a:rPr>
              <a:t>gri  değerdeki toplam piksel </a:t>
            </a:r>
            <a:r>
              <a:rPr lang="tr-TR" sz="2400" spc="-10" dirty="0">
                <a:latin typeface="Arial"/>
                <a:cs typeface="Arial"/>
              </a:rPr>
              <a:t>sayısını</a:t>
            </a:r>
            <a:r>
              <a:rPr lang="tr-TR" sz="2400" spc="80" dirty="0">
                <a:latin typeface="Arial"/>
                <a:cs typeface="Arial"/>
              </a:rPr>
              <a:t> </a:t>
            </a:r>
            <a:r>
              <a:rPr lang="tr-TR" sz="2400" spc="-5" dirty="0">
                <a:latin typeface="Arial"/>
                <a:cs typeface="Arial"/>
              </a:rPr>
              <a:t>gösterir</a:t>
            </a:r>
            <a:endParaRPr lang="tr-TR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tr-TR" sz="2400" dirty="0">
                <a:latin typeface="Arial"/>
                <a:cs typeface="Arial"/>
              </a:rPr>
              <a:t>X </a:t>
            </a:r>
            <a:r>
              <a:rPr lang="tr-TR" sz="2400" spc="-5" dirty="0">
                <a:latin typeface="Arial"/>
                <a:cs typeface="Arial"/>
              </a:rPr>
              <a:t>ekseni üzerinde sola doğru </a:t>
            </a:r>
            <a:r>
              <a:rPr lang="tr-TR" sz="2400" spc="-10" dirty="0">
                <a:latin typeface="Arial"/>
                <a:cs typeface="Arial"/>
              </a:rPr>
              <a:t>ilerledikçe </a:t>
            </a:r>
            <a:r>
              <a:rPr lang="tr-TR" sz="2400" spc="-5" dirty="0">
                <a:latin typeface="Arial"/>
                <a:cs typeface="Arial"/>
              </a:rPr>
              <a:t>(orijine </a:t>
            </a:r>
            <a:r>
              <a:rPr lang="tr-TR" sz="2400" spc="-10" dirty="0">
                <a:latin typeface="Arial"/>
                <a:cs typeface="Arial"/>
              </a:rPr>
              <a:t>yaklaştıkça) daha koyu</a:t>
            </a:r>
            <a:r>
              <a:rPr lang="tr-TR" sz="2400" spc="225" dirty="0">
                <a:latin typeface="Arial"/>
                <a:cs typeface="Arial"/>
              </a:rPr>
              <a:t> </a:t>
            </a:r>
            <a:r>
              <a:rPr lang="tr-TR" sz="2400" dirty="0">
                <a:latin typeface="Arial"/>
                <a:cs typeface="Arial"/>
              </a:rPr>
              <a:t>ve</a:t>
            </a:r>
          </a:p>
          <a:p>
            <a:pPr marL="12065" indent="0">
              <a:lnSpc>
                <a:spcPct val="100000"/>
              </a:lnSpc>
              <a:spcBef>
                <a:spcPts val="650"/>
              </a:spcBef>
              <a:buNone/>
            </a:pPr>
            <a:r>
              <a:rPr lang="tr-TR" sz="2400" spc="-10" dirty="0">
                <a:latin typeface="Arial"/>
                <a:cs typeface="Arial"/>
              </a:rPr>
              <a:t>	siyah </a:t>
            </a:r>
            <a:r>
              <a:rPr lang="tr-TR" sz="2400" spc="-5" dirty="0">
                <a:latin typeface="Arial"/>
                <a:cs typeface="Arial"/>
              </a:rPr>
              <a:t>alanlara ait pikseller temsil</a:t>
            </a:r>
            <a:r>
              <a:rPr lang="tr-TR" sz="2400" spc="85" dirty="0">
                <a:latin typeface="Arial"/>
                <a:cs typeface="Arial"/>
              </a:rPr>
              <a:t> </a:t>
            </a:r>
            <a:r>
              <a:rPr lang="tr-TR" sz="2400" spc="-5" dirty="0">
                <a:latin typeface="Arial"/>
                <a:cs typeface="Arial"/>
              </a:rPr>
              <a:t>edilir.</a:t>
            </a:r>
            <a:endParaRPr lang="tr-TR" sz="2400" dirty="0">
              <a:latin typeface="Arial"/>
              <a:cs typeface="Arial"/>
            </a:endParaRPr>
          </a:p>
          <a:p>
            <a:pPr marL="354965" marR="333375" indent="-342900">
              <a:lnSpc>
                <a:spcPct val="130000"/>
              </a:lnSpc>
              <a:spcBef>
                <a:spcPts val="434"/>
              </a:spcBef>
              <a:buClr>
                <a:srgbClr val="FF0000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tr-TR" sz="2400" dirty="0">
                <a:latin typeface="Arial"/>
                <a:cs typeface="Arial"/>
              </a:rPr>
              <a:t>X </a:t>
            </a:r>
            <a:r>
              <a:rPr lang="tr-TR" sz="2400" spc="-5" dirty="0">
                <a:latin typeface="Arial"/>
                <a:cs typeface="Arial"/>
              </a:rPr>
              <a:t>ekseni üzerinde </a:t>
            </a:r>
            <a:r>
              <a:rPr lang="tr-TR" sz="2400" spc="-5" dirty="0" err="1">
                <a:latin typeface="Arial"/>
                <a:cs typeface="Arial"/>
              </a:rPr>
              <a:t>histogram</a:t>
            </a:r>
            <a:r>
              <a:rPr lang="tr-TR" sz="2400" spc="-5" dirty="0">
                <a:latin typeface="Arial"/>
                <a:cs typeface="Arial"/>
              </a:rPr>
              <a:t> şekline ait orta kısımlar orta </a:t>
            </a:r>
            <a:r>
              <a:rPr lang="tr-TR" sz="2400" spc="-10" dirty="0">
                <a:latin typeface="Arial"/>
                <a:cs typeface="Arial"/>
              </a:rPr>
              <a:t>koyulukta </a:t>
            </a:r>
            <a:r>
              <a:rPr lang="tr-TR" sz="2400" spc="-5" dirty="0">
                <a:latin typeface="Arial"/>
                <a:cs typeface="Arial"/>
              </a:rPr>
              <a:t>gri  </a:t>
            </a:r>
            <a:r>
              <a:rPr lang="tr-TR" sz="2400" spc="-10" dirty="0">
                <a:latin typeface="Arial"/>
                <a:cs typeface="Arial"/>
              </a:rPr>
              <a:t>alanları </a:t>
            </a:r>
            <a:r>
              <a:rPr lang="tr-TR" sz="2400" dirty="0">
                <a:latin typeface="Arial"/>
                <a:cs typeface="Arial"/>
              </a:rPr>
              <a:t>ve </a:t>
            </a:r>
            <a:r>
              <a:rPr lang="tr-TR" sz="2400" spc="-5" dirty="0">
                <a:latin typeface="Arial"/>
                <a:cs typeface="Arial"/>
              </a:rPr>
              <a:t>sağ uç taraflar </a:t>
            </a:r>
            <a:r>
              <a:rPr lang="tr-TR" sz="2400" spc="-10" dirty="0">
                <a:latin typeface="Arial"/>
                <a:cs typeface="Arial"/>
              </a:rPr>
              <a:t>ışığın </a:t>
            </a:r>
            <a:r>
              <a:rPr lang="tr-TR" sz="2400" spc="-5" dirty="0">
                <a:latin typeface="Arial"/>
                <a:cs typeface="Arial"/>
              </a:rPr>
              <a:t>bol </a:t>
            </a:r>
            <a:r>
              <a:rPr lang="tr-TR" sz="2400" spc="-10" dirty="0">
                <a:latin typeface="Arial"/>
                <a:cs typeface="Arial"/>
              </a:rPr>
              <a:t>olduğu </a:t>
            </a:r>
            <a:r>
              <a:rPr lang="tr-TR" sz="2400" dirty="0">
                <a:latin typeface="Arial"/>
                <a:cs typeface="Arial"/>
              </a:rPr>
              <a:t>ve </a:t>
            </a:r>
            <a:r>
              <a:rPr lang="tr-TR" sz="2400" spc="-10" dirty="0">
                <a:latin typeface="Arial"/>
                <a:cs typeface="Arial"/>
              </a:rPr>
              <a:t>beyaz alanları </a:t>
            </a:r>
            <a:r>
              <a:rPr lang="tr-TR" sz="2400" dirty="0">
                <a:latin typeface="Arial"/>
                <a:cs typeface="Arial"/>
              </a:rPr>
              <a:t>temsil</a:t>
            </a:r>
            <a:r>
              <a:rPr lang="tr-TR" sz="2400" spc="240" dirty="0">
                <a:latin typeface="Arial"/>
                <a:cs typeface="Arial"/>
              </a:rPr>
              <a:t> </a:t>
            </a:r>
            <a:r>
              <a:rPr lang="tr-TR" sz="2400" spc="-10" dirty="0">
                <a:latin typeface="Arial"/>
                <a:cs typeface="Arial"/>
              </a:rPr>
              <a:t>eder.</a:t>
            </a:r>
            <a:endParaRPr lang="tr-TR" sz="2400" dirty="0">
              <a:latin typeface="Arial"/>
              <a:cs typeface="Arial"/>
            </a:endParaRPr>
          </a:p>
          <a:p>
            <a:pPr marL="354965" marR="5080" indent="-342900">
              <a:lnSpc>
                <a:spcPct val="130000"/>
              </a:lnSpc>
              <a:spcBef>
                <a:spcPts val="434"/>
              </a:spcBef>
              <a:buClr>
                <a:srgbClr val="FF0000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tr-TR" sz="2400" dirty="0">
                <a:latin typeface="Arial"/>
                <a:cs typeface="Arial"/>
              </a:rPr>
              <a:t>Bu </a:t>
            </a:r>
            <a:r>
              <a:rPr lang="tr-TR" sz="2400" spc="-10" dirty="0">
                <a:latin typeface="Arial"/>
                <a:cs typeface="Arial"/>
              </a:rPr>
              <a:t>nedenle </a:t>
            </a:r>
            <a:r>
              <a:rPr lang="tr-TR" sz="2400" spc="-5" dirty="0">
                <a:latin typeface="Arial"/>
                <a:cs typeface="Arial"/>
              </a:rPr>
              <a:t>içerisinde sadece bir </a:t>
            </a:r>
            <a:r>
              <a:rPr lang="tr-TR" sz="2400" dirty="0">
                <a:latin typeface="Arial"/>
                <a:cs typeface="Arial"/>
              </a:rPr>
              <a:t>kaç </a:t>
            </a:r>
            <a:r>
              <a:rPr lang="tr-TR" sz="2400" spc="-10" dirty="0">
                <a:latin typeface="Arial"/>
                <a:cs typeface="Arial"/>
              </a:rPr>
              <a:t>koyu bölgeyi </a:t>
            </a:r>
            <a:r>
              <a:rPr lang="tr-TR" sz="2400" spc="-5" dirty="0">
                <a:latin typeface="Arial"/>
                <a:cs typeface="Arial"/>
              </a:rPr>
              <a:t>barındıran bol ışıklı </a:t>
            </a:r>
            <a:r>
              <a:rPr lang="tr-TR" sz="2400" dirty="0">
                <a:latin typeface="Arial"/>
                <a:cs typeface="Arial"/>
              </a:rPr>
              <a:t>ve  çok </a:t>
            </a:r>
            <a:r>
              <a:rPr lang="tr-TR" sz="2400" spc="-10" dirty="0">
                <a:latin typeface="Arial"/>
                <a:cs typeface="Arial"/>
              </a:rPr>
              <a:t>parlak </a:t>
            </a:r>
            <a:r>
              <a:rPr lang="tr-TR" sz="2400" spc="-5" dirty="0">
                <a:latin typeface="Arial"/>
                <a:cs typeface="Arial"/>
              </a:rPr>
              <a:t>bir </a:t>
            </a:r>
            <a:r>
              <a:rPr lang="tr-TR" sz="2400" spc="-10" dirty="0">
                <a:latin typeface="Arial"/>
                <a:cs typeface="Arial"/>
              </a:rPr>
              <a:t>görüntüye </a:t>
            </a:r>
            <a:r>
              <a:rPr lang="tr-TR" sz="2400" spc="-5" dirty="0">
                <a:latin typeface="Arial"/>
                <a:cs typeface="Arial"/>
              </a:rPr>
              <a:t>ait </a:t>
            </a:r>
            <a:r>
              <a:rPr lang="tr-TR" sz="2400" spc="-5" dirty="0" err="1">
                <a:latin typeface="Arial"/>
                <a:cs typeface="Arial"/>
              </a:rPr>
              <a:t>histogramda</a:t>
            </a:r>
            <a:r>
              <a:rPr lang="tr-TR" sz="2400" spc="-5" dirty="0">
                <a:latin typeface="Arial"/>
                <a:cs typeface="Arial"/>
              </a:rPr>
              <a:t> veriler </a:t>
            </a:r>
            <a:r>
              <a:rPr lang="tr-TR" sz="2400" dirty="0">
                <a:latin typeface="Arial"/>
                <a:cs typeface="Arial"/>
              </a:rPr>
              <a:t>sağ </a:t>
            </a:r>
            <a:r>
              <a:rPr lang="tr-TR" sz="2400" spc="-5" dirty="0">
                <a:latin typeface="Arial"/>
                <a:cs typeface="Arial"/>
              </a:rPr>
              <a:t>uç tarafa </a:t>
            </a:r>
            <a:r>
              <a:rPr lang="tr-TR" sz="2400" spc="-10" dirty="0">
                <a:latin typeface="Arial"/>
                <a:cs typeface="Arial"/>
              </a:rPr>
              <a:t>yığılmış olarak  </a:t>
            </a:r>
            <a:r>
              <a:rPr lang="tr-TR" sz="2400" spc="-5" dirty="0">
                <a:latin typeface="Arial"/>
                <a:cs typeface="Arial"/>
              </a:rPr>
              <a:t>görülür.</a:t>
            </a:r>
            <a:endParaRPr lang="tr-TR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tr-TR" sz="2400" spc="-5" dirty="0">
                <a:latin typeface="Arial"/>
                <a:cs typeface="Arial"/>
              </a:rPr>
              <a:t>8-bit bir görüntüde gri değerler 0-255</a:t>
            </a:r>
            <a:r>
              <a:rPr lang="tr-TR" sz="2400" spc="60" dirty="0">
                <a:latin typeface="Arial"/>
                <a:cs typeface="Arial"/>
              </a:rPr>
              <a:t> </a:t>
            </a:r>
            <a:r>
              <a:rPr lang="tr-TR" sz="2400" spc="-10" dirty="0">
                <a:latin typeface="Arial"/>
                <a:cs typeface="Arial"/>
              </a:rPr>
              <a:t>arasındadır.</a:t>
            </a:r>
            <a:endParaRPr lang="tr-TR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2905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A080AA-B9CA-4BDB-8379-A14ACF3C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</a:t>
            </a:r>
            <a:r>
              <a:rPr lang="tr-TR" dirty="0" err="1"/>
              <a:t>Octave</a:t>
            </a:r>
            <a:r>
              <a:rPr lang="tr-TR" dirty="0"/>
              <a:t> </a:t>
            </a:r>
            <a:r>
              <a:rPr lang="tr-TR" dirty="0" err="1"/>
              <a:t>Histogram</a:t>
            </a:r>
            <a:r>
              <a:rPr lang="tr-TR" dirty="0"/>
              <a:t> Alma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52076B-7958-4099-A4A6-7748CF57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C1.jpg isimli bir görselimizin olduğunu varsayarsak;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Aşağıdakiyöntemle</a:t>
            </a:r>
            <a:r>
              <a:rPr lang="tr-TR" dirty="0"/>
              <a:t> görüntünün </a:t>
            </a:r>
            <a:r>
              <a:rPr lang="tr-TR" dirty="0" err="1"/>
              <a:t>histogramı</a:t>
            </a:r>
            <a:r>
              <a:rPr lang="tr-TR" dirty="0"/>
              <a:t> alınabilir.</a:t>
            </a:r>
          </a:p>
          <a:p>
            <a:r>
              <a:rPr lang="tr-TR" dirty="0"/>
              <a:t>resim1=</a:t>
            </a:r>
            <a:r>
              <a:rPr lang="tr-TR" dirty="0" err="1"/>
              <a:t>imread</a:t>
            </a:r>
            <a:r>
              <a:rPr lang="tr-TR" dirty="0"/>
              <a:t>(‘c1.png’)</a:t>
            </a:r>
          </a:p>
          <a:p>
            <a:r>
              <a:rPr lang="tr-TR" dirty="0" err="1"/>
              <a:t>imshow</a:t>
            </a:r>
            <a:r>
              <a:rPr lang="tr-TR" dirty="0"/>
              <a:t>(resim1)</a:t>
            </a:r>
          </a:p>
          <a:p>
            <a:r>
              <a:rPr lang="tr-TR" dirty="0"/>
              <a:t>gri1=rgb2gray(resim1);</a:t>
            </a:r>
          </a:p>
          <a:p>
            <a:r>
              <a:rPr lang="tr-TR" dirty="0" err="1"/>
              <a:t>imshow</a:t>
            </a:r>
            <a:r>
              <a:rPr lang="tr-TR" dirty="0"/>
              <a:t>(gri1)</a:t>
            </a:r>
          </a:p>
          <a:p>
            <a:r>
              <a:rPr lang="tr-TR" dirty="0" err="1"/>
              <a:t>imhist</a:t>
            </a:r>
            <a:r>
              <a:rPr lang="tr-TR" dirty="0"/>
              <a:t>(gri1)</a:t>
            </a:r>
          </a:p>
        </p:txBody>
      </p:sp>
    </p:spTree>
    <p:extLst>
      <p:ext uri="{BB962C8B-B14F-4D97-AF65-F5344CB8AC3E}">
        <p14:creationId xmlns:p14="http://schemas.microsoft.com/office/powerpoint/2010/main" val="410992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334F0D-CA10-42FE-BDEB-4DA37A14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</a:t>
            </a:r>
            <a:r>
              <a:rPr lang="tr-TR" dirty="0" err="1"/>
              <a:t>Octave</a:t>
            </a:r>
            <a:r>
              <a:rPr lang="tr-TR" dirty="0"/>
              <a:t> </a:t>
            </a:r>
            <a:r>
              <a:rPr lang="tr-TR" dirty="0" err="1"/>
              <a:t>Histogram</a:t>
            </a:r>
            <a:r>
              <a:rPr lang="tr-TR" dirty="0"/>
              <a:t> Uygulaması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EC56A4B-B953-43B6-B833-C0BF5B044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04" y="2133600"/>
            <a:ext cx="8302670" cy="4460240"/>
          </a:xfrm>
        </p:spPr>
      </p:pic>
    </p:spTree>
    <p:extLst>
      <p:ext uri="{BB962C8B-B14F-4D97-AF65-F5344CB8AC3E}">
        <p14:creationId xmlns:p14="http://schemas.microsoft.com/office/powerpoint/2010/main" val="343999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05FF61-BEF0-4EB6-B553-AAE40FE9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Görseli Değişkene Atama ve Çıktısı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A5A5703-5B85-467A-90B8-F261BA784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5" y="2133600"/>
            <a:ext cx="4058816" cy="4286646"/>
          </a:xfrm>
        </p:spPr>
      </p:pic>
    </p:spTree>
    <p:extLst>
      <p:ext uri="{BB962C8B-B14F-4D97-AF65-F5344CB8AC3E}">
        <p14:creationId xmlns:p14="http://schemas.microsoft.com/office/powerpoint/2010/main" val="2028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DD65BB-5730-4A3C-8E51-85A67588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Görseli Gri tonlamaya Çevirip Bastırma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B93DB6F-C8E9-44CE-A964-E1DD97392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31" y="1741715"/>
            <a:ext cx="6393338" cy="4795004"/>
          </a:xfrm>
        </p:spPr>
      </p:pic>
    </p:spTree>
    <p:extLst>
      <p:ext uri="{BB962C8B-B14F-4D97-AF65-F5344CB8AC3E}">
        <p14:creationId xmlns:p14="http://schemas.microsoft.com/office/powerpoint/2010/main" val="79463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D94F21-50DF-4B6B-8386-88E27AC7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Görselin </a:t>
            </a:r>
            <a:r>
              <a:rPr lang="tr-TR" dirty="0" err="1"/>
              <a:t>Histogram</a:t>
            </a:r>
            <a:r>
              <a:rPr lang="tr-TR" dirty="0"/>
              <a:t> Grafiği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B297342-824C-4E97-8F09-12B1BAE7E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2" y="2026715"/>
            <a:ext cx="5609566" cy="4207175"/>
          </a:xfrm>
        </p:spPr>
      </p:pic>
    </p:spTree>
    <p:extLst>
      <p:ext uri="{BB962C8B-B14F-4D97-AF65-F5344CB8AC3E}">
        <p14:creationId xmlns:p14="http://schemas.microsoft.com/office/powerpoint/2010/main" val="97872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3B099E-6642-471B-A3DE-53DB0156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55780"/>
            <a:ext cx="8911687" cy="1149220"/>
          </a:xfrm>
        </p:spPr>
        <p:txBody>
          <a:bodyPr/>
          <a:lstStyle/>
          <a:p>
            <a:r>
              <a:rPr lang="tr-TR" dirty="0"/>
              <a:t>		</a:t>
            </a:r>
            <a:r>
              <a:rPr lang="tr-TR" dirty="0" err="1"/>
              <a:t>Histogram</a:t>
            </a:r>
            <a:r>
              <a:rPr lang="tr-TR" dirty="0"/>
              <a:t> Eşitleme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A7A4EB-F019-4FCC-88EF-5B456EB7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400" dirty="0">
              <a:solidFill>
                <a:srgbClr val="111111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11111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Bir resimdeki renk değerlerinin belli bir yerde kümelenmiş 	olmasından </a:t>
            </a:r>
            <a:r>
              <a:rPr lang="tr-TR" sz="2400" dirty="0">
                <a:solidFill>
                  <a:srgbClr val="11111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kaynaklanan renk dağılımı bozukluğunu 	gidermek için kullanılan yöntemdir.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11111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	Amaç, çıktı görüntü </a:t>
            </a:r>
            <a:r>
              <a:rPr lang="tr-TR" sz="2400" dirty="0" err="1">
                <a:solidFill>
                  <a:srgbClr val="11111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histogramının</a:t>
            </a:r>
            <a:r>
              <a:rPr lang="tr-TR" sz="2400" dirty="0">
                <a:solidFill>
                  <a:srgbClr val="11111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 </a:t>
            </a:r>
            <a:r>
              <a:rPr lang="tr-TR" sz="2400" dirty="0" err="1">
                <a:solidFill>
                  <a:srgbClr val="11111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uniform</a:t>
            </a:r>
            <a:r>
              <a:rPr lang="tr-TR" sz="2400" dirty="0">
                <a:solidFill>
                  <a:srgbClr val="11111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 bir dağılımda 	olmasını yani her bir 	parlaklık seviyesi için yaklaşık aynı 	sayıda piksel bulunmasını amaçlar.</a:t>
            </a:r>
          </a:p>
        </p:txBody>
      </p:sp>
    </p:spTree>
    <p:extLst>
      <p:ext uri="{BB962C8B-B14F-4D97-AF65-F5344CB8AC3E}">
        <p14:creationId xmlns:p14="http://schemas.microsoft.com/office/powerpoint/2010/main" val="110434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B9D9BB-7D82-47F5-AA46-17EEF8D6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10" y="624110"/>
            <a:ext cx="9367903" cy="1280890"/>
          </a:xfrm>
        </p:spPr>
        <p:txBody>
          <a:bodyPr/>
          <a:lstStyle/>
          <a:p>
            <a:r>
              <a:rPr lang="tr-TR" dirty="0" err="1"/>
              <a:t>Octave</a:t>
            </a:r>
            <a:r>
              <a:rPr lang="tr-TR" dirty="0"/>
              <a:t> ile </a:t>
            </a:r>
            <a:r>
              <a:rPr lang="tr-TR" dirty="0" err="1"/>
              <a:t>Histogram</a:t>
            </a:r>
            <a:r>
              <a:rPr lang="tr-TR" dirty="0"/>
              <a:t> Eşitleme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5968DF-B3AC-4293-B403-4FF2AA224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resim = </a:t>
            </a:r>
            <a:r>
              <a:rPr lang="tr-TR" dirty="0" err="1"/>
              <a:t>imread</a:t>
            </a:r>
            <a:r>
              <a:rPr lang="tr-TR" dirty="0"/>
              <a:t>(‘c1.png’);</a:t>
            </a:r>
          </a:p>
          <a:p>
            <a:r>
              <a:rPr lang="tr-TR" dirty="0"/>
              <a:t>gray1=rgb2gray(resim);</a:t>
            </a:r>
          </a:p>
          <a:p>
            <a:r>
              <a:rPr lang="tr-TR" dirty="0" err="1"/>
              <a:t>imshow</a:t>
            </a:r>
            <a:r>
              <a:rPr lang="tr-TR" dirty="0"/>
              <a:t>(gray1)</a:t>
            </a:r>
          </a:p>
          <a:p>
            <a:r>
              <a:rPr lang="tr-TR" dirty="0" err="1"/>
              <a:t>imhist</a:t>
            </a:r>
            <a:r>
              <a:rPr lang="tr-TR" dirty="0"/>
              <a:t>(gray1)</a:t>
            </a:r>
          </a:p>
          <a:p>
            <a:r>
              <a:rPr lang="tr-TR" dirty="0"/>
              <a:t>q=</a:t>
            </a:r>
            <a:r>
              <a:rPr lang="tr-TR" dirty="0" err="1"/>
              <a:t>histeq</a:t>
            </a:r>
            <a:r>
              <a:rPr lang="tr-TR" dirty="0"/>
              <a:t>(gray1);</a:t>
            </a:r>
          </a:p>
          <a:p>
            <a:r>
              <a:rPr lang="tr-TR" dirty="0" err="1"/>
              <a:t>imshow</a:t>
            </a:r>
            <a:r>
              <a:rPr lang="tr-TR" dirty="0"/>
              <a:t>(q)</a:t>
            </a:r>
          </a:p>
          <a:p>
            <a:r>
              <a:rPr lang="tr-TR" dirty="0" err="1"/>
              <a:t>imhist</a:t>
            </a:r>
            <a:r>
              <a:rPr lang="tr-TR" dirty="0"/>
              <a:t>(q)</a:t>
            </a:r>
          </a:p>
          <a:p>
            <a:r>
              <a:rPr lang="tr-TR" dirty="0" err="1"/>
              <a:t>subplot</a:t>
            </a:r>
            <a:r>
              <a:rPr lang="tr-TR" dirty="0"/>
              <a:t>(2,2,1),</a:t>
            </a:r>
          </a:p>
          <a:p>
            <a:r>
              <a:rPr lang="tr-TR" dirty="0" err="1"/>
              <a:t>imshow</a:t>
            </a:r>
            <a:r>
              <a:rPr lang="tr-TR" dirty="0"/>
              <a:t>(gray1),</a:t>
            </a:r>
          </a:p>
          <a:p>
            <a:r>
              <a:rPr lang="tr-TR" dirty="0" err="1"/>
              <a:t>title</a:t>
            </a:r>
            <a:r>
              <a:rPr lang="tr-TR" dirty="0"/>
              <a:t>('</a:t>
            </a:r>
            <a:r>
              <a:rPr lang="tr-TR" dirty="0" err="1"/>
              <a:t>Original</a:t>
            </a:r>
            <a:r>
              <a:rPr lang="tr-TR" dirty="0"/>
              <a:t> resim’);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530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552D5D-945C-4A13-B01E-7AADBD5C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339" y="624110"/>
            <a:ext cx="9395926" cy="1280890"/>
          </a:xfrm>
        </p:spPr>
        <p:txBody>
          <a:bodyPr/>
          <a:lstStyle/>
          <a:p>
            <a:r>
              <a:rPr lang="tr-TR" dirty="0" err="1"/>
              <a:t>Octave</a:t>
            </a:r>
            <a:r>
              <a:rPr lang="tr-TR" dirty="0"/>
              <a:t> ile </a:t>
            </a:r>
            <a:r>
              <a:rPr lang="tr-TR" dirty="0" err="1"/>
              <a:t>Histogram</a:t>
            </a:r>
            <a:r>
              <a:rPr lang="tr-TR" dirty="0"/>
              <a:t> Eşitleme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1A7A90-1E03-499A-B051-1D9D2CAE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subplot</a:t>
            </a:r>
            <a:r>
              <a:rPr lang="tr-TR" dirty="0"/>
              <a:t>(2,2,3),</a:t>
            </a:r>
          </a:p>
          <a:p>
            <a:r>
              <a:rPr lang="tr-TR" dirty="0"/>
              <a:t> </a:t>
            </a:r>
            <a:r>
              <a:rPr lang="tr-TR" dirty="0" err="1"/>
              <a:t>imhist</a:t>
            </a:r>
            <a:r>
              <a:rPr lang="tr-TR" dirty="0"/>
              <a:t>(gray1),</a:t>
            </a:r>
          </a:p>
          <a:p>
            <a:r>
              <a:rPr lang="tr-TR" dirty="0" err="1"/>
              <a:t>title</a:t>
            </a:r>
            <a:r>
              <a:rPr lang="tr-TR" dirty="0"/>
              <a:t>('</a:t>
            </a:r>
            <a:r>
              <a:rPr lang="tr-TR" dirty="0" err="1"/>
              <a:t>Original</a:t>
            </a:r>
            <a:r>
              <a:rPr lang="tr-TR" dirty="0"/>
              <a:t> </a:t>
            </a:r>
            <a:r>
              <a:rPr lang="tr-TR" dirty="0" err="1"/>
              <a:t>resimin</a:t>
            </a:r>
            <a:r>
              <a:rPr lang="tr-TR" dirty="0"/>
              <a:t> </a:t>
            </a:r>
            <a:r>
              <a:rPr lang="tr-TR" dirty="0" err="1"/>
              <a:t>histogramı</a:t>
            </a:r>
            <a:r>
              <a:rPr lang="tr-TR" dirty="0"/>
              <a:t>’); </a:t>
            </a:r>
          </a:p>
          <a:p>
            <a:r>
              <a:rPr lang="tr-TR" dirty="0"/>
              <a:t>q=</a:t>
            </a:r>
            <a:r>
              <a:rPr lang="tr-TR" dirty="0" err="1"/>
              <a:t>histeq</a:t>
            </a:r>
            <a:r>
              <a:rPr lang="tr-TR" dirty="0"/>
              <a:t>(gray1); </a:t>
            </a:r>
          </a:p>
          <a:p>
            <a:r>
              <a:rPr lang="tr-TR" dirty="0" err="1"/>
              <a:t>subplot</a:t>
            </a:r>
            <a:r>
              <a:rPr lang="tr-TR" dirty="0"/>
              <a:t>(2,2,2), </a:t>
            </a:r>
            <a:r>
              <a:rPr lang="tr-TR" dirty="0" err="1"/>
              <a:t>imshow</a:t>
            </a:r>
            <a:r>
              <a:rPr lang="tr-TR" dirty="0"/>
              <a:t>(q),</a:t>
            </a:r>
          </a:p>
          <a:p>
            <a:r>
              <a:rPr lang="tr-TR" dirty="0" err="1"/>
              <a:t>title</a:t>
            </a:r>
            <a:r>
              <a:rPr lang="tr-TR" dirty="0"/>
              <a:t>('Değiştirilmiş resim’)</a:t>
            </a:r>
          </a:p>
          <a:p>
            <a:r>
              <a:rPr lang="tr-TR" dirty="0"/>
              <a:t>;</a:t>
            </a:r>
            <a:r>
              <a:rPr lang="tr-TR" dirty="0" err="1"/>
              <a:t>subplot</a:t>
            </a:r>
            <a:r>
              <a:rPr lang="tr-TR" dirty="0"/>
              <a:t>(2,2,4) ,</a:t>
            </a:r>
          </a:p>
          <a:p>
            <a:r>
              <a:rPr lang="tr-TR" dirty="0" err="1"/>
              <a:t>imhist</a:t>
            </a:r>
            <a:r>
              <a:rPr lang="tr-TR" dirty="0"/>
              <a:t>(q),</a:t>
            </a:r>
          </a:p>
          <a:p>
            <a:r>
              <a:rPr lang="tr-TR" dirty="0" err="1"/>
              <a:t>title</a:t>
            </a:r>
            <a:r>
              <a:rPr lang="tr-TR" dirty="0"/>
              <a:t>('Değiştirilmiş resim resmin </a:t>
            </a:r>
            <a:r>
              <a:rPr lang="tr-TR" dirty="0" err="1"/>
              <a:t>histogramı</a:t>
            </a:r>
            <a:r>
              <a:rPr lang="tr-TR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54598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C713D5-1EE1-42D4-98BD-3402E864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</a:t>
            </a:r>
            <a:r>
              <a:rPr lang="tr-TR" dirty="0" err="1"/>
              <a:t>Histogram</a:t>
            </a:r>
            <a:r>
              <a:rPr lang="tr-TR" dirty="0"/>
              <a:t> Eşitleme Uygulaması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6A5CBCC3-3AEA-49F9-A132-688C9AAD6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1747520"/>
            <a:ext cx="8911687" cy="4666522"/>
          </a:xfrm>
        </p:spPr>
      </p:pic>
    </p:spTree>
    <p:extLst>
      <p:ext uri="{BB962C8B-B14F-4D97-AF65-F5344CB8AC3E}">
        <p14:creationId xmlns:p14="http://schemas.microsoft.com/office/powerpoint/2010/main" val="156891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828F5D-995E-4AC6-9292-3DE3C79A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tr-TR" sz="32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entury Gothic (Başlıklar)"/>
                <a:ea typeface="Arial" panose="020B0604020202020204" pitchFamily="34" charset="0"/>
              </a:rPr>
              <a:t>Linear</a:t>
            </a:r>
            <a:r>
              <a:rPr lang="tr-TR" sz="32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entury Gothic (Başlıklar)"/>
                <a:ea typeface="Arial" panose="020B0604020202020204" pitchFamily="34" charset="0"/>
              </a:rPr>
              <a:t> Yöntemle Kontrast İyileştirme</a:t>
            </a:r>
            <a:endParaRPr lang="tr-TR" sz="3200" dirty="0">
              <a:solidFill>
                <a:schemeClr val="accent2">
                  <a:lumMod val="60000"/>
                  <a:lumOff val="40000"/>
                </a:schemeClr>
              </a:solidFill>
              <a:latin typeface="Century Gothic (Başlıklar)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371C13-47BB-4CE4-ADA4-D9DFAAA4B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12165" lvl="1" indent="-342900">
              <a:buClr>
                <a:srgbClr val="FF0000"/>
              </a:buClr>
              <a:tabLst>
                <a:tab pos="756920" algn="l"/>
              </a:tabLst>
            </a:pPr>
            <a:r>
              <a:rPr lang="tr-TR" sz="2000" spc="-10" dirty="0">
                <a:latin typeface="Arial"/>
                <a:cs typeface="Arial"/>
              </a:rPr>
              <a:t> Doğrusal Kontrast Germe işlemi, </a:t>
            </a:r>
            <a:r>
              <a:rPr lang="tr-TR" sz="2000" spc="-10" dirty="0" err="1">
                <a:latin typeface="Arial"/>
                <a:cs typeface="Arial"/>
              </a:rPr>
              <a:t>histogramın</a:t>
            </a:r>
            <a:r>
              <a:rPr lang="tr-TR" sz="2000" spc="-10" dirty="0">
                <a:latin typeface="Arial"/>
                <a:cs typeface="Arial"/>
              </a:rPr>
              <a:t> alt ve üst sınırlarının (görüntüdeki minimum ve maksimum parlaklık değerleri) tanımlanması ve bu aralığın tüm gri düzey aralığını dolduracak şekilde genişletilmesi için bir dönüşüm uygulanmasını içerir.</a:t>
            </a:r>
          </a:p>
          <a:p>
            <a:pPr marL="812165" lvl="1" indent="-342900">
              <a:buClr>
                <a:srgbClr val="FF0000"/>
              </a:buClr>
              <a:tabLst>
                <a:tab pos="756920" algn="l"/>
              </a:tabLst>
            </a:pPr>
            <a:r>
              <a:rPr lang="tr-TR" sz="2000" spc="-5" dirty="0">
                <a:latin typeface="Arial"/>
                <a:cs typeface="Arial"/>
              </a:rPr>
              <a:t>Görüntüdeki minimum </a:t>
            </a:r>
            <a:r>
              <a:rPr lang="tr-TR" sz="2000" dirty="0">
                <a:latin typeface="Arial"/>
                <a:cs typeface="Arial"/>
              </a:rPr>
              <a:t>ve </a:t>
            </a:r>
            <a:r>
              <a:rPr lang="tr-TR" sz="2000" spc="-5" dirty="0">
                <a:latin typeface="Arial"/>
                <a:cs typeface="Arial"/>
              </a:rPr>
              <a:t>maksimum gri </a:t>
            </a:r>
            <a:r>
              <a:rPr lang="tr-TR" sz="2000" spc="-10" dirty="0">
                <a:latin typeface="Arial"/>
                <a:cs typeface="Arial"/>
              </a:rPr>
              <a:t>değerler bulunur </a:t>
            </a:r>
            <a:r>
              <a:rPr lang="tr-TR" sz="2000" dirty="0">
                <a:latin typeface="Arial"/>
                <a:cs typeface="Arial"/>
              </a:rPr>
              <a:t>ve </a:t>
            </a:r>
            <a:r>
              <a:rPr lang="tr-TR" sz="2000" spc="-10" dirty="0">
                <a:latin typeface="Arial"/>
                <a:cs typeface="Arial"/>
              </a:rPr>
              <a:t>lineer  </a:t>
            </a:r>
            <a:r>
              <a:rPr lang="tr-TR" sz="2000" spc="-5" dirty="0">
                <a:latin typeface="Arial"/>
                <a:cs typeface="Arial"/>
              </a:rPr>
              <a:t>dönüşüm </a:t>
            </a:r>
            <a:r>
              <a:rPr lang="tr-TR" sz="2000" spc="-10" dirty="0">
                <a:latin typeface="Arial"/>
                <a:cs typeface="Arial"/>
              </a:rPr>
              <a:t>yapılır. </a:t>
            </a:r>
            <a:r>
              <a:rPr lang="tr-TR" sz="2000" spc="-5" dirty="0">
                <a:latin typeface="Arial"/>
                <a:cs typeface="Arial"/>
              </a:rPr>
              <a:t>Minimum </a:t>
            </a:r>
            <a:r>
              <a:rPr lang="tr-TR" sz="2000" spc="-10" dirty="0">
                <a:latin typeface="Arial"/>
                <a:cs typeface="Arial"/>
              </a:rPr>
              <a:t>değer </a:t>
            </a:r>
            <a:r>
              <a:rPr lang="tr-TR" sz="2000" spc="-5" dirty="0">
                <a:latin typeface="Arial"/>
                <a:cs typeface="Arial"/>
              </a:rPr>
              <a:t>0, maksimum </a:t>
            </a:r>
            <a:r>
              <a:rPr lang="tr-TR" sz="2000" spc="-10" dirty="0">
                <a:latin typeface="Arial"/>
                <a:cs typeface="Arial"/>
              </a:rPr>
              <a:t>değer </a:t>
            </a:r>
            <a:r>
              <a:rPr lang="tr-TR" sz="2000" spc="-5" dirty="0">
                <a:latin typeface="Arial"/>
                <a:cs typeface="Arial"/>
              </a:rPr>
              <a:t>255 </a:t>
            </a:r>
            <a:r>
              <a:rPr lang="tr-TR" sz="2000" dirty="0">
                <a:latin typeface="Arial"/>
                <a:cs typeface="Arial"/>
              </a:rPr>
              <a:t>ve </a:t>
            </a:r>
            <a:r>
              <a:rPr lang="tr-TR" sz="2000" spc="-5" dirty="0">
                <a:latin typeface="Arial"/>
                <a:cs typeface="Arial"/>
              </a:rPr>
              <a:t>aradaki  </a:t>
            </a:r>
            <a:r>
              <a:rPr lang="tr-TR" sz="2000" spc="-10" dirty="0">
                <a:latin typeface="Arial"/>
                <a:cs typeface="Arial"/>
              </a:rPr>
              <a:t>diğer </a:t>
            </a:r>
            <a:r>
              <a:rPr lang="tr-TR" sz="2000" spc="-5" dirty="0">
                <a:latin typeface="Arial"/>
                <a:cs typeface="Arial"/>
              </a:rPr>
              <a:t>değerler 0-255 </a:t>
            </a:r>
            <a:r>
              <a:rPr lang="tr-TR" sz="2000" spc="-10" dirty="0">
                <a:latin typeface="Arial"/>
                <a:cs typeface="Arial"/>
              </a:rPr>
              <a:t>aralığına </a:t>
            </a:r>
            <a:r>
              <a:rPr lang="tr-TR" sz="2000" spc="-5" dirty="0">
                <a:latin typeface="Arial"/>
                <a:cs typeface="Arial"/>
              </a:rPr>
              <a:t>gelecek şekilde </a:t>
            </a:r>
            <a:r>
              <a:rPr lang="tr-TR" sz="2000" dirty="0">
                <a:latin typeface="Arial"/>
                <a:cs typeface="Arial"/>
              </a:rPr>
              <a:t>tüm </a:t>
            </a:r>
            <a:r>
              <a:rPr lang="tr-TR" sz="2000" spc="-5" dirty="0">
                <a:latin typeface="Arial"/>
                <a:cs typeface="Arial"/>
              </a:rPr>
              <a:t>gri </a:t>
            </a:r>
            <a:r>
              <a:rPr lang="tr-TR" sz="2000" spc="-10" dirty="0">
                <a:latin typeface="Arial"/>
                <a:cs typeface="Arial"/>
              </a:rPr>
              <a:t>değerler yeniden  hesaplanır.</a:t>
            </a:r>
            <a:endParaRPr lang="tr-TR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687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8C4FE6-5C11-4B21-9C49-A83AFDEA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11" y="624110"/>
            <a:ext cx="9526554" cy="1280890"/>
          </a:xfrm>
        </p:spPr>
        <p:txBody>
          <a:bodyPr>
            <a:normAutofit/>
          </a:bodyPr>
          <a:lstStyle/>
          <a:p>
            <a:r>
              <a:rPr lang="tr-TR" sz="3500" dirty="0"/>
              <a:t>		Görseli Griye Çevirme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3A53D77-A608-41E7-B67B-703D3C5AD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96" y="2133599"/>
            <a:ext cx="6122750" cy="4312145"/>
          </a:xfrm>
        </p:spPr>
      </p:pic>
    </p:spTree>
    <p:extLst>
      <p:ext uri="{BB962C8B-B14F-4D97-AF65-F5344CB8AC3E}">
        <p14:creationId xmlns:p14="http://schemas.microsoft.com/office/powerpoint/2010/main" val="198355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4E8985-D427-41A8-8398-2D5D5720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Görselin Eşitlenmiş </a:t>
            </a:r>
            <a:r>
              <a:rPr lang="tr-TR" dirty="0" err="1"/>
              <a:t>Histogram</a:t>
            </a:r>
            <a:r>
              <a:rPr lang="tr-TR" dirty="0"/>
              <a:t> Grafiği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4F4579B3-84F8-41EA-BB1D-F31930B80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1" y="2133599"/>
            <a:ext cx="5740195" cy="4305147"/>
          </a:xfrm>
        </p:spPr>
      </p:pic>
    </p:spTree>
    <p:extLst>
      <p:ext uri="{BB962C8B-B14F-4D97-AF65-F5344CB8AC3E}">
        <p14:creationId xmlns:p14="http://schemas.microsoft.com/office/powerpoint/2010/main" val="3515193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C73619-D1F3-48AF-9072-321143B5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Histogram</a:t>
            </a:r>
            <a:r>
              <a:rPr lang="tr-TR" dirty="0"/>
              <a:t> Eşitleme Sonucu Görsel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B7765A2-0911-4BE4-9ABF-A98CF4083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80" y="2133599"/>
            <a:ext cx="5609566" cy="4207175"/>
          </a:xfrm>
        </p:spPr>
      </p:pic>
    </p:spTree>
    <p:extLst>
      <p:ext uri="{BB962C8B-B14F-4D97-AF65-F5344CB8AC3E}">
        <p14:creationId xmlns:p14="http://schemas.microsoft.com/office/powerpoint/2010/main" val="697298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73A9A7-330D-41C4-B6E2-29F3B1DD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473D64-356C-4E78-B801-0B13A681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233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FB096-6672-4CB4-A151-8ABDC3BE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</a:t>
            </a:r>
            <a:r>
              <a:rPr lang="tr-TR" dirty="0" err="1"/>
              <a:t>Min-Max</a:t>
            </a:r>
            <a:r>
              <a:rPr lang="tr-TR" dirty="0"/>
              <a:t> </a:t>
            </a:r>
            <a:r>
              <a:rPr lang="tr-TR" dirty="0" err="1"/>
              <a:t>Konstrast</a:t>
            </a:r>
            <a:r>
              <a:rPr lang="tr-TR" dirty="0"/>
              <a:t> İyileştirme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557C1D-EF79-4A16-A7DB-30CFD8663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38100" marR="2259330">
              <a:lnSpc>
                <a:spcPct val="150000"/>
              </a:lnSpc>
              <a:spcBef>
                <a:spcPts val="100"/>
              </a:spcBef>
            </a:pPr>
            <a:r>
              <a:rPr lang="tr-TR" sz="1800" i="1" spc="10" dirty="0" err="1">
                <a:latin typeface="Arial"/>
                <a:cs typeface="Arial"/>
              </a:rPr>
              <a:t>GD</a:t>
            </a:r>
            <a:r>
              <a:rPr lang="tr-TR" sz="1800" i="1" spc="15" baseline="-21367" dirty="0" err="1">
                <a:latin typeface="Arial"/>
                <a:cs typeface="Arial"/>
              </a:rPr>
              <a:t>girdi</a:t>
            </a:r>
            <a:r>
              <a:rPr lang="tr-TR" sz="1800" i="1" spc="15" baseline="-21367" dirty="0">
                <a:latin typeface="Arial"/>
                <a:cs typeface="Arial"/>
              </a:rPr>
              <a:t> </a:t>
            </a:r>
            <a:r>
              <a:rPr lang="tr-TR" sz="1800" i="1" dirty="0">
                <a:latin typeface="Arial"/>
                <a:cs typeface="Arial"/>
              </a:rPr>
              <a:t>= </a:t>
            </a:r>
            <a:r>
              <a:rPr lang="tr-TR" sz="1800" dirty="0" err="1">
                <a:latin typeface="Arial"/>
                <a:cs typeface="Arial"/>
              </a:rPr>
              <a:t>Orjinal</a:t>
            </a:r>
            <a:r>
              <a:rPr lang="tr-TR" sz="1800" dirty="0">
                <a:latin typeface="Arial"/>
                <a:cs typeface="Arial"/>
              </a:rPr>
              <a:t> </a:t>
            </a:r>
            <a:r>
              <a:rPr lang="tr-TR" sz="1800" spc="-5" dirty="0">
                <a:latin typeface="Arial"/>
                <a:cs typeface="Arial"/>
              </a:rPr>
              <a:t>gri </a:t>
            </a:r>
            <a:r>
              <a:rPr lang="tr-TR" sz="1800" dirty="0">
                <a:latin typeface="Arial"/>
                <a:cs typeface="Arial"/>
              </a:rPr>
              <a:t>değer </a:t>
            </a:r>
          </a:p>
          <a:p>
            <a:pPr marL="38100" marR="2259330">
              <a:lnSpc>
                <a:spcPct val="150000"/>
              </a:lnSpc>
              <a:spcBef>
                <a:spcPts val="100"/>
              </a:spcBef>
            </a:pPr>
            <a:r>
              <a:rPr lang="tr-TR" sz="1800" dirty="0">
                <a:latin typeface="Arial"/>
                <a:cs typeface="Arial"/>
              </a:rPr>
              <a:t> </a:t>
            </a:r>
            <a:r>
              <a:rPr lang="tr-TR" sz="1800" i="1" spc="10" dirty="0" err="1">
                <a:latin typeface="Arial"/>
                <a:cs typeface="Arial"/>
              </a:rPr>
              <a:t>GD</a:t>
            </a:r>
            <a:r>
              <a:rPr lang="tr-TR" sz="1800" i="1" spc="15" baseline="-21367" dirty="0" err="1">
                <a:latin typeface="Arial"/>
                <a:cs typeface="Arial"/>
              </a:rPr>
              <a:t>çıktı</a:t>
            </a:r>
            <a:r>
              <a:rPr lang="tr-TR" sz="1800" i="1" spc="10" dirty="0">
                <a:latin typeface="Arial"/>
                <a:cs typeface="Arial"/>
              </a:rPr>
              <a:t>= </a:t>
            </a:r>
            <a:r>
              <a:rPr lang="tr-TR" sz="1800" spc="-5" dirty="0">
                <a:latin typeface="Arial"/>
                <a:cs typeface="Arial"/>
              </a:rPr>
              <a:t>İyileştirilmiş gri</a:t>
            </a:r>
            <a:r>
              <a:rPr lang="tr-TR" sz="1800" spc="-114" dirty="0">
                <a:latin typeface="Arial"/>
                <a:cs typeface="Arial"/>
              </a:rPr>
              <a:t> </a:t>
            </a:r>
            <a:r>
              <a:rPr lang="tr-TR" sz="1800" dirty="0">
                <a:latin typeface="Arial"/>
                <a:cs typeface="Arial"/>
              </a:rPr>
              <a:t>değer  </a:t>
            </a:r>
          </a:p>
          <a:p>
            <a:pPr marL="38100" marR="2259330">
              <a:lnSpc>
                <a:spcPct val="150000"/>
              </a:lnSpc>
              <a:spcBef>
                <a:spcPts val="100"/>
              </a:spcBef>
            </a:pPr>
            <a:r>
              <a:rPr lang="tr-TR" sz="1800" i="1" dirty="0">
                <a:latin typeface="Arial"/>
                <a:cs typeface="Arial"/>
              </a:rPr>
              <a:t>min</a:t>
            </a:r>
            <a:r>
              <a:rPr lang="tr-TR" sz="1800" i="1" baseline="-21367" dirty="0">
                <a:latin typeface="Arial"/>
                <a:cs typeface="Arial"/>
              </a:rPr>
              <a:t>k</a:t>
            </a:r>
            <a:r>
              <a:rPr lang="tr-TR" sz="1800" dirty="0">
                <a:latin typeface="Arial"/>
                <a:cs typeface="Arial"/>
              </a:rPr>
              <a:t>= minimum </a:t>
            </a:r>
            <a:r>
              <a:rPr lang="tr-TR" sz="1800" spc="-5" dirty="0">
                <a:latin typeface="Arial"/>
                <a:cs typeface="Arial"/>
              </a:rPr>
              <a:t>gri </a:t>
            </a:r>
            <a:r>
              <a:rPr lang="tr-TR" sz="1800" dirty="0">
                <a:latin typeface="Arial"/>
                <a:cs typeface="Arial"/>
              </a:rPr>
              <a:t>değer </a:t>
            </a:r>
          </a:p>
          <a:p>
            <a:pPr marL="38100" marR="2259330">
              <a:lnSpc>
                <a:spcPct val="150000"/>
              </a:lnSpc>
              <a:spcBef>
                <a:spcPts val="100"/>
              </a:spcBef>
            </a:pPr>
            <a:r>
              <a:rPr lang="tr-TR" sz="1800" i="1" spc="5" dirty="0" err="1">
                <a:latin typeface="Arial"/>
                <a:cs typeface="Arial"/>
              </a:rPr>
              <a:t>max</a:t>
            </a:r>
            <a:r>
              <a:rPr lang="tr-TR" sz="1800" i="1" spc="7" baseline="-21367" dirty="0" err="1">
                <a:latin typeface="Arial"/>
                <a:cs typeface="Arial"/>
              </a:rPr>
              <a:t>k</a:t>
            </a:r>
            <a:r>
              <a:rPr lang="tr-TR" sz="1800" spc="5" dirty="0">
                <a:latin typeface="Arial"/>
                <a:cs typeface="Arial"/>
              </a:rPr>
              <a:t>= </a:t>
            </a:r>
            <a:r>
              <a:rPr lang="tr-TR" sz="1800" dirty="0">
                <a:latin typeface="Arial"/>
                <a:cs typeface="Arial"/>
              </a:rPr>
              <a:t>maksimum </a:t>
            </a:r>
            <a:r>
              <a:rPr lang="tr-TR" sz="1800" spc="-5" dirty="0">
                <a:latin typeface="Arial"/>
                <a:cs typeface="Arial"/>
              </a:rPr>
              <a:t>gri</a:t>
            </a:r>
            <a:r>
              <a:rPr lang="tr-TR" sz="1800" spc="-120" dirty="0">
                <a:latin typeface="Arial"/>
                <a:cs typeface="Arial"/>
              </a:rPr>
              <a:t> </a:t>
            </a:r>
            <a:r>
              <a:rPr lang="tr-TR" sz="1800" dirty="0">
                <a:latin typeface="Arial"/>
                <a:cs typeface="Arial"/>
              </a:rPr>
              <a:t>değer</a:t>
            </a: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lang="tr-TR" sz="1800" i="1" spc="5" dirty="0" err="1">
                <a:latin typeface="Arial"/>
                <a:cs typeface="Arial"/>
              </a:rPr>
              <a:t>q</a:t>
            </a:r>
            <a:r>
              <a:rPr lang="tr-TR" sz="1800" i="1" spc="7" baseline="-21367" dirty="0" err="1">
                <a:latin typeface="Arial"/>
                <a:cs typeface="Arial"/>
              </a:rPr>
              <a:t>k</a:t>
            </a:r>
            <a:r>
              <a:rPr lang="tr-TR" sz="1800" spc="5" dirty="0">
                <a:latin typeface="Arial"/>
                <a:cs typeface="Arial"/>
              </a:rPr>
              <a:t>= </a:t>
            </a:r>
            <a:r>
              <a:rPr lang="tr-TR" sz="1800" dirty="0">
                <a:latin typeface="Arial"/>
                <a:cs typeface="Arial"/>
              </a:rPr>
              <a:t>monitörün gösterebildiği maksimum </a:t>
            </a:r>
            <a:r>
              <a:rPr lang="tr-TR" sz="1800" spc="-5" dirty="0">
                <a:latin typeface="Arial"/>
                <a:cs typeface="Arial"/>
              </a:rPr>
              <a:t>gri</a:t>
            </a:r>
            <a:r>
              <a:rPr lang="tr-TR" sz="1800" spc="-140" dirty="0">
                <a:latin typeface="Arial"/>
                <a:cs typeface="Arial"/>
              </a:rPr>
              <a:t> </a:t>
            </a:r>
            <a:r>
              <a:rPr lang="tr-TR" sz="1800" spc="-5" dirty="0">
                <a:latin typeface="Arial"/>
                <a:cs typeface="Arial"/>
              </a:rPr>
              <a:t>değer</a:t>
            </a:r>
            <a:endParaRPr lang="tr-TR" sz="1800" dirty="0">
              <a:latin typeface="Arial"/>
              <a:cs typeface="Arial"/>
            </a:endParaRPr>
          </a:p>
          <a:p>
            <a:endParaRPr lang="tr-TR" dirty="0"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FBA4C6EF-FFD4-4E9C-A22B-548470BC02FC}"/>
              </a:ext>
            </a:extLst>
          </p:cNvPr>
          <p:cNvSpPr/>
          <p:nvPr/>
        </p:nvSpPr>
        <p:spPr>
          <a:xfrm>
            <a:off x="5133709" y="2623139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42" y="0"/>
                </a:lnTo>
              </a:path>
            </a:pathLst>
          </a:custGeom>
          <a:ln w="17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CFAFE744-40D7-435E-BD0C-8385649D68AE}"/>
              </a:ext>
            </a:extLst>
          </p:cNvPr>
          <p:cNvSpPr txBox="1"/>
          <p:nvPr/>
        </p:nvSpPr>
        <p:spPr>
          <a:xfrm>
            <a:off x="6028055" y="2899876"/>
            <a:ext cx="13589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i="1" dirty="0">
                <a:latin typeface="Times New Roman"/>
                <a:cs typeface="Times New Roman"/>
              </a:rPr>
              <a:t>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916BDFA2-E2DF-4A90-8C4E-D702EA090649}"/>
              </a:ext>
            </a:extLst>
          </p:cNvPr>
          <p:cNvSpPr txBox="1"/>
          <p:nvPr/>
        </p:nvSpPr>
        <p:spPr>
          <a:xfrm>
            <a:off x="4022584" y="2571859"/>
            <a:ext cx="46926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i="1" spc="-30" dirty="0">
                <a:latin typeface="Times New Roman"/>
                <a:cs typeface="Times New Roman"/>
              </a:rPr>
              <a:t>ç</a:t>
            </a:r>
            <a:r>
              <a:rPr sz="1950" i="1" spc="80" dirty="0">
                <a:latin typeface="Times New Roman"/>
                <a:cs typeface="Times New Roman"/>
              </a:rPr>
              <a:t>i</a:t>
            </a:r>
            <a:r>
              <a:rPr sz="1950" i="1" spc="-30" dirty="0">
                <a:latin typeface="Times New Roman"/>
                <a:cs typeface="Times New Roman"/>
              </a:rPr>
              <a:t>k</a:t>
            </a:r>
            <a:r>
              <a:rPr sz="1950" i="1" spc="85" dirty="0">
                <a:latin typeface="Times New Roman"/>
                <a:cs typeface="Times New Roman"/>
              </a:rPr>
              <a:t>t</a:t>
            </a:r>
            <a:r>
              <a:rPr sz="1950" i="1" dirty="0">
                <a:latin typeface="Times New Roman"/>
                <a:cs typeface="Times New Roman"/>
              </a:rPr>
              <a:t>i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2E9F1235-0112-401F-BF11-7C8C8D1EAE0D}"/>
              </a:ext>
            </a:extLst>
          </p:cNvPr>
          <p:cNvSpPr txBox="1"/>
          <p:nvPr/>
        </p:nvSpPr>
        <p:spPr>
          <a:xfrm>
            <a:off x="4866644" y="2264508"/>
            <a:ext cx="3277870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835"/>
              </a:lnSpc>
              <a:spcBef>
                <a:spcPts val="100"/>
              </a:spcBef>
              <a:tabLst>
                <a:tab pos="2717800" algn="l"/>
              </a:tabLst>
            </a:pPr>
            <a:r>
              <a:rPr sz="3350" dirty="0">
                <a:latin typeface="Symbol"/>
                <a:cs typeface="Symbol"/>
              </a:rPr>
              <a:t></a:t>
            </a:r>
            <a:r>
              <a:rPr sz="3350" dirty="0">
                <a:latin typeface="Times New Roman"/>
                <a:cs typeface="Times New Roman"/>
              </a:rPr>
              <a:t>	</a:t>
            </a:r>
            <a:r>
              <a:rPr sz="3350" spc="20" dirty="0">
                <a:latin typeface="Symbol"/>
                <a:cs typeface="Symbol"/>
              </a:rPr>
              <a:t></a:t>
            </a:r>
            <a:r>
              <a:rPr sz="5025" i="1" spc="30" baseline="-3316" dirty="0">
                <a:latin typeface="Times New Roman"/>
                <a:cs typeface="Times New Roman"/>
              </a:rPr>
              <a:t>q</a:t>
            </a:r>
            <a:r>
              <a:rPr sz="2925" i="1" spc="30" baseline="-29914" dirty="0">
                <a:latin typeface="Times New Roman"/>
                <a:cs typeface="Times New Roman"/>
              </a:rPr>
              <a:t>k</a:t>
            </a:r>
            <a:endParaRPr sz="2925" baseline="-29914" dirty="0">
              <a:latin typeface="Times New Roman"/>
              <a:cs typeface="Times New Roman"/>
            </a:endParaRPr>
          </a:p>
          <a:p>
            <a:pPr marL="50800">
              <a:lnSpc>
                <a:spcPts val="3835"/>
              </a:lnSpc>
              <a:tabLst>
                <a:tab pos="2343785" algn="l"/>
                <a:tab pos="2717800" algn="l"/>
              </a:tabLst>
            </a:pPr>
            <a:r>
              <a:rPr sz="3350" dirty="0">
                <a:latin typeface="Symbol"/>
                <a:cs typeface="Symbol"/>
              </a:rPr>
              <a:t></a:t>
            </a:r>
            <a:r>
              <a:rPr sz="3350" dirty="0">
                <a:latin typeface="Times New Roman"/>
                <a:cs typeface="Times New Roman"/>
              </a:rPr>
              <a:t>	</a:t>
            </a:r>
            <a:r>
              <a:rPr sz="2925" i="1" baseline="1424" dirty="0">
                <a:latin typeface="Times New Roman"/>
                <a:cs typeface="Times New Roman"/>
              </a:rPr>
              <a:t>k	</a:t>
            </a:r>
            <a:r>
              <a:rPr sz="3350" dirty="0">
                <a:latin typeface="Symbol"/>
                <a:cs typeface="Symbol"/>
              </a:rPr>
              <a:t></a:t>
            </a: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716428B3-30C5-4995-B17C-68323805DFF0}"/>
              </a:ext>
            </a:extLst>
          </p:cNvPr>
          <p:cNvSpPr txBox="1"/>
          <p:nvPr/>
        </p:nvSpPr>
        <p:spPr>
          <a:xfrm>
            <a:off x="3431335" y="2289886"/>
            <a:ext cx="1418590" cy="53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0940" algn="l"/>
              </a:tabLst>
            </a:pPr>
            <a:r>
              <a:rPr sz="3350" i="1" spc="105" dirty="0">
                <a:latin typeface="Times New Roman"/>
                <a:cs typeface="Times New Roman"/>
              </a:rPr>
              <a:t>G</a:t>
            </a:r>
            <a:r>
              <a:rPr sz="3350" i="1" spc="5" dirty="0">
                <a:latin typeface="Times New Roman"/>
                <a:cs typeface="Times New Roman"/>
              </a:rPr>
              <a:t>D</a:t>
            </a:r>
            <a:r>
              <a:rPr sz="3350" i="1" dirty="0">
                <a:latin typeface="Times New Roman"/>
                <a:cs typeface="Times New Roman"/>
              </a:rPr>
              <a:t>	</a:t>
            </a:r>
            <a:r>
              <a:rPr sz="3350" dirty="0">
                <a:latin typeface="Symbol"/>
                <a:cs typeface="Symbol"/>
              </a:rPr>
              <a:t>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2FB47E18-8D44-4606-B332-5F7A6404F20C}"/>
              </a:ext>
            </a:extLst>
          </p:cNvPr>
          <p:cNvSpPr txBox="1"/>
          <p:nvPr/>
        </p:nvSpPr>
        <p:spPr>
          <a:xfrm>
            <a:off x="5278046" y="2617883"/>
            <a:ext cx="1847850" cy="53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6150" algn="l"/>
              </a:tabLst>
            </a:pPr>
            <a:r>
              <a:rPr sz="3350" spc="-105" dirty="0">
                <a:latin typeface="Times New Roman"/>
                <a:cs typeface="Times New Roman"/>
              </a:rPr>
              <a:t>max	</a:t>
            </a:r>
            <a:r>
              <a:rPr sz="3350" dirty="0">
                <a:latin typeface="Symbol"/>
                <a:cs typeface="Symbol"/>
              </a:rPr>
              <a:t></a:t>
            </a:r>
            <a:r>
              <a:rPr sz="3350" spc="-385" dirty="0">
                <a:latin typeface="Times New Roman"/>
                <a:cs typeface="Times New Roman"/>
              </a:rPr>
              <a:t> </a:t>
            </a:r>
            <a:r>
              <a:rPr sz="3350" spc="-200" dirty="0">
                <a:latin typeface="Times New Roman"/>
                <a:cs typeface="Times New Roman"/>
              </a:rPr>
              <a:t>min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91491E01-B4C4-45C6-A95F-9F9B2E82A64F}"/>
              </a:ext>
            </a:extLst>
          </p:cNvPr>
          <p:cNvSpPr txBox="1"/>
          <p:nvPr/>
        </p:nvSpPr>
        <p:spPr>
          <a:xfrm>
            <a:off x="4879344" y="1973702"/>
            <a:ext cx="2907030" cy="53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705100" algn="l"/>
              </a:tabLst>
            </a:pPr>
            <a:r>
              <a:rPr sz="5025" baseline="-2487" dirty="0">
                <a:latin typeface="Symbol"/>
                <a:cs typeface="Symbol"/>
              </a:rPr>
              <a:t></a:t>
            </a:r>
            <a:r>
              <a:rPr sz="5025" baseline="-2487" dirty="0">
                <a:latin typeface="Times New Roman"/>
                <a:cs typeface="Times New Roman"/>
              </a:rPr>
              <a:t> </a:t>
            </a:r>
            <a:r>
              <a:rPr sz="3350" i="1" spc="30" dirty="0">
                <a:latin typeface="Times New Roman"/>
                <a:cs typeface="Times New Roman"/>
              </a:rPr>
              <a:t>GD</a:t>
            </a:r>
            <a:r>
              <a:rPr sz="2925" i="1" spc="44" baseline="-24216" dirty="0">
                <a:latin typeface="Times New Roman"/>
                <a:cs typeface="Times New Roman"/>
              </a:rPr>
              <a:t>girdi </a:t>
            </a:r>
            <a:r>
              <a:rPr sz="3350" dirty="0">
                <a:latin typeface="Symbol"/>
                <a:cs typeface="Symbol"/>
              </a:rPr>
              <a:t></a:t>
            </a:r>
            <a:r>
              <a:rPr sz="3350" spc="-515" dirty="0">
                <a:latin typeface="Times New Roman"/>
                <a:cs typeface="Times New Roman"/>
              </a:rPr>
              <a:t> </a:t>
            </a:r>
            <a:r>
              <a:rPr sz="3350" spc="-200" dirty="0">
                <a:latin typeface="Times New Roman"/>
                <a:cs typeface="Times New Roman"/>
              </a:rPr>
              <a:t>min</a:t>
            </a:r>
            <a:r>
              <a:rPr sz="3350" spc="-60" dirty="0">
                <a:latin typeface="Times New Roman"/>
                <a:cs typeface="Times New Roman"/>
              </a:rPr>
              <a:t> </a:t>
            </a:r>
            <a:r>
              <a:rPr sz="2925" i="1" baseline="-24216" dirty="0">
                <a:latin typeface="Times New Roman"/>
                <a:cs typeface="Times New Roman"/>
              </a:rPr>
              <a:t>k	</a:t>
            </a:r>
            <a:r>
              <a:rPr sz="5025" baseline="-2487" dirty="0">
                <a:latin typeface="Symbol"/>
                <a:cs typeface="Symbol"/>
              </a:rPr>
              <a:t></a:t>
            </a:r>
          </a:p>
        </p:txBody>
      </p:sp>
    </p:spTree>
    <p:extLst>
      <p:ext uri="{BB962C8B-B14F-4D97-AF65-F5344CB8AC3E}">
        <p14:creationId xmlns:p14="http://schemas.microsoft.com/office/powerpoint/2010/main" val="327667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41AAE2-B37A-4E12-8F7A-2BC9FE45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78ABA8-D183-42AA-810D-0E376F5A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7665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tr-TR" sz="2000" i="1" dirty="0">
                <a:latin typeface="Arial"/>
                <a:cs typeface="Arial"/>
              </a:rPr>
              <a:t>Örnek</a:t>
            </a:r>
            <a:endParaRPr lang="tr-TR" sz="2000" dirty="0">
              <a:latin typeface="Arial"/>
              <a:cs typeface="Arial"/>
            </a:endParaRPr>
          </a:p>
          <a:p>
            <a:pPr marL="768985" lvl="1" indent="-287655">
              <a:lnSpc>
                <a:spcPct val="100000"/>
              </a:lnSpc>
              <a:spcBef>
                <a:spcPts val="1440"/>
              </a:spcBef>
              <a:buClr>
                <a:srgbClr val="FF0000"/>
              </a:buClr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lang="tr-TR" sz="1600" b="1" i="1" spc="-5" dirty="0">
                <a:latin typeface="Arial"/>
                <a:cs typeface="Arial"/>
              </a:rPr>
              <a:t>min</a:t>
            </a:r>
            <a:r>
              <a:rPr lang="tr-TR" sz="1575" b="1" i="1" spc="-7" baseline="-21164" dirty="0">
                <a:latin typeface="Arial"/>
                <a:cs typeface="Arial"/>
              </a:rPr>
              <a:t>k</a:t>
            </a:r>
            <a:r>
              <a:rPr lang="tr-TR" sz="1600" b="1" spc="-5" dirty="0">
                <a:latin typeface="Arial"/>
                <a:cs typeface="Arial"/>
              </a:rPr>
              <a:t>=</a:t>
            </a:r>
            <a:r>
              <a:rPr lang="tr-TR" sz="1600" b="1" spc="20" dirty="0">
                <a:latin typeface="Arial"/>
                <a:cs typeface="Arial"/>
              </a:rPr>
              <a:t> </a:t>
            </a:r>
            <a:r>
              <a:rPr lang="tr-TR" sz="1600" b="1" spc="-5" dirty="0">
                <a:latin typeface="Arial"/>
                <a:cs typeface="Arial"/>
              </a:rPr>
              <a:t>16</a:t>
            </a:r>
            <a:endParaRPr lang="tr-TR" sz="1600" dirty="0">
              <a:latin typeface="Arial"/>
              <a:cs typeface="Arial"/>
            </a:endParaRPr>
          </a:p>
          <a:p>
            <a:pPr marL="768985" lvl="1" indent="-287655">
              <a:lnSpc>
                <a:spcPct val="100000"/>
              </a:lnSpc>
              <a:spcBef>
                <a:spcPts val="1345"/>
              </a:spcBef>
              <a:buClr>
                <a:srgbClr val="FF0000"/>
              </a:buClr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lang="tr-TR" sz="1600" b="1" i="1" spc="-5" dirty="0" err="1">
                <a:latin typeface="Arial"/>
                <a:cs typeface="Arial"/>
              </a:rPr>
              <a:t>max</a:t>
            </a:r>
            <a:r>
              <a:rPr lang="tr-TR" sz="1575" b="1" i="1" spc="-7" baseline="-21164" dirty="0" err="1">
                <a:latin typeface="Arial"/>
                <a:cs typeface="Arial"/>
              </a:rPr>
              <a:t>k</a:t>
            </a:r>
            <a:r>
              <a:rPr lang="tr-TR" sz="1600" b="1" spc="-5" dirty="0">
                <a:latin typeface="Arial"/>
                <a:cs typeface="Arial"/>
              </a:rPr>
              <a:t>=</a:t>
            </a:r>
            <a:r>
              <a:rPr lang="tr-TR" sz="1600" b="1" spc="10" dirty="0">
                <a:latin typeface="Arial"/>
                <a:cs typeface="Arial"/>
              </a:rPr>
              <a:t> </a:t>
            </a:r>
            <a:r>
              <a:rPr lang="tr-TR" sz="1600" b="1" spc="-5" dirty="0">
                <a:latin typeface="Arial"/>
                <a:cs typeface="Arial"/>
              </a:rPr>
              <a:t>191</a:t>
            </a:r>
            <a:endParaRPr lang="tr-TR" sz="1600" dirty="0">
              <a:latin typeface="Arial"/>
              <a:cs typeface="Arial"/>
            </a:endParaRPr>
          </a:p>
          <a:p>
            <a:pPr marL="768985" lvl="1" indent="-287655">
              <a:lnSpc>
                <a:spcPct val="100000"/>
              </a:lnSpc>
              <a:spcBef>
                <a:spcPts val="1345"/>
              </a:spcBef>
              <a:buClr>
                <a:srgbClr val="FF0000"/>
              </a:buClr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lang="tr-TR" sz="1600" b="1" i="1" spc="-5" dirty="0" err="1">
                <a:latin typeface="Arial"/>
                <a:cs typeface="Arial"/>
              </a:rPr>
              <a:t>q</a:t>
            </a:r>
            <a:r>
              <a:rPr lang="tr-TR" sz="1575" b="1" i="1" spc="-7" baseline="-21164" dirty="0" err="1">
                <a:latin typeface="Arial"/>
                <a:cs typeface="Arial"/>
              </a:rPr>
              <a:t>k</a:t>
            </a:r>
            <a:r>
              <a:rPr lang="tr-TR" sz="1600" b="1" spc="-5" dirty="0">
                <a:latin typeface="Arial"/>
                <a:cs typeface="Arial"/>
              </a:rPr>
              <a:t>=</a:t>
            </a:r>
            <a:r>
              <a:rPr lang="tr-TR" sz="1600" b="1" spc="5" dirty="0">
                <a:latin typeface="Arial"/>
                <a:cs typeface="Arial"/>
              </a:rPr>
              <a:t> </a:t>
            </a:r>
            <a:r>
              <a:rPr lang="tr-TR" sz="1600" b="1" spc="-5" dirty="0">
                <a:latin typeface="Arial"/>
                <a:cs typeface="Arial"/>
              </a:rPr>
              <a:t>255</a:t>
            </a:r>
            <a:endParaRPr lang="tr-TR" sz="1600" dirty="0">
              <a:latin typeface="Arial"/>
              <a:cs typeface="Arial"/>
            </a:endParaRPr>
          </a:p>
          <a:p>
            <a:pPr marL="768985" lvl="1" indent="-287655">
              <a:lnSpc>
                <a:spcPct val="100000"/>
              </a:lnSpc>
              <a:spcBef>
                <a:spcPts val="1345"/>
              </a:spcBef>
              <a:buClr>
                <a:srgbClr val="FF0000"/>
              </a:buClr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lang="tr-TR" sz="1600" b="1" i="1" dirty="0" err="1">
                <a:latin typeface="Arial"/>
                <a:cs typeface="Arial"/>
              </a:rPr>
              <a:t>GD</a:t>
            </a:r>
            <a:r>
              <a:rPr lang="tr-TR" sz="1575" b="1" i="1" baseline="-21164" dirty="0" err="1">
                <a:latin typeface="Arial"/>
                <a:cs typeface="Arial"/>
              </a:rPr>
              <a:t>girdi</a:t>
            </a:r>
            <a:r>
              <a:rPr lang="tr-TR" sz="1575" b="1" i="1" baseline="-21164" dirty="0">
                <a:latin typeface="Arial"/>
                <a:cs typeface="Arial"/>
              </a:rPr>
              <a:t> </a:t>
            </a:r>
            <a:r>
              <a:rPr lang="tr-TR" sz="1600" b="1" i="1" spc="-5" dirty="0">
                <a:latin typeface="Arial"/>
                <a:cs typeface="Arial"/>
              </a:rPr>
              <a:t>= 16 için, </a:t>
            </a:r>
            <a:r>
              <a:rPr lang="tr-TR" sz="1600" b="1" i="1" dirty="0" err="1">
                <a:latin typeface="Arial"/>
                <a:cs typeface="Arial"/>
              </a:rPr>
              <a:t>GD</a:t>
            </a:r>
            <a:r>
              <a:rPr lang="tr-TR" sz="1575" b="1" i="1" baseline="-21164" dirty="0" err="1">
                <a:latin typeface="Arial"/>
                <a:cs typeface="Arial"/>
              </a:rPr>
              <a:t>çıktı</a:t>
            </a:r>
            <a:r>
              <a:rPr lang="tr-TR" sz="1575" b="1" i="1" baseline="-21164" dirty="0">
                <a:latin typeface="Arial"/>
                <a:cs typeface="Arial"/>
              </a:rPr>
              <a:t> </a:t>
            </a:r>
            <a:r>
              <a:rPr lang="tr-TR" sz="1600" b="1" i="1" spc="-5" dirty="0">
                <a:latin typeface="Arial"/>
                <a:cs typeface="Arial"/>
              </a:rPr>
              <a:t>= [(16-16)/(191-16)]*255 =</a:t>
            </a:r>
            <a:r>
              <a:rPr lang="tr-TR" sz="1600" b="1" i="1" spc="30" dirty="0">
                <a:latin typeface="Arial"/>
                <a:cs typeface="Arial"/>
              </a:rPr>
              <a:t> </a:t>
            </a:r>
            <a:r>
              <a:rPr lang="tr-TR" sz="1600" b="1" i="1" spc="-5" dirty="0">
                <a:latin typeface="Arial"/>
                <a:cs typeface="Arial"/>
              </a:rPr>
              <a:t>0</a:t>
            </a:r>
            <a:endParaRPr lang="tr-TR" sz="1600" dirty="0">
              <a:latin typeface="Arial"/>
              <a:cs typeface="Arial"/>
            </a:endParaRPr>
          </a:p>
          <a:p>
            <a:pPr marL="768985" lvl="1" indent="-287655">
              <a:lnSpc>
                <a:spcPct val="100000"/>
              </a:lnSpc>
              <a:spcBef>
                <a:spcPts val="1345"/>
              </a:spcBef>
              <a:buClr>
                <a:srgbClr val="FF0000"/>
              </a:buClr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lang="tr-TR" sz="1600" b="1" i="1" dirty="0" err="1">
                <a:latin typeface="Arial"/>
                <a:cs typeface="Arial"/>
              </a:rPr>
              <a:t>GD</a:t>
            </a:r>
            <a:r>
              <a:rPr lang="tr-TR" sz="1575" b="1" i="1" baseline="-21164" dirty="0" err="1">
                <a:latin typeface="Arial"/>
                <a:cs typeface="Arial"/>
              </a:rPr>
              <a:t>girdi</a:t>
            </a:r>
            <a:r>
              <a:rPr lang="tr-TR" sz="1575" b="1" i="1" baseline="-21164" dirty="0">
                <a:latin typeface="Arial"/>
                <a:cs typeface="Arial"/>
              </a:rPr>
              <a:t> </a:t>
            </a:r>
            <a:r>
              <a:rPr lang="tr-TR" sz="1600" b="1" i="1" spc="-5" dirty="0">
                <a:latin typeface="Arial"/>
                <a:cs typeface="Arial"/>
              </a:rPr>
              <a:t>= 191 için, </a:t>
            </a:r>
            <a:r>
              <a:rPr lang="tr-TR" sz="1600" b="1" i="1" dirty="0" err="1">
                <a:latin typeface="Arial"/>
                <a:cs typeface="Arial"/>
              </a:rPr>
              <a:t>GD</a:t>
            </a:r>
            <a:r>
              <a:rPr lang="tr-TR" sz="1575" b="1" i="1" baseline="-21164" dirty="0" err="1">
                <a:latin typeface="Arial"/>
                <a:cs typeface="Arial"/>
              </a:rPr>
              <a:t>çıktı</a:t>
            </a:r>
            <a:r>
              <a:rPr lang="tr-TR" sz="1575" b="1" i="1" baseline="-21164" dirty="0">
                <a:latin typeface="Arial"/>
                <a:cs typeface="Arial"/>
              </a:rPr>
              <a:t> </a:t>
            </a:r>
            <a:r>
              <a:rPr lang="tr-TR" sz="1600" b="1" i="1" spc="-5" dirty="0">
                <a:latin typeface="Arial"/>
                <a:cs typeface="Arial"/>
              </a:rPr>
              <a:t>= [(191-16)/(191-16)]*255 =</a:t>
            </a:r>
            <a:r>
              <a:rPr lang="tr-TR" sz="1600" b="1" i="1" spc="35" dirty="0">
                <a:latin typeface="Arial"/>
                <a:cs typeface="Arial"/>
              </a:rPr>
              <a:t> </a:t>
            </a:r>
            <a:r>
              <a:rPr lang="tr-TR" sz="1600" b="1" i="1" spc="-5" dirty="0">
                <a:latin typeface="Arial"/>
                <a:cs typeface="Arial"/>
              </a:rPr>
              <a:t>255</a:t>
            </a:r>
            <a:endParaRPr lang="tr-TR" sz="1600" dirty="0">
              <a:latin typeface="Arial"/>
              <a:cs typeface="Arial"/>
            </a:endParaRPr>
          </a:p>
          <a:p>
            <a:pPr marL="768985" lvl="1" indent="-287655">
              <a:lnSpc>
                <a:spcPct val="100000"/>
              </a:lnSpc>
              <a:spcBef>
                <a:spcPts val="1345"/>
              </a:spcBef>
              <a:buClr>
                <a:srgbClr val="FF0000"/>
              </a:buClr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lang="tr-TR" sz="1600" b="1" i="1" dirty="0" err="1">
                <a:latin typeface="Arial"/>
                <a:cs typeface="Arial"/>
              </a:rPr>
              <a:t>GD</a:t>
            </a:r>
            <a:r>
              <a:rPr lang="tr-TR" sz="1575" b="1" i="1" baseline="-21164" dirty="0" err="1">
                <a:latin typeface="Arial"/>
                <a:cs typeface="Arial"/>
              </a:rPr>
              <a:t>girdi</a:t>
            </a:r>
            <a:r>
              <a:rPr lang="tr-TR" sz="1575" b="1" i="1" baseline="-21164" dirty="0">
                <a:latin typeface="Arial"/>
                <a:cs typeface="Arial"/>
              </a:rPr>
              <a:t> </a:t>
            </a:r>
            <a:r>
              <a:rPr lang="tr-TR" sz="1600" b="1" i="1" spc="-5" dirty="0">
                <a:latin typeface="Arial"/>
                <a:cs typeface="Arial"/>
              </a:rPr>
              <a:t>= 76 için, </a:t>
            </a:r>
            <a:r>
              <a:rPr lang="tr-TR" sz="1600" b="1" i="1" dirty="0" err="1">
                <a:latin typeface="Arial"/>
                <a:cs typeface="Arial"/>
              </a:rPr>
              <a:t>GD</a:t>
            </a:r>
            <a:r>
              <a:rPr lang="tr-TR" sz="1575" b="1" i="1" baseline="-21164" dirty="0" err="1">
                <a:latin typeface="Arial"/>
                <a:cs typeface="Arial"/>
              </a:rPr>
              <a:t>çıktı</a:t>
            </a:r>
            <a:r>
              <a:rPr lang="tr-TR" sz="1575" b="1" i="1" baseline="-21164" dirty="0">
                <a:latin typeface="Arial"/>
                <a:cs typeface="Arial"/>
              </a:rPr>
              <a:t> </a:t>
            </a:r>
            <a:r>
              <a:rPr lang="tr-TR" sz="1600" b="1" i="1" spc="-5" dirty="0">
                <a:latin typeface="Arial"/>
                <a:cs typeface="Arial"/>
              </a:rPr>
              <a:t>= [(76-16)/(191-16)]*255 =</a:t>
            </a:r>
            <a:r>
              <a:rPr lang="tr-TR" sz="1600" b="1" i="1" spc="30" dirty="0">
                <a:latin typeface="Arial"/>
                <a:cs typeface="Arial"/>
              </a:rPr>
              <a:t> </a:t>
            </a:r>
            <a:r>
              <a:rPr lang="tr-TR" sz="1600" b="1" i="1" spc="-5" dirty="0">
                <a:latin typeface="Arial"/>
                <a:cs typeface="Arial"/>
              </a:rPr>
              <a:t>87</a:t>
            </a:r>
            <a:endParaRPr lang="tr-TR" sz="1600" dirty="0">
              <a:latin typeface="Arial"/>
              <a:cs typeface="Arial"/>
            </a:endParaRPr>
          </a:p>
          <a:p>
            <a:pPr marL="768985" lvl="1" indent="-287655">
              <a:lnSpc>
                <a:spcPct val="100000"/>
              </a:lnSpc>
              <a:spcBef>
                <a:spcPts val="1345"/>
              </a:spcBef>
              <a:buClr>
                <a:srgbClr val="FF0000"/>
              </a:buClr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lang="tr-TR" sz="1600" b="1" i="1" dirty="0" err="1">
                <a:latin typeface="Arial"/>
                <a:cs typeface="Arial"/>
              </a:rPr>
              <a:t>GD</a:t>
            </a:r>
            <a:r>
              <a:rPr lang="tr-TR" sz="1575" b="1" i="1" baseline="-21164" dirty="0" err="1">
                <a:latin typeface="Arial"/>
                <a:cs typeface="Arial"/>
              </a:rPr>
              <a:t>girdi</a:t>
            </a:r>
            <a:r>
              <a:rPr lang="tr-TR" sz="1575" b="1" i="1" baseline="-21164" dirty="0">
                <a:latin typeface="Arial"/>
                <a:cs typeface="Arial"/>
              </a:rPr>
              <a:t> </a:t>
            </a:r>
            <a:r>
              <a:rPr lang="tr-TR" sz="1600" b="1" i="1" spc="-5" dirty="0">
                <a:latin typeface="Arial"/>
                <a:cs typeface="Arial"/>
              </a:rPr>
              <a:t>= 176 için, </a:t>
            </a:r>
            <a:r>
              <a:rPr lang="tr-TR" sz="1600" b="1" i="1" dirty="0" err="1">
                <a:latin typeface="Arial"/>
                <a:cs typeface="Arial"/>
              </a:rPr>
              <a:t>GD</a:t>
            </a:r>
            <a:r>
              <a:rPr lang="tr-TR" sz="1575" b="1" i="1" baseline="-21164" dirty="0" err="1">
                <a:latin typeface="Arial"/>
                <a:cs typeface="Arial"/>
              </a:rPr>
              <a:t>çıktı</a:t>
            </a:r>
            <a:r>
              <a:rPr lang="tr-TR" sz="1575" b="1" i="1" baseline="-21164" dirty="0">
                <a:latin typeface="Arial"/>
                <a:cs typeface="Arial"/>
              </a:rPr>
              <a:t> </a:t>
            </a:r>
            <a:r>
              <a:rPr lang="tr-TR" sz="1600" b="1" i="1" spc="-5" dirty="0">
                <a:latin typeface="Arial"/>
                <a:cs typeface="Arial"/>
              </a:rPr>
              <a:t>= [(176-16)/(191-16)]*255 =</a:t>
            </a:r>
            <a:r>
              <a:rPr lang="tr-TR" sz="1600" b="1" i="1" spc="35" dirty="0">
                <a:latin typeface="Arial"/>
                <a:cs typeface="Arial"/>
              </a:rPr>
              <a:t> </a:t>
            </a:r>
            <a:r>
              <a:rPr lang="tr-TR" sz="1600" b="1" i="1" spc="-5" dirty="0">
                <a:latin typeface="Arial"/>
                <a:cs typeface="Arial"/>
              </a:rPr>
              <a:t>233</a:t>
            </a:r>
            <a:endParaRPr lang="tr-TR" sz="1600" dirty="0">
              <a:latin typeface="Arial"/>
              <a:cs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979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610595-D3BC-4198-BAF5-1EA8FA57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</a:t>
            </a:r>
            <a:r>
              <a:rPr lang="tr-TR" dirty="0" err="1"/>
              <a:t>Octave</a:t>
            </a:r>
            <a:r>
              <a:rPr lang="tr-TR" dirty="0"/>
              <a:t>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4381C9-79F0-42EB-851C-24DBF800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Original</a:t>
            </a:r>
            <a:r>
              <a:rPr lang="tr-TR" dirty="0"/>
              <a:t>=</a:t>
            </a:r>
            <a:r>
              <a:rPr lang="tr-TR" dirty="0" err="1"/>
              <a:t>imread</a:t>
            </a:r>
            <a:r>
              <a:rPr lang="tr-TR" dirty="0"/>
              <a:t>('c2.jpg’); </a:t>
            </a:r>
          </a:p>
          <a:p>
            <a:r>
              <a:rPr lang="tr-TR" dirty="0"/>
              <a:t>BW = im2bw(Original,0.6); </a:t>
            </a:r>
          </a:p>
          <a:p>
            <a:r>
              <a:rPr lang="tr-TR" dirty="0" err="1"/>
              <a:t>minf</a:t>
            </a:r>
            <a:r>
              <a:rPr lang="tr-TR" dirty="0"/>
              <a:t>=@(x) </a:t>
            </a:r>
            <a:r>
              <a:rPr lang="tr-TR" dirty="0" err="1"/>
              <a:t>min</a:t>
            </a:r>
            <a:r>
              <a:rPr lang="tr-TR" dirty="0"/>
              <a:t>(x(:)); </a:t>
            </a:r>
          </a:p>
          <a:p>
            <a:r>
              <a:rPr lang="tr-TR" dirty="0" err="1"/>
              <a:t>maxf</a:t>
            </a:r>
            <a:r>
              <a:rPr lang="tr-TR" dirty="0"/>
              <a:t>=@(x)max(x(:)); </a:t>
            </a:r>
          </a:p>
          <a:p>
            <a:r>
              <a:rPr lang="tr-TR" dirty="0" err="1"/>
              <a:t>min_Image</a:t>
            </a:r>
            <a:r>
              <a:rPr lang="tr-TR" dirty="0"/>
              <a:t>=</a:t>
            </a:r>
            <a:r>
              <a:rPr lang="tr-TR" dirty="0" err="1"/>
              <a:t>nlfilter</a:t>
            </a:r>
            <a:r>
              <a:rPr lang="tr-TR" dirty="0"/>
              <a:t>(BW,[3 3],</a:t>
            </a:r>
            <a:r>
              <a:rPr lang="tr-TR" dirty="0" err="1"/>
              <a:t>minf</a:t>
            </a:r>
            <a:r>
              <a:rPr lang="tr-TR" dirty="0"/>
              <a:t>);</a:t>
            </a:r>
          </a:p>
          <a:p>
            <a:r>
              <a:rPr lang="tr-TR" dirty="0" err="1"/>
              <a:t>max_Image</a:t>
            </a:r>
            <a:r>
              <a:rPr lang="tr-TR" dirty="0"/>
              <a:t>=</a:t>
            </a:r>
            <a:r>
              <a:rPr lang="tr-TR" dirty="0" err="1"/>
              <a:t>nlfilter</a:t>
            </a:r>
            <a:r>
              <a:rPr lang="tr-TR" dirty="0"/>
              <a:t>(BW,[3 3],</a:t>
            </a:r>
            <a:r>
              <a:rPr lang="tr-TR" dirty="0" err="1"/>
              <a:t>maxf</a:t>
            </a:r>
            <a:r>
              <a:rPr lang="tr-TR" dirty="0"/>
              <a:t>);</a:t>
            </a:r>
          </a:p>
          <a:p>
            <a:r>
              <a:rPr lang="en-US" dirty="0"/>
              <a:t>subplot(2,2,1), </a:t>
            </a:r>
            <a:r>
              <a:rPr lang="en-US" dirty="0" err="1"/>
              <a:t>imshow</a:t>
            </a:r>
            <a:r>
              <a:rPr lang="en-US" dirty="0"/>
              <a:t>(BW), title('Original’); </a:t>
            </a:r>
            <a:endParaRPr lang="tr-TR" dirty="0"/>
          </a:p>
          <a:p>
            <a:r>
              <a:rPr lang="en-US" dirty="0"/>
              <a:t>subplot(2,2,2), </a:t>
            </a: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min_Image</a:t>
            </a:r>
            <a:r>
              <a:rPr lang="en-US" dirty="0"/>
              <a:t>), title('Min’);</a:t>
            </a:r>
            <a:endParaRPr lang="tr-TR" dirty="0"/>
          </a:p>
          <a:p>
            <a:r>
              <a:rPr lang="en-US" dirty="0"/>
              <a:t>subplot(2,2,3), </a:t>
            </a: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max_Image</a:t>
            </a:r>
            <a:r>
              <a:rPr lang="en-US" dirty="0"/>
              <a:t>), title('Max');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468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1B72A0-1A64-4E3F-AFC6-6A0F7460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		</a:t>
            </a:r>
            <a:r>
              <a:rPr lang="tr-TR" dirty="0" err="1"/>
              <a:t>Octave</a:t>
            </a:r>
            <a:r>
              <a:rPr lang="tr-TR" dirty="0"/>
              <a:t> Çıktısı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5124F4F-9D42-48F6-9209-E72E1C7A2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29" y="2133599"/>
            <a:ext cx="5896947" cy="4422712"/>
          </a:xfrm>
        </p:spPr>
      </p:pic>
    </p:spTree>
    <p:extLst>
      <p:ext uri="{BB962C8B-B14F-4D97-AF65-F5344CB8AC3E}">
        <p14:creationId xmlns:p14="http://schemas.microsoft.com/office/powerpoint/2010/main" val="237204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ADEA16-A684-434D-AB27-C038C292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</a:t>
            </a:r>
            <a:r>
              <a:rPr lang="tr-TR" dirty="0" err="1"/>
              <a:t>Octave</a:t>
            </a:r>
            <a:r>
              <a:rPr lang="tr-TR" dirty="0"/>
              <a:t> Uygulama Açıklama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63E521-53A1-437E-91C5-E9F76743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/>
          <a:lstStyle/>
          <a:p>
            <a:r>
              <a:rPr lang="tr-TR" sz="1900" dirty="0"/>
              <a:t>Yukarıdaki örnekte görüntünün orijinal parlaklık değerinden görüntünün minimum piksel değeri çıkartılıp </a:t>
            </a:r>
            <a:r>
              <a:rPr lang="tr-TR" altLang="tr-TR" sz="1900" noProof="1">
                <a:latin typeface="Arial" charset="0"/>
              </a:rPr>
              <a:t>Görüntüdeki maksimum piksel değerinden minimum piksel değerine bölümü ile bir değer bulunur. Orijinal resmin bulunan bu değerini parlaklık değerinin alabileceği maksimum değer ( 8 bitlik görüntüde 255) ile çarpılarak </a:t>
            </a:r>
            <a:r>
              <a:rPr lang="tr-TR" sz="1900" dirty="0"/>
              <a:t>tanımlanması ve bu aralığın tüm gri düzey aralığını dolduracak şekilde genişletilmesi  ile lineer  </a:t>
            </a:r>
            <a:r>
              <a:rPr lang="tr-TR" sz="1900" dirty="0" err="1"/>
              <a:t>Konstrast</a:t>
            </a:r>
            <a:r>
              <a:rPr lang="tr-TR" sz="1900" dirty="0"/>
              <a:t> Germe işlemini gerçekleştirmiş oluruz.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711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DFEEF6-017A-4FF5-9F72-AF4D2FF0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</a:t>
            </a:r>
            <a:r>
              <a:rPr lang="tr-TR" dirty="0" err="1"/>
              <a:t>Octave</a:t>
            </a:r>
            <a:r>
              <a:rPr lang="tr-TR" dirty="0"/>
              <a:t> Uygulama Açıklama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85DCB4-7BF9-4736-B632-C1D2A643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Girdiyi (GD girdi) arttırdığımızda pikselin orijinal parlaklığı artar bu durumda Çıktıda alacağımız parlaklık değeri de </a:t>
            </a:r>
            <a:r>
              <a:rPr lang="tr-TR" b="1" dirty="0"/>
              <a:t>artar</a:t>
            </a:r>
            <a:r>
              <a:rPr lang="tr-TR" dirty="0"/>
              <a:t>.</a:t>
            </a:r>
          </a:p>
          <a:p>
            <a:r>
              <a:rPr lang="tr-TR" altLang="tr-TR" sz="1800" noProof="1">
                <a:latin typeface="Arial" charset="0"/>
              </a:rPr>
              <a:t>Görüntüdeki minimum piksel değerini (min k) arttırdığımızda minimum piksel değeri düşer. Bununla doğru orantılı olarak işlem sonucunda elde edilen parlaklık değeri (GD cikti) </a:t>
            </a:r>
            <a:r>
              <a:rPr lang="tr-TR" altLang="tr-TR" sz="1800" b="1" noProof="1">
                <a:latin typeface="Arial" charset="0"/>
              </a:rPr>
              <a:t>azalır</a:t>
            </a:r>
            <a:r>
              <a:rPr lang="tr-TR" altLang="tr-TR" sz="1800" noProof="1">
                <a:latin typeface="Arial" charset="0"/>
              </a:rPr>
              <a:t>.</a:t>
            </a:r>
          </a:p>
          <a:p>
            <a:r>
              <a:rPr lang="tr-TR" altLang="tr-TR" sz="1800" noProof="1">
                <a:latin typeface="Arial" charset="0"/>
              </a:rPr>
              <a:t>Görüntüdeki minimum piksel değerini</a:t>
            </a:r>
            <a:r>
              <a:rPr lang="tr-TR" altLang="tr-TR" noProof="1">
                <a:latin typeface="Arial" charset="0"/>
              </a:rPr>
              <a:t>(max k) arttırdığımızda maksimum piksel değeriyle doğru orantılı olarak çıktı (GD cikti) parlaklık değeri </a:t>
            </a:r>
            <a:r>
              <a:rPr lang="tr-TR" altLang="tr-TR" b="1" noProof="1">
                <a:latin typeface="Arial" charset="0"/>
              </a:rPr>
              <a:t>artar</a:t>
            </a:r>
          </a:p>
          <a:p>
            <a:r>
              <a:rPr lang="tr-TR" altLang="tr-TR" noProof="1">
                <a:latin typeface="Arial" charset="0"/>
              </a:rPr>
              <a:t>Parlaklık değerinin alabileceği maksimum değer (qk) arttırıldığında ise İşlem sonucu elde edilen parlaklık değeri </a:t>
            </a:r>
            <a:r>
              <a:rPr lang="tr-TR" altLang="tr-TR" b="1" noProof="1">
                <a:latin typeface="Arial" charset="0"/>
              </a:rPr>
              <a:t>artar.</a:t>
            </a:r>
          </a:p>
          <a:p>
            <a:endParaRPr lang="tr-TR" altLang="tr-TR" sz="1800" b="1" noProof="1">
              <a:latin typeface="Arial" charset="0"/>
            </a:endParaRP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403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C2A4B6-C8F9-4ECE-BF4A-4A167BE6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</a:t>
            </a:r>
            <a:r>
              <a:rPr lang="tr-TR" dirty="0" err="1"/>
              <a:t>Non</a:t>
            </a:r>
            <a:r>
              <a:rPr lang="tr-TR" dirty="0"/>
              <a:t>-Lineer Kontrast İyileştirme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657F9D-92D9-4300-9611-D64ACEBA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" indent="0">
              <a:lnSpc>
                <a:spcPct val="100000"/>
              </a:lnSpc>
              <a:buClr>
                <a:srgbClr val="FF0000"/>
              </a:buClr>
              <a:buNone/>
              <a:tabLst>
                <a:tab pos="381000" algn="l"/>
                <a:tab pos="381635" algn="l"/>
              </a:tabLst>
            </a:pPr>
            <a:r>
              <a:rPr lang="tr-TR" sz="1800" b="1" dirty="0">
                <a:latin typeface="Arial"/>
                <a:cs typeface="Arial"/>
              </a:rPr>
              <a:t>	Her gri değere </a:t>
            </a:r>
            <a:r>
              <a:rPr lang="tr-TR" sz="1800" b="1" spc="-5" dirty="0">
                <a:latin typeface="Arial"/>
                <a:cs typeface="Arial"/>
              </a:rPr>
              <a:t>eşit miktarda </a:t>
            </a:r>
            <a:r>
              <a:rPr lang="tr-TR" sz="1800" b="1" dirty="0">
                <a:latin typeface="Arial"/>
                <a:cs typeface="Arial"/>
              </a:rPr>
              <a:t>piksel </a:t>
            </a:r>
            <a:r>
              <a:rPr lang="tr-TR" sz="1800" b="1" spc="-5" dirty="0">
                <a:latin typeface="Arial"/>
                <a:cs typeface="Arial"/>
              </a:rPr>
              <a:t>dağıtmaya</a:t>
            </a:r>
            <a:r>
              <a:rPr lang="tr-TR" sz="1800" b="1" spc="-125" dirty="0">
                <a:latin typeface="Arial"/>
                <a:cs typeface="Arial"/>
              </a:rPr>
              <a:t> </a:t>
            </a:r>
            <a:r>
              <a:rPr lang="tr-TR" sz="1800" b="1" spc="-5" dirty="0">
                <a:latin typeface="Arial"/>
                <a:cs typeface="Arial"/>
              </a:rPr>
              <a:t>çalışmaktır</a:t>
            </a:r>
            <a:endParaRPr lang="tr-TR" sz="1800" dirty="0">
              <a:latin typeface="Arial"/>
              <a:cs typeface="Arial"/>
            </a:endParaRPr>
          </a:p>
          <a:p>
            <a:pPr marL="38100" marR="160020" indent="0">
              <a:lnSpc>
                <a:spcPct val="150000"/>
              </a:lnSpc>
              <a:spcBef>
                <a:spcPts val="480"/>
              </a:spcBef>
              <a:buClr>
                <a:srgbClr val="FF0000"/>
              </a:buClr>
              <a:buNone/>
              <a:tabLst>
                <a:tab pos="381000" algn="l"/>
                <a:tab pos="381635" algn="l"/>
              </a:tabLst>
            </a:pPr>
            <a:r>
              <a:rPr lang="tr-TR" sz="1800" b="1" spc="-5" dirty="0">
                <a:latin typeface="Arial"/>
                <a:cs typeface="Arial"/>
              </a:rPr>
              <a:t>	Normal </a:t>
            </a:r>
            <a:r>
              <a:rPr lang="tr-TR" sz="1800" b="1" dirty="0">
                <a:latin typeface="Arial"/>
                <a:cs typeface="Arial"/>
              </a:rPr>
              <a:t>dağılımdaki bir </a:t>
            </a:r>
            <a:r>
              <a:rPr lang="tr-TR" sz="1800" b="1" dirty="0" err="1">
                <a:latin typeface="Arial"/>
                <a:cs typeface="Arial"/>
              </a:rPr>
              <a:t>histogramda</a:t>
            </a:r>
            <a:r>
              <a:rPr lang="tr-TR" sz="1800" b="1" dirty="0">
                <a:latin typeface="Arial"/>
                <a:cs typeface="Arial"/>
              </a:rPr>
              <a:t> </a:t>
            </a:r>
            <a:r>
              <a:rPr lang="tr-TR" sz="1800" b="1" spc="-5" dirty="0">
                <a:latin typeface="Arial"/>
                <a:cs typeface="Arial"/>
              </a:rPr>
              <a:t>çok aydınlık </a:t>
            </a:r>
            <a:r>
              <a:rPr lang="tr-TR" sz="1800" b="1" spc="-10" dirty="0">
                <a:latin typeface="Arial"/>
                <a:cs typeface="Arial"/>
              </a:rPr>
              <a:t>ve</a:t>
            </a:r>
            <a:r>
              <a:rPr lang="tr-TR" sz="1800" b="1" spc="-105" dirty="0">
                <a:latin typeface="Arial"/>
                <a:cs typeface="Arial"/>
              </a:rPr>
              <a:t> </a:t>
            </a:r>
            <a:r>
              <a:rPr lang="tr-TR" sz="1800" b="1" spc="-5" dirty="0">
                <a:latin typeface="Arial"/>
                <a:cs typeface="Arial"/>
              </a:rPr>
              <a:t>çok  karanlık kısımlarda 	kontrastı </a:t>
            </a:r>
            <a:r>
              <a:rPr lang="tr-TR" sz="1800" b="1" dirty="0">
                <a:latin typeface="Arial"/>
                <a:cs typeface="Arial"/>
              </a:rPr>
              <a:t>düşürür. Bu </a:t>
            </a:r>
            <a:r>
              <a:rPr lang="tr-TR" sz="1800" b="1" spc="-5" dirty="0">
                <a:latin typeface="Arial"/>
                <a:cs typeface="Arial"/>
              </a:rPr>
              <a:t>bölgeler çan  eğrisinin eteklerine </a:t>
            </a:r>
            <a:r>
              <a:rPr lang="tr-TR" sz="1800" b="1" dirty="0">
                <a:latin typeface="Arial"/>
                <a:cs typeface="Arial"/>
              </a:rPr>
              <a:t>denk</a:t>
            </a:r>
            <a:r>
              <a:rPr lang="tr-TR" sz="1800" b="1" spc="-80" dirty="0">
                <a:latin typeface="Arial"/>
                <a:cs typeface="Arial"/>
              </a:rPr>
              <a:t> </a:t>
            </a:r>
            <a:r>
              <a:rPr lang="tr-TR" sz="1800" b="1" spc="-5" dirty="0">
                <a:latin typeface="Arial"/>
                <a:cs typeface="Arial"/>
              </a:rPr>
              <a:t>gelir.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tr-TR" b="1" spc="-5" dirty="0">
                <a:latin typeface="Arial"/>
                <a:cs typeface="Arial"/>
              </a:rPr>
              <a:t>Komşuluk </a:t>
            </a:r>
            <a:r>
              <a:rPr lang="tr-TR" b="1" spc="-5" dirty="0" err="1">
                <a:latin typeface="Arial"/>
                <a:cs typeface="Arial"/>
              </a:rPr>
              <a:t>ilşikili</a:t>
            </a:r>
            <a:r>
              <a:rPr lang="tr-TR" b="1" spc="-5" dirty="0">
                <a:latin typeface="Arial"/>
                <a:cs typeface="Arial"/>
              </a:rPr>
              <a:t> Doğrusal olmayan filtreleme operasyonları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b="1" spc="-5" dirty="0">
                <a:latin typeface="Arial"/>
                <a:cs typeface="Arial"/>
              </a:rPr>
              <a:t>	m × n boyutlu filtre matrisinin merkez noktasının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b="1" spc="-5" dirty="0">
                <a:latin typeface="Arial"/>
                <a:cs typeface="Arial"/>
              </a:rPr>
              <a:t>	kaydırılması işlemidir. Bu haliyle komşuluk ilişkili doğrusal</a:t>
            </a:r>
          </a:p>
          <a:p>
            <a:pPr marL="0" indent="0">
              <a:buNone/>
            </a:pPr>
            <a:r>
              <a:rPr lang="tr-TR" b="1" spc="-5" dirty="0">
                <a:latin typeface="Arial"/>
                <a:cs typeface="Arial"/>
              </a:rPr>
              <a:t>	uzaysal filtreleme ile aynıdır.</a:t>
            </a:r>
          </a:p>
        </p:txBody>
      </p:sp>
    </p:spTree>
    <p:extLst>
      <p:ext uri="{BB962C8B-B14F-4D97-AF65-F5344CB8AC3E}">
        <p14:creationId xmlns:p14="http://schemas.microsoft.com/office/powerpoint/2010/main" val="54120064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703</TotalTime>
  <Words>928</Words>
  <Application>Microsoft Office PowerPoint</Application>
  <PresentationFormat>Geniş ekran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3" baseType="lpstr">
      <vt:lpstr>Arial</vt:lpstr>
      <vt:lpstr>Calibri</vt:lpstr>
      <vt:lpstr>Century Gothic</vt:lpstr>
      <vt:lpstr>Century Gothic (Başlıklar)</vt:lpstr>
      <vt:lpstr>Georgia</vt:lpstr>
      <vt:lpstr>Symbol</vt:lpstr>
      <vt:lpstr>Times New Roman</vt:lpstr>
      <vt:lpstr>Wingdings</vt:lpstr>
      <vt:lpstr>Wingdings 3</vt:lpstr>
      <vt:lpstr>Duman</vt:lpstr>
      <vt:lpstr>Sayısal Görüntü İşleme Ara           Sınav Sunum</vt:lpstr>
      <vt:lpstr> Linear Yöntemle Kontrast İyileştirme</vt:lpstr>
      <vt:lpstr> Min-Max Konstrast İyileştirme</vt:lpstr>
      <vt:lpstr>Uygulama Örneği</vt:lpstr>
      <vt:lpstr>  Octave Örneği</vt:lpstr>
      <vt:lpstr>    Octave Çıktısı</vt:lpstr>
      <vt:lpstr> Octave Uygulama Açıklama 1</vt:lpstr>
      <vt:lpstr> Octave Uygulama Açıklama 2</vt:lpstr>
      <vt:lpstr> Non-Lineer Kontrast İyileştirme</vt:lpstr>
      <vt:lpstr> Histogram Nedir ?</vt:lpstr>
      <vt:lpstr> Octave Histogram Alma</vt:lpstr>
      <vt:lpstr> Octave Histogram Uygulaması</vt:lpstr>
      <vt:lpstr>Görseli Değişkene Atama ve Çıktısı</vt:lpstr>
      <vt:lpstr>Görseli Gri tonlamaya Çevirip Bastırma</vt:lpstr>
      <vt:lpstr> Görselin Histogram Grafiği</vt:lpstr>
      <vt:lpstr>  Histogram Eşitleme</vt:lpstr>
      <vt:lpstr>Octave ile Histogram Eşitleme Algoritması</vt:lpstr>
      <vt:lpstr>Octave ile Histogram Eşitleme Algoritması</vt:lpstr>
      <vt:lpstr>  Histogram Eşitleme Uygulaması</vt:lpstr>
      <vt:lpstr>  Görseli Griye Çevirme</vt:lpstr>
      <vt:lpstr> Görselin Eşitlenmiş Histogram Grafiği</vt:lpstr>
      <vt:lpstr>Histogram Eşitleme Sonucu Görsel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Görüntü işleme</dc:title>
  <dc:creator>Ali Altınok</dc:creator>
  <cp:lastModifiedBy>Ali Altınok</cp:lastModifiedBy>
  <cp:revision>25</cp:revision>
  <dcterms:created xsi:type="dcterms:W3CDTF">2021-04-19T11:11:00Z</dcterms:created>
  <dcterms:modified xsi:type="dcterms:W3CDTF">2021-04-19T23:46:06Z</dcterms:modified>
</cp:coreProperties>
</file>