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6" r:id="rId4"/>
    <p:sldId id="259" r:id="rId5"/>
    <p:sldId id="260" r:id="rId6"/>
    <p:sldId id="268" r:id="rId7"/>
    <p:sldId id="263" r:id="rId8"/>
    <p:sldId id="269" r:id="rId9"/>
    <p:sldId id="265"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4660"/>
  </p:normalViewPr>
  <p:slideViewPr>
    <p:cSldViewPr snapToGrid="0">
      <p:cViewPr varScale="1">
        <p:scale>
          <a:sx n="66" d="100"/>
          <a:sy n="66" d="100"/>
        </p:scale>
        <p:origin x="105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5239"/>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80765E-9E46-F923-4537-881F829F0E54}"/>
              </a:ext>
            </a:extLst>
          </p:cNvPr>
          <p:cNvPicPr>
            <a:picLocks noChangeAspect="1"/>
          </p:cNvPicPr>
          <p:nvPr userDrawn="1"/>
        </p:nvPicPr>
        <p:blipFill rotWithShape="1">
          <a:blip r:embed="rId2">
            <a:alphaModFix amt="20000"/>
          </a:blip>
          <a:srcRect b="19027"/>
          <a:stretch/>
        </p:blipFill>
        <p:spPr>
          <a:xfrm>
            <a:off x="-89029" y="88900"/>
            <a:ext cx="6234858" cy="6769100"/>
          </a:xfrm>
          <a:prstGeom prst="rect">
            <a:avLst/>
          </a:prstGeom>
        </p:spPr>
      </p:pic>
      <p:pic>
        <p:nvPicPr>
          <p:cNvPr id="12" name="Picture 11">
            <a:extLst>
              <a:ext uri="{FF2B5EF4-FFF2-40B4-BE49-F238E27FC236}">
                <a16:creationId xmlns:a16="http://schemas.microsoft.com/office/drawing/2014/main" id="{F0AEAD9E-24CC-6878-AB18-EADB79A8DBE6}"/>
              </a:ext>
            </a:extLst>
          </p:cNvPr>
          <p:cNvPicPr>
            <a:picLocks noChangeAspect="1"/>
          </p:cNvPicPr>
          <p:nvPr userDrawn="1"/>
        </p:nvPicPr>
        <p:blipFill rotWithShape="1">
          <a:blip r:embed="rId3">
            <a:alphaModFix amt="11000"/>
          </a:blip>
          <a:srcRect l="35154" b="58161"/>
          <a:stretch/>
        </p:blipFill>
        <p:spPr>
          <a:xfrm>
            <a:off x="0" y="2743003"/>
            <a:ext cx="11725928" cy="4114997"/>
          </a:xfrm>
          <a:prstGeom prst="rect">
            <a:avLst/>
          </a:prstGeom>
        </p:spPr>
      </p:pic>
      <p:sp>
        <p:nvSpPr>
          <p:cNvPr id="2" name="Title 1">
            <a:extLst>
              <a:ext uri="{FF2B5EF4-FFF2-40B4-BE49-F238E27FC236}">
                <a16:creationId xmlns:a16="http://schemas.microsoft.com/office/drawing/2014/main" id="{F8649688-59E7-1703-6239-C6E17422C4E4}"/>
              </a:ext>
            </a:extLst>
          </p:cNvPr>
          <p:cNvSpPr>
            <a:spLocks noGrp="1"/>
          </p:cNvSpPr>
          <p:nvPr>
            <p:ph type="ctrTitle"/>
          </p:nvPr>
        </p:nvSpPr>
        <p:spPr>
          <a:xfrm>
            <a:off x="6514360" y="2582103"/>
            <a:ext cx="5068866" cy="1380539"/>
          </a:xfrm>
        </p:spPr>
        <p:txBody>
          <a:bodyPr anchor="b">
            <a:normAutofit/>
          </a:bodyPr>
          <a:lstStyle>
            <a:lvl1pPr algn="l">
              <a:defRPr sz="4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0AEE2DF3-20B9-5FE4-78BC-2A84C112A90A}"/>
              </a:ext>
            </a:extLst>
          </p:cNvPr>
          <p:cNvSpPr>
            <a:spLocks noGrp="1"/>
          </p:cNvSpPr>
          <p:nvPr>
            <p:ph type="subTitle" idx="1"/>
          </p:nvPr>
        </p:nvSpPr>
        <p:spPr>
          <a:xfrm>
            <a:off x="6514360" y="4054718"/>
            <a:ext cx="5068866"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9">
            <a:extLst>
              <a:ext uri="{FF2B5EF4-FFF2-40B4-BE49-F238E27FC236}">
                <a16:creationId xmlns:a16="http://schemas.microsoft.com/office/drawing/2014/main" id="{48E67FE4-A40D-2EE9-BF1D-253FA6650554}"/>
              </a:ext>
            </a:extLst>
          </p:cNvPr>
          <p:cNvPicPr>
            <a:picLocks noChangeAspect="1"/>
          </p:cNvPicPr>
          <p:nvPr userDrawn="1"/>
        </p:nvPicPr>
        <p:blipFill rotWithShape="1">
          <a:blip r:embed="rId4"/>
          <a:srcRect l="654" t="77958" r="56462"/>
          <a:stretch/>
        </p:blipFill>
        <p:spPr>
          <a:xfrm>
            <a:off x="8858859" y="0"/>
            <a:ext cx="3333141" cy="1030848"/>
          </a:xfrm>
          <a:prstGeom prst="rect">
            <a:avLst/>
          </a:prstGeom>
        </p:spPr>
      </p:pic>
      <p:pic>
        <p:nvPicPr>
          <p:cNvPr id="14" name="Picture 13">
            <a:extLst>
              <a:ext uri="{FF2B5EF4-FFF2-40B4-BE49-F238E27FC236}">
                <a16:creationId xmlns:a16="http://schemas.microsoft.com/office/drawing/2014/main" id="{01587E38-3EC4-A044-D625-EEAF1E6EC062}"/>
              </a:ext>
            </a:extLst>
          </p:cNvPr>
          <p:cNvPicPr>
            <a:picLocks noChangeAspect="1"/>
          </p:cNvPicPr>
          <p:nvPr userDrawn="1"/>
        </p:nvPicPr>
        <p:blipFill>
          <a:blip r:embed="rId5"/>
          <a:stretch>
            <a:fillRect/>
          </a:stretch>
        </p:blipFill>
        <p:spPr>
          <a:xfrm>
            <a:off x="5843950" y="974724"/>
            <a:ext cx="4952702" cy="1663503"/>
          </a:xfrm>
          <a:prstGeom prst="rect">
            <a:avLst/>
          </a:prstGeom>
        </p:spPr>
      </p:pic>
    </p:spTree>
    <p:extLst>
      <p:ext uri="{BB962C8B-B14F-4D97-AF65-F5344CB8AC3E}">
        <p14:creationId xmlns:p14="http://schemas.microsoft.com/office/powerpoint/2010/main" val="337970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D8DBDB-5261-D586-111B-F461DB46AA11}"/>
              </a:ext>
            </a:extLst>
          </p:cNvPr>
          <p:cNvPicPr>
            <a:picLocks noChangeAspect="1"/>
          </p:cNvPicPr>
          <p:nvPr userDrawn="1"/>
        </p:nvPicPr>
        <p:blipFill rotWithShape="1">
          <a:blip r:embed="rId2"/>
          <a:srcRect r="22222" b="18224"/>
          <a:stretch/>
        </p:blipFill>
        <p:spPr>
          <a:xfrm>
            <a:off x="11070437" y="5676900"/>
            <a:ext cx="1121563" cy="1194522"/>
          </a:xfrm>
          <a:prstGeom prst="rect">
            <a:avLst/>
          </a:prstGeom>
        </p:spPr>
      </p:pic>
      <p:pic>
        <p:nvPicPr>
          <p:cNvPr id="10" name="Picture 9">
            <a:extLst>
              <a:ext uri="{FF2B5EF4-FFF2-40B4-BE49-F238E27FC236}">
                <a16:creationId xmlns:a16="http://schemas.microsoft.com/office/drawing/2014/main" id="{AF95F78E-F4A5-005F-D143-98D0ABF950FA}"/>
              </a:ext>
            </a:extLst>
          </p:cNvPr>
          <p:cNvPicPr>
            <a:picLocks noChangeAspect="1"/>
          </p:cNvPicPr>
          <p:nvPr userDrawn="1"/>
        </p:nvPicPr>
        <p:blipFill rotWithShape="1">
          <a:blip r:embed="rId3"/>
          <a:srcRect l="29671" t="64971" r="26779"/>
          <a:stretch/>
        </p:blipFill>
        <p:spPr>
          <a:xfrm>
            <a:off x="0" y="0"/>
            <a:ext cx="2044700" cy="989613"/>
          </a:xfrm>
          <a:prstGeom prst="rect">
            <a:avLst/>
          </a:prstGeom>
        </p:spPr>
      </p:pic>
      <p:sp>
        <p:nvSpPr>
          <p:cNvPr id="2" name="Title 1">
            <a:extLst>
              <a:ext uri="{FF2B5EF4-FFF2-40B4-BE49-F238E27FC236}">
                <a16:creationId xmlns:a16="http://schemas.microsoft.com/office/drawing/2014/main" id="{2334430F-5A5E-5D4B-4BC7-884289535AD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482327C-9D0F-B15E-C5AE-0B4402F1F54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B656B8F-F397-B870-64C7-260815F62451}"/>
              </a:ext>
            </a:extLst>
          </p:cNvPr>
          <p:cNvSpPr>
            <a:spLocks noGrp="1"/>
          </p:cNvSpPr>
          <p:nvPr>
            <p:ph type="ftr" sz="quarter" idx="11"/>
          </p:nvPr>
        </p:nvSpPr>
        <p:spPr>
          <a:xfrm>
            <a:off x="6832600" y="6356350"/>
            <a:ext cx="4114800" cy="365125"/>
          </a:xfrm>
        </p:spPr>
        <p:txBody>
          <a:bodyPr/>
          <a:lstStyle>
            <a:lvl1pPr algn="r">
              <a:defRPr>
                <a:solidFill>
                  <a:schemeClr val="tx2"/>
                </a:solidFill>
              </a:defRPr>
            </a:lvl1pPr>
          </a:lstStyle>
          <a:p>
            <a:r>
              <a:rPr lang="en-US" dirty="0"/>
              <a:t>GEORGE MASON UNIVERSITY</a:t>
            </a:r>
          </a:p>
        </p:txBody>
      </p:sp>
      <p:sp>
        <p:nvSpPr>
          <p:cNvPr id="6" name="Slide Number Placeholder 5">
            <a:extLst>
              <a:ext uri="{FF2B5EF4-FFF2-40B4-BE49-F238E27FC236}">
                <a16:creationId xmlns:a16="http://schemas.microsoft.com/office/drawing/2014/main" id="{919B4960-F59B-CF95-3858-F7F56D5011FC}"/>
              </a:ext>
            </a:extLst>
          </p:cNvPr>
          <p:cNvSpPr>
            <a:spLocks noGrp="1"/>
          </p:cNvSpPr>
          <p:nvPr>
            <p:ph type="sldNum" sz="quarter" idx="12"/>
          </p:nvPr>
        </p:nvSpPr>
        <p:spPr>
          <a:xfrm>
            <a:off x="10947400" y="6356350"/>
            <a:ext cx="406400" cy="365125"/>
          </a:xfrm>
        </p:spPr>
        <p:txBody>
          <a:bodyPr/>
          <a:lstStyle>
            <a:lvl1pPr>
              <a:defRPr>
                <a:solidFill>
                  <a:schemeClr val="tx2"/>
                </a:solidFill>
              </a:defRPr>
            </a:lvl1pPr>
          </a:lstStyle>
          <a:p>
            <a:fld id="{944FE883-4AC6-394B-8129-6E4BB686DB20}" type="slidenum">
              <a:rPr lang="en-US" smtClean="0"/>
              <a:pPr/>
              <a:t>‹#›</a:t>
            </a:fld>
            <a:endParaRPr lang="en-US" dirty="0"/>
          </a:p>
        </p:txBody>
      </p:sp>
    </p:spTree>
    <p:extLst>
      <p:ext uri="{BB962C8B-B14F-4D97-AF65-F5344CB8AC3E}">
        <p14:creationId xmlns:p14="http://schemas.microsoft.com/office/powerpoint/2010/main" val="177841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2F6515-D6D6-585C-70C8-97944CAA7084}"/>
              </a:ext>
            </a:extLst>
          </p:cNvPr>
          <p:cNvPicPr>
            <a:picLocks noChangeAspect="1"/>
          </p:cNvPicPr>
          <p:nvPr userDrawn="1"/>
        </p:nvPicPr>
        <p:blipFill rotWithShape="1">
          <a:blip r:embed="rId2"/>
          <a:srcRect l="-10100" t="-3420" r="27678" b="5864"/>
          <a:stretch/>
        </p:blipFill>
        <p:spPr>
          <a:xfrm>
            <a:off x="11019637" y="5562599"/>
            <a:ext cx="1172363" cy="1325563"/>
          </a:xfrm>
          <a:prstGeom prst="rect">
            <a:avLst/>
          </a:prstGeom>
        </p:spPr>
      </p:pic>
      <p:pic>
        <p:nvPicPr>
          <p:cNvPr id="10" name="Picture 9">
            <a:extLst>
              <a:ext uri="{FF2B5EF4-FFF2-40B4-BE49-F238E27FC236}">
                <a16:creationId xmlns:a16="http://schemas.microsoft.com/office/drawing/2014/main" id="{AF95F78E-F4A5-005F-D143-98D0ABF950FA}"/>
              </a:ext>
            </a:extLst>
          </p:cNvPr>
          <p:cNvPicPr>
            <a:picLocks noChangeAspect="1"/>
          </p:cNvPicPr>
          <p:nvPr userDrawn="1"/>
        </p:nvPicPr>
        <p:blipFill rotWithShape="1">
          <a:blip r:embed="rId3"/>
          <a:srcRect l="29671" t="64971" r="26779"/>
          <a:stretch/>
        </p:blipFill>
        <p:spPr>
          <a:xfrm>
            <a:off x="0" y="0"/>
            <a:ext cx="2044700" cy="989613"/>
          </a:xfrm>
          <a:prstGeom prst="rect">
            <a:avLst/>
          </a:prstGeom>
        </p:spPr>
      </p:pic>
      <p:sp>
        <p:nvSpPr>
          <p:cNvPr id="2" name="Title 1">
            <a:extLst>
              <a:ext uri="{FF2B5EF4-FFF2-40B4-BE49-F238E27FC236}">
                <a16:creationId xmlns:a16="http://schemas.microsoft.com/office/drawing/2014/main" id="{2334430F-5A5E-5D4B-4BC7-884289535AD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482327C-9D0F-B15E-C5AE-0B4402F1F54D}"/>
              </a:ext>
            </a:extLst>
          </p:cNvPr>
          <p:cNvSpPr>
            <a:spLocks noGrp="1"/>
          </p:cNvSpPr>
          <p:nvPr>
            <p:ph idx="1"/>
          </p:nvPr>
        </p:nvSpPr>
        <p:spPr>
          <a:xfrm>
            <a:off x="838200" y="1825625"/>
            <a:ext cx="48768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B656B8F-F397-B870-64C7-260815F62451}"/>
              </a:ext>
            </a:extLst>
          </p:cNvPr>
          <p:cNvSpPr>
            <a:spLocks noGrp="1"/>
          </p:cNvSpPr>
          <p:nvPr>
            <p:ph type="ftr" sz="quarter" idx="11"/>
          </p:nvPr>
        </p:nvSpPr>
        <p:spPr>
          <a:xfrm>
            <a:off x="6832600" y="6356350"/>
            <a:ext cx="4114800" cy="365125"/>
          </a:xfrm>
        </p:spPr>
        <p:txBody>
          <a:bodyPr/>
          <a:lstStyle>
            <a:lvl1pPr algn="r">
              <a:defRPr>
                <a:solidFill>
                  <a:schemeClr val="tx2"/>
                </a:solidFill>
              </a:defRPr>
            </a:lvl1pPr>
          </a:lstStyle>
          <a:p>
            <a:r>
              <a:rPr lang="en-US" dirty="0"/>
              <a:t>GEORGE MASON UNIVERSITY</a:t>
            </a:r>
          </a:p>
        </p:txBody>
      </p:sp>
      <p:sp>
        <p:nvSpPr>
          <p:cNvPr id="6" name="Slide Number Placeholder 5">
            <a:extLst>
              <a:ext uri="{FF2B5EF4-FFF2-40B4-BE49-F238E27FC236}">
                <a16:creationId xmlns:a16="http://schemas.microsoft.com/office/drawing/2014/main" id="{919B4960-F59B-CF95-3858-F7F56D5011FC}"/>
              </a:ext>
            </a:extLst>
          </p:cNvPr>
          <p:cNvSpPr>
            <a:spLocks noGrp="1"/>
          </p:cNvSpPr>
          <p:nvPr>
            <p:ph type="sldNum" sz="quarter" idx="12"/>
          </p:nvPr>
        </p:nvSpPr>
        <p:spPr>
          <a:xfrm>
            <a:off x="10947400" y="6356350"/>
            <a:ext cx="406400" cy="365125"/>
          </a:xfrm>
        </p:spPr>
        <p:txBody>
          <a:bodyPr/>
          <a:lstStyle>
            <a:lvl1pPr>
              <a:defRPr>
                <a:solidFill>
                  <a:schemeClr val="tx2"/>
                </a:solidFill>
              </a:defRPr>
            </a:lvl1pPr>
          </a:lstStyle>
          <a:p>
            <a:fld id="{944FE883-4AC6-394B-8129-6E4BB686DB20}" type="slidenum">
              <a:rPr lang="en-US" smtClean="0"/>
              <a:pPr/>
              <a:t>‹#›</a:t>
            </a:fld>
            <a:endParaRPr lang="en-US" dirty="0"/>
          </a:p>
        </p:txBody>
      </p:sp>
      <p:sp>
        <p:nvSpPr>
          <p:cNvPr id="7" name="Content Placeholder 6">
            <a:extLst>
              <a:ext uri="{FF2B5EF4-FFF2-40B4-BE49-F238E27FC236}">
                <a16:creationId xmlns:a16="http://schemas.microsoft.com/office/drawing/2014/main" id="{8A07B2B8-372A-822A-3B45-E45E06B6D59A}"/>
              </a:ext>
            </a:extLst>
          </p:cNvPr>
          <p:cNvSpPr>
            <a:spLocks noGrp="1"/>
          </p:cNvSpPr>
          <p:nvPr>
            <p:ph sz="quarter" idx="13"/>
          </p:nvPr>
        </p:nvSpPr>
        <p:spPr>
          <a:xfrm>
            <a:off x="5930900" y="1825625"/>
            <a:ext cx="54229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554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95F78E-F4A5-005F-D143-98D0ABF950FA}"/>
              </a:ext>
            </a:extLst>
          </p:cNvPr>
          <p:cNvPicPr>
            <a:picLocks noChangeAspect="1"/>
          </p:cNvPicPr>
          <p:nvPr userDrawn="1"/>
        </p:nvPicPr>
        <p:blipFill rotWithShape="1">
          <a:blip r:embed="rId2"/>
          <a:srcRect l="22097" t="73191" r="26779"/>
          <a:stretch/>
        </p:blipFill>
        <p:spPr>
          <a:xfrm>
            <a:off x="5956300" y="-2875"/>
            <a:ext cx="2400300" cy="757385"/>
          </a:xfrm>
          <a:prstGeom prst="rect">
            <a:avLst/>
          </a:prstGeom>
        </p:spPr>
      </p:pic>
      <p:pic>
        <p:nvPicPr>
          <p:cNvPr id="9" name="Picture 8">
            <a:extLst>
              <a:ext uri="{FF2B5EF4-FFF2-40B4-BE49-F238E27FC236}">
                <a16:creationId xmlns:a16="http://schemas.microsoft.com/office/drawing/2014/main" id="{5A2F6515-D6D6-585C-70C8-97944CAA7084}"/>
              </a:ext>
            </a:extLst>
          </p:cNvPr>
          <p:cNvPicPr>
            <a:picLocks noChangeAspect="1"/>
          </p:cNvPicPr>
          <p:nvPr userDrawn="1"/>
        </p:nvPicPr>
        <p:blipFill rotWithShape="1">
          <a:blip r:embed="rId3"/>
          <a:srcRect l="-10100" t="-3420" r="27678" b="5864"/>
          <a:stretch/>
        </p:blipFill>
        <p:spPr>
          <a:xfrm>
            <a:off x="11019637" y="5562599"/>
            <a:ext cx="1172363" cy="1325563"/>
          </a:xfrm>
          <a:prstGeom prst="rect">
            <a:avLst/>
          </a:prstGeom>
        </p:spPr>
      </p:pic>
      <p:sp>
        <p:nvSpPr>
          <p:cNvPr id="2" name="Title 1">
            <a:extLst>
              <a:ext uri="{FF2B5EF4-FFF2-40B4-BE49-F238E27FC236}">
                <a16:creationId xmlns:a16="http://schemas.microsoft.com/office/drawing/2014/main" id="{2334430F-5A5E-5D4B-4BC7-884289535AD9}"/>
              </a:ext>
            </a:extLst>
          </p:cNvPr>
          <p:cNvSpPr>
            <a:spLocks noGrp="1"/>
          </p:cNvSpPr>
          <p:nvPr>
            <p:ph type="title"/>
          </p:nvPr>
        </p:nvSpPr>
        <p:spPr>
          <a:xfrm>
            <a:off x="7239000" y="890886"/>
            <a:ext cx="46863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482327C-9D0F-B15E-C5AE-0B4402F1F54D}"/>
              </a:ext>
            </a:extLst>
          </p:cNvPr>
          <p:cNvSpPr>
            <a:spLocks noGrp="1"/>
          </p:cNvSpPr>
          <p:nvPr>
            <p:ph idx="1"/>
          </p:nvPr>
        </p:nvSpPr>
        <p:spPr>
          <a:xfrm>
            <a:off x="0" y="0"/>
            <a:ext cx="63119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B656B8F-F397-B870-64C7-260815F62451}"/>
              </a:ext>
            </a:extLst>
          </p:cNvPr>
          <p:cNvSpPr>
            <a:spLocks noGrp="1"/>
          </p:cNvSpPr>
          <p:nvPr>
            <p:ph type="ftr" sz="quarter" idx="11"/>
          </p:nvPr>
        </p:nvSpPr>
        <p:spPr>
          <a:xfrm>
            <a:off x="6832600" y="6356350"/>
            <a:ext cx="4114800" cy="365125"/>
          </a:xfrm>
        </p:spPr>
        <p:txBody>
          <a:bodyPr/>
          <a:lstStyle>
            <a:lvl1pPr algn="r">
              <a:defRPr>
                <a:solidFill>
                  <a:schemeClr val="tx2"/>
                </a:solidFill>
              </a:defRPr>
            </a:lvl1pPr>
          </a:lstStyle>
          <a:p>
            <a:r>
              <a:rPr lang="en-US" dirty="0"/>
              <a:t>GEORGE MASON UNIVERSITY</a:t>
            </a:r>
          </a:p>
        </p:txBody>
      </p:sp>
      <p:sp>
        <p:nvSpPr>
          <p:cNvPr id="6" name="Slide Number Placeholder 5">
            <a:extLst>
              <a:ext uri="{FF2B5EF4-FFF2-40B4-BE49-F238E27FC236}">
                <a16:creationId xmlns:a16="http://schemas.microsoft.com/office/drawing/2014/main" id="{919B4960-F59B-CF95-3858-F7F56D5011FC}"/>
              </a:ext>
            </a:extLst>
          </p:cNvPr>
          <p:cNvSpPr>
            <a:spLocks noGrp="1"/>
          </p:cNvSpPr>
          <p:nvPr>
            <p:ph type="sldNum" sz="quarter" idx="12"/>
          </p:nvPr>
        </p:nvSpPr>
        <p:spPr>
          <a:xfrm>
            <a:off x="10947400" y="6356350"/>
            <a:ext cx="406400" cy="365125"/>
          </a:xfrm>
        </p:spPr>
        <p:txBody>
          <a:bodyPr/>
          <a:lstStyle>
            <a:lvl1pPr>
              <a:defRPr>
                <a:solidFill>
                  <a:schemeClr val="tx2"/>
                </a:solidFill>
              </a:defRPr>
            </a:lvl1pPr>
          </a:lstStyle>
          <a:p>
            <a:fld id="{944FE883-4AC6-394B-8129-6E4BB686DB20}" type="slidenum">
              <a:rPr lang="en-US" smtClean="0"/>
              <a:pPr/>
              <a:t>‹#›</a:t>
            </a:fld>
            <a:endParaRPr lang="en-US" dirty="0"/>
          </a:p>
        </p:txBody>
      </p:sp>
      <p:sp>
        <p:nvSpPr>
          <p:cNvPr id="7" name="Content Placeholder 6">
            <a:extLst>
              <a:ext uri="{FF2B5EF4-FFF2-40B4-BE49-F238E27FC236}">
                <a16:creationId xmlns:a16="http://schemas.microsoft.com/office/drawing/2014/main" id="{8A07B2B8-372A-822A-3B45-E45E06B6D59A}"/>
              </a:ext>
            </a:extLst>
          </p:cNvPr>
          <p:cNvSpPr>
            <a:spLocks noGrp="1"/>
          </p:cNvSpPr>
          <p:nvPr>
            <p:ph sz="quarter" idx="13"/>
          </p:nvPr>
        </p:nvSpPr>
        <p:spPr>
          <a:xfrm>
            <a:off x="7239000" y="2489201"/>
            <a:ext cx="46863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891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B771-CD45-205F-806A-816788390E28}"/>
              </a:ext>
            </a:extLst>
          </p:cNvPr>
          <p:cNvSpPr>
            <a:spLocks noGrp="1"/>
          </p:cNvSpPr>
          <p:nvPr>
            <p:ph type="title"/>
          </p:nvPr>
        </p:nvSpPr>
        <p:spPr>
          <a:xfrm>
            <a:off x="6527800" y="2503174"/>
            <a:ext cx="4819650" cy="1267453"/>
          </a:xfrm>
        </p:spPr>
        <p:txBody>
          <a:bodyPr anchor="b">
            <a:normAutofit/>
          </a:bodyPr>
          <a:lstStyle>
            <a:lvl1pPr algn="r">
              <a:defRPr sz="4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D47E9AFD-F871-6540-2115-DB916F644689}"/>
              </a:ext>
            </a:extLst>
          </p:cNvPr>
          <p:cNvSpPr>
            <a:spLocks noGrp="1"/>
          </p:cNvSpPr>
          <p:nvPr>
            <p:ph type="body" idx="1"/>
          </p:nvPr>
        </p:nvSpPr>
        <p:spPr>
          <a:xfrm>
            <a:off x="6527800" y="3797615"/>
            <a:ext cx="4819650" cy="1500187"/>
          </a:xfrm>
        </p:spPr>
        <p:txBody>
          <a:bodyPr/>
          <a:lstStyle>
            <a:lvl1pPr marL="0" indent="0" algn="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A21765A9-74CD-CC1E-48E3-3A53C4270309}"/>
              </a:ext>
            </a:extLst>
          </p:cNvPr>
          <p:cNvPicPr>
            <a:picLocks noChangeAspect="1"/>
          </p:cNvPicPr>
          <p:nvPr userDrawn="1"/>
        </p:nvPicPr>
        <p:blipFill rotWithShape="1">
          <a:blip r:embed="rId2"/>
          <a:srcRect l="33259" t="9001" r="21570" b="78140"/>
          <a:stretch/>
        </p:blipFill>
        <p:spPr>
          <a:xfrm>
            <a:off x="8681059" y="6256631"/>
            <a:ext cx="3510941" cy="601370"/>
          </a:xfrm>
          <a:prstGeom prst="rect">
            <a:avLst/>
          </a:prstGeom>
        </p:spPr>
      </p:pic>
      <p:pic>
        <p:nvPicPr>
          <p:cNvPr id="9" name="Picture 8">
            <a:extLst>
              <a:ext uri="{FF2B5EF4-FFF2-40B4-BE49-F238E27FC236}">
                <a16:creationId xmlns:a16="http://schemas.microsoft.com/office/drawing/2014/main" id="{73D1F781-F4CE-AC60-F115-80945A7AEA69}"/>
              </a:ext>
            </a:extLst>
          </p:cNvPr>
          <p:cNvPicPr>
            <a:picLocks noChangeAspect="1"/>
          </p:cNvPicPr>
          <p:nvPr userDrawn="1"/>
        </p:nvPicPr>
        <p:blipFill rotWithShape="1">
          <a:blip r:embed="rId3">
            <a:alphaModFix amt="20000"/>
          </a:blip>
          <a:srcRect l="6365" r="1479"/>
          <a:stretch/>
        </p:blipFill>
        <p:spPr>
          <a:xfrm>
            <a:off x="-1435100" y="419100"/>
            <a:ext cx="8085811" cy="6985000"/>
          </a:xfrm>
          <a:prstGeom prst="rect">
            <a:avLst/>
          </a:prstGeom>
        </p:spPr>
      </p:pic>
      <p:pic>
        <p:nvPicPr>
          <p:cNvPr id="8" name="Picture 7">
            <a:extLst>
              <a:ext uri="{FF2B5EF4-FFF2-40B4-BE49-F238E27FC236}">
                <a16:creationId xmlns:a16="http://schemas.microsoft.com/office/drawing/2014/main" id="{9456F55E-839E-3694-5C2F-4668203B2C98}"/>
              </a:ext>
            </a:extLst>
          </p:cNvPr>
          <p:cNvPicPr>
            <a:picLocks noChangeAspect="1"/>
          </p:cNvPicPr>
          <p:nvPr userDrawn="1"/>
        </p:nvPicPr>
        <p:blipFill>
          <a:blip r:embed="rId4"/>
          <a:stretch>
            <a:fillRect/>
          </a:stretch>
        </p:blipFill>
        <p:spPr>
          <a:xfrm>
            <a:off x="7861300" y="276893"/>
            <a:ext cx="3773552" cy="1267453"/>
          </a:xfrm>
          <a:prstGeom prst="rect">
            <a:avLst/>
          </a:prstGeom>
        </p:spPr>
      </p:pic>
    </p:spTree>
    <p:extLst>
      <p:ext uri="{BB962C8B-B14F-4D97-AF65-F5344CB8AC3E}">
        <p14:creationId xmlns:p14="http://schemas.microsoft.com/office/powerpoint/2010/main" val="1756735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3DD871-3B5C-C6B1-86B7-BAD5C9E02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15E8F-94C3-DEA7-72D7-43D974A55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EA33BC0-FF84-DF07-2D03-812433C8C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F68AE-1121-E34D-AB43-7EFA01D82E5E}" type="datetimeFigureOut">
              <a:rPr lang="en-US" smtClean="0"/>
              <a:t>5/11/2025</a:t>
            </a:fld>
            <a:endParaRPr lang="en-US"/>
          </a:p>
        </p:txBody>
      </p:sp>
      <p:sp>
        <p:nvSpPr>
          <p:cNvPr id="5" name="Footer Placeholder 4">
            <a:extLst>
              <a:ext uri="{FF2B5EF4-FFF2-40B4-BE49-F238E27FC236}">
                <a16:creationId xmlns:a16="http://schemas.microsoft.com/office/drawing/2014/main" id="{D9404D14-8F6B-6828-E58B-9590E68C80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D5504E-6E70-6ECE-79C3-BCDDE83ED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FE883-4AC6-394B-8129-6E4BB686DB20}" type="slidenum">
              <a:rPr lang="en-US" smtClean="0"/>
              <a:t>‹#›</a:t>
            </a:fld>
            <a:endParaRPr lang="en-US"/>
          </a:p>
        </p:txBody>
      </p:sp>
    </p:spTree>
    <p:extLst>
      <p:ext uri="{BB962C8B-B14F-4D97-AF65-F5344CB8AC3E}">
        <p14:creationId xmlns:p14="http://schemas.microsoft.com/office/powerpoint/2010/main" val="3324192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982B-9CD7-2F3B-7B40-4913DC64422A}"/>
              </a:ext>
            </a:extLst>
          </p:cNvPr>
          <p:cNvSpPr>
            <a:spLocks noGrp="1"/>
          </p:cNvSpPr>
          <p:nvPr>
            <p:ph type="ctrTitle"/>
          </p:nvPr>
        </p:nvSpPr>
        <p:spPr>
          <a:xfrm>
            <a:off x="891251" y="2582103"/>
            <a:ext cx="10691975" cy="1380539"/>
          </a:xfrm>
        </p:spPr>
        <p:txBody>
          <a:bodyPr>
            <a:normAutofit/>
          </a:bodyPr>
          <a:lstStyle/>
          <a:p>
            <a:pPr algn="ctr"/>
            <a:r>
              <a:rPr lang="en-US" dirty="0"/>
              <a:t>Extra-Evaluation: Securing Privacy in MQTT-based Systems</a:t>
            </a:r>
          </a:p>
        </p:txBody>
      </p:sp>
      <p:sp>
        <p:nvSpPr>
          <p:cNvPr id="3" name="Subtitle 2">
            <a:extLst>
              <a:ext uri="{FF2B5EF4-FFF2-40B4-BE49-F238E27FC236}">
                <a16:creationId xmlns:a16="http://schemas.microsoft.com/office/drawing/2014/main" id="{EE65B958-4A47-BEDC-D7B7-4F6EFBE3A1A5}"/>
              </a:ext>
            </a:extLst>
          </p:cNvPr>
          <p:cNvSpPr>
            <a:spLocks noGrp="1"/>
          </p:cNvSpPr>
          <p:nvPr>
            <p:ph type="subTitle" idx="1"/>
          </p:nvPr>
        </p:nvSpPr>
        <p:spPr>
          <a:xfrm>
            <a:off x="5648446" y="4054718"/>
            <a:ext cx="5934780" cy="1655762"/>
          </a:xfrm>
        </p:spPr>
        <p:txBody>
          <a:bodyPr/>
          <a:lstStyle/>
          <a:p>
            <a:r>
              <a:rPr lang="en-US" dirty="0"/>
              <a:t>Andy Li</a:t>
            </a:r>
          </a:p>
        </p:txBody>
      </p:sp>
    </p:spTree>
    <p:extLst>
      <p:ext uri="{BB962C8B-B14F-4D97-AF65-F5344CB8AC3E}">
        <p14:creationId xmlns:p14="http://schemas.microsoft.com/office/powerpoint/2010/main" val="1765512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AD2FA-5838-A48B-E96E-18B9AA4FD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D60BFB-A94B-DE75-8A16-34FA65677595}"/>
              </a:ext>
            </a:extLst>
          </p:cNvPr>
          <p:cNvSpPr>
            <a:spLocks noGrp="1"/>
          </p:cNvSpPr>
          <p:nvPr>
            <p:ph type="title"/>
          </p:nvPr>
        </p:nvSpPr>
        <p:spPr/>
        <p:txBody>
          <a:bodyPr/>
          <a:lstStyle/>
          <a:p>
            <a:r>
              <a:rPr lang="en-US" dirty="0"/>
              <a:t>Analysis (Continued)</a:t>
            </a:r>
          </a:p>
        </p:txBody>
      </p:sp>
      <p:sp>
        <p:nvSpPr>
          <p:cNvPr id="3" name="Content Placeholder 2">
            <a:extLst>
              <a:ext uri="{FF2B5EF4-FFF2-40B4-BE49-F238E27FC236}">
                <a16:creationId xmlns:a16="http://schemas.microsoft.com/office/drawing/2014/main" id="{BE287144-A321-DB7E-A6FE-2363A81CFB8E}"/>
              </a:ext>
            </a:extLst>
          </p:cNvPr>
          <p:cNvSpPr>
            <a:spLocks noGrp="1"/>
          </p:cNvSpPr>
          <p:nvPr>
            <p:ph idx="1"/>
          </p:nvPr>
        </p:nvSpPr>
        <p:spPr>
          <a:xfrm>
            <a:off x="838200" y="1479665"/>
            <a:ext cx="10515600" cy="4697298"/>
          </a:xfrm>
        </p:spPr>
        <p:txBody>
          <a:bodyPr>
            <a:normAutofit fontScale="62500" lnSpcReduction="20000"/>
          </a:bodyPr>
          <a:lstStyle/>
          <a:p>
            <a:pPr>
              <a:lnSpc>
                <a:spcPct val="100000"/>
              </a:lnSpc>
            </a:pPr>
            <a:r>
              <a:rPr lang="en-US" dirty="0"/>
              <a:t>Effectiveness:</a:t>
            </a:r>
          </a:p>
          <a:p>
            <a:pPr lvl="1">
              <a:lnSpc>
                <a:spcPct val="100000"/>
              </a:lnSpc>
            </a:pPr>
            <a:r>
              <a:rPr lang="en-US" sz="2600" dirty="0"/>
              <a:t>Pseudonymization/Tokenization strongly reduces identifiability and </a:t>
            </a:r>
            <a:r>
              <a:rPr lang="en-US" sz="2600" dirty="0" err="1"/>
              <a:t>linkability</a:t>
            </a:r>
            <a:r>
              <a:rPr lang="en-US" sz="2600" dirty="0"/>
              <a:t> risks by replacing real identifiers with hashes or tokens. It is difficult to directly tie data to individuals, even if intercepted.</a:t>
            </a:r>
          </a:p>
          <a:p>
            <a:pPr lvl="1">
              <a:lnSpc>
                <a:spcPct val="100000"/>
              </a:lnSpc>
            </a:pPr>
            <a:r>
              <a:rPr lang="en-US" sz="2600" dirty="0"/>
              <a:t>Payload Encryption protects against disclosure of information risks, ensuring that they are unreadable even if attackers captures MQTT traffic (a common risk for MQTT systems without any encryption).</a:t>
            </a:r>
          </a:p>
          <a:p>
            <a:pPr>
              <a:lnSpc>
                <a:spcPct val="100000"/>
              </a:lnSpc>
            </a:pPr>
            <a:r>
              <a:rPr lang="en-US" dirty="0"/>
              <a:t>Overhead:</a:t>
            </a:r>
          </a:p>
          <a:p>
            <a:pPr lvl="1">
              <a:lnSpc>
                <a:spcPct val="100000"/>
              </a:lnSpc>
            </a:pPr>
            <a:r>
              <a:rPr lang="en-US" sz="2600" dirty="0"/>
              <a:t>The CPU overhead for hashing and tokenization is minimal, but it adds additional logic complexity to the program, as location tokenization is required to be reversible so that operators can direct rescue operations. </a:t>
            </a:r>
          </a:p>
          <a:p>
            <a:pPr lvl="1">
              <a:lnSpc>
                <a:spcPct val="100000"/>
              </a:lnSpc>
            </a:pPr>
            <a:r>
              <a:rPr lang="en-US" sz="2600" dirty="0"/>
              <a:t>Encryption involves higher CPU processing overhead, as the payload size increased significantly after the PET implementation (by almost 150%).</a:t>
            </a:r>
          </a:p>
          <a:p>
            <a:pPr lvl="1">
              <a:lnSpc>
                <a:spcPct val="100000"/>
              </a:lnSpc>
            </a:pPr>
            <a:r>
              <a:rPr lang="en-US" sz="2600" dirty="0"/>
              <a:t>In addition, both have greater storage requirements to maintain the shared secret key (</a:t>
            </a:r>
            <a:r>
              <a:rPr lang="en-US" sz="2600" dirty="0" err="1"/>
              <a:t>secret.key</a:t>
            </a:r>
            <a:r>
              <a:rPr lang="en-US" sz="2600" dirty="0"/>
              <a:t>) and token mapping (</a:t>
            </a:r>
            <a:r>
              <a:rPr lang="en-US" sz="2600" dirty="0" err="1"/>
              <a:t>token_mapping.json</a:t>
            </a:r>
            <a:r>
              <a:rPr lang="en-US" sz="2600" dirty="0"/>
              <a:t>).</a:t>
            </a:r>
          </a:p>
          <a:p>
            <a:pPr>
              <a:lnSpc>
                <a:spcPct val="100000"/>
              </a:lnSpc>
            </a:pPr>
            <a:r>
              <a:rPr lang="en-US" dirty="0"/>
              <a:t>Trade-offs:</a:t>
            </a:r>
          </a:p>
          <a:p>
            <a:pPr lvl="1">
              <a:lnSpc>
                <a:spcPct val="100000"/>
              </a:lnSpc>
            </a:pPr>
            <a:r>
              <a:rPr lang="en-US" sz="2600" dirty="0"/>
              <a:t>Supports privacy regulations (like GDPR) but requires additional management of tokens.</a:t>
            </a:r>
          </a:p>
          <a:p>
            <a:pPr lvl="1">
              <a:lnSpc>
                <a:spcPct val="100000"/>
              </a:lnSpc>
            </a:pPr>
            <a:r>
              <a:rPr lang="en-US" sz="2600" dirty="0"/>
              <a:t>Ensures secure communication on insecure networks, but also requires secure channels to share/manage the secret key</a:t>
            </a:r>
          </a:p>
          <a:p>
            <a:pPr lvl="1">
              <a:lnSpc>
                <a:spcPct val="100000"/>
              </a:lnSpc>
            </a:pPr>
            <a:r>
              <a:rPr lang="en-US" sz="2600" dirty="0"/>
              <a:t>Overall, reduced privacy risks (linking, identifying, disclosure of information) but increased message size and latency.</a:t>
            </a:r>
          </a:p>
        </p:txBody>
      </p:sp>
    </p:spTree>
    <p:extLst>
      <p:ext uri="{BB962C8B-B14F-4D97-AF65-F5344CB8AC3E}">
        <p14:creationId xmlns:p14="http://schemas.microsoft.com/office/powerpoint/2010/main" val="236118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A11CF9-E3CC-59FF-C63B-E7D141B63BED}"/>
              </a:ext>
            </a:extLst>
          </p:cNvPr>
          <p:cNvSpPr>
            <a:spLocks noGrp="1"/>
          </p:cNvSpPr>
          <p:nvPr>
            <p:ph type="title"/>
          </p:nvPr>
        </p:nvSpPr>
        <p:spPr>
          <a:xfrm>
            <a:off x="995423" y="2503175"/>
            <a:ext cx="10352027" cy="925826"/>
          </a:xfrm>
        </p:spPr>
        <p:txBody>
          <a:bodyPr>
            <a:normAutofit/>
          </a:bodyPr>
          <a:lstStyle/>
          <a:p>
            <a:pPr algn="ctr"/>
            <a:r>
              <a:rPr lang="en-US" sz="5600" dirty="0"/>
              <a:t>Final Remarks</a:t>
            </a:r>
          </a:p>
        </p:txBody>
      </p:sp>
    </p:spTree>
    <p:extLst>
      <p:ext uri="{BB962C8B-B14F-4D97-AF65-F5344CB8AC3E}">
        <p14:creationId xmlns:p14="http://schemas.microsoft.com/office/powerpoint/2010/main" val="115016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E210-04F2-C333-E82F-063748B5B191}"/>
              </a:ext>
            </a:extLst>
          </p:cNvPr>
          <p:cNvSpPr>
            <a:spLocks noGrp="1"/>
          </p:cNvSpPr>
          <p:nvPr>
            <p:ph type="title"/>
          </p:nvPr>
        </p:nvSpPr>
        <p:spPr/>
        <p:txBody>
          <a:bodyPr/>
          <a:lstStyle/>
          <a:p>
            <a:r>
              <a:rPr lang="en-US" dirty="0"/>
              <a:t>Problem Introduction</a:t>
            </a:r>
          </a:p>
        </p:txBody>
      </p:sp>
      <p:sp>
        <p:nvSpPr>
          <p:cNvPr id="3" name="Content Placeholder 2">
            <a:extLst>
              <a:ext uri="{FF2B5EF4-FFF2-40B4-BE49-F238E27FC236}">
                <a16:creationId xmlns:a16="http://schemas.microsoft.com/office/drawing/2014/main" id="{791E7BAA-99E3-0A7E-A2E5-2D39FF1C8D8A}"/>
              </a:ext>
            </a:extLst>
          </p:cNvPr>
          <p:cNvSpPr>
            <a:spLocks noGrp="1"/>
          </p:cNvSpPr>
          <p:nvPr>
            <p:ph idx="1"/>
          </p:nvPr>
        </p:nvSpPr>
        <p:spPr/>
        <p:txBody>
          <a:bodyPr>
            <a:normAutofit/>
          </a:bodyPr>
          <a:lstStyle/>
          <a:p>
            <a:pPr>
              <a:lnSpc>
                <a:spcPct val="100000"/>
              </a:lnSpc>
            </a:pPr>
            <a:r>
              <a:rPr lang="en-US" dirty="0"/>
              <a:t>Scenario: In a disaster response operation, victims rely on drones to transmit distress messages to a C2 system via MQTT.</a:t>
            </a:r>
          </a:p>
          <a:p>
            <a:pPr>
              <a:lnSpc>
                <a:spcPct val="100000"/>
              </a:lnSpc>
            </a:pPr>
            <a:r>
              <a:rPr lang="en-US" dirty="0"/>
              <a:t>Issue: MQTT messages may contain sensitive information like location data and victim severity level – if intercepted, misuse of this data could lead to tracking, profiling, or privacy violations.</a:t>
            </a:r>
          </a:p>
          <a:p>
            <a:pPr>
              <a:lnSpc>
                <a:spcPct val="100000"/>
              </a:lnSpc>
            </a:pPr>
            <a:r>
              <a:rPr lang="en-US" dirty="0"/>
              <a:t>Goal: As such, we want to implement a secure MQTT system that can protect vulnerable messages using privacy-enhancing technologies.</a:t>
            </a:r>
          </a:p>
        </p:txBody>
      </p:sp>
    </p:spTree>
    <p:extLst>
      <p:ext uri="{BB962C8B-B14F-4D97-AF65-F5344CB8AC3E}">
        <p14:creationId xmlns:p14="http://schemas.microsoft.com/office/powerpoint/2010/main" val="3258622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0D5F4-FEAE-6DFC-B863-68D782865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09158-3EE5-1145-0B72-9C0866898DB5}"/>
              </a:ext>
            </a:extLst>
          </p:cNvPr>
          <p:cNvSpPr>
            <a:spLocks noGrp="1"/>
          </p:cNvSpPr>
          <p:nvPr>
            <p:ph type="title"/>
          </p:nvPr>
        </p:nvSpPr>
        <p:spPr>
          <a:xfrm>
            <a:off x="838200" y="365125"/>
            <a:ext cx="10515600" cy="1325563"/>
          </a:xfrm>
        </p:spPr>
        <p:txBody>
          <a:bodyPr anchor="ctr">
            <a:normAutofit/>
          </a:bodyPr>
          <a:lstStyle/>
          <a:p>
            <a:r>
              <a:rPr lang="en-US" dirty="0"/>
              <a:t>Threat Model – DFD to Describe System</a:t>
            </a:r>
          </a:p>
        </p:txBody>
      </p:sp>
      <p:pic>
        <p:nvPicPr>
          <p:cNvPr id="5" name="Content Placeholder 4" descr="A diagram of a diagram&#10;&#10;AI-generated content may be incorrect.">
            <a:extLst>
              <a:ext uri="{FF2B5EF4-FFF2-40B4-BE49-F238E27FC236}">
                <a16:creationId xmlns:a16="http://schemas.microsoft.com/office/drawing/2014/main" id="{CF0FD15C-D995-6264-A0C1-7A43DB7E587F}"/>
              </a:ext>
            </a:extLst>
          </p:cNvPr>
          <p:cNvPicPr>
            <a:picLocks noGrp="1" noChangeAspect="1"/>
          </p:cNvPicPr>
          <p:nvPr>
            <p:ph idx="1"/>
          </p:nvPr>
        </p:nvPicPr>
        <p:blipFill>
          <a:blip r:embed="rId2"/>
          <a:stretch>
            <a:fillRect/>
          </a:stretch>
        </p:blipFill>
        <p:spPr>
          <a:xfrm>
            <a:off x="838200" y="1893888"/>
            <a:ext cx="10515600" cy="3785614"/>
          </a:xfrm>
          <a:noFill/>
        </p:spPr>
      </p:pic>
    </p:spTree>
    <p:extLst>
      <p:ext uri="{BB962C8B-B14F-4D97-AF65-F5344CB8AC3E}">
        <p14:creationId xmlns:p14="http://schemas.microsoft.com/office/powerpoint/2010/main" val="84555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3A9CF-A56B-0DDB-DF11-186A46A55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1C1415-46B3-C46D-3239-2D2C7D9745DF}"/>
              </a:ext>
            </a:extLst>
          </p:cNvPr>
          <p:cNvSpPr>
            <a:spLocks noGrp="1"/>
          </p:cNvSpPr>
          <p:nvPr>
            <p:ph type="title"/>
          </p:nvPr>
        </p:nvSpPr>
        <p:spPr>
          <a:xfrm>
            <a:off x="838200" y="365126"/>
            <a:ext cx="10515600" cy="942814"/>
          </a:xfrm>
        </p:spPr>
        <p:txBody>
          <a:bodyPr>
            <a:normAutofit/>
          </a:bodyPr>
          <a:lstStyle/>
          <a:p>
            <a:r>
              <a:rPr lang="en-US" sz="3000" dirty="0"/>
              <a:t>LINDDUN Threat Model: Elicit Threats and Manage Mitigations</a:t>
            </a:r>
          </a:p>
        </p:txBody>
      </p:sp>
      <p:graphicFrame>
        <p:nvGraphicFramePr>
          <p:cNvPr id="4" name="Content Placeholder 3">
            <a:extLst>
              <a:ext uri="{FF2B5EF4-FFF2-40B4-BE49-F238E27FC236}">
                <a16:creationId xmlns:a16="http://schemas.microsoft.com/office/drawing/2014/main" id="{17D5D3E5-EEE8-3F47-B517-303F864129FD}"/>
              </a:ext>
            </a:extLst>
          </p:cNvPr>
          <p:cNvGraphicFramePr>
            <a:graphicFrameLocks noGrp="1"/>
          </p:cNvGraphicFramePr>
          <p:nvPr>
            <p:ph idx="1"/>
            <p:extLst>
              <p:ext uri="{D42A27DB-BD31-4B8C-83A1-F6EECF244321}">
                <p14:modId xmlns:p14="http://schemas.microsoft.com/office/powerpoint/2010/main" val="3966772545"/>
              </p:ext>
            </p:extLst>
          </p:nvPr>
        </p:nvGraphicFramePr>
        <p:xfrm>
          <a:off x="1051560" y="1222318"/>
          <a:ext cx="10088880" cy="5486400"/>
        </p:xfrm>
        <a:graphic>
          <a:graphicData uri="http://schemas.openxmlformats.org/drawingml/2006/table">
            <a:tbl>
              <a:tblPr firstRow="1" bandRow="1">
                <a:tableStyleId>{5C22544A-7EE6-4342-B048-85BDC9FD1C3A}</a:tableStyleId>
              </a:tblPr>
              <a:tblGrid>
                <a:gridCol w="3362960">
                  <a:extLst>
                    <a:ext uri="{9D8B030D-6E8A-4147-A177-3AD203B41FA5}">
                      <a16:colId xmlns:a16="http://schemas.microsoft.com/office/drawing/2014/main" val="3237234967"/>
                    </a:ext>
                  </a:extLst>
                </a:gridCol>
                <a:gridCol w="3362960">
                  <a:extLst>
                    <a:ext uri="{9D8B030D-6E8A-4147-A177-3AD203B41FA5}">
                      <a16:colId xmlns:a16="http://schemas.microsoft.com/office/drawing/2014/main" val="4114822493"/>
                    </a:ext>
                  </a:extLst>
                </a:gridCol>
                <a:gridCol w="3362960">
                  <a:extLst>
                    <a:ext uri="{9D8B030D-6E8A-4147-A177-3AD203B41FA5}">
                      <a16:colId xmlns:a16="http://schemas.microsoft.com/office/drawing/2014/main" val="3438363868"/>
                    </a:ext>
                  </a:extLst>
                </a:gridCol>
              </a:tblGrid>
              <a:tr h="245766">
                <a:tc>
                  <a:txBody>
                    <a:bodyPr/>
                    <a:lstStyle/>
                    <a:p>
                      <a:pPr algn="ctr"/>
                      <a:r>
                        <a:rPr lang="en-US" dirty="0"/>
                        <a:t>LINDDUN Privacy Threats</a:t>
                      </a:r>
                    </a:p>
                  </a:txBody>
                  <a:tcPr/>
                </a:tc>
                <a:tc>
                  <a:txBody>
                    <a:bodyPr/>
                    <a:lstStyle/>
                    <a:p>
                      <a:pPr algn="ctr"/>
                      <a:r>
                        <a:rPr lang="en-US" dirty="0"/>
                        <a:t>MQTT Scenario Example</a:t>
                      </a:r>
                    </a:p>
                  </a:txBody>
                  <a:tcPr/>
                </a:tc>
                <a:tc>
                  <a:txBody>
                    <a:bodyPr/>
                    <a:lstStyle/>
                    <a:p>
                      <a:pPr algn="ctr"/>
                      <a:r>
                        <a:rPr lang="en-US" dirty="0"/>
                        <a:t>Mitigations</a:t>
                      </a:r>
                    </a:p>
                  </a:txBody>
                  <a:tcPr/>
                </a:tc>
                <a:extLst>
                  <a:ext uri="{0D108BD9-81ED-4DB2-BD59-A6C34878D82A}">
                    <a16:rowId xmlns:a16="http://schemas.microsoft.com/office/drawing/2014/main" val="3775253069"/>
                  </a:ext>
                </a:extLst>
              </a:tr>
              <a:tr h="730737">
                <a:tc>
                  <a:txBody>
                    <a:bodyPr/>
                    <a:lstStyle/>
                    <a:p>
                      <a:pPr algn="ctr"/>
                      <a:r>
                        <a:rPr lang="en-US" dirty="0"/>
                        <a:t>Linkability</a:t>
                      </a:r>
                    </a:p>
                  </a:txBody>
                  <a:tcPr/>
                </a:tc>
                <a:tc>
                  <a:txBody>
                    <a:bodyPr/>
                    <a:lstStyle/>
                    <a:p>
                      <a:pPr algn="ctr"/>
                      <a:r>
                        <a:rPr lang="en-US" sz="1400" dirty="0"/>
                        <a:t>If the same victim appears using the same topic or ID each time, an observer could link the messages to one person</a:t>
                      </a:r>
                    </a:p>
                  </a:txBody>
                  <a:tcPr/>
                </a:tc>
                <a:tc>
                  <a:txBody>
                    <a:bodyPr/>
                    <a:lstStyle/>
                    <a:p>
                      <a:pPr algn="ctr"/>
                      <a:r>
                        <a:rPr lang="en-US" sz="1400" dirty="0"/>
                        <a:t>Use pseudonymous IDs and hashed topic names</a:t>
                      </a:r>
                    </a:p>
                  </a:txBody>
                  <a:tcPr/>
                </a:tc>
                <a:extLst>
                  <a:ext uri="{0D108BD9-81ED-4DB2-BD59-A6C34878D82A}">
                    <a16:rowId xmlns:a16="http://schemas.microsoft.com/office/drawing/2014/main" val="4226370753"/>
                  </a:ext>
                </a:extLst>
              </a:tr>
              <a:tr h="562105">
                <a:tc>
                  <a:txBody>
                    <a:bodyPr/>
                    <a:lstStyle/>
                    <a:p>
                      <a:pPr algn="ctr"/>
                      <a:r>
                        <a:rPr lang="en-US" dirty="0"/>
                        <a:t>Identifiability</a:t>
                      </a:r>
                    </a:p>
                  </a:txBody>
                  <a:tcPr/>
                </a:tc>
                <a:tc>
                  <a:txBody>
                    <a:bodyPr/>
                    <a:lstStyle/>
                    <a:p>
                      <a:pPr algn="ctr"/>
                      <a:r>
                        <a:rPr lang="en-US" sz="1400" dirty="0"/>
                        <a:t>Sensitive victim information in payload could identify a person even if their name isn’t present</a:t>
                      </a:r>
                    </a:p>
                  </a:txBody>
                  <a:tcPr/>
                </a:tc>
                <a:tc>
                  <a:txBody>
                    <a:bodyPr/>
                    <a:lstStyle/>
                    <a:p>
                      <a:pPr algn="ctr"/>
                      <a:r>
                        <a:rPr lang="en-US" sz="1400" dirty="0"/>
                        <a:t>Tokenize the sensitive information (location data) and encrypt payload before publishing</a:t>
                      </a:r>
                    </a:p>
                  </a:txBody>
                  <a:tcPr/>
                </a:tc>
                <a:extLst>
                  <a:ext uri="{0D108BD9-81ED-4DB2-BD59-A6C34878D82A}">
                    <a16:rowId xmlns:a16="http://schemas.microsoft.com/office/drawing/2014/main" val="2324742521"/>
                  </a:ext>
                </a:extLst>
              </a:tr>
              <a:tr h="393474">
                <a:tc>
                  <a:txBody>
                    <a:bodyPr/>
                    <a:lstStyle/>
                    <a:p>
                      <a:pPr algn="ctr"/>
                      <a:r>
                        <a:rPr lang="en-US" dirty="0"/>
                        <a:t>Non-repudiation</a:t>
                      </a:r>
                    </a:p>
                  </a:txBody>
                  <a:tcPr/>
                </a:tc>
                <a:tc>
                  <a:txBody>
                    <a:bodyPr/>
                    <a:lstStyle/>
                    <a:p>
                      <a:pPr algn="ctr"/>
                      <a:r>
                        <a:rPr lang="en-US" sz="1400" dirty="0"/>
                        <a:t>Victims cannot deny sending a specific distress message due to MQTT broker log</a:t>
                      </a:r>
                    </a:p>
                  </a:txBody>
                  <a:tcPr/>
                </a:tc>
                <a:tc>
                  <a:txBody>
                    <a:bodyPr/>
                    <a:lstStyle/>
                    <a:p>
                      <a:pPr algn="ctr"/>
                      <a:r>
                        <a:rPr lang="en-US" sz="1400" dirty="0"/>
                        <a:t>Anonymize broker log information</a:t>
                      </a:r>
                    </a:p>
                  </a:txBody>
                  <a:tcPr/>
                </a:tc>
                <a:extLst>
                  <a:ext uri="{0D108BD9-81ED-4DB2-BD59-A6C34878D82A}">
                    <a16:rowId xmlns:a16="http://schemas.microsoft.com/office/drawing/2014/main" val="1502833508"/>
                  </a:ext>
                </a:extLst>
              </a:tr>
              <a:tr h="562105">
                <a:tc>
                  <a:txBody>
                    <a:bodyPr/>
                    <a:lstStyle/>
                    <a:p>
                      <a:pPr algn="ctr"/>
                      <a:r>
                        <a:rPr lang="en-US" dirty="0"/>
                        <a:t>Detectability</a:t>
                      </a:r>
                    </a:p>
                  </a:txBody>
                  <a:tcPr/>
                </a:tc>
                <a:tc>
                  <a:txBody>
                    <a:bodyPr/>
                    <a:lstStyle/>
                    <a:p>
                      <a:pPr algn="ctr"/>
                      <a:r>
                        <a:rPr lang="en-US" sz="1400" dirty="0"/>
                        <a:t>Based on the existence of the MQTT message, a malicious actor can infer information about the person in distress</a:t>
                      </a:r>
                    </a:p>
                  </a:txBody>
                  <a:tcPr/>
                </a:tc>
                <a:tc>
                  <a:txBody>
                    <a:bodyPr/>
                    <a:lstStyle/>
                    <a:p>
                      <a:pPr algn="ctr"/>
                      <a:r>
                        <a:rPr lang="en-US" sz="1400" dirty="0"/>
                        <a:t>Used padding in payload to prevent deduction of message type based on payload size inspection and add delays to make it harder to infer.</a:t>
                      </a:r>
                    </a:p>
                  </a:txBody>
                  <a:tcPr/>
                </a:tc>
                <a:extLst>
                  <a:ext uri="{0D108BD9-81ED-4DB2-BD59-A6C34878D82A}">
                    <a16:rowId xmlns:a16="http://schemas.microsoft.com/office/drawing/2014/main" val="3697055657"/>
                  </a:ext>
                </a:extLst>
              </a:tr>
              <a:tr h="393474">
                <a:tc>
                  <a:txBody>
                    <a:bodyPr/>
                    <a:lstStyle/>
                    <a:p>
                      <a:pPr algn="ctr"/>
                      <a:r>
                        <a:rPr lang="en-US" dirty="0"/>
                        <a:t>Disclosure of Information</a:t>
                      </a:r>
                    </a:p>
                  </a:txBody>
                  <a:tcPr/>
                </a:tc>
                <a:tc>
                  <a:txBody>
                    <a:bodyPr/>
                    <a:lstStyle/>
                    <a:p>
                      <a:pPr algn="ctr"/>
                      <a:r>
                        <a:rPr lang="en-US" sz="1400" dirty="0"/>
                        <a:t>Without TLS, MQTT messages are readable in transit</a:t>
                      </a:r>
                    </a:p>
                  </a:txBody>
                  <a:tcPr/>
                </a:tc>
                <a:tc>
                  <a:txBody>
                    <a:bodyPr/>
                    <a:lstStyle/>
                    <a:p>
                      <a:pPr algn="ctr"/>
                      <a:r>
                        <a:rPr lang="en-US" sz="1400" dirty="0"/>
                        <a:t>Encryption on the payload and TLS can prevent disclosure in transit</a:t>
                      </a:r>
                    </a:p>
                  </a:txBody>
                  <a:tcPr/>
                </a:tc>
                <a:extLst>
                  <a:ext uri="{0D108BD9-81ED-4DB2-BD59-A6C34878D82A}">
                    <a16:rowId xmlns:a16="http://schemas.microsoft.com/office/drawing/2014/main" val="3819552310"/>
                  </a:ext>
                </a:extLst>
              </a:tr>
              <a:tr h="562105">
                <a:tc>
                  <a:txBody>
                    <a:bodyPr/>
                    <a:lstStyle/>
                    <a:p>
                      <a:pPr algn="ctr"/>
                      <a:r>
                        <a:rPr lang="en-US" dirty="0"/>
                        <a:t>Unawareness</a:t>
                      </a:r>
                    </a:p>
                  </a:txBody>
                  <a:tcPr/>
                </a:tc>
                <a:tc>
                  <a:txBody>
                    <a:bodyPr/>
                    <a:lstStyle/>
                    <a:p>
                      <a:pPr algn="ctr"/>
                      <a:r>
                        <a:rPr lang="en-US" sz="1400" dirty="0"/>
                        <a:t>Victims are unaware of how metadata and message retention are handled</a:t>
                      </a:r>
                    </a:p>
                  </a:txBody>
                  <a:tcPr/>
                </a:tc>
                <a:tc>
                  <a:txBody>
                    <a:bodyPr/>
                    <a:lstStyle/>
                    <a:p>
                      <a:pPr algn="ctr"/>
                      <a:r>
                        <a:rPr lang="en-US" sz="1400" dirty="0"/>
                        <a:t>Inform users via privacy notices and provide transparency on how data is processed.</a:t>
                      </a:r>
                    </a:p>
                  </a:txBody>
                  <a:tcPr/>
                </a:tc>
                <a:extLst>
                  <a:ext uri="{0D108BD9-81ED-4DB2-BD59-A6C34878D82A}">
                    <a16:rowId xmlns:a16="http://schemas.microsoft.com/office/drawing/2014/main" val="258291619"/>
                  </a:ext>
                </a:extLst>
              </a:tr>
              <a:tr h="899369">
                <a:tc>
                  <a:txBody>
                    <a:bodyPr/>
                    <a:lstStyle/>
                    <a:p>
                      <a:pPr algn="ctr"/>
                      <a:r>
                        <a:rPr lang="en-US" dirty="0"/>
                        <a:t>Non-compliance</a:t>
                      </a:r>
                    </a:p>
                  </a:txBody>
                  <a:tcPr/>
                </a:tc>
                <a:tc>
                  <a:txBody>
                    <a:bodyPr/>
                    <a:lstStyle/>
                    <a:p>
                      <a:pPr algn="ctr"/>
                      <a:r>
                        <a:rPr lang="en-US" sz="1400" dirty="0"/>
                        <a:t>The system transmits personal data without encryption and collects/processes data without obtaining informed consent from the user.</a:t>
                      </a:r>
                    </a:p>
                  </a:txBody>
                  <a:tcPr/>
                </a:tc>
                <a:tc>
                  <a:txBody>
                    <a:bodyPr/>
                    <a:lstStyle/>
                    <a:p>
                      <a:pPr algn="ctr"/>
                      <a:r>
                        <a:rPr lang="en-US" sz="1400" dirty="0"/>
                        <a:t>Ensure user consent is provided and use data minimization to avoid unnecessary metadata.</a:t>
                      </a:r>
                    </a:p>
                  </a:txBody>
                  <a:tcPr/>
                </a:tc>
                <a:extLst>
                  <a:ext uri="{0D108BD9-81ED-4DB2-BD59-A6C34878D82A}">
                    <a16:rowId xmlns:a16="http://schemas.microsoft.com/office/drawing/2014/main" val="189565589"/>
                  </a:ext>
                </a:extLst>
              </a:tr>
            </a:tbl>
          </a:graphicData>
        </a:graphic>
      </p:graphicFrame>
    </p:spTree>
    <p:extLst>
      <p:ext uri="{BB962C8B-B14F-4D97-AF65-F5344CB8AC3E}">
        <p14:creationId xmlns:p14="http://schemas.microsoft.com/office/powerpoint/2010/main" val="289549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48B46-85CC-2EB9-32A2-DE082A9DE0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F456F-3CEE-C7B3-69E3-F54E19DDED2A}"/>
              </a:ext>
            </a:extLst>
          </p:cNvPr>
          <p:cNvSpPr>
            <a:spLocks noGrp="1"/>
          </p:cNvSpPr>
          <p:nvPr>
            <p:ph type="title"/>
          </p:nvPr>
        </p:nvSpPr>
        <p:spPr/>
        <p:txBody>
          <a:bodyPr/>
          <a:lstStyle/>
          <a:p>
            <a:r>
              <a:rPr lang="en-US" dirty="0"/>
              <a:t>Scenario/Experiment Description</a:t>
            </a:r>
          </a:p>
        </p:txBody>
      </p:sp>
      <p:sp>
        <p:nvSpPr>
          <p:cNvPr id="3" name="Content Placeholder 2">
            <a:extLst>
              <a:ext uri="{FF2B5EF4-FFF2-40B4-BE49-F238E27FC236}">
                <a16:creationId xmlns:a16="http://schemas.microsoft.com/office/drawing/2014/main" id="{8590137E-E1DE-7947-AF2B-6388815DFDF1}"/>
              </a:ext>
            </a:extLst>
          </p:cNvPr>
          <p:cNvSpPr>
            <a:spLocks noGrp="1"/>
          </p:cNvSpPr>
          <p:nvPr>
            <p:ph idx="1"/>
          </p:nvPr>
        </p:nvSpPr>
        <p:spPr/>
        <p:txBody>
          <a:bodyPr>
            <a:normAutofit fontScale="92500"/>
          </a:bodyPr>
          <a:lstStyle/>
          <a:p>
            <a:pPr>
              <a:lnSpc>
                <a:spcPct val="100000"/>
              </a:lnSpc>
            </a:pPr>
            <a:r>
              <a:rPr lang="en-US" sz="2400" dirty="0"/>
              <a:t>The system consists of:</a:t>
            </a:r>
          </a:p>
          <a:p>
            <a:pPr lvl="1">
              <a:lnSpc>
                <a:spcPct val="100000"/>
              </a:lnSpc>
            </a:pPr>
            <a:r>
              <a:rPr lang="en-US" dirty="0"/>
              <a:t>Victim: sends distress messages with victim ID, location, severity</a:t>
            </a:r>
          </a:p>
          <a:p>
            <a:pPr lvl="1">
              <a:lnSpc>
                <a:spcPct val="100000"/>
              </a:lnSpc>
            </a:pPr>
            <a:r>
              <a:rPr lang="en-US" dirty="0"/>
              <a:t>MQTT broker: forwards messages</a:t>
            </a:r>
          </a:p>
          <a:p>
            <a:pPr lvl="1">
              <a:lnSpc>
                <a:spcPct val="100000"/>
              </a:lnSpc>
            </a:pPr>
            <a:r>
              <a:rPr lang="en-US" dirty="0"/>
              <a:t>CMC Operator: receives and analyzes messages</a:t>
            </a:r>
          </a:p>
          <a:p>
            <a:pPr>
              <a:lnSpc>
                <a:spcPct val="100000"/>
              </a:lnSpc>
            </a:pPr>
            <a:r>
              <a:rPr lang="en-US" sz="2400" dirty="0"/>
              <a:t>Topic names like “victim/distress” are easily guessable, allowing any MQTT client to subscribe if they know the topic, and messages are sent in plaintext containing raw data in the base system.</a:t>
            </a:r>
          </a:p>
          <a:p>
            <a:pPr>
              <a:lnSpc>
                <a:spcPct val="100000"/>
              </a:lnSpc>
            </a:pPr>
            <a:r>
              <a:rPr lang="en-US" sz="2400" dirty="0"/>
              <a:t>To solve this, I will implement pseudonymization, tokenization, and payload encryption PETs, with SHA-256 hashes and Fernet symmetric encryption in this experiment.</a:t>
            </a:r>
          </a:p>
          <a:p>
            <a:pPr>
              <a:lnSpc>
                <a:spcPct val="100000"/>
              </a:lnSpc>
            </a:pPr>
            <a:r>
              <a:rPr lang="en-US" sz="2400" dirty="0"/>
              <a:t>Both the base system and the one enhanced with PETs will be compared based on the system behavior and metrics.</a:t>
            </a:r>
          </a:p>
          <a:p>
            <a:pPr>
              <a:lnSpc>
                <a:spcPct val="100000"/>
              </a:lnSpc>
            </a:pPr>
            <a:endParaRPr lang="en-US" dirty="0"/>
          </a:p>
          <a:p>
            <a:pPr>
              <a:lnSpc>
                <a:spcPct val="100000"/>
              </a:lnSpc>
            </a:pPr>
            <a:endParaRPr lang="en-US" dirty="0"/>
          </a:p>
          <a:p>
            <a:pPr lvl="1">
              <a:lnSpc>
                <a:spcPct val="100000"/>
              </a:lnSpc>
            </a:pPr>
            <a:endParaRPr lang="en-US" dirty="0"/>
          </a:p>
        </p:txBody>
      </p:sp>
    </p:spTree>
    <p:extLst>
      <p:ext uri="{BB962C8B-B14F-4D97-AF65-F5344CB8AC3E}">
        <p14:creationId xmlns:p14="http://schemas.microsoft.com/office/powerpoint/2010/main" val="87080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EEEA0-9273-5728-D117-963E1C55C4A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E7E687-7FD8-25D4-55A2-42620FF77D99}"/>
              </a:ext>
            </a:extLst>
          </p:cNvPr>
          <p:cNvSpPr>
            <a:spLocks noGrp="1"/>
          </p:cNvSpPr>
          <p:nvPr>
            <p:ph type="title"/>
          </p:nvPr>
        </p:nvSpPr>
        <p:spPr>
          <a:xfrm>
            <a:off x="995423" y="2503175"/>
            <a:ext cx="10352027" cy="925826"/>
          </a:xfrm>
        </p:spPr>
        <p:txBody>
          <a:bodyPr>
            <a:normAutofit/>
          </a:bodyPr>
          <a:lstStyle/>
          <a:p>
            <a:pPr algn="ctr"/>
            <a:r>
              <a:rPr lang="en-US" sz="5600" dirty="0"/>
              <a:t>MQTT System without PETs</a:t>
            </a:r>
          </a:p>
        </p:txBody>
      </p:sp>
    </p:spTree>
    <p:extLst>
      <p:ext uri="{BB962C8B-B14F-4D97-AF65-F5344CB8AC3E}">
        <p14:creationId xmlns:p14="http://schemas.microsoft.com/office/powerpoint/2010/main" val="308790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6DDCB-1F21-27D2-860C-8BBF5F1F3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43E91-D2CF-6098-0331-879956EE6D28}"/>
              </a:ext>
            </a:extLst>
          </p:cNvPr>
          <p:cNvSpPr>
            <a:spLocks noGrp="1"/>
          </p:cNvSpPr>
          <p:nvPr>
            <p:ph type="title"/>
          </p:nvPr>
        </p:nvSpPr>
        <p:spPr/>
        <p:txBody>
          <a:bodyPr/>
          <a:lstStyle/>
          <a:p>
            <a:r>
              <a:rPr lang="en-US" dirty="0"/>
              <a:t>Privacy-Enhancing Technologies</a:t>
            </a:r>
          </a:p>
        </p:txBody>
      </p:sp>
      <p:sp>
        <p:nvSpPr>
          <p:cNvPr id="3" name="Content Placeholder 2">
            <a:extLst>
              <a:ext uri="{FF2B5EF4-FFF2-40B4-BE49-F238E27FC236}">
                <a16:creationId xmlns:a16="http://schemas.microsoft.com/office/drawing/2014/main" id="{43C98069-8018-3F78-A396-59CDC89AA001}"/>
              </a:ext>
            </a:extLst>
          </p:cNvPr>
          <p:cNvSpPr>
            <a:spLocks noGrp="1"/>
          </p:cNvSpPr>
          <p:nvPr>
            <p:ph idx="1"/>
          </p:nvPr>
        </p:nvSpPr>
        <p:spPr/>
        <p:txBody>
          <a:bodyPr>
            <a:normAutofit fontScale="92500" lnSpcReduction="20000"/>
          </a:bodyPr>
          <a:lstStyle/>
          <a:p>
            <a:pPr>
              <a:lnSpc>
                <a:spcPct val="100000"/>
              </a:lnSpc>
            </a:pPr>
            <a:r>
              <a:rPr lang="en-US" dirty="0">
                <a:solidFill>
                  <a:srgbClr val="273540"/>
                </a:solidFill>
                <a:latin typeface="LatoWeb"/>
              </a:rPr>
              <a:t>P</a:t>
            </a:r>
            <a:r>
              <a:rPr lang="en-US" b="0" i="0" dirty="0">
                <a:solidFill>
                  <a:srgbClr val="273540"/>
                </a:solidFill>
                <a:effectLst/>
                <a:latin typeface="LatoWeb"/>
              </a:rPr>
              <a:t>seudonymization/Tokenization: </a:t>
            </a:r>
            <a:r>
              <a:rPr lang="en-US" dirty="0">
                <a:solidFill>
                  <a:srgbClr val="273540"/>
                </a:solidFill>
                <a:latin typeface="LatoWeb"/>
              </a:rPr>
              <a:t>r</a:t>
            </a:r>
            <a:r>
              <a:rPr lang="en-US" b="0" i="0" dirty="0">
                <a:solidFill>
                  <a:srgbClr val="273540"/>
                </a:solidFill>
                <a:effectLst/>
                <a:latin typeface="LatoWeb"/>
              </a:rPr>
              <a:t>eplace user IDs and topic names with hashes, and locations with tokens.</a:t>
            </a:r>
          </a:p>
          <a:p>
            <a:pPr lvl="1">
              <a:lnSpc>
                <a:spcPct val="100000"/>
              </a:lnSpc>
            </a:pPr>
            <a:r>
              <a:rPr lang="en-US" dirty="0">
                <a:solidFill>
                  <a:srgbClr val="273540"/>
                </a:solidFill>
                <a:latin typeface="LatoWeb"/>
              </a:rPr>
              <a:t>Reduces Linkability: utilizing hashed identifiers makes it significantly harder to link different messages to the same victim over time.</a:t>
            </a:r>
          </a:p>
          <a:p>
            <a:pPr lvl="1">
              <a:lnSpc>
                <a:spcPct val="100000"/>
              </a:lnSpc>
            </a:pPr>
            <a:r>
              <a:rPr lang="en-US" b="0" i="0" dirty="0">
                <a:solidFill>
                  <a:srgbClr val="273540"/>
                </a:solidFill>
                <a:effectLst/>
                <a:latin typeface="LatoWeb"/>
              </a:rPr>
              <a:t>Reduces Identifiability: replacing data that could be used to identify </a:t>
            </a:r>
            <a:r>
              <a:rPr lang="en-US" dirty="0">
                <a:solidFill>
                  <a:srgbClr val="273540"/>
                </a:solidFill>
                <a:latin typeface="LatoWeb"/>
              </a:rPr>
              <a:t>a person </a:t>
            </a:r>
            <a:r>
              <a:rPr lang="en-US" b="0" i="0" dirty="0">
                <a:solidFill>
                  <a:srgbClr val="273540"/>
                </a:solidFill>
                <a:effectLst/>
                <a:latin typeface="LatoWeb"/>
              </a:rPr>
              <a:t>with tokens/hashes makes it harder to associate messages with </a:t>
            </a:r>
            <a:r>
              <a:rPr lang="en-US" dirty="0">
                <a:solidFill>
                  <a:srgbClr val="273540"/>
                </a:solidFill>
                <a:latin typeface="LatoWeb"/>
              </a:rPr>
              <a:t>specific </a:t>
            </a:r>
            <a:r>
              <a:rPr lang="en-US" b="0" i="0" dirty="0">
                <a:solidFill>
                  <a:srgbClr val="273540"/>
                </a:solidFill>
                <a:effectLst/>
                <a:latin typeface="LatoWeb"/>
              </a:rPr>
              <a:t>victims.</a:t>
            </a:r>
          </a:p>
          <a:p>
            <a:pPr>
              <a:lnSpc>
                <a:spcPct val="100000"/>
              </a:lnSpc>
            </a:pPr>
            <a:r>
              <a:rPr lang="en-US" b="0" i="0" dirty="0">
                <a:solidFill>
                  <a:srgbClr val="273540"/>
                </a:solidFill>
                <a:effectLst/>
                <a:latin typeface="LatoWeb"/>
              </a:rPr>
              <a:t>Encrypted payloads</a:t>
            </a:r>
            <a:r>
              <a:rPr lang="en-US" dirty="0">
                <a:solidFill>
                  <a:srgbClr val="273540"/>
                </a:solidFill>
                <a:latin typeface="LatoWeb"/>
              </a:rPr>
              <a:t>: More secure transmission of messages</a:t>
            </a:r>
          </a:p>
          <a:p>
            <a:pPr lvl="1">
              <a:lnSpc>
                <a:spcPct val="100000"/>
              </a:lnSpc>
            </a:pPr>
            <a:r>
              <a:rPr lang="en-US" dirty="0"/>
              <a:t>Ensures Confidentiality and Integrity: only authorized subscribers with the shared secret key can decrypt the message, preventing attackers from accessing sensitive data in plaintext or tampering with it.</a:t>
            </a:r>
          </a:p>
          <a:p>
            <a:pPr lvl="1">
              <a:lnSpc>
                <a:spcPct val="100000"/>
              </a:lnSpc>
            </a:pPr>
            <a:r>
              <a:rPr lang="en-US" dirty="0"/>
              <a:t>Prevents Disclosure of Information: intercepted messages cannot be decrypted without the key, protecting the MQTT message information.</a:t>
            </a:r>
          </a:p>
        </p:txBody>
      </p:sp>
    </p:spTree>
    <p:extLst>
      <p:ext uri="{BB962C8B-B14F-4D97-AF65-F5344CB8AC3E}">
        <p14:creationId xmlns:p14="http://schemas.microsoft.com/office/powerpoint/2010/main" val="51625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1DFE5-0EC9-3465-63EE-77D8622401C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FBEEEA-DC35-CEC1-06E6-BE61D6E11C8C}"/>
              </a:ext>
            </a:extLst>
          </p:cNvPr>
          <p:cNvSpPr>
            <a:spLocks noGrp="1"/>
          </p:cNvSpPr>
          <p:nvPr>
            <p:ph type="title"/>
          </p:nvPr>
        </p:nvSpPr>
        <p:spPr>
          <a:xfrm>
            <a:off x="995423" y="2503175"/>
            <a:ext cx="10352027" cy="925826"/>
          </a:xfrm>
        </p:spPr>
        <p:txBody>
          <a:bodyPr>
            <a:normAutofit fontScale="90000"/>
          </a:bodyPr>
          <a:lstStyle/>
          <a:p>
            <a:pPr algn="ctr"/>
            <a:r>
              <a:rPr lang="en-US" sz="5600" dirty="0"/>
              <a:t>MQTT System Implementing PETs</a:t>
            </a:r>
          </a:p>
        </p:txBody>
      </p:sp>
    </p:spTree>
    <p:extLst>
      <p:ext uri="{BB962C8B-B14F-4D97-AF65-F5344CB8AC3E}">
        <p14:creationId xmlns:p14="http://schemas.microsoft.com/office/powerpoint/2010/main" val="159807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DA126-6CEE-FFBB-078F-1711CE3F0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E2313D-910E-9E48-BC89-F626A4F2EB43}"/>
              </a:ext>
            </a:extLst>
          </p:cNvPr>
          <p:cNvSpPr>
            <a:spLocks noGrp="1"/>
          </p:cNvSpPr>
          <p:nvPr>
            <p:ph type="title"/>
          </p:nvPr>
        </p:nvSpPr>
        <p:spPr/>
        <p:txBody>
          <a:bodyPr/>
          <a:lstStyle/>
          <a:p>
            <a:r>
              <a:rPr lang="en-US" dirty="0"/>
              <a:t>Analysis</a:t>
            </a:r>
          </a:p>
        </p:txBody>
      </p:sp>
      <p:graphicFrame>
        <p:nvGraphicFramePr>
          <p:cNvPr id="4" name="Content Placeholder 3">
            <a:extLst>
              <a:ext uri="{FF2B5EF4-FFF2-40B4-BE49-F238E27FC236}">
                <a16:creationId xmlns:a16="http://schemas.microsoft.com/office/drawing/2014/main" id="{8BAA6D9B-E8DD-20BF-BC42-EBF80F1FEC3D}"/>
              </a:ext>
            </a:extLst>
          </p:cNvPr>
          <p:cNvGraphicFramePr>
            <a:graphicFrameLocks noGrp="1"/>
          </p:cNvGraphicFramePr>
          <p:nvPr>
            <p:ph idx="1"/>
            <p:extLst>
              <p:ext uri="{D42A27DB-BD31-4B8C-83A1-F6EECF244321}">
                <p14:modId xmlns:p14="http://schemas.microsoft.com/office/powerpoint/2010/main" val="2683624599"/>
              </p:ext>
            </p:extLst>
          </p:nvPr>
        </p:nvGraphicFramePr>
        <p:xfrm>
          <a:off x="909320" y="1374937"/>
          <a:ext cx="10515600" cy="5118324"/>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679910040"/>
                    </a:ext>
                  </a:extLst>
                </a:gridCol>
                <a:gridCol w="3505200">
                  <a:extLst>
                    <a:ext uri="{9D8B030D-6E8A-4147-A177-3AD203B41FA5}">
                      <a16:colId xmlns:a16="http://schemas.microsoft.com/office/drawing/2014/main" val="4245115238"/>
                    </a:ext>
                  </a:extLst>
                </a:gridCol>
                <a:gridCol w="3505200">
                  <a:extLst>
                    <a:ext uri="{9D8B030D-6E8A-4147-A177-3AD203B41FA5}">
                      <a16:colId xmlns:a16="http://schemas.microsoft.com/office/drawing/2014/main" val="3430739397"/>
                    </a:ext>
                  </a:extLst>
                </a:gridCol>
              </a:tblGrid>
              <a:tr h="731134">
                <a:tc>
                  <a:txBody>
                    <a:bodyPr/>
                    <a:lstStyle/>
                    <a:p>
                      <a:pPr algn="ctr"/>
                      <a:r>
                        <a:rPr lang="en-US" dirty="0"/>
                        <a:t>Metrics</a:t>
                      </a:r>
                    </a:p>
                  </a:txBody>
                  <a:tcPr anchor="ctr"/>
                </a:tc>
                <a:tc>
                  <a:txBody>
                    <a:bodyPr/>
                    <a:lstStyle/>
                    <a:p>
                      <a:pPr algn="ctr"/>
                      <a:r>
                        <a:rPr lang="en-US" dirty="0"/>
                        <a:t>No PETs</a:t>
                      </a:r>
                    </a:p>
                  </a:txBody>
                  <a:tcPr anchor="ctr"/>
                </a:tc>
                <a:tc>
                  <a:txBody>
                    <a:bodyPr/>
                    <a:lstStyle/>
                    <a:p>
                      <a:pPr algn="ctr"/>
                      <a:r>
                        <a:rPr lang="en-US" dirty="0"/>
                        <a:t>With PETs</a:t>
                      </a:r>
                    </a:p>
                  </a:txBody>
                  <a:tcPr anchor="ctr"/>
                </a:tc>
                <a:extLst>
                  <a:ext uri="{0D108BD9-81ED-4DB2-BD59-A6C34878D82A}">
                    <a16:rowId xmlns:a16="http://schemas.microsoft.com/office/drawing/2014/main" val="1215162889"/>
                  </a:ext>
                </a:extLst>
              </a:tr>
              <a:tr h="731134">
                <a:tc>
                  <a:txBody>
                    <a:bodyPr/>
                    <a:lstStyle/>
                    <a:p>
                      <a:pPr algn="ctr"/>
                      <a:r>
                        <a:rPr lang="en-US" sz="1400" dirty="0"/>
                        <a:t>Payload Structure</a:t>
                      </a:r>
                    </a:p>
                  </a:txBody>
                  <a:tcPr anchor="ctr"/>
                </a:tc>
                <a:tc>
                  <a:txBody>
                    <a:bodyPr/>
                    <a:lstStyle/>
                    <a:p>
                      <a:pPr algn="ctr"/>
                      <a:r>
                        <a:rPr lang="en-US" sz="1400" dirty="0"/>
                        <a:t>Plaintext JSON containing the victim id, location, severity, and sent timestamp</a:t>
                      </a:r>
                    </a:p>
                  </a:txBody>
                  <a:tcPr anchor="ctr"/>
                </a:tc>
                <a:tc>
                  <a:txBody>
                    <a:bodyPr/>
                    <a:lstStyle/>
                    <a:p>
                      <a:pPr algn="ctr"/>
                      <a:r>
                        <a:rPr lang="en-US" sz="1400" dirty="0"/>
                        <a:t>Hashed victim ID, tokenized location, severity, and timestamp, with the JSON encrypted using Fernet</a:t>
                      </a:r>
                    </a:p>
                  </a:txBody>
                  <a:tcPr anchor="ctr"/>
                </a:tc>
                <a:extLst>
                  <a:ext uri="{0D108BD9-81ED-4DB2-BD59-A6C34878D82A}">
                    <a16:rowId xmlns:a16="http://schemas.microsoft.com/office/drawing/2014/main" val="1246958239"/>
                  </a:ext>
                </a:extLst>
              </a:tr>
              <a:tr h="7311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MQTT Overhead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 bytes</a:t>
                      </a:r>
                    </a:p>
                  </a:txBody>
                  <a:tcPr anchor="ctr"/>
                </a:tc>
                <a:tc>
                  <a:txBody>
                    <a:bodyPr/>
                    <a:lstStyle/>
                    <a:p>
                      <a:pPr algn="ctr"/>
                      <a:r>
                        <a:rPr lang="en-US" sz="1400" dirty="0"/>
                        <a:t>248 bytes</a:t>
                      </a:r>
                    </a:p>
                  </a:txBody>
                  <a:tcPr anchor="ctr"/>
                </a:tc>
                <a:extLst>
                  <a:ext uri="{0D108BD9-81ED-4DB2-BD59-A6C34878D82A}">
                    <a16:rowId xmlns:a16="http://schemas.microsoft.com/office/drawing/2014/main" val="366817905"/>
                  </a:ext>
                </a:extLst>
              </a:tr>
              <a:tr h="7311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Latency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~0.0019 seconds</a:t>
                      </a:r>
                    </a:p>
                  </a:txBody>
                  <a:tcPr anchor="ctr"/>
                </a:tc>
                <a:tc>
                  <a:txBody>
                    <a:bodyPr/>
                    <a:lstStyle/>
                    <a:p>
                      <a:pPr algn="ctr"/>
                      <a:r>
                        <a:rPr lang="en-US" sz="1400" dirty="0"/>
                        <a:t>~0.0067 seconds</a:t>
                      </a:r>
                    </a:p>
                  </a:txBody>
                  <a:tcPr anchor="ctr"/>
                </a:tc>
                <a:extLst>
                  <a:ext uri="{0D108BD9-81ED-4DB2-BD59-A6C34878D82A}">
                    <a16:rowId xmlns:a16="http://schemas.microsoft.com/office/drawing/2014/main" val="2573232372"/>
                  </a:ext>
                </a:extLst>
              </a:tr>
              <a:tr h="7311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Linkability Risk</a:t>
                      </a:r>
                    </a:p>
                  </a:txBody>
                  <a:tcPr anchor="ctr"/>
                </a:tc>
                <a:tc>
                  <a:txBody>
                    <a:bodyPr/>
                    <a:lstStyle/>
                    <a:p>
                      <a:pPr algn="ctr"/>
                      <a:r>
                        <a:rPr lang="en-US" sz="1400" dirty="0"/>
                        <a:t>High (topics and IDs follow common, static patterns)</a:t>
                      </a:r>
                    </a:p>
                  </a:txBody>
                  <a:tcPr anchor="ctr"/>
                </a:tc>
                <a:tc>
                  <a:txBody>
                    <a:bodyPr/>
                    <a:lstStyle/>
                    <a:p>
                      <a:pPr algn="ctr"/>
                      <a:r>
                        <a:rPr lang="en-US" sz="1400" dirty="0"/>
                        <a:t>Low (pseudonymized topic names and victim identifiers)</a:t>
                      </a:r>
                    </a:p>
                  </a:txBody>
                  <a:tcPr anchor="ctr"/>
                </a:tc>
                <a:extLst>
                  <a:ext uri="{0D108BD9-81ED-4DB2-BD59-A6C34878D82A}">
                    <a16:rowId xmlns:a16="http://schemas.microsoft.com/office/drawing/2014/main" val="2419769430"/>
                  </a:ext>
                </a:extLst>
              </a:tr>
              <a:tr h="7311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Identifiability 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High (victim data is exposed in plaintext JSON)</a:t>
                      </a:r>
                    </a:p>
                  </a:txBody>
                  <a:tcPr anchor="ctr"/>
                </a:tc>
                <a:tc>
                  <a:txBody>
                    <a:bodyPr/>
                    <a:lstStyle/>
                    <a:p>
                      <a:pPr algn="ctr"/>
                      <a:r>
                        <a:rPr lang="en-US" sz="1400" dirty="0"/>
                        <a:t>Low (pseudonymized topics/IDs and tokenized location data)</a:t>
                      </a:r>
                    </a:p>
                  </a:txBody>
                  <a:tcPr anchor="ctr"/>
                </a:tc>
                <a:extLst>
                  <a:ext uri="{0D108BD9-81ED-4DB2-BD59-A6C34878D82A}">
                    <a16:rowId xmlns:a16="http://schemas.microsoft.com/office/drawing/2014/main" val="938378868"/>
                  </a:ext>
                </a:extLst>
              </a:tr>
              <a:tr h="7311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Disclosure of Information Risk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High (payload is easily readable in transit)</a:t>
                      </a:r>
                    </a:p>
                  </a:txBody>
                  <a:tcPr anchor="ctr"/>
                </a:tc>
                <a:tc>
                  <a:txBody>
                    <a:bodyPr/>
                    <a:lstStyle/>
                    <a:p>
                      <a:pPr algn="ctr"/>
                      <a:r>
                        <a:rPr lang="en-US" sz="1400" dirty="0"/>
                        <a:t>Low (encrypted payload protects against disclosure)</a:t>
                      </a:r>
                    </a:p>
                  </a:txBody>
                  <a:tcPr anchor="ctr"/>
                </a:tc>
                <a:extLst>
                  <a:ext uri="{0D108BD9-81ED-4DB2-BD59-A6C34878D82A}">
                    <a16:rowId xmlns:a16="http://schemas.microsoft.com/office/drawing/2014/main" val="2608616184"/>
                  </a:ext>
                </a:extLst>
              </a:tr>
            </a:tbl>
          </a:graphicData>
        </a:graphic>
      </p:graphicFrame>
    </p:spTree>
    <p:extLst>
      <p:ext uri="{BB962C8B-B14F-4D97-AF65-F5344CB8AC3E}">
        <p14:creationId xmlns:p14="http://schemas.microsoft.com/office/powerpoint/2010/main" val="3133524264"/>
      </p:ext>
    </p:extLst>
  </p:cSld>
  <p:clrMapOvr>
    <a:masterClrMapping/>
  </p:clrMapOvr>
</p:sld>
</file>

<file path=ppt/theme/theme1.xml><?xml version="1.0" encoding="utf-8"?>
<a:theme xmlns:a="http://schemas.openxmlformats.org/drawingml/2006/main" name="1_Office Theme">
  <a:themeElements>
    <a:clrScheme name="2024 Mason">
      <a:dk1>
        <a:srgbClr val="000000"/>
      </a:dk1>
      <a:lt1>
        <a:srgbClr val="FFFFFF"/>
      </a:lt1>
      <a:dk2>
        <a:srgbClr val="333333"/>
      </a:dk2>
      <a:lt2>
        <a:srgbClr val="E7E6E6"/>
      </a:lt2>
      <a:accent1>
        <a:srgbClr val="005138"/>
      </a:accent1>
      <a:accent2>
        <a:srgbClr val="FFC733"/>
      </a:accent2>
      <a:accent3>
        <a:srgbClr val="CF4520"/>
      </a:accent3>
      <a:accent4>
        <a:srgbClr val="067681"/>
      </a:accent4>
      <a:accent5>
        <a:srgbClr val="326195"/>
      </a:accent5>
      <a:accent6>
        <a:srgbClr val="796E65"/>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2197</TotalTime>
  <Words>910</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Franklin Gothic Book</vt:lpstr>
      <vt:lpstr>Franklin Gothic Medium</vt:lpstr>
      <vt:lpstr>LatoWeb</vt:lpstr>
      <vt:lpstr>1_Office Theme</vt:lpstr>
      <vt:lpstr>Extra-Evaluation: Securing Privacy in MQTT-based Systems</vt:lpstr>
      <vt:lpstr>Problem Introduction</vt:lpstr>
      <vt:lpstr>Threat Model – DFD to Describe System</vt:lpstr>
      <vt:lpstr>LINDDUN Threat Model: Elicit Threats and Manage Mitigations</vt:lpstr>
      <vt:lpstr>Scenario/Experiment Description</vt:lpstr>
      <vt:lpstr>MQTT System without PETs</vt:lpstr>
      <vt:lpstr>Privacy-Enhancing Technologies</vt:lpstr>
      <vt:lpstr>MQTT System Implementing PETs</vt:lpstr>
      <vt:lpstr>Analysis</vt:lpstr>
      <vt:lpstr>Analysis (Continued)</vt:lpstr>
      <vt:lpstr>Final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C Li</dc:creator>
  <cp:lastModifiedBy>Andy C Li</cp:lastModifiedBy>
  <cp:revision>2</cp:revision>
  <dcterms:created xsi:type="dcterms:W3CDTF">2025-05-07T04:09:17Z</dcterms:created>
  <dcterms:modified xsi:type="dcterms:W3CDTF">2025-05-12T00:40:30Z</dcterms:modified>
</cp:coreProperties>
</file>