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80" r:id="rId3"/>
    <p:sldId id="281" r:id="rId4"/>
    <p:sldId id="257" r:id="rId5"/>
    <p:sldId id="259" r:id="rId6"/>
    <p:sldId id="264" r:id="rId7"/>
    <p:sldId id="282" r:id="rId8"/>
    <p:sldId id="265" r:id="rId9"/>
    <p:sldId id="284" r:id="rId10"/>
    <p:sldId id="283" r:id="rId11"/>
    <p:sldId id="278" r:id="rId12"/>
    <p:sldId id="268" r:id="rId13"/>
    <p:sldId id="269" r:id="rId14"/>
    <p:sldId id="271" r:id="rId15"/>
    <p:sldId id="272" r:id="rId16"/>
    <p:sldId id="273" r:id="rId17"/>
    <p:sldId id="288" r:id="rId18"/>
    <p:sldId id="275" r:id="rId19"/>
    <p:sldId id="276" r:id="rId20"/>
    <p:sldId id="277" r:id="rId21"/>
    <p:sldId id="285" r:id="rId22"/>
    <p:sldId id="279" r:id="rId23"/>
    <p:sldId id="289" r:id="rId24"/>
    <p:sldId id="290" r:id="rId25"/>
    <p:sldId id="287" r:id="rId26"/>
    <p:sldId id="286" r:id="rId27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6633"/>
    <a:srgbClr val="0DD4C0"/>
    <a:srgbClr val="C84C37"/>
    <a:srgbClr val="FFFEE9"/>
    <a:srgbClr val="DE7462"/>
    <a:srgbClr val="07D1BD"/>
    <a:srgbClr val="5A3B17"/>
    <a:srgbClr val="FF9900"/>
    <a:srgbClr val="8F6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مقایسه</a:t>
            </a:r>
            <a:r>
              <a:rPr lang="fa-IR" sz="1600" baseline="0" dirty="0">
                <a:latin typeface="IRANSans" panose="02040503050201020203" pitchFamily="18" charset="-78"/>
                <a:cs typeface="IRANSans" panose="02040503050201020203" pitchFamily="18" charset="-78"/>
              </a:rPr>
              <a:t> پروژه های دانشگاهی من</a:t>
            </a:r>
            <a:endParaRPr lang="fa-IR" sz="1600" dirty="0">
              <a:latin typeface="IRANSans" panose="02040503050201020203" pitchFamily="18" charset="-78"/>
              <a:cs typeface="IRANSans" panose="02040503050201020203" pitchFamily="18" charset="-78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خط کد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پروژه مبانی برنامه نویسی با C</c:v>
                </c:pt>
                <c:pt idx="1">
                  <c:v>پروژه برنامه سازی پیشرفته با Java  و fxml</c:v>
                </c:pt>
                <c:pt idx="2">
                  <c:v>پروژه جبر خطی با Dart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</c:v>
                </c:pt>
                <c:pt idx="1">
                  <c:v>3275</c:v>
                </c:pt>
                <c:pt idx="2">
                  <c:v>2226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F9-4B57-9D9D-EF239240C7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07884975"/>
        <c:axId val="671595679"/>
      </c:barChart>
      <c:catAx>
        <c:axId val="5078849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en-US"/>
          </a:p>
        </c:txPr>
        <c:crossAx val="671595679"/>
        <c:crosses val="autoZero"/>
        <c:auto val="1"/>
        <c:lblAlgn val="ctr"/>
        <c:lblOffset val="100"/>
        <c:noMultiLvlLbl val="0"/>
      </c:catAx>
      <c:valAx>
        <c:axId val="67159567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788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A380-6480-4B4D-8BAA-4AFEF0FD61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B1FF0-E70E-4918-8CA9-EA7ADA22A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1pPr>
    <a:lvl2pPr marL="366309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2pPr>
    <a:lvl3pPr marL="732617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3pPr>
    <a:lvl4pPr marL="1098926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4pPr>
    <a:lvl5pPr marL="1465235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E51A-F070-4141-95AE-C11935AC3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1496484"/>
            <a:ext cx="3857625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EBFB4-493D-4183-B347-EBD5A8410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93" indent="0" algn="ctr">
              <a:buNone/>
              <a:defRPr sz="844"/>
            </a:lvl2pPr>
            <a:lvl3pPr marL="385785" indent="0" algn="ctr">
              <a:buNone/>
              <a:defRPr sz="759"/>
            </a:lvl3pPr>
            <a:lvl4pPr marL="578678" indent="0" algn="ctr">
              <a:buNone/>
              <a:defRPr sz="675"/>
            </a:lvl4pPr>
            <a:lvl5pPr marL="771571" indent="0" algn="ctr">
              <a:buNone/>
              <a:defRPr sz="675"/>
            </a:lvl5pPr>
            <a:lvl6pPr marL="964463" indent="0" algn="ctr">
              <a:buNone/>
              <a:defRPr sz="675"/>
            </a:lvl6pPr>
            <a:lvl7pPr marL="1157356" indent="0" algn="ctr">
              <a:buNone/>
              <a:defRPr sz="675"/>
            </a:lvl7pPr>
            <a:lvl8pPr marL="1350249" indent="0" algn="ctr">
              <a:buNone/>
              <a:defRPr sz="675"/>
            </a:lvl8pPr>
            <a:lvl9pPr marL="1543141" indent="0" algn="ctr">
              <a:buNone/>
              <a:defRPr sz="67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29A4C-4361-4FC0-B632-695539D9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A4F9-A169-4584-81CE-A4AEBF4AE495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E9C2-71C0-4D8B-9D76-D394AA7A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E443-1F9F-44C1-8C75-A2255EA9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07F17-2630-43A1-8A80-ACA059AE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6ACE-9A3B-4EC0-84B5-6ED7578B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F6D28-4CE3-449D-95A8-0B304D52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4085-2CEE-4002-914C-163737D2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D4EC-3C5D-483B-A254-DD3ED65A497C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3914-7248-49CE-9207-7DF824BF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C80D-2107-4C34-858A-B4616C42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8E93-9E97-4ECA-B27A-23F726990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680817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A6D27-C907-4A11-B942-64B717A1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729B-1392-4560-9CA8-33CA7FDF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A49-AE93-4076-BB88-DED9AB7540F0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43C8-A2CC-4AA7-B739-0D227474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ABC9-55A7-4F88-A1E9-8F92011A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C49AE9-9333-420C-B046-F3ADBDB42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0A8C7-1ED1-401C-A310-BA0A8FD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1526118"/>
            <a:ext cx="4436269" cy="728133"/>
          </a:xfrm>
        </p:spPr>
        <p:txBody>
          <a:bodyPr>
            <a:noAutofit/>
          </a:bodyPr>
          <a:lstStyle>
            <a:lvl1pPr algn="ctr" rtl="1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6A37-925B-4C45-8638-F8FA1352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5" y="2254251"/>
            <a:ext cx="4436269" cy="5801784"/>
          </a:xfrm>
        </p:spPr>
        <p:txBody>
          <a:bodyPr>
            <a:normAutofit/>
          </a:bodyPr>
          <a:lstStyle>
            <a:lvl1pPr marL="0" indent="0" algn="justLow" rtl="1">
              <a:lnSpc>
                <a:spcPct val="150000"/>
              </a:lnSpc>
              <a:buNone/>
              <a:defRPr sz="1800"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ED4A-E1AE-4B68-8EC3-81E1954D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B28D-43F5-47F4-ADE3-D61E124D2FAC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91B8-0C26-42E9-BEEC-EA44510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F2E0-5A30-4494-90BA-97F5D477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rgbClr val="07D1BD"/>
                </a:solidFill>
                <a:latin typeface="Augusta" panose="02000503020000020003" pitchFamily="2" charset="0"/>
                <a:cs typeface="IRAban_Modified" panose="02000503000000020002" pitchFamily="2" charset="-78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5AE4-F492-4470-AB2C-E7FA599E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37" y="2279652"/>
            <a:ext cx="4436269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31F50-DCCD-4FE4-9E08-7B1B2128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937" y="6119285"/>
            <a:ext cx="4436269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93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1AF8-B69F-4784-90FC-939DE1BE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2C69-6364-4054-ACDB-65AC9FEE76C9}" type="datetime1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211A-4F60-4E74-8219-6DEDF48D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DAA3-04E5-42C9-81B9-2FF956EE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73B6-9403-40C1-A681-BBCE4A26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A9CE-85F5-4D1A-A42C-3D143250C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048B-F9B6-44F3-A496-1A23E05AE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878A-DAFC-4502-BE16-E862BA15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86F5-B197-4662-A905-5FBE0958E234}" type="datetime1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E47D-E434-452A-8998-77F1A1A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0EFE-7F4A-49DA-A2DE-EDB40577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6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3304-1627-4469-A555-6807EEC9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5" y="486834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7855A-EDF5-4128-A7CE-41DA783A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CD514-0A57-4B43-9388-2EA370EA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BB905-09A8-4EC2-A967-093DF1C41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480B0-29E6-4577-9404-7242774C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C6E15-ECB9-4E24-9E91-F76FA8DF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63F4-20A0-4A0F-B4C2-C6B1562C4640}" type="datetime1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42703-88A6-416E-A827-4A98B294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F4AC6-729A-4668-8225-862D3AD8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CBE2-3633-4B14-8752-DA74D06C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02F4A-BE12-4772-98FE-12D5D421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AC61-0E9A-4BDD-9328-3311743082AA}" type="datetime1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A4D83-E9C5-403C-81A6-1F429169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8BA61-C0F6-400E-BD58-B1243861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06D36-7B6D-475F-B50E-4B023129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F98B-541A-4A70-B396-90175027D9B5}" type="datetime1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FAB43-9517-407C-82C3-1CBFD8FD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E010-489A-4FBE-9B84-97AF837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93DC-B9AA-4546-A042-4A0B7698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A854-A4B6-4C1D-A67C-E5074326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ABAF-7775-4E1A-9B28-ECA9D08A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2235-8771-4B5F-A756-9465553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CE68-7DFD-4E3D-A206-7C76ED857CDC}" type="datetime1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D004-F193-415C-8677-463078DF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B0D6-82BE-41F4-A8EA-73A1BC16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F1D-D8B0-4886-B2AF-5D55F78A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E15C-1590-4837-892B-B8787026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86657" y="1316567"/>
            <a:ext cx="2603897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D1031-8AAE-4B7C-B3AD-66468A01E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286" y="2743200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93" indent="0">
              <a:buNone/>
              <a:defRPr sz="591"/>
            </a:lvl2pPr>
            <a:lvl3pPr marL="385785" indent="0">
              <a:buNone/>
              <a:defRPr sz="506"/>
            </a:lvl3pPr>
            <a:lvl4pPr marL="578678" indent="0">
              <a:buNone/>
              <a:defRPr sz="422"/>
            </a:lvl4pPr>
            <a:lvl5pPr marL="771571" indent="0">
              <a:buNone/>
              <a:defRPr sz="422"/>
            </a:lvl5pPr>
            <a:lvl6pPr marL="964463" indent="0">
              <a:buNone/>
              <a:defRPr sz="422"/>
            </a:lvl6pPr>
            <a:lvl7pPr marL="1157356" indent="0">
              <a:buNone/>
              <a:defRPr sz="422"/>
            </a:lvl7pPr>
            <a:lvl8pPr marL="1350249" indent="0">
              <a:buNone/>
              <a:defRPr sz="422"/>
            </a:lvl8pPr>
            <a:lvl9pPr marL="1543141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706B-A7FA-4014-9335-ABAADE54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B11C-62D0-48CA-AACA-153DCFD060A9}" type="datetime1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474B-7C7B-4FAA-938D-665E83A8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CD70-B315-4831-960A-B9250E7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94CC-4051-48DE-92C4-16D98B80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486834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8D04-1D86-4198-9EC6-AEC45AC0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4C66-44CF-43D2-BE6D-10A0A490C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4D13-6AD8-48AD-AB44-C1CC611AAEE8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FE81-BB43-4D53-B7A8-8CA83CDB8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4C9D-AE8F-4F35-BEA7-9E940224C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32597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4496-088F-46DD-8BAC-DB763B3D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B17F-DB40-4858-AA54-662E3671E538}"/>
              </a:ext>
            </a:extLst>
          </p:cNvPr>
          <p:cNvSpPr txBox="1"/>
          <p:nvPr/>
        </p:nvSpPr>
        <p:spPr>
          <a:xfrm>
            <a:off x="1879600" y="8533884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Aligator</a:t>
            </a:r>
          </a:p>
        </p:txBody>
      </p:sp>
    </p:spTree>
    <p:extLst>
      <p:ext uri="{BB962C8B-B14F-4D97-AF65-F5344CB8AC3E}">
        <p14:creationId xmlns:p14="http://schemas.microsoft.com/office/powerpoint/2010/main" val="124588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B197-4129-46EB-A548-4EFA5346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نسخه اولیه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2651-2898-472B-A018-CC699946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254251"/>
            <a:ext cx="4436269" cy="1337733"/>
          </a:xfrm>
        </p:spPr>
        <p:txBody>
          <a:bodyPr/>
          <a:lstStyle/>
          <a:p>
            <a:r>
              <a:rPr lang="fa-IR" dirty="0"/>
              <a:t>توی 10 روز اول تونستم با تحقیق و کپی پیست از گیت هاب، الگوریتم کالمن رو برای تلفیق داده، پیاده سازی کنم.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EE6A1-F55C-47A3-B6B5-2F2DECF2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FF584-43A2-4280-9AAA-BDB37A12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04" y="3951816"/>
            <a:ext cx="2224216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85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0F0A-B3EA-4E23-8D18-20C209B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گزارش های روزانه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DB91-F7B6-43A3-84F2-9EAA0EB1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29539"/>
            <a:ext cx="4436269" cy="1073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dirty="0"/>
              <a:t>مشکل دوم و سخت ترین قسمت این پروژه، اصرار حل تمرین برای ارائه گزارش روزانه بود.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E1ED8-71A8-4E02-B9DE-97D5F891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24A14-2CDC-40DD-8A15-49DE61B0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8" y="4276734"/>
            <a:ext cx="3786584" cy="3001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21CBC7-DE09-455E-B12D-80B8F772074E}"/>
              </a:ext>
            </a:extLst>
          </p:cNvPr>
          <p:cNvSpPr txBox="1"/>
          <p:nvPr/>
        </p:nvSpPr>
        <p:spPr>
          <a:xfrm>
            <a:off x="1517435" y="7393706"/>
            <a:ext cx="211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 Light" panose="02040503050201020203" pitchFamily="18" charset="-78"/>
                <a:cs typeface="IRANSans Light" panose="02040503050201020203" pitchFamily="18" charset="-78"/>
              </a:rPr>
              <a:t>گزارش های روزانه کتبی من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RANSans Light" panose="02040503050201020203" pitchFamily="18" charset="-78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735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B230-0F6E-45F9-91D6-B264ADF0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فاز دوم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48A7A-2090-4373-92D0-59F8B901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A6CFD-80CE-44CD-88EC-461C08F6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برای فاز دوم باید برنامه رو کامل می کردم و یه </a:t>
            </a:r>
            <a:r>
              <a:rPr lang="fa-IR" b="1" dirty="0"/>
              <a:t>طرح قشنگ تر </a:t>
            </a:r>
            <a:r>
              <a:rPr lang="fa-IR" dirty="0"/>
              <a:t>و یه آیکون برای برنامم می ساختم.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8F6E1-099D-451F-89E8-A43ACB46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7" y="3713719"/>
            <a:ext cx="3306160" cy="4411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E3B63-555D-48A1-815D-5F62AEA89EF3}"/>
              </a:ext>
            </a:extLst>
          </p:cNvPr>
          <p:cNvSpPr txBox="1"/>
          <p:nvPr/>
        </p:nvSpPr>
        <p:spPr>
          <a:xfrm>
            <a:off x="784039" y="8182721"/>
            <a:ext cx="3575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300" dirty="0">
                <a:solidFill>
                  <a:schemeClr val="bg1">
                    <a:lumMod val="65000"/>
                  </a:schemeClr>
                </a:solidFill>
                <a:latin typeface="IRANSansMobile Medium" panose="02040503050201020203" pitchFamily="18" charset="-78"/>
                <a:cs typeface="IRANSansMobile Medium" panose="02040503050201020203" pitchFamily="18" charset="-78"/>
              </a:rPr>
              <a:t>قیافه من، وقتی می خوام با فلاتر یه طرح قشنگ بزنم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IRANSansMobile Medium" panose="02040503050201020203" pitchFamily="18" charset="-78"/>
              <a:cs typeface="IRANSansMobile Medium" panose="02040503050201020203" pitchFamily="18" charset="-78"/>
            </a:endParaRPr>
          </a:p>
          <a:p>
            <a:pPr algn="ctr"/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IRANSans Light" panose="02040503050201020203" pitchFamily="18" charset="-78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826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7B55-151D-4D30-A40C-08F8831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طرح </a:t>
            </a:r>
            <a:r>
              <a:rPr lang="en-US" dirty="0"/>
              <a:t>Adobe XD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3BB9D-7C7F-43EB-9A40-9245F9C5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1" y="2672822"/>
            <a:ext cx="3263800" cy="5802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9DA4B-DC42-4D4A-B844-4F65796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24D26BEC-320D-44E6-859D-FB7F6C7C5BF0}"/>
              </a:ext>
            </a:extLst>
          </p:cNvPr>
          <p:cNvSpPr txBox="1">
            <a:spLocks/>
          </p:cNvSpPr>
          <p:nvPr/>
        </p:nvSpPr>
        <p:spPr>
          <a:xfrm>
            <a:off x="353615" y="2100043"/>
            <a:ext cx="4436269" cy="48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a-IR" sz="1600" dirty="0"/>
              <a:t>اول با یه طرح توی ادوبی </a:t>
            </a:r>
            <a:r>
              <a:rPr lang="en-US" sz="1600" dirty="0"/>
              <a:t>XD</a:t>
            </a:r>
            <a:r>
              <a:rPr lang="fa-IR" sz="1600" dirty="0"/>
              <a:t> شروع کردم...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216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4139-1FEC-4801-AF4B-FB2786E3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صفحه اصلی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0AEA4-C1A7-4D58-981F-73E56FFB9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7" y="2672822"/>
            <a:ext cx="2822746" cy="5802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790A-E752-4D27-8CB9-1FB666F9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F9665A56-E2E9-4113-9877-715C87543CEF}"/>
              </a:ext>
            </a:extLst>
          </p:cNvPr>
          <p:cNvSpPr txBox="1">
            <a:spLocks/>
          </p:cNvSpPr>
          <p:nvPr/>
        </p:nvSpPr>
        <p:spPr>
          <a:xfrm>
            <a:off x="353615" y="2100043"/>
            <a:ext cx="4436269" cy="48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a-IR" sz="1600" dirty="0"/>
              <a:t>و بعد بقیه برنامه رو براساسش ساختم.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566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4139-1FEC-4801-AF4B-FB2786E3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صفحه اصلی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0AEA4-C1A7-4D58-981F-73E56FFB9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7" y="2672822"/>
            <a:ext cx="2822746" cy="5802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790A-E752-4D27-8CB9-1FB666F9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F9665A56-E2E9-4113-9877-715C87543CEF}"/>
              </a:ext>
            </a:extLst>
          </p:cNvPr>
          <p:cNvSpPr txBox="1">
            <a:spLocks/>
          </p:cNvSpPr>
          <p:nvPr/>
        </p:nvSpPr>
        <p:spPr>
          <a:xfrm>
            <a:off x="353615" y="2100043"/>
            <a:ext cx="4436269" cy="48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a-IR" sz="1600" dirty="0"/>
              <a:t>چندتا حرکت رو هم برای اولین بار امتحان کردم.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C72F43-C102-449C-A99E-740EF2C67C07}"/>
              </a:ext>
            </a:extLst>
          </p:cNvPr>
          <p:cNvSpPr/>
          <p:nvPr/>
        </p:nvSpPr>
        <p:spPr>
          <a:xfrm>
            <a:off x="1561168" y="2921620"/>
            <a:ext cx="232783" cy="23918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0A4D6F-A971-4A95-9D94-1DC53BC399D0}"/>
              </a:ext>
            </a:extLst>
          </p:cNvPr>
          <p:cNvSpPr/>
          <p:nvPr/>
        </p:nvSpPr>
        <p:spPr>
          <a:xfrm>
            <a:off x="2183468" y="3340720"/>
            <a:ext cx="232783" cy="23918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B12565E6-2857-4141-8C21-5A59EA1757B2}"/>
              </a:ext>
            </a:extLst>
          </p:cNvPr>
          <p:cNvSpPr/>
          <p:nvPr/>
        </p:nvSpPr>
        <p:spPr>
          <a:xfrm>
            <a:off x="449003" y="3015746"/>
            <a:ext cx="927703" cy="889129"/>
          </a:xfrm>
          <a:prstGeom prst="foldedCorner">
            <a:avLst>
              <a:gd name="adj" fmla="val 2183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6C507-BE63-45BF-AAB8-4457B8EE9A27}"/>
              </a:ext>
            </a:extLst>
          </p:cNvPr>
          <p:cNvSpPr txBox="1"/>
          <p:nvPr/>
        </p:nvSpPr>
        <p:spPr>
          <a:xfrm>
            <a:off x="489977" y="3045186"/>
            <a:ext cx="867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این دو دکمه، یک چیز هستند.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111C38-69D5-4882-BE9D-772237E8E569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 flipH="1">
            <a:off x="1376706" y="3125775"/>
            <a:ext cx="218552" cy="33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295EAA-CB38-4991-B621-C8FD3D227B7D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1376706" y="3460311"/>
            <a:ext cx="8067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D2A7689B-8E09-4266-AE91-E15F6C655389}"/>
              </a:ext>
            </a:extLst>
          </p:cNvPr>
          <p:cNvSpPr/>
          <p:nvPr/>
        </p:nvSpPr>
        <p:spPr>
          <a:xfrm>
            <a:off x="3127470" y="5737096"/>
            <a:ext cx="1010253" cy="943104"/>
          </a:xfrm>
          <a:prstGeom prst="foldedCorner">
            <a:avLst>
              <a:gd name="adj" fmla="val 2183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07DF07-AD71-4DDA-9593-C6AA779ACC39}"/>
              </a:ext>
            </a:extLst>
          </p:cNvPr>
          <p:cNvSpPr txBox="1"/>
          <p:nvPr/>
        </p:nvSpPr>
        <p:spPr>
          <a:xfrm>
            <a:off x="3127470" y="5766536"/>
            <a:ext cx="9907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دکمه، وسط نوشته ها با 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SpanWidget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5CF34B-0144-4F68-B2BF-DDC9F134AA32}"/>
              </a:ext>
            </a:extLst>
          </p:cNvPr>
          <p:cNvCxnSpPr>
            <a:cxnSpLocks/>
            <a:stCxn id="26" idx="1"/>
            <a:endCxn id="33" idx="2"/>
          </p:cNvCxnSpPr>
          <p:nvPr/>
        </p:nvCxnSpPr>
        <p:spPr>
          <a:xfrm flipH="1" flipV="1">
            <a:off x="2178050" y="5688336"/>
            <a:ext cx="949420" cy="5203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6175B8-957A-4B0D-900B-CCCCB9559F86}"/>
              </a:ext>
            </a:extLst>
          </p:cNvPr>
          <p:cNvSpPr/>
          <p:nvPr/>
        </p:nvSpPr>
        <p:spPr>
          <a:xfrm>
            <a:off x="1739900" y="5318525"/>
            <a:ext cx="876300" cy="369811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2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E70C-1EDC-4E94-A7B7-6F0E1D0E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صفحه اصلی با چندتا سنسور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F33B-A533-4055-AE2A-22DAC70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D6CC6F-A0BC-4BB0-B18A-16244CB0C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7" y="2672822"/>
            <a:ext cx="2822746" cy="5802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1DB585FA-1BC0-4D71-8BFA-B04C17996039}"/>
              </a:ext>
            </a:extLst>
          </p:cNvPr>
          <p:cNvSpPr txBox="1">
            <a:spLocks/>
          </p:cNvSpPr>
          <p:nvPr/>
        </p:nvSpPr>
        <p:spPr>
          <a:xfrm>
            <a:off x="353615" y="2100043"/>
            <a:ext cx="4436269" cy="48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a-IR" sz="1600" dirty="0"/>
              <a:t>یه عکس دیگه از صفحه اصلی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651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72ED-839A-40A9-8467-AB00D0A2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نمودار در فلاتر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161CB3-9428-48E3-B8A6-82A0D4C3E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7" y="3085572"/>
            <a:ext cx="2822746" cy="5632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67BDE-55E6-41B5-BF02-0B6BC023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D84542F2-1CC2-42AC-885F-44E23FF0247A}"/>
              </a:ext>
            </a:extLst>
          </p:cNvPr>
          <p:cNvSpPr txBox="1">
            <a:spLocks/>
          </p:cNvSpPr>
          <p:nvPr/>
        </p:nvSpPr>
        <p:spPr>
          <a:xfrm>
            <a:off x="190500" y="2129366"/>
            <a:ext cx="4749800" cy="95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dirty="0"/>
              <a:t>برای رسم نمودار با چندتا کتابخونه کار کردم که هیچ کدومشون خوب نبودن.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80DE10-CE85-485A-958E-DF9EC52C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7" y="3078427"/>
            <a:ext cx="2822746" cy="5640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8C4A62C-235B-44C9-9267-141DD7D9E3C1}"/>
              </a:ext>
            </a:extLst>
          </p:cNvPr>
          <p:cNvSpPr/>
          <p:nvPr/>
        </p:nvSpPr>
        <p:spPr>
          <a:xfrm>
            <a:off x="431800" y="5583637"/>
            <a:ext cx="957176" cy="963876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DFE0E-F4E1-4094-8715-6AE481C5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درباره فیلتر کالمن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B3175-DD89-4310-AE17-F94F729C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25CC9E1E-0BEE-4D29-8376-976C21C64C65}"/>
              </a:ext>
            </a:extLst>
          </p:cNvPr>
          <p:cNvSpPr txBox="1">
            <a:spLocks/>
          </p:cNvSpPr>
          <p:nvPr/>
        </p:nvSpPr>
        <p:spPr>
          <a:xfrm>
            <a:off x="190500" y="2114550"/>
            <a:ext cx="4749800" cy="96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dirty="0"/>
              <a:t>فیلتر کالمن می تونه با پیش بینی و اطلاعات قبلی دقت رو خیلی بالا ببره و نویز رو کم کنه.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F61C1-3251-4DAA-AED6-75F3BD1405C3}"/>
              </a:ext>
            </a:extLst>
          </p:cNvPr>
          <p:cNvSpPr txBox="1"/>
          <p:nvPr/>
        </p:nvSpPr>
        <p:spPr>
          <a:xfrm>
            <a:off x="431799" y="5683251"/>
            <a:ext cx="95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1200" dirty="0">
                <a:latin typeface="IRANSans" panose="02040503050201020203" pitchFamily="18" charset="-78"/>
                <a:cs typeface="IRANSans" panose="02040503050201020203" pitchFamily="18" charset="-78"/>
              </a:rPr>
              <a:t>لحظه روشن کردن فیلتر کالمن</a:t>
            </a:r>
            <a:endParaRPr lang="en-US" sz="1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0BADC6-78A7-41B7-AE37-2DB6BA0161A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388976" y="6006417"/>
            <a:ext cx="923218" cy="640710"/>
          </a:xfrm>
          <a:prstGeom prst="bentConnector3">
            <a:avLst>
              <a:gd name="adj1" fmla="val 10003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88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51FB-B4EE-4AA0-AE24-0F87CAE2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اعتبارسنجی فرم ها در فلاتر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7FFF6E-A7FB-47BC-AFFB-3A02A2323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7" y="2997200"/>
            <a:ext cx="2822746" cy="5721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F8363-768A-46FC-8B29-288FCAF1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4BBB6B39-40F8-4105-988D-311646E5F057}"/>
              </a:ext>
            </a:extLst>
          </p:cNvPr>
          <p:cNvSpPr txBox="1">
            <a:spLocks/>
          </p:cNvSpPr>
          <p:nvPr/>
        </p:nvSpPr>
        <p:spPr>
          <a:xfrm>
            <a:off x="190500" y="2032000"/>
            <a:ext cx="4749800" cy="9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dirty="0"/>
              <a:t>من قبلاً با اعتبارسنجی فرم ها با فلاتر کار کردم و باز هم مثل بار قبلی عالی بود.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8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A009-F0CD-41A6-97F3-45792DE2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جبر خطی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2767-CEE1-4207-8A4A-4B93CBA0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254250"/>
            <a:ext cx="4436269" cy="2139950"/>
          </a:xfrm>
        </p:spPr>
        <p:txBody>
          <a:bodyPr>
            <a:normAutofit/>
          </a:bodyPr>
          <a:lstStyle/>
          <a:p>
            <a:r>
              <a:rPr lang="fa-IR" dirty="0"/>
              <a:t>در این ترم مخالفت های شدیدی با نحوه گرفته شدن پروژه جبر خطی وجود داشت. در این سری استوری ها میخوام درباره </a:t>
            </a:r>
            <a:r>
              <a:rPr lang="fa-IR" b="1" dirty="0"/>
              <a:t>پروژه من </a:t>
            </a:r>
            <a:r>
              <a:rPr lang="fa-IR" dirty="0"/>
              <a:t>و </a:t>
            </a:r>
            <a:r>
              <a:rPr lang="fa-IR" b="1" dirty="0"/>
              <a:t>مشکلات پروژه </a:t>
            </a:r>
            <a:r>
              <a:rPr lang="fa-IR" dirty="0"/>
              <a:t>این</a:t>
            </a:r>
            <a:r>
              <a:rPr lang="fa-IR" b="1" dirty="0"/>
              <a:t> </a:t>
            </a:r>
            <a:r>
              <a:rPr lang="fa-IR" dirty="0"/>
              <a:t>درس براتون بگم.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AF72E-A593-426B-9753-8599E3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DCEBF-BF02-4E0D-B2FD-74996D996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1" y="4572000"/>
            <a:ext cx="4326018" cy="313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4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84EE-E1F0-49C8-99CF-99C98E8C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حجم کد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63F3B8E-7CE9-401D-9E8C-8B563E316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35375"/>
              </p:ext>
            </p:extLst>
          </p:nvPr>
        </p:nvGraphicFramePr>
        <p:xfrm>
          <a:off x="228601" y="2433638"/>
          <a:ext cx="4686300" cy="580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D0209-12AA-4E09-9E4E-D35A7CE6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4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01FE-917C-4DE1-9118-EC32E5D9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کیفیت کد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931EA8-D4B1-406B-964B-647921E6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536031"/>
            <a:ext cx="4191000" cy="5238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529F-88E9-4D71-A15F-143C21A8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18674-909A-469C-99CD-F13F09ABFB61}"/>
              </a:ext>
            </a:extLst>
          </p:cNvPr>
          <p:cNvSpPr txBox="1"/>
          <p:nvPr/>
        </p:nvSpPr>
        <p:spPr>
          <a:xfrm>
            <a:off x="1067041" y="7774781"/>
            <a:ext cx="300941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 Light" panose="02040503050201020203" pitchFamily="18" charset="-78"/>
                <a:cs typeface="IRANSans Light" panose="02040503050201020203" pitchFamily="18" charset="-78"/>
              </a:rPr>
              <a:t>بدون شرح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RANSans Light" panose="02040503050201020203" pitchFamily="18" charset="-78"/>
              <a:cs typeface="IRANSans Light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173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A812-AE30-418F-9F37-046A97A7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گزارش کتبی نهایی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FE4F-F81A-4921-938B-CBA98B20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سختی سوم و آخر این بود که علاوه بر ساخت برنامه و گزارش روزانه باید یک گزارش کتبی نهایی هم می نوشتیم.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4E09E-0500-4E3A-8043-E6DE75A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D176D-F85F-4928-A4C3-D87E9F9F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94686"/>
            <a:ext cx="5143500" cy="3970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14B3A5-077B-4DEC-9C3F-D8E52856ACEE}"/>
              </a:ext>
            </a:extLst>
          </p:cNvPr>
          <p:cNvSpPr txBox="1"/>
          <p:nvPr/>
        </p:nvSpPr>
        <p:spPr>
          <a:xfrm>
            <a:off x="1067040" y="7828057"/>
            <a:ext cx="300941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RANSans Light" panose="02040503050201020203" pitchFamily="18" charset="-78"/>
                <a:cs typeface="IRANSans Light" panose="02040503050201020203" pitchFamily="18" charset="-78"/>
              </a:rPr>
              <a:t>دور نمایی از گزارش کتبی نهایی من که از 80% گزارش های روزانه تشکیل شده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RANSans Light" panose="02040503050201020203" pitchFamily="18" charset="-78"/>
              <a:cs typeface="IRANSans Light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BB454-09FB-4FD2-AC60-D55D1CA71097}"/>
              </a:ext>
            </a:extLst>
          </p:cNvPr>
          <p:cNvSpPr/>
          <p:nvPr/>
        </p:nvSpPr>
        <p:spPr>
          <a:xfrm>
            <a:off x="440531" y="4488656"/>
            <a:ext cx="14049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51E82-F45A-4708-8565-89A85BB0E416}"/>
              </a:ext>
            </a:extLst>
          </p:cNvPr>
          <p:cNvSpPr/>
          <p:nvPr/>
        </p:nvSpPr>
        <p:spPr>
          <a:xfrm>
            <a:off x="409575" y="4663915"/>
            <a:ext cx="19764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1E822-3A51-4E33-B590-A6ACF8A93771}"/>
              </a:ext>
            </a:extLst>
          </p:cNvPr>
          <p:cNvSpPr/>
          <p:nvPr/>
        </p:nvSpPr>
        <p:spPr>
          <a:xfrm>
            <a:off x="378619" y="4839174"/>
            <a:ext cx="2667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C9A-41CD-47A2-B2D4-3ACDF332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پیاده سازی داخلی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393F-1F55-4C49-A089-86573EA2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FC0B1-120D-43C9-B04F-142B838323A3}"/>
              </a:ext>
            </a:extLst>
          </p:cNvPr>
          <p:cNvSpPr/>
          <p:nvPr/>
        </p:nvSpPr>
        <p:spPr>
          <a:xfrm>
            <a:off x="327324" y="2674762"/>
            <a:ext cx="4371998" cy="388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VirtualObject2D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DF976-1EFD-46D4-9361-0CFDE0FF1C0B}"/>
              </a:ext>
            </a:extLst>
          </p:cNvPr>
          <p:cNvSpPr/>
          <p:nvPr/>
        </p:nvSpPr>
        <p:spPr>
          <a:xfrm>
            <a:off x="353616" y="3691004"/>
            <a:ext cx="1521214" cy="28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VirtualSensor2D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38362-89B5-4D69-90A8-2E41F26A348F}"/>
              </a:ext>
            </a:extLst>
          </p:cNvPr>
          <p:cNvSpPr/>
          <p:nvPr/>
        </p:nvSpPr>
        <p:spPr>
          <a:xfrm>
            <a:off x="3409806" y="5046592"/>
            <a:ext cx="1628485" cy="38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MergeSensor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63B64-62DA-4682-802F-72ED61DC148C}"/>
              </a:ext>
            </a:extLst>
          </p:cNvPr>
          <p:cNvSpPr/>
          <p:nvPr/>
        </p:nvSpPr>
        <p:spPr>
          <a:xfrm>
            <a:off x="353616" y="7340464"/>
            <a:ext cx="4345706" cy="4413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4E97B-02F4-40C2-805F-F553347B9EF3}"/>
              </a:ext>
            </a:extLst>
          </p:cNvPr>
          <p:cNvSpPr/>
          <p:nvPr/>
        </p:nvSpPr>
        <p:spPr>
          <a:xfrm>
            <a:off x="2254079" y="3685550"/>
            <a:ext cx="1521210" cy="29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VirtualSensor2D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D96F5F-7F62-4C47-8D9A-4B8430B6AE9D}"/>
              </a:ext>
            </a:extLst>
          </p:cNvPr>
          <p:cNvCxnSpPr>
            <a:cxnSpLocks/>
          </p:cNvCxnSpPr>
          <p:nvPr/>
        </p:nvCxnSpPr>
        <p:spPr>
          <a:xfrm>
            <a:off x="1601103" y="3063432"/>
            <a:ext cx="0" cy="45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172ED-4D19-428A-9AA7-6454EB14F1EF}"/>
              </a:ext>
            </a:extLst>
          </p:cNvPr>
          <p:cNvCxnSpPr>
            <a:cxnSpLocks/>
          </p:cNvCxnSpPr>
          <p:nvPr/>
        </p:nvCxnSpPr>
        <p:spPr>
          <a:xfrm flipH="1">
            <a:off x="2571750" y="3064110"/>
            <a:ext cx="3452" cy="45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5598E0-4D8C-4761-A9E5-3B351F7229F3}"/>
              </a:ext>
            </a:extLst>
          </p:cNvPr>
          <p:cNvSpPr/>
          <p:nvPr/>
        </p:nvSpPr>
        <p:spPr>
          <a:xfrm>
            <a:off x="353615" y="4454815"/>
            <a:ext cx="1524001" cy="2485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Kalman Filter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AB8DD-4F7A-40B9-BD62-E74BE48F09A1}"/>
              </a:ext>
            </a:extLst>
          </p:cNvPr>
          <p:cNvSpPr txBox="1"/>
          <p:nvPr/>
        </p:nvSpPr>
        <p:spPr>
          <a:xfrm>
            <a:off x="1329210" y="3055951"/>
            <a:ext cx="1521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1100" dirty="0">
                <a:solidFill>
                  <a:srgbClr val="7030A0"/>
                </a:solidFill>
                <a:latin typeface="JetBrains Mono" panose="020B0509020102050004" pitchFamily="49" charset="0"/>
              </a:rPr>
              <a:t>SurfaceTemps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907D54-3E61-4AA7-A8CC-FC88F186D34B}"/>
              </a:ext>
            </a:extLst>
          </p:cNvPr>
          <p:cNvSpPr/>
          <p:nvPr/>
        </p:nvSpPr>
        <p:spPr>
          <a:xfrm>
            <a:off x="2256862" y="4454815"/>
            <a:ext cx="1521217" cy="2485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Kalman Filter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55DC65-018D-4CEC-AABA-BC77F25760CF}"/>
              </a:ext>
            </a:extLst>
          </p:cNvPr>
          <p:cNvCxnSpPr>
            <a:cxnSpLocks/>
          </p:cNvCxnSpPr>
          <p:nvPr/>
        </p:nvCxnSpPr>
        <p:spPr>
          <a:xfrm>
            <a:off x="1601103" y="3983377"/>
            <a:ext cx="0" cy="46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2FFAE-D26A-4B59-87BF-88F8F3F512EA}"/>
              </a:ext>
            </a:extLst>
          </p:cNvPr>
          <p:cNvCxnSpPr>
            <a:cxnSpLocks/>
          </p:cNvCxnSpPr>
          <p:nvPr/>
        </p:nvCxnSpPr>
        <p:spPr>
          <a:xfrm>
            <a:off x="2514432" y="3975495"/>
            <a:ext cx="0" cy="47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670754-0E81-4166-AF88-0F4A9A31D03B}"/>
              </a:ext>
            </a:extLst>
          </p:cNvPr>
          <p:cNvCxnSpPr>
            <a:cxnSpLocks/>
          </p:cNvCxnSpPr>
          <p:nvPr/>
        </p:nvCxnSpPr>
        <p:spPr>
          <a:xfrm>
            <a:off x="573234" y="3987096"/>
            <a:ext cx="1" cy="47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15F82A-8752-4453-BB83-26C47713C697}"/>
              </a:ext>
            </a:extLst>
          </p:cNvPr>
          <p:cNvCxnSpPr>
            <a:cxnSpLocks/>
          </p:cNvCxnSpPr>
          <p:nvPr/>
        </p:nvCxnSpPr>
        <p:spPr>
          <a:xfrm>
            <a:off x="3535932" y="3983377"/>
            <a:ext cx="1" cy="47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E8FBBC-66BD-48DD-A61F-F66073E7BC41}"/>
              </a:ext>
            </a:extLst>
          </p:cNvPr>
          <p:cNvSpPr txBox="1"/>
          <p:nvPr/>
        </p:nvSpPr>
        <p:spPr>
          <a:xfrm>
            <a:off x="3097089" y="4037344"/>
            <a:ext cx="88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Bool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useKalmanFilter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C329E-F7B7-47DD-80AC-FE24E76A191B}"/>
              </a:ext>
            </a:extLst>
          </p:cNvPr>
          <p:cNvSpPr/>
          <p:nvPr/>
        </p:nvSpPr>
        <p:spPr>
          <a:xfrm>
            <a:off x="919451" y="5172196"/>
            <a:ext cx="958165" cy="46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Accuracy Transformer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CF74CC-E3DF-4F04-B0A8-72F9D4D8FBF1}"/>
              </a:ext>
            </a:extLst>
          </p:cNvPr>
          <p:cNvSpPr/>
          <p:nvPr/>
        </p:nvSpPr>
        <p:spPr>
          <a:xfrm>
            <a:off x="2249904" y="5172813"/>
            <a:ext cx="958165" cy="46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Accuracy Transformer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F2BC60-4318-498C-AF60-22C1CE9AB390}"/>
              </a:ext>
            </a:extLst>
          </p:cNvPr>
          <p:cNvCxnSpPr>
            <a:cxnSpLocks/>
          </p:cNvCxnSpPr>
          <p:nvPr/>
        </p:nvCxnSpPr>
        <p:spPr>
          <a:xfrm>
            <a:off x="2504424" y="4765477"/>
            <a:ext cx="2045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C8EEAE-C52E-4E1D-AD2A-48274F0BBFFA}"/>
              </a:ext>
            </a:extLst>
          </p:cNvPr>
          <p:cNvCxnSpPr>
            <a:cxnSpLocks/>
          </p:cNvCxnSpPr>
          <p:nvPr/>
        </p:nvCxnSpPr>
        <p:spPr>
          <a:xfrm flipV="1">
            <a:off x="1587718" y="4843406"/>
            <a:ext cx="2636330" cy="1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419E7-1BD0-4C17-8725-407AB3860C5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24049" y="4843405"/>
            <a:ext cx="0" cy="20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383848-9154-42F1-8649-275A0D3C2E7B}"/>
              </a:ext>
            </a:extLst>
          </p:cNvPr>
          <p:cNvCxnSpPr>
            <a:cxnSpLocks/>
          </p:cNvCxnSpPr>
          <p:nvPr/>
        </p:nvCxnSpPr>
        <p:spPr>
          <a:xfrm>
            <a:off x="4549775" y="4765477"/>
            <a:ext cx="0" cy="28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16224B-6C83-48E0-B9FD-F410B6F5B303}"/>
              </a:ext>
            </a:extLst>
          </p:cNvPr>
          <p:cNvCxnSpPr>
            <a:cxnSpLocks/>
          </p:cNvCxnSpPr>
          <p:nvPr/>
        </p:nvCxnSpPr>
        <p:spPr>
          <a:xfrm>
            <a:off x="1587718" y="4703350"/>
            <a:ext cx="0" cy="46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917D239-3AB5-4428-83CE-F94D0381708C}"/>
              </a:ext>
            </a:extLst>
          </p:cNvPr>
          <p:cNvCxnSpPr>
            <a:cxnSpLocks/>
          </p:cNvCxnSpPr>
          <p:nvPr/>
        </p:nvCxnSpPr>
        <p:spPr>
          <a:xfrm>
            <a:off x="2504424" y="4710125"/>
            <a:ext cx="0" cy="4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8EE6D3B-0985-41B9-9B5D-031E7F0ACFA7}"/>
              </a:ext>
            </a:extLst>
          </p:cNvPr>
          <p:cNvSpPr txBox="1"/>
          <p:nvPr/>
        </p:nvSpPr>
        <p:spPr>
          <a:xfrm>
            <a:off x="1199268" y="4755044"/>
            <a:ext cx="85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FilteredTemps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A38CD44-511C-4F7C-BA3A-6A54829D36A8}"/>
              </a:ext>
            </a:extLst>
          </p:cNvPr>
          <p:cNvSpPr/>
          <p:nvPr/>
        </p:nvSpPr>
        <p:spPr>
          <a:xfrm>
            <a:off x="3434061" y="5793653"/>
            <a:ext cx="1579974" cy="2485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Kalman Filter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B4C15-E819-4724-9937-57D81664CB66}"/>
              </a:ext>
            </a:extLst>
          </p:cNvPr>
          <p:cNvCxnSpPr>
            <a:cxnSpLocks/>
            <a:stCxn id="8" idx="2"/>
            <a:endCxn id="78" idx="0"/>
          </p:cNvCxnSpPr>
          <p:nvPr/>
        </p:nvCxnSpPr>
        <p:spPr>
          <a:xfrm flipH="1">
            <a:off x="4224048" y="5430167"/>
            <a:ext cx="1" cy="36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E39B891-5A01-473E-BBA9-82DB23A7C268}"/>
              </a:ext>
            </a:extLst>
          </p:cNvPr>
          <p:cNvCxnSpPr>
            <a:cxnSpLocks/>
          </p:cNvCxnSpPr>
          <p:nvPr/>
        </p:nvCxnSpPr>
        <p:spPr>
          <a:xfrm flipH="1">
            <a:off x="4756080" y="5436947"/>
            <a:ext cx="1" cy="35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3996B7-DBAB-4FDD-9DA1-B713D7094E5F}"/>
              </a:ext>
            </a:extLst>
          </p:cNvPr>
          <p:cNvSpPr txBox="1"/>
          <p:nvPr/>
        </p:nvSpPr>
        <p:spPr>
          <a:xfrm rot="5400000">
            <a:off x="4641531" y="5495048"/>
            <a:ext cx="430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bool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F18FDA-F685-4D70-87CD-3D67490C668B}"/>
              </a:ext>
            </a:extLst>
          </p:cNvPr>
          <p:cNvSpPr txBox="1"/>
          <p:nvPr/>
        </p:nvSpPr>
        <p:spPr>
          <a:xfrm>
            <a:off x="3458317" y="5495307"/>
            <a:ext cx="8766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07CEA44-63C5-4DCA-BE1C-AA78584F01FA}"/>
              </a:ext>
            </a:extLst>
          </p:cNvPr>
          <p:cNvCxnSpPr>
            <a:cxnSpLocks/>
          </p:cNvCxnSpPr>
          <p:nvPr/>
        </p:nvCxnSpPr>
        <p:spPr>
          <a:xfrm>
            <a:off x="490028" y="4710125"/>
            <a:ext cx="0" cy="263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8599FA-3E4E-4EFC-9559-BF97117B8538}"/>
              </a:ext>
            </a:extLst>
          </p:cNvPr>
          <p:cNvCxnSpPr>
            <a:cxnSpLocks/>
          </p:cNvCxnSpPr>
          <p:nvPr/>
        </p:nvCxnSpPr>
        <p:spPr>
          <a:xfrm>
            <a:off x="3261018" y="4710125"/>
            <a:ext cx="0" cy="263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841A5B-4CDE-46AB-A4B1-A88A541D3C3B}"/>
              </a:ext>
            </a:extLst>
          </p:cNvPr>
          <p:cNvCxnSpPr>
            <a:cxnSpLocks/>
          </p:cNvCxnSpPr>
          <p:nvPr/>
        </p:nvCxnSpPr>
        <p:spPr>
          <a:xfrm>
            <a:off x="3706278" y="6042336"/>
            <a:ext cx="0" cy="129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45D7878-D138-4A03-BA0E-976FE17DF31A}"/>
              </a:ext>
            </a:extLst>
          </p:cNvPr>
          <p:cNvCxnSpPr>
            <a:stCxn id="53" idx="2"/>
          </p:cNvCxnSpPr>
          <p:nvPr/>
        </p:nvCxnSpPr>
        <p:spPr>
          <a:xfrm flipH="1">
            <a:off x="1398533" y="5636060"/>
            <a:ext cx="1" cy="170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1767293-CEC3-4F10-81EF-550746E068B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728987" y="5636677"/>
            <a:ext cx="11721" cy="16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5065BC-6EDA-4187-A862-390E9FDDECBC}"/>
              </a:ext>
            </a:extLst>
          </p:cNvPr>
          <p:cNvSpPr txBox="1"/>
          <p:nvPr/>
        </p:nvSpPr>
        <p:spPr>
          <a:xfrm>
            <a:off x="829997" y="6317397"/>
            <a:ext cx="117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Stream&lt;double&gt;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Accuracy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CE7281F-8586-4322-BA90-2F809CBE81AD}"/>
              </a:ext>
            </a:extLst>
          </p:cNvPr>
          <p:cNvSpPr/>
          <p:nvPr/>
        </p:nvSpPr>
        <p:spPr>
          <a:xfrm>
            <a:off x="3913262" y="6435278"/>
            <a:ext cx="958165" cy="463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Accuracy Transformer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50ADAB-0287-46C6-8D26-87BD714B9EF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4392345" y="6042188"/>
            <a:ext cx="0" cy="3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50A7CC8-7755-4583-A87E-5187354F673F}"/>
              </a:ext>
            </a:extLst>
          </p:cNvPr>
          <p:cNvCxnSpPr>
            <a:cxnSpLocks/>
          </p:cNvCxnSpPr>
          <p:nvPr/>
        </p:nvCxnSpPr>
        <p:spPr>
          <a:xfrm>
            <a:off x="4403189" y="6899142"/>
            <a:ext cx="0" cy="4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7A2EF18-3EDD-4B99-83DC-E400CAFFA9DE}"/>
              </a:ext>
            </a:extLst>
          </p:cNvPr>
          <p:cNvSpPr txBox="1"/>
          <p:nvPr/>
        </p:nvSpPr>
        <p:spPr>
          <a:xfrm>
            <a:off x="1191731" y="4024332"/>
            <a:ext cx="82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measuredTemps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B979CB-1AA3-441E-8194-5E629A9CF59C}"/>
              </a:ext>
            </a:extLst>
          </p:cNvPr>
          <p:cNvCxnSpPr/>
          <p:nvPr/>
        </p:nvCxnSpPr>
        <p:spPr>
          <a:xfrm>
            <a:off x="2057400" y="3063432"/>
            <a:ext cx="0" cy="234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167DCE9-1DE8-48E4-B472-D97F8A5E7BC6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1877616" y="5404128"/>
            <a:ext cx="372288" cy="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835FDD8-4AA7-4B49-8B3B-FC495AA62637}"/>
              </a:ext>
            </a:extLst>
          </p:cNvPr>
          <p:cNvSpPr txBox="1"/>
          <p:nvPr/>
        </p:nvSpPr>
        <p:spPr>
          <a:xfrm>
            <a:off x="2130830" y="4020344"/>
            <a:ext cx="82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measuredTemps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B6AF3A5-7CF9-497E-A72E-7D03A142163F}"/>
              </a:ext>
            </a:extLst>
          </p:cNvPr>
          <p:cNvSpPr txBox="1"/>
          <p:nvPr/>
        </p:nvSpPr>
        <p:spPr>
          <a:xfrm>
            <a:off x="132150" y="4066804"/>
            <a:ext cx="88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Bool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useKalmanFilter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E8E3B5D-F4F3-466B-9265-324691FDBC6A}"/>
              </a:ext>
            </a:extLst>
          </p:cNvPr>
          <p:cNvSpPr txBox="1"/>
          <p:nvPr/>
        </p:nvSpPr>
        <p:spPr>
          <a:xfrm>
            <a:off x="2113444" y="4722151"/>
            <a:ext cx="85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FilteredTemps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74C22EC-1B7A-4400-A6F8-BCAC91C41647}"/>
              </a:ext>
            </a:extLst>
          </p:cNvPr>
          <p:cNvSpPr txBox="1"/>
          <p:nvPr/>
        </p:nvSpPr>
        <p:spPr>
          <a:xfrm>
            <a:off x="77832" y="5911915"/>
            <a:ext cx="85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FilteredTemps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129657C-BBC6-4868-B9DC-EE7B6396AD99}"/>
              </a:ext>
            </a:extLst>
          </p:cNvPr>
          <p:cNvSpPr txBox="1"/>
          <p:nvPr/>
        </p:nvSpPr>
        <p:spPr>
          <a:xfrm>
            <a:off x="3016078" y="6454742"/>
            <a:ext cx="95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700" dirty="0">
                <a:solidFill>
                  <a:srgbClr val="7030A0"/>
                </a:solidFill>
                <a:latin typeface="JetBrains Mono" panose="020B0509020102050004" pitchFamily="49" charset="0"/>
              </a:rPr>
              <a:t>FilteredTemps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B134B5-A8C8-43AF-A69D-0AE16D80C3C7}"/>
              </a:ext>
            </a:extLst>
          </p:cNvPr>
          <p:cNvSpPr txBox="1"/>
          <p:nvPr/>
        </p:nvSpPr>
        <p:spPr>
          <a:xfrm>
            <a:off x="2147562" y="6414400"/>
            <a:ext cx="117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Stream&lt;double&gt;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Accuracy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20D6D09-81B5-40F4-9F84-3ECA19D759CE}"/>
              </a:ext>
            </a:extLst>
          </p:cNvPr>
          <p:cNvSpPr txBox="1"/>
          <p:nvPr/>
        </p:nvSpPr>
        <p:spPr>
          <a:xfrm>
            <a:off x="3814642" y="6946733"/>
            <a:ext cx="1177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Stream&lt;double&gt;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Accuracy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C55945-33AC-4815-B1EE-EFDA7947DDCC}"/>
              </a:ext>
            </a:extLst>
          </p:cNvPr>
          <p:cNvSpPr txBox="1"/>
          <p:nvPr/>
        </p:nvSpPr>
        <p:spPr>
          <a:xfrm>
            <a:off x="3973586" y="6071167"/>
            <a:ext cx="85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JetBrains Mono" panose="020B0509020102050004" pitchFamily="49" charset="0"/>
              </a:rPr>
              <a:t>Stream&lt;Matrix&gt;</a:t>
            </a:r>
          </a:p>
          <a:p>
            <a:pPr algn="ctr"/>
            <a:r>
              <a:rPr lang="en-US" sz="600" dirty="0">
                <a:solidFill>
                  <a:srgbClr val="7030A0"/>
                </a:solidFill>
                <a:latin typeface="JetBrains Mono" panose="020B0509020102050004" pitchFamily="49" charset="0"/>
              </a:rPr>
              <a:t>FilteredTemps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B39182E-8893-49BE-BF9E-49572EB01D5C}"/>
              </a:ext>
            </a:extLst>
          </p:cNvPr>
          <p:cNvSpPr/>
          <p:nvPr/>
        </p:nvSpPr>
        <p:spPr>
          <a:xfrm>
            <a:off x="353615" y="3529664"/>
            <a:ext cx="1521214" cy="155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NoiseGenerator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BCE5358-6778-4694-921B-A7AB025DB0DF}"/>
              </a:ext>
            </a:extLst>
          </p:cNvPr>
          <p:cNvSpPr/>
          <p:nvPr/>
        </p:nvSpPr>
        <p:spPr>
          <a:xfrm>
            <a:off x="2254486" y="3521206"/>
            <a:ext cx="1521211" cy="155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NoiseGenerator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A0F6BF-C103-4E60-8CEC-B6C8C7CD2E2C}"/>
              </a:ext>
            </a:extLst>
          </p:cNvPr>
          <p:cNvSpPr/>
          <p:nvPr/>
        </p:nvSpPr>
        <p:spPr>
          <a:xfrm>
            <a:off x="3985262" y="3529441"/>
            <a:ext cx="1018150" cy="1068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Simulation</a:t>
            </a:r>
          </a:p>
          <a:p>
            <a:pPr algn="ctr"/>
            <a:r>
              <a:rPr lang="en-US" sz="1200" dirty="0"/>
              <a:t>Controller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3BD800-DB22-4CB0-A475-B0295BC94777}"/>
              </a:ext>
            </a:extLst>
          </p:cNvPr>
          <p:cNvCxnSpPr>
            <a:cxnSpLocks/>
          </p:cNvCxnSpPr>
          <p:nvPr/>
        </p:nvCxnSpPr>
        <p:spPr>
          <a:xfrm flipV="1">
            <a:off x="4224048" y="3063432"/>
            <a:ext cx="0" cy="53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0A20E06-9E16-42BB-8B0D-051467C00A6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775289" y="3831819"/>
            <a:ext cx="203967" cy="2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5378E61-4874-40B1-8ACA-1FFAA101322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0" y="3834546"/>
            <a:ext cx="353616" cy="3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E3E436F-1DFC-405B-8EE8-AD85180EFDC8}"/>
              </a:ext>
            </a:extLst>
          </p:cNvPr>
          <p:cNvCxnSpPr>
            <a:cxnSpLocks/>
          </p:cNvCxnSpPr>
          <p:nvPr/>
        </p:nvCxnSpPr>
        <p:spPr>
          <a:xfrm>
            <a:off x="4797947" y="4579082"/>
            <a:ext cx="0" cy="46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48E4B12-D6A1-4ACB-A646-19409A96845B}"/>
              </a:ext>
            </a:extLst>
          </p:cNvPr>
          <p:cNvCxnSpPr>
            <a:cxnSpLocks/>
          </p:cNvCxnSpPr>
          <p:nvPr/>
        </p:nvCxnSpPr>
        <p:spPr>
          <a:xfrm>
            <a:off x="5014035" y="3831819"/>
            <a:ext cx="1294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4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3339-52B0-479D-8AF4-42D1ED66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پیاده سازی داخلی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1C5479-C76B-4A43-B18C-CC3386BFF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6524"/>
            <a:ext cx="5177814" cy="28770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C782-694A-41E7-A090-0CE63A2F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12A56-CD71-4177-A05B-D5085200F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9" y="3809535"/>
            <a:ext cx="1226634" cy="1226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E6252-B050-4900-AEE7-299D33F9675B}"/>
              </a:ext>
            </a:extLst>
          </p:cNvPr>
          <p:cNvSpPr txBox="1"/>
          <p:nvPr/>
        </p:nvSpPr>
        <p:spPr>
          <a:xfrm>
            <a:off x="1739592" y="4061996"/>
            <a:ext cx="2082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Neris Black" panose="00000A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Wait it’s all Streams</a:t>
            </a:r>
          </a:p>
        </p:txBody>
      </p:sp>
    </p:spTree>
    <p:extLst>
      <p:ext uri="{BB962C8B-B14F-4D97-AF65-F5344CB8AC3E}">
        <p14:creationId xmlns:p14="http://schemas.microsoft.com/office/powerpoint/2010/main" val="163831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8B94-3AC2-41A1-B6F5-E969EBB0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پایان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AE9E-1EDC-49A6-BEF7-E7D84023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a-IR" dirty="0"/>
              <a:t>خیلی ممنون که به آخر این سری خیلی بلند از استوری ها رسیدید.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CD87-FB94-4491-81FE-E006DE33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C5BD-4A12-440F-96FD-CA4C7BB8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چند مورد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A077-21C3-4FF7-9AFD-A954AFD5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برای اینکه این سری طولانی تر نشه، فقط تیتر مطالبی رو که نیوردم نوشتم:</a:t>
            </a:r>
          </a:p>
          <a:p>
            <a:endParaRPr lang="fa-I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کاملاً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Asynchronous</a:t>
            </a:r>
            <a:r>
              <a:rPr lang="fa-I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بودن برنامه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اجرای شبیه سازی روی ترد اصلی بدون بلاک کردن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پیاده سازی یک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PDF Reader</a:t>
            </a:r>
            <a:r>
              <a:rPr lang="fa-I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برای نمایش گزارش نهایی در برنامه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پیاده سازی صفحه دانشنامه کلمات تخصصی بکار رفته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انیمیشن غیر ضروری صفحه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Loading</a:t>
            </a:r>
            <a:endParaRPr lang="fa-I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F501-3E48-44EF-B45D-7D8E36D4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4E22-9BC3-4808-B01E-203C1334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مشکل با حل تمرین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1FFE-A4C6-454B-B76B-351E8801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249948"/>
            <a:ext cx="4436269" cy="1767443"/>
          </a:xfrm>
        </p:spPr>
        <p:txBody>
          <a:bodyPr/>
          <a:lstStyle/>
          <a:p>
            <a:r>
              <a:rPr lang="fa-IR" dirty="0"/>
              <a:t>اولین مشکل این بود که بعد از آنلاین شدن کلاس ها و </a:t>
            </a:r>
            <a:r>
              <a:rPr lang="fa-IR" b="1" dirty="0"/>
              <a:t>8 نمره‌</a:t>
            </a:r>
            <a:r>
              <a:rPr lang="fa-IR" dirty="0"/>
              <a:t>ای</a:t>
            </a:r>
            <a:r>
              <a:rPr lang="fa-IR" b="1" dirty="0"/>
              <a:t> </a:t>
            </a:r>
            <a:r>
              <a:rPr lang="fa-IR" dirty="0"/>
              <a:t>شدن پروژه، حل تمرین، نسبت به نمره بالای پروژه چندتا ایده نسبتاً سخت برای موضوع پروژه طراحی کرد.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AC5FF-BBB9-4806-BD1F-BBD306EF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C5286F53-4AC2-4868-9697-2DA21C6C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8" y="4389770"/>
            <a:ext cx="4778864" cy="3748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98E8A-BBBF-46A9-8900-3EA9C07B84F0}"/>
              </a:ext>
            </a:extLst>
          </p:cNvPr>
          <p:cNvSpPr txBox="1"/>
          <p:nvPr/>
        </p:nvSpPr>
        <p:spPr>
          <a:xfrm rot="20371878">
            <a:off x="3278896" y="4698883"/>
            <a:ext cx="954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1400" dirty="0">
                <a:latin typeface="IRANSans" panose="02040503050201020203" pitchFamily="18" charset="-78"/>
                <a:cs typeface="IRANSans" panose="02040503050201020203" pitchFamily="18" charset="-78"/>
              </a:rPr>
              <a:t>12 نمره درس جبر خطی دست حل تمرینشه</a:t>
            </a:r>
            <a:endParaRPr lang="en-US" sz="14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D7080-AF33-433F-B57A-416DFA27B1CC}"/>
              </a:ext>
            </a:extLst>
          </p:cNvPr>
          <p:cNvSpPr txBox="1"/>
          <p:nvPr/>
        </p:nvSpPr>
        <p:spPr>
          <a:xfrm>
            <a:off x="3660413" y="6365659"/>
            <a:ext cx="1300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1200" dirty="0">
                <a:latin typeface="IRANSans" panose="02040503050201020203" pitchFamily="18" charset="-78"/>
                <a:cs typeface="IRANSans" panose="02040503050201020203" pitchFamily="18" charset="-78"/>
              </a:rPr>
              <a:t>برنامه اندرویدی با ایمیج پروسسینگ و هوش مصنوعی که داده های عکس حرارتی در اینترنت اشیاء را با استفاده از دیتا فیوژن بیابد</a:t>
            </a:r>
            <a:r>
              <a:rPr lang="en-US" sz="1200" dirty="0">
                <a:latin typeface="IRANSans" panose="02040503050201020203" pitchFamily="18" charset="-78"/>
                <a:cs typeface="IRANSans" panose="02040503050201020203" pitchFamily="18" charset="-78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A712C-F5BF-4C69-AB03-8938D7793DBA}"/>
              </a:ext>
            </a:extLst>
          </p:cNvPr>
          <p:cNvSpPr txBox="1"/>
          <p:nvPr/>
        </p:nvSpPr>
        <p:spPr>
          <a:xfrm>
            <a:off x="3391382" y="8197704"/>
            <a:ext cx="1037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*تقریباً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871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2C5CC90-72C7-499C-A76F-1E2FAAED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574" y="3594621"/>
            <a:ext cx="6835581" cy="6835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47786-DB48-4D5A-B4D4-A8A71BCD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عنوان پروژه من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C230D-6981-4232-BDED-580AA241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3444F2-4219-456B-89F2-C1B05F96D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6" y="2373129"/>
            <a:ext cx="4435475" cy="1350560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55840DA-FF28-44C5-8459-94C5449B688F}"/>
              </a:ext>
            </a:extLst>
          </p:cNvPr>
          <p:cNvSpPr txBox="1">
            <a:spLocks/>
          </p:cNvSpPr>
          <p:nvPr/>
        </p:nvSpPr>
        <p:spPr>
          <a:xfrm>
            <a:off x="193782" y="2625723"/>
            <a:ext cx="4436269" cy="380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Low" defTabSz="385785" rtl="1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lvl1pPr>
            <a:lvl2pPr marL="289339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3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5124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017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0910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802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95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88" indent="-96446" algn="l" defTabSz="385785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596834-E083-4EE6-9C92-D68947019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718" y="6687234"/>
            <a:ext cx="5689243" cy="56892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61235A-CCCD-4E49-A56C-2DD8BB162040}"/>
              </a:ext>
            </a:extLst>
          </p:cNvPr>
          <p:cNvSpPr txBox="1"/>
          <p:nvPr/>
        </p:nvSpPr>
        <p:spPr>
          <a:xfrm>
            <a:off x="353616" y="5314442"/>
            <a:ext cx="1501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latin typeface="IRANSans" panose="02040503050201020203" pitchFamily="18" charset="-78"/>
                <a:cs typeface="IRANSans" panose="02040503050201020203" pitchFamily="18" charset="-78"/>
              </a:rPr>
              <a:t>دیتا *چی* *چی*</a:t>
            </a:r>
            <a:endParaRPr lang="en-US" sz="24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512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8E9-87A1-4C91-A223-7E37B489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5" y="1591469"/>
            <a:ext cx="4436269" cy="728133"/>
          </a:xfrm>
        </p:spPr>
        <p:txBody>
          <a:bodyPr/>
          <a:lstStyle/>
          <a:p>
            <a:r>
              <a:rPr lang="fa-IR" dirty="0"/>
              <a:t>واکنش بقیه به عنوان پروژه هاشون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EA7639-95A0-4C3C-A7A8-AB6871307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3117056"/>
            <a:ext cx="4435475" cy="4435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7394-901D-4EE1-A6BD-903BACB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4025-1ADA-4C6B-A74A-8586A4AD4E35}"/>
              </a:ext>
            </a:extLst>
          </p:cNvPr>
          <p:cNvSpPr txBox="1"/>
          <p:nvPr/>
        </p:nvSpPr>
        <p:spPr>
          <a:xfrm>
            <a:off x="353616" y="7644500"/>
            <a:ext cx="44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14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"بخدا ما ایقد برنامه نویسی بلد نیستیم"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035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F56-0C5F-457F-B71E-CC146828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واکنش حل تمرین به واکنش بچه ها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B62CF7-0531-4E21-BAF7-BE701967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6" y="4084752"/>
            <a:ext cx="4435475" cy="41504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97DC2-A483-42C6-A3DA-111730E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10992-BD63-439C-9C79-AFF9AC2C76F2}"/>
              </a:ext>
            </a:extLst>
          </p:cNvPr>
          <p:cNvSpPr txBox="1"/>
          <p:nvPr/>
        </p:nvSpPr>
        <p:spPr>
          <a:xfrm>
            <a:off x="2218121" y="5759874"/>
            <a:ext cx="140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latin typeface="IRANSans" panose="02040503050201020203" pitchFamily="18" charset="-78"/>
                <a:ea typeface="Open Sans" panose="020B0606030504020204" pitchFamily="34" charset="0"/>
                <a:cs typeface="IRANSans" panose="02040503050201020203" pitchFamily="18" charset="-78"/>
              </a:rPr>
              <a:t>حل تمرین</a:t>
            </a:r>
            <a:endParaRPr lang="en-US" sz="2000" b="1" dirty="0">
              <a:latin typeface="IRANSans" panose="02040503050201020203" pitchFamily="18" charset="-78"/>
              <a:ea typeface="Open Sans" panose="020B0606030504020204" pitchFamily="34" charset="0"/>
              <a:cs typeface="IRANSans" panose="02040503050201020203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A53EE-C4B9-412B-83FE-8C2D4C9C13F7}"/>
              </a:ext>
            </a:extLst>
          </p:cNvPr>
          <p:cNvSpPr txBox="1"/>
          <p:nvPr/>
        </p:nvSpPr>
        <p:spPr>
          <a:xfrm rot="20501044">
            <a:off x="192134" y="5160220"/>
            <a:ext cx="250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استاد، بچه های برق و</a:t>
            </a:r>
            <a:r>
              <a:rPr lang="en-US" sz="1600" dirty="0">
                <a:latin typeface="IRANSans" panose="02040503050201020203" pitchFamily="18" charset="-78"/>
                <a:cs typeface="IRANSans" panose="02040503050201020203" pitchFamily="18" charset="-78"/>
              </a:rPr>
              <a:t> </a:t>
            </a:r>
            <a:r>
              <a:rPr lang="fa-IR" sz="1600" dirty="0">
                <a:latin typeface="IRANSans" panose="02040503050201020203" pitchFamily="18" charset="-78"/>
                <a:cs typeface="IRANSans" panose="02040503050201020203" pitchFamily="18" charset="-78"/>
              </a:rPr>
              <a:t>خود حل تمرین</a:t>
            </a:r>
            <a:endParaRPr lang="en-US" sz="16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A20B-CCC0-44F5-8573-05060DEB9A98}"/>
              </a:ext>
            </a:extLst>
          </p:cNvPr>
          <p:cNvSpPr txBox="1"/>
          <p:nvPr/>
        </p:nvSpPr>
        <p:spPr>
          <a:xfrm>
            <a:off x="567100" y="2377128"/>
            <a:ext cx="4008506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"من همه پروژه هایی که دادم رو خودم با 40 خط</a:t>
            </a:r>
            <a:r>
              <a:rPr lang="en-US" dirty="0">
                <a:latin typeface="IRANSans" panose="02040503050201020203" pitchFamily="18" charset="-78"/>
                <a:cs typeface="IRANSans" panose="02040503050201020203" pitchFamily="18" charset="-78"/>
              </a:rPr>
              <a:t> Matlab </a:t>
            </a:r>
            <a:r>
              <a:rPr lang="fa-IR" dirty="0">
                <a:latin typeface="IRANSans" panose="02040503050201020203" pitchFamily="18" charset="-78"/>
                <a:cs typeface="IRANSans" panose="02040503050201020203" pitchFamily="18" charset="-78"/>
              </a:rPr>
              <a:t>قبلاً زدم"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A9AEE-BFA2-401E-9674-1BC29A6BCA72}"/>
              </a:ext>
            </a:extLst>
          </p:cNvPr>
          <p:cNvSpPr txBox="1"/>
          <p:nvPr/>
        </p:nvSpPr>
        <p:spPr>
          <a:xfrm>
            <a:off x="567100" y="3009692"/>
            <a:ext cx="52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</a:t>
            </a:r>
          </a:p>
        </p:txBody>
      </p:sp>
    </p:spTree>
    <p:extLst>
      <p:ext uri="{BB962C8B-B14F-4D97-AF65-F5344CB8AC3E}">
        <p14:creationId xmlns:p14="http://schemas.microsoft.com/office/powerpoint/2010/main" val="241583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E4BB-CD05-437B-9626-E626ED7C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من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1052-6DF6-469D-9A86-786E63A8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254251"/>
            <a:ext cx="4436269" cy="1756833"/>
          </a:xfrm>
        </p:spPr>
        <p:txBody>
          <a:bodyPr/>
          <a:lstStyle/>
          <a:p>
            <a:r>
              <a:rPr lang="fa-IR" dirty="0"/>
              <a:t>خوشبختانه، من یکی از تنها کسایی بودم که به غیر از تجربه برنامه نویسی اندروید، تجربه خوبی در برنامه سازی داشتم...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1301B-2A1F-40EC-A532-E3F586A6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6F630D-625A-4F75-8493-AF85E1D895DB}"/>
              </a:ext>
            </a:extLst>
          </p:cNvPr>
          <p:cNvGrpSpPr/>
          <p:nvPr/>
        </p:nvGrpSpPr>
        <p:grpSpPr>
          <a:xfrm>
            <a:off x="656486" y="5132917"/>
            <a:ext cx="3830527" cy="1419999"/>
            <a:chOff x="669186" y="5257801"/>
            <a:chExt cx="3830527" cy="1419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80658F-1693-42A6-9608-054F9A172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950" y="5257801"/>
              <a:ext cx="1143000" cy="1143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9A579A-83BC-4DA1-A90F-B982799F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87" y="5257801"/>
              <a:ext cx="1143000" cy="1143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58F219-3005-4766-89E0-02EE5F815A3D}"/>
                </a:ext>
              </a:extLst>
            </p:cNvPr>
            <p:cNvSpPr txBox="1"/>
            <p:nvPr/>
          </p:nvSpPr>
          <p:spPr>
            <a:xfrm>
              <a:off x="669186" y="6389158"/>
              <a:ext cx="114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Timeless" panose="02000503060000020004" pitchFamily="2" charset="0"/>
                  <a:cs typeface="IRANSans" panose="02040503050201020203" pitchFamily="18" charset="-78"/>
                </a:rPr>
                <a:t>Tile Tap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2115F8-3EE2-4FAC-81AD-8FF0121BC5BA}"/>
                </a:ext>
              </a:extLst>
            </p:cNvPr>
            <p:cNvSpPr txBox="1"/>
            <p:nvPr/>
          </p:nvSpPr>
          <p:spPr>
            <a:xfrm>
              <a:off x="2012951" y="6400801"/>
              <a:ext cx="114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Timeless" panose="02000503060000020004" pitchFamily="2" charset="0"/>
                  <a:cs typeface="IRANSans" panose="02040503050201020203" pitchFamily="18" charset="-78"/>
                </a:rPr>
                <a:t>Prayer Times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763159-D613-4FBA-9CFE-8209661525F8}"/>
                </a:ext>
              </a:extLst>
            </p:cNvPr>
            <p:cNvSpPr txBox="1"/>
            <p:nvPr/>
          </p:nvSpPr>
          <p:spPr>
            <a:xfrm>
              <a:off x="3356714" y="6389157"/>
              <a:ext cx="114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Timeless" panose="02000503060000020004" pitchFamily="2" charset="0"/>
                  <a:cs typeface="IRANSans" panose="02040503050201020203" pitchFamily="18" charset="-78"/>
                </a:rPr>
                <a:t>Fanoos_Lib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319B7F-7873-4BB8-816B-2DF8AFD4E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713" y="5257801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79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97C-2625-4F11-AA48-93D15E05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من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9968-FF37-4DDA-8C8E-2E2C3B77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301681"/>
            <a:ext cx="4436269" cy="11468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dirty="0"/>
              <a:t>...و برای ساخت سریع و کثیف یک برنامه اندرویدی، چیزی بهتر از فلاتر نداریم.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35420-DDDF-417A-872D-FC3E5EB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6D671-4CCE-4FB4-8504-57594EB6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35" y="4396628"/>
            <a:ext cx="4572229" cy="2556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DD4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23A458-23FF-4F04-972F-8ECE92AE40C2}"/>
              </a:ext>
            </a:extLst>
          </p:cNvPr>
          <p:cNvSpPr txBox="1"/>
          <p:nvPr/>
        </p:nvSpPr>
        <p:spPr>
          <a:xfrm>
            <a:off x="1083061" y="7110105"/>
            <a:ext cx="297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“Flutter, the future of everything”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02CD1-44FA-496A-AC0F-37FCA128B3D1}"/>
              </a:ext>
            </a:extLst>
          </p:cNvPr>
          <p:cNvSpPr txBox="1"/>
          <p:nvPr/>
        </p:nvSpPr>
        <p:spPr>
          <a:xfrm>
            <a:off x="3632598" y="7417882"/>
            <a:ext cx="100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- Nobody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F703B-532F-44F4-8202-7AB4BD006F1A}"/>
              </a:ext>
            </a:extLst>
          </p:cNvPr>
          <p:cNvSpPr txBox="1"/>
          <p:nvPr/>
        </p:nvSpPr>
        <p:spPr>
          <a:xfrm>
            <a:off x="353615" y="3279274"/>
            <a:ext cx="135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tx2">
                    <a:lumMod val="75000"/>
                  </a:schemeClr>
                </a:solidFill>
                <a:latin typeface="Timeless" panose="02000503060000020004" pitchFamily="2" charset="0"/>
              </a:rPr>
              <a:t>-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less" panose="02000503060000020004" pitchFamily="2" charset="0"/>
              </a:rPr>
              <a:t> Aligator 2020</a:t>
            </a:r>
          </a:p>
        </p:txBody>
      </p:sp>
    </p:spTree>
    <p:extLst>
      <p:ext uri="{BB962C8B-B14F-4D97-AF65-F5344CB8AC3E}">
        <p14:creationId xmlns:p14="http://schemas.microsoft.com/office/powerpoint/2010/main" val="351798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089-0606-445B-8583-60840F84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فاز بندی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91DA-C307-4C58-817C-0C3569EE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مهلت انجام پروژه </a:t>
            </a:r>
            <a:r>
              <a:rPr lang="fa-IR" b="1" dirty="0"/>
              <a:t>20 روز </a:t>
            </a:r>
            <a:r>
              <a:rPr lang="fa-IR" dirty="0"/>
              <a:t>بود.</a:t>
            </a:r>
          </a:p>
          <a:p>
            <a:endParaRPr lang="fa-IR" dirty="0"/>
          </a:p>
          <a:p>
            <a:r>
              <a:rPr lang="fa-IR" dirty="0"/>
              <a:t>در 10 روز اول باید کار </a:t>
            </a:r>
            <a:r>
              <a:rPr lang="fa-IR" b="1" dirty="0"/>
              <a:t>تحقیقاتی</a:t>
            </a:r>
            <a:r>
              <a:rPr lang="fa-IR" dirty="0"/>
              <a:t> انجام میدادیم و 10 روز دوم باید پروژه رو </a:t>
            </a:r>
            <a:r>
              <a:rPr lang="fa-IR" b="1" dirty="0"/>
              <a:t>پیاده سازی </a:t>
            </a:r>
            <a:r>
              <a:rPr lang="fa-IR" dirty="0"/>
              <a:t>می‌کردیم.</a:t>
            </a:r>
          </a:p>
          <a:p>
            <a:endParaRPr lang="fa-IR" dirty="0"/>
          </a:p>
          <a:p>
            <a:r>
              <a:rPr lang="fa-IR" dirty="0"/>
              <a:t>من تا روز 10ام </a:t>
            </a:r>
            <a:r>
              <a:rPr lang="fa-IR" b="1" dirty="0"/>
              <a:t>نسخه‌ی اولیه </a:t>
            </a:r>
            <a:r>
              <a:rPr lang="fa-IR" dirty="0"/>
              <a:t>رو ساخته بودم و 10 روز مهلت مونده بود تا برنامه رو کامل کنم.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24A14-F119-4B0B-AF4A-33E767E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84C37"/>
      </a:accent1>
      <a:accent2>
        <a:srgbClr val="0DD4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752</Words>
  <Application>Microsoft Office PowerPoint</Application>
  <PresentationFormat>On-screen Show (16:9)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Augusta</vt:lpstr>
      <vt:lpstr>Calibri</vt:lpstr>
      <vt:lpstr>Calibri Light</vt:lpstr>
      <vt:lpstr>IRANSans</vt:lpstr>
      <vt:lpstr>IRANSans Light</vt:lpstr>
      <vt:lpstr>IRANSansMobile Medium</vt:lpstr>
      <vt:lpstr>JetBrains Mono</vt:lpstr>
      <vt:lpstr>Neris Black</vt:lpstr>
      <vt:lpstr>Open Sans</vt:lpstr>
      <vt:lpstr>Timeless</vt:lpstr>
      <vt:lpstr>Office Theme</vt:lpstr>
      <vt:lpstr>PowerPoint Presentation</vt:lpstr>
      <vt:lpstr>جبر خطی</vt:lpstr>
      <vt:lpstr>مشکل با حل تمرین</vt:lpstr>
      <vt:lpstr>عنوان پروژه من</vt:lpstr>
      <vt:lpstr>واکنش بقیه به عنوان پروژه هاشون</vt:lpstr>
      <vt:lpstr>واکنش حل تمرین به واکنش بچه ها</vt:lpstr>
      <vt:lpstr>پروژه من</vt:lpstr>
      <vt:lpstr>پروژه من</vt:lpstr>
      <vt:lpstr>فاز بندی</vt:lpstr>
      <vt:lpstr>نسخه اولیه</vt:lpstr>
      <vt:lpstr>گزارش های روزانه</vt:lpstr>
      <vt:lpstr>فاز دوم</vt:lpstr>
      <vt:lpstr>طرح Adobe XD</vt:lpstr>
      <vt:lpstr>صفحه اصلی</vt:lpstr>
      <vt:lpstr>صفحه اصلی</vt:lpstr>
      <vt:lpstr>صفحه اصلی با چندتا سنسور</vt:lpstr>
      <vt:lpstr>نمودار در فلاتر</vt:lpstr>
      <vt:lpstr>درباره فیلتر کالمن</vt:lpstr>
      <vt:lpstr>اعتبارسنجی فرم ها در فلاتر</vt:lpstr>
      <vt:lpstr>حجم کد</vt:lpstr>
      <vt:lpstr>کیفیت کد</vt:lpstr>
      <vt:lpstr>گزارش کتبی نهایی</vt:lpstr>
      <vt:lpstr>پیاده سازی داخلی</vt:lpstr>
      <vt:lpstr>پیاده سازی داخلی</vt:lpstr>
      <vt:lpstr>پایان</vt:lpstr>
      <vt:lpstr>چند مورد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Aligator</dc:creator>
  <cp:lastModifiedBy>Aligator</cp:lastModifiedBy>
  <cp:revision>234</cp:revision>
  <dcterms:created xsi:type="dcterms:W3CDTF">2020-07-09T20:05:26Z</dcterms:created>
  <dcterms:modified xsi:type="dcterms:W3CDTF">2020-07-23T18:31:03Z</dcterms:modified>
</cp:coreProperties>
</file>