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3" r:id="rId18"/>
    <p:sldId id="274" r:id="rId19"/>
    <p:sldId id="275" r:id="rId20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B17"/>
    <a:srgbClr val="FF9900"/>
    <a:srgbClr val="8F6839"/>
    <a:srgbClr val="EBE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A380-6480-4B4D-8BAA-4AFEF0FD611B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B1FF0-E70E-4918-8CA9-EA7ADA22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4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1pPr>
    <a:lvl2pPr marL="366309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2pPr>
    <a:lvl3pPr marL="732617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3pPr>
    <a:lvl4pPr marL="1098926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4pPr>
    <a:lvl5pPr marL="1465235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5pPr>
    <a:lvl6pPr marL="1831543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6pPr>
    <a:lvl7pPr marL="2197852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7pPr>
    <a:lvl8pPr marL="2564160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8pPr>
    <a:lvl9pPr marL="2930469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E51A-F070-4141-95AE-C11935AC3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1496484"/>
            <a:ext cx="3857625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EBFB4-493D-4183-B347-EBD5A8410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93" indent="0" algn="ctr">
              <a:buNone/>
              <a:defRPr sz="844"/>
            </a:lvl2pPr>
            <a:lvl3pPr marL="385785" indent="0" algn="ctr">
              <a:buNone/>
              <a:defRPr sz="759"/>
            </a:lvl3pPr>
            <a:lvl4pPr marL="578678" indent="0" algn="ctr">
              <a:buNone/>
              <a:defRPr sz="675"/>
            </a:lvl4pPr>
            <a:lvl5pPr marL="771571" indent="0" algn="ctr">
              <a:buNone/>
              <a:defRPr sz="675"/>
            </a:lvl5pPr>
            <a:lvl6pPr marL="964463" indent="0" algn="ctr">
              <a:buNone/>
              <a:defRPr sz="675"/>
            </a:lvl6pPr>
            <a:lvl7pPr marL="1157356" indent="0" algn="ctr">
              <a:buNone/>
              <a:defRPr sz="675"/>
            </a:lvl7pPr>
            <a:lvl8pPr marL="1350249" indent="0" algn="ctr">
              <a:buNone/>
              <a:defRPr sz="675"/>
            </a:lvl8pPr>
            <a:lvl9pPr marL="1543141" indent="0" algn="ctr">
              <a:buNone/>
              <a:defRPr sz="67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29A4C-4361-4FC0-B632-695539D9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DE3D-86C1-486D-B3BF-3F259E6B9227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E9C2-71C0-4D8B-9D76-D394AA7A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EE443-1F9F-44C1-8C75-A2255EA9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6ACE-9A3B-4EC0-84B5-6ED7578B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F6D28-4CE3-449D-95A8-0B304D52E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4085-2CEE-4002-914C-163737D2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A34A-6999-49D3-95C9-ED93F9BA0CC7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3914-7248-49CE-9207-7DF824BF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C80D-2107-4C34-858A-B4616C42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8E93-9E97-4ECA-B27A-23F726990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680817" y="486834"/>
            <a:ext cx="110906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A6D27-C907-4A11-B942-64B717A1C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729B-1392-4560-9CA8-33CA7FDF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244A-A3E0-4420-912C-9C46DCC3D006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43C8-A2CC-4AA7-B739-0D227474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ABC9-55A7-4F88-A1E9-8F92011A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A8C7-1ED1-401C-A310-BA0A8FD2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6A37-925B-4C45-8638-F8FA1352A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ED4A-E1AE-4B68-8EC3-81E1954D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5901-6A8F-4354-8AFA-5DF8A539045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91B8-0C26-42E9-BEEC-EA445107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2F2E0-5A30-4494-90BA-97F5D477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5A3B17"/>
                </a:solidFill>
                <a:latin typeface="Augusta" panose="02000503020000020003" pitchFamily="2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5AE4-F492-4470-AB2C-E7FA599E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37" y="2279652"/>
            <a:ext cx="4436269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31F50-DCCD-4FE4-9E08-7B1B2128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937" y="6119285"/>
            <a:ext cx="4436269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93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85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3pPr>
            <a:lvl4pPr marL="57867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71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35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24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141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71AF8-B69F-4784-90FC-939DE1BE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F505-FB58-43BA-9922-60F217410FCE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211A-4F60-4E74-8219-6DEDF48D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DAA3-04E5-42C9-81B9-2FF956EE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73B6-9403-40C1-A681-BBCE4A26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A9CE-85F5-4D1A-A42C-3D143250C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7048B-F9B6-44F3-A496-1A23E05AE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B878A-DAFC-4502-BE16-E862BA15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8C4-DBEC-417A-883F-E6F045B68FA6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5E47D-E434-452A-8998-77F1A1AC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0EFE-7F4A-49DA-A2DE-EDB40577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6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3304-1627-4469-A555-6807EEC9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85" y="486834"/>
            <a:ext cx="4436269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7855A-EDF5-4128-A7CE-41DA783A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CD514-0A57-4B43-9388-2EA370EA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BB905-09A8-4EC2-A967-093DF1C41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480B0-29E6-4577-9404-7242774C9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C6E15-ECB9-4E24-9E91-F76FA8DF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AA2A-27EA-462C-99BA-1D5025A95FDC}" type="datetime1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42703-88A6-416E-A827-4A98B294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F4AC6-729A-4668-8225-862D3AD8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CBE2-3633-4B14-8752-DA74D06C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02F4A-BE12-4772-98FE-12D5D421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F0A5-EFCE-48AB-A414-CF0E0D0808AD}" type="datetime1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A4D83-E9C5-403C-81A6-1F429169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8BA61-C0F6-400E-BD58-B1243861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3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06D36-7B6D-475F-B50E-4B023129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949A-EA6D-4659-851B-93E92F130EB0}" type="datetime1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FAB43-9517-407C-82C3-1CBFD8FD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E010-489A-4FBE-9B84-97AF8371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2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93DC-B9AA-4546-A042-4A0B7698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86" y="609600"/>
            <a:ext cx="1658912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A854-A4B6-4C1D-A67C-E5074326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57" y="1316567"/>
            <a:ext cx="2603897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5ABAF-7775-4E1A-9B28-ECA9D08A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286" y="2743200"/>
            <a:ext cx="1658912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93" indent="0">
              <a:buNone/>
              <a:defRPr sz="591"/>
            </a:lvl2pPr>
            <a:lvl3pPr marL="385785" indent="0">
              <a:buNone/>
              <a:defRPr sz="506"/>
            </a:lvl3pPr>
            <a:lvl4pPr marL="578678" indent="0">
              <a:buNone/>
              <a:defRPr sz="422"/>
            </a:lvl4pPr>
            <a:lvl5pPr marL="771571" indent="0">
              <a:buNone/>
              <a:defRPr sz="422"/>
            </a:lvl5pPr>
            <a:lvl6pPr marL="964463" indent="0">
              <a:buNone/>
              <a:defRPr sz="422"/>
            </a:lvl6pPr>
            <a:lvl7pPr marL="1157356" indent="0">
              <a:buNone/>
              <a:defRPr sz="422"/>
            </a:lvl7pPr>
            <a:lvl8pPr marL="1350249" indent="0">
              <a:buNone/>
              <a:defRPr sz="422"/>
            </a:lvl8pPr>
            <a:lvl9pPr marL="1543141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42235-8771-4B5F-A756-9465553E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0644-22BA-4D34-96EC-B00D1D44F17C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6D004-F193-415C-8677-463078DF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0B0D6-82BE-41F4-A8EA-73A1BC16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4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0F1D-D8B0-4886-B2AF-5D55F78A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86" y="609600"/>
            <a:ext cx="1658912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9E15C-1590-4837-892B-B8787026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186657" y="1316567"/>
            <a:ext cx="2603897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93" indent="0">
              <a:buNone/>
              <a:defRPr sz="1181"/>
            </a:lvl2pPr>
            <a:lvl3pPr marL="385785" indent="0">
              <a:buNone/>
              <a:defRPr sz="1013"/>
            </a:lvl3pPr>
            <a:lvl4pPr marL="578678" indent="0">
              <a:buNone/>
              <a:defRPr sz="844"/>
            </a:lvl4pPr>
            <a:lvl5pPr marL="771571" indent="0">
              <a:buNone/>
              <a:defRPr sz="844"/>
            </a:lvl5pPr>
            <a:lvl6pPr marL="964463" indent="0">
              <a:buNone/>
              <a:defRPr sz="844"/>
            </a:lvl6pPr>
            <a:lvl7pPr marL="1157356" indent="0">
              <a:buNone/>
              <a:defRPr sz="844"/>
            </a:lvl7pPr>
            <a:lvl8pPr marL="1350249" indent="0">
              <a:buNone/>
              <a:defRPr sz="844"/>
            </a:lvl8pPr>
            <a:lvl9pPr marL="1543141" indent="0">
              <a:buNone/>
              <a:defRPr sz="84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D1031-8AAE-4B7C-B3AD-66468A01E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286" y="2743200"/>
            <a:ext cx="1658912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93" indent="0">
              <a:buNone/>
              <a:defRPr sz="591"/>
            </a:lvl2pPr>
            <a:lvl3pPr marL="385785" indent="0">
              <a:buNone/>
              <a:defRPr sz="506"/>
            </a:lvl3pPr>
            <a:lvl4pPr marL="578678" indent="0">
              <a:buNone/>
              <a:defRPr sz="422"/>
            </a:lvl4pPr>
            <a:lvl5pPr marL="771571" indent="0">
              <a:buNone/>
              <a:defRPr sz="422"/>
            </a:lvl5pPr>
            <a:lvl6pPr marL="964463" indent="0">
              <a:buNone/>
              <a:defRPr sz="422"/>
            </a:lvl6pPr>
            <a:lvl7pPr marL="1157356" indent="0">
              <a:buNone/>
              <a:defRPr sz="422"/>
            </a:lvl7pPr>
            <a:lvl8pPr marL="1350249" indent="0">
              <a:buNone/>
              <a:defRPr sz="422"/>
            </a:lvl8pPr>
            <a:lvl9pPr marL="1543141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A706B-A7FA-4014-9335-ABAADE54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60F-1E6D-4A71-BE32-8A35E54433B9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5474B-7C7B-4FAA-938D-665E83A8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CD70-B315-4831-960A-B9250E7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94CC-4051-48DE-92C4-16D98B80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6" y="486834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C8D04-1D86-4198-9EC6-AEC45AC0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4C66-44CF-43D2-BE6D-10A0A490C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3615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F46A-E083-4717-8387-1D8AF7871FF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FE81-BB43-4D53-B7A8-8CA83CDB8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03785" y="8475134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4C9D-AE8F-4F35-BEA7-9E940224C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32597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385785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6" indent="-96446" algn="l" defTabSz="385785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39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32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124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868017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1060910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253802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446695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639588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1pPr>
      <a:lvl2pPr marL="19289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2pPr>
      <a:lvl3pPr marL="385785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3pPr>
      <a:lvl4pPr marL="578678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77157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96446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157356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350249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54314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397116" y="2997200"/>
            <a:ext cx="4349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5A3B17"/>
                </a:solidFill>
                <a:latin typeface="Blackford" pitchFamily="2" charset="0"/>
              </a:rPr>
              <a:t>Pattern Matching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DA302-6128-44A8-B41D-CC714305BB49}"/>
              </a:ext>
            </a:extLst>
          </p:cNvPr>
          <p:cNvSpPr txBox="1"/>
          <p:nvPr/>
        </p:nvSpPr>
        <p:spPr>
          <a:xfrm>
            <a:off x="546100" y="3920530"/>
            <a:ext cx="1577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Timeless" panose="02000503060000020004" pitchFamily="2" charset="0"/>
              </a:rPr>
              <a:t>by aligator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33326-DFEF-4601-9EAF-B25E5CC8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z="2000" smtClean="0">
                <a:latin typeface="Augusta" panose="02000503020000020003" pitchFamily="2" charset="0"/>
              </a:rPr>
              <a:t>1</a:t>
            </a:fld>
            <a:endParaRPr lang="en-US" sz="2000" dirty="0">
              <a:latin typeface="Augusta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4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B5B9C-9012-4C2B-BE39-017D4E91C8E8}"/>
              </a:ext>
            </a:extLst>
          </p:cNvPr>
          <p:cNvSpPr/>
          <p:nvPr/>
        </p:nvSpPr>
        <p:spPr>
          <a:xfrm>
            <a:off x="586680" y="1992199"/>
            <a:ext cx="3970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5A3B17"/>
                </a:solidFill>
                <a:latin typeface="Timeless" panose="02000503060000020004" pitchFamily="2" charset="0"/>
                <a:cs typeface="IRANSans" panose="02040503050201020203" pitchFamily="18" charset="-78"/>
              </a:rPr>
              <a:t>Multiple Patterns</a:t>
            </a:r>
            <a:endParaRPr lang="en-US" sz="3200" b="1" dirty="0">
              <a:solidFill>
                <a:srgbClr val="5A3B17"/>
              </a:solidFill>
              <a:latin typeface="Timeless" panose="0200050306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3D8A4-18E5-4D49-8329-65E6B55BB71E}"/>
              </a:ext>
            </a:extLst>
          </p:cNvPr>
          <p:cNvSpPr/>
          <p:nvPr/>
        </p:nvSpPr>
        <p:spPr>
          <a:xfrm>
            <a:off x="586680" y="2682301"/>
            <a:ext cx="386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تعیین چند الگو برای یک وضعیت با اپراتور </a:t>
            </a:r>
            <a:r>
              <a:rPr lang="en-US" sz="20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D6CAA-7095-4BFC-A832-C3D10836F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4" y="3825927"/>
            <a:ext cx="4420339" cy="1492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3FDF83-BE87-4DFA-9C02-29028C434D3C}"/>
              </a:ext>
            </a:extLst>
          </p:cNvPr>
          <p:cNvSpPr txBox="1"/>
          <p:nvPr/>
        </p:nvSpPr>
        <p:spPr>
          <a:xfrm>
            <a:off x="230337" y="53052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56387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B5B9C-9012-4C2B-BE39-017D4E91C8E8}"/>
              </a:ext>
            </a:extLst>
          </p:cNvPr>
          <p:cNvSpPr/>
          <p:nvPr/>
        </p:nvSpPr>
        <p:spPr>
          <a:xfrm>
            <a:off x="586680" y="1992199"/>
            <a:ext cx="3970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5A3B17"/>
                </a:solidFill>
                <a:latin typeface="Timeless" panose="02000503060000020004" pitchFamily="2" charset="0"/>
                <a:cs typeface="IRANSans" panose="02040503050201020203" pitchFamily="18" charset="-78"/>
              </a:rPr>
              <a:t>Range Pattern</a:t>
            </a:r>
            <a:endParaRPr lang="en-US" sz="3200" b="1" dirty="0">
              <a:solidFill>
                <a:srgbClr val="5A3B17"/>
              </a:solidFill>
              <a:latin typeface="Timeless" panose="0200050306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3D8A4-18E5-4D49-8329-65E6B55BB71E}"/>
              </a:ext>
            </a:extLst>
          </p:cNvPr>
          <p:cNvSpPr/>
          <p:nvPr/>
        </p:nvSpPr>
        <p:spPr>
          <a:xfrm>
            <a:off x="586680" y="2682301"/>
            <a:ext cx="3863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تعیین یک بازه</a:t>
            </a:r>
            <a:endParaRPr lang="en-US" sz="2000" dirty="0">
              <a:solidFill>
                <a:srgbClr val="5A3B17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FDF83-BE87-4DFA-9C02-29028C434D3C}"/>
              </a:ext>
            </a:extLst>
          </p:cNvPr>
          <p:cNvSpPr txBox="1"/>
          <p:nvPr/>
        </p:nvSpPr>
        <p:spPr>
          <a:xfrm>
            <a:off x="289162" y="52354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Rust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7B12D-31B2-44F0-8273-4A9B65D94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" y="3908503"/>
            <a:ext cx="5001745" cy="132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3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B5B9C-9012-4C2B-BE39-017D4E91C8E8}"/>
              </a:ext>
            </a:extLst>
          </p:cNvPr>
          <p:cNvSpPr/>
          <p:nvPr/>
        </p:nvSpPr>
        <p:spPr>
          <a:xfrm>
            <a:off x="586680" y="1992199"/>
            <a:ext cx="3970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5A3B17"/>
                </a:solidFill>
                <a:latin typeface="Timeless" panose="02000503060000020004" pitchFamily="2" charset="0"/>
                <a:cs typeface="IRANSans" panose="02040503050201020203" pitchFamily="18" charset="-78"/>
              </a:rPr>
              <a:t>Structure Matching</a:t>
            </a:r>
            <a:endParaRPr lang="en-US" sz="3200" b="1" dirty="0">
              <a:solidFill>
                <a:srgbClr val="5A3B17"/>
              </a:solidFill>
              <a:latin typeface="Timeless" panose="0200050306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FDF83-BE87-4DFA-9C02-29028C434D3C}"/>
              </a:ext>
            </a:extLst>
          </p:cNvPr>
          <p:cNvSpPr txBox="1"/>
          <p:nvPr/>
        </p:nvSpPr>
        <p:spPr>
          <a:xfrm>
            <a:off x="289162" y="52577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Rust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851A4-A186-4B38-9712-85F973699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5763"/>
            <a:ext cx="5143500" cy="14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B5B9C-9012-4C2B-BE39-017D4E91C8E8}"/>
              </a:ext>
            </a:extLst>
          </p:cNvPr>
          <p:cNvSpPr/>
          <p:nvPr/>
        </p:nvSpPr>
        <p:spPr>
          <a:xfrm>
            <a:off x="586680" y="1992199"/>
            <a:ext cx="3970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5A3B17"/>
                </a:solidFill>
                <a:latin typeface="Timeless" panose="02000503060000020004" pitchFamily="2" charset="0"/>
                <a:cs typeface="IRANSans" panose="02040503050201020203" pitchFamily="18" charset="-78"/>
              </a:rPr>
              <a:t>Match Guards</a:t>
            </a:r>
            <a:endParaRPr lang="en-US" sz="3200" b="1" dirty="0">
              <a:solidFill>
                <a:srgbClr val="5A3B17"/>
              </a:solidFill>
              <a:latin typeface="Timeless" panose="0200050306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FDF83-BE87-4DFA-9C02-29028C434D3C}"/>
              </a:ext>
            </a:extLst>
          </p:cNvPr>
          <p:cNvSpPr txBox="1"/>
          <p:nvPr/>
        </p:nvSpPr>
        <p:spPr>
          <a:xfrm>
            <a:off x="289162" y="52354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Rust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A46C2-D8D2-4329-B3A5-474F6565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3141"/>
            <a:ext cx="5143500" cy="1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6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B5B9C-9012-4C2B-BE39-017D4E91C8E8}"/>
              </a:ext>
            </a:extLst>
          </p:cNvPr>
          <p:cNvSpPr/>
          <p:nvPr/>
        </p:nvSpPr>
        <p:spPr>
          <a:xfrm>
            <a:off x="538667" y="1981048"/>
            <a:ext cx="40661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5A3B17"/>
                </a:solidFill>
                <a:latin typeface="Timeless" panose="02000503060000020004" pitchFamily="2" charset="0"/>
                <a:cs typeface="IRANSans" panose="02040503050201020203" pitchFamily="18" charset="-78"/>
              </a:rPr>
              <a:t>Inheritance Matching</a:t>
            </a:r>
            <a:endParaRPr lang="en-US" sz="3200" b="1" dirty="0">
              <a:solidFill>
                <a:srgbClr val="5A3B17"/>
              </a:solidFill>
              <a:latin typeface="Timeless" panose="0200050306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FDF83-BE87-4DFA-9C02-29028C434D3C}"/>
              </a:ext>
            </a:extLst>
          </p:cNvPr>
          <p:cNvSpPr txBox="1"/>
          <p:nvPr/>
        </p:nvSpPr>
        <p:spPr>
          <a:xfrm>
            <a:off x="295516" y="50911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Kotlin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DF502-38BB-4FAD-A4FD-821F865C7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6" y="3767371"/>
            <a:ext cx="4797307" cy="132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2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B5B9C-9012-4C2B-BE39-017D4E91C8E8}"/>
              </a:ext>
            </a:extLst>
          </p:cNvPr>
          <p:cNvSpPr/>
          <p:nvPr/>
        </p:nvSpPr>
        <p:spPr>
          <a:xfrm>
            <a:off x="538667" y="1981048"/>
            <a:ext cx="40661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5A3B17"/>
                </a:solidFill>
                <a:latin typeface="Timeless" panose="02000503060000020004" pitchFamily="2" charset="0"/>
                <a:cs typeface="IRANSans" panose="02040503050201020203" pitchFamily="18" charset="-78"/>
              </a:rPr>
              <a:t>Tuple Matching</a:t>
            </a:r>
            <a:endParaRPr lang="en-US" sz="3200" b="1" dirty="0">
              <a:solidFill>
                <a:srgbClr val="5A3B17"/>
              </a:solidFill>
              <a:latin typeface="Timeless" panose="0200050306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FDF83-BE87-4DFA-9C02-29028C434D3C}"/>
              </a:ext>
            </a:extLst>
          </p:cNvPr>
          <p:cNvSpPr txBox="1"/>
          <p:nvPr/>
        </p:nvSpPr>
        <p:spPr>
          <a:xfrm>
            <a:off x="295516" y="583867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C#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91238-D3BD-4493-B54F-C7828ECA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739"/>
            <a:ext cx="5143500" cy="24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8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533CF-D13F-444D-A0BF-F06AD22C1518}"/>
              </a:ext>
            </a:extLst>
          </p:cNvPr>
          <p:cNvSpPr/>
          <p:nvPr/>
        </p:nvSpPr>
        <p:spPr>
          <a:xfrm>
            <a:off x="639866" y="4310390"/>
            <a:ext cx="3863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و الگو های دیگر...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68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B98E8-35BE-4375-846E-1BBBCA372314}"/>
              </a:ext>
            </a:extLst>
          </p:cNvPr>
          <p:cNvSpPr/>
          <p:nvPr/>
        </p:nvSpPr>
        <p:spPr>
          <a:xfrm>
            <a:off x="639866" y="3448615"/>
            <a:ext cx="38637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/>
            <a:r>
              <a:rPr lang="fa-IR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در حال حاظر، این قابلیت بعد از </a:t>
            </a:r>
            <a:r>
              <a:rPr lang="en-US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null safety</a:t>
            </a:r>
            <a:r>
              <a:rPr lang="fa-IR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یکی از داغ ترین بحث ها در زمینه طراحی زبان های برنامه نویسی است.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62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39E0B-FD05-4B78-9185-B0E23B0E00CE}"/>
              </a:ext>
            </a:extLst>
          </p:cNvPr>
          <p:cNvSpPr/>
          <p:nvPr/>
        </p:nvSpPr>
        <p:spPr>
          <a:xfrm>
            <a:off x="639866" y="3640976"/>
            <a:ext cx="386376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500" dirty="0">
                <a:solidFill>
                  <a:srgbClr val="5A3B17"/>
                </a:solidFill>
                <a:latin typeface="French Script MT" panose="03020402040607040605" pitchFamily="66" charset="0"/>
                <a:cs typeface="IRANSans" panose="02040503050201020203" pitchFamily="18" charset="-78"/>
              </a:rPr>
              <a:t>Fin</a:t>
            </a:r>
            <a:endParaRPr lang="en-US" sz="11500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</p:spTree>
    <p:extLst>
      <p:ext uri="{BB962C8B-B14F-4D97-AF65-F5344CB8AC3E}">
        <p14:creationId xmlns:p14="http://schemas.microsoft.com/office/powerpoint/2010/main" val="232734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1B6F4-A65D-40AF-ACB9-1FAD43DF0687}"/>
              </a:ext>
            </a:extLst>
          </p:cNvPr>
          <p:cNvSpPr/>
          <p:nvPr/>
        </p:nvSpPr>
        <p:spPr>
          <a:xfrm>
            <a:off x="769435" y="3678780"/>
            <a:ext cx="3554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/>
            <a:r>
              <a:rPr lang="fa-IR" sz="2800" dirty="0">
                <a:solidFill>
                  <a:srgbClr val="5A3B17"/>
                </a:solidFill>
                <a:latin typeface="IRANSans" panose="02040503050201020203" pitchFamily="18" charset="-78"/>
                <a:ea typeface="Open Sans" panose="020B0606030504020204" pitchFamily="34" charset="0"/>
                <a:cs typeface="IRANSans" panose="02040503050201020203" pitchFamily="18" charset="-78"/>
              </a:rPr>
              <a:t>پترن متچینگ </a:t>
            </a:r>
            <a:r>
              <a:rPr lang="fa-IR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یک روش جدید برای کنترل جریان در یک برنامه است</a:t>
            </a:r>
            <a:r>
              <a:rPr lang="en-US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.</a:t>
            </a:r>
            <a:endParaRPr lang="en-US" sz="28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420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1B6F4-A65D-40AF-ACB9-1FAD43DF0687}"/>
              </a:ext>
            </a:extLst>
          </p:cNvPr>
          <p:cNvSpPr/>
          <p:nvPr/>
        </p:nvSpPr>
        <p:spPr>
          <a:xfrm>
            <a:off x="819745" y="3396430"/>
            <a:ext cx="35040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/>
            <a:r>
              <a:rPr lang="fa-IR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کنترل جریان در یک برنامه، هر ساختاری است که ترتیب اجرای عبارات را عوض کند</a:t>
            </a:r>
            <a:r>
              <a:rPr lang="en-US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491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3AC3F-1790-4564-ADD2-2F0E0E890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46" y="3839012"/>
            <a:ext cx="2172003" cy="138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F1D55D-7F6C-426E-8305-1E1E81B15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93" y="5939618"/>
            <a:ext cx="3296110" cy="1743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5B5B9C-9012-4C2B-BE39-017D4E91C8E8}"/>
              </a:ext>
            </a:extLst>
          </p:cNvPr>
          <p:cNvSpPr/>
          <p:nvPr/>
        </p:nvSpPr>
        <p:spPr>
          <a:xfrm>
            <a:off x="819745" y="1553381"/>
            <a:ext cx="35040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/>
            <a:r>
              <a:rPr lang="fa-IR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برای مثال </a:t>
            </a:r>
            <a:r>
              <a:rPr lang="en-US" sz="2400" dirty="0">
                <a:solidFill>
                  <a:srgbClr val="5A3B17"/>
                </a:solidFill>
                <a:latin typeface="JetBrains Mono" panose="020B0509020102050004" pitchFamily="49" charset="0"/>
                <a:cs typeface="IRANSans" panose="02040503050201020203" pitchFamily="18" charset="-78"/>
              </a:rPr>
              <a:t>if/else</a:t>
            </a:r>
            <a:r>
              <a:rPr lang="fa-IR" sz="2400" dirty="0">
                <a:solidFill>
                  <a:srgbClr val="5A3B17"/>
                </a:solidFill>
                <a:latin typeface="JetBrains Mono" panose="020B0509020102050004" pitchFamily="49" charset="0"/>
                <a:cs typeface="IRANSans" panose="02040503050201020203" pitchFamily="18" charset="-78"/>
              </a:rPr>
              <a:t> </a:t>
            </a:r>
            <a:r>
              <a:rPr lang="fa-IR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و </a:t>
            </a:r>
            <a:r>
              <a:rPr lang="en-US" sz="2400" dirty="0">
                <a:solidFill>
                  <a:srgbClr val="5A3B17"/>
                </a:solidFill>
                <a:latin typeface="JetBrains Mono" panose="020B0509020102050004" pitchFamily="49" charset="0"/>
                <a:cs typeface="IRANSans" panose="02040503050201020203" pitchFamily="18" charset="-78"/>
              </a:rPr>
              <a:t>switch/case</a:t>
            </a:r>
            <a:r>
              <a:rPr lang="fa-IR" sz="2400" dirty="0">
                <a:solidFill>
                  <a:srgbClr val="5A3B17"/>
                </a:solidFill>
                <a:latin typeface="JetBrains Mono" panose="020B0509020102050004" pitchFamily="49" charset="0"/>
                <a:cs typeface="IRANSans" panose="02040503050201020203" pitchFamily="18" charset="-78"/>
              </a:rPr>
              <a:t> </a:t>
            </a:r>
            <a:r>
              <a:rPr lang="fa-IR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دو نمونه از دستور های کنترل جریان شرطی هستند</a:t>
            </a:r>
            <a:r>
              <a:rPr lang="en-US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.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FDC62C-F581-4CA7-BBF3-9BCD384C067E}"/>
              </a:ext>
            </a:extLst>
          </p:cNvPr>
          <p:cNvSpPr txBox="1"/>
          <p:nvPr/>
        </p:nvSpPr>
        <p:spPr>
          <a:xfrm>
            <a:off x="1863859" y="5220330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If/else</a:t>
            </a:r>
            <a:r>
              <a:rPr lang="fa-IR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در </a:t>
            </a:r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1C34C-8B12-48B7-825C-48397054EACE}"/>
              </a:ext>
            </a:extLst>
          </p:cNvPr>
          <p:cNvSpPr txBox="1"/>
          <p:nvPr/>
        </p:nvSpPr>
        <p:spPr>
          <a:xfrm>
            <a:off x="1658676" y="768293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switch/case</a:t>
            </a:r>
            <a:r>
              <a:rPr lang="fa-IR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در </a:t>
            </a:r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818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B5B9C-9012-4C2B-BE39-017D4E91C8E8}"/>
              </a:ext>
            </a:extLst>
          </p:cNvPr>
          <p:cNvSpPr/>
          <p:nvPr/>
        </p:nvSpPr>
        <p:spPr>
          <a:xfrm>
            <a:off x="819744" y="1980476"/>
            <a:ext cx="35040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/>
            <a:r>
              <a:rPr lang="fa-IR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پترن مچینگ یک روش کنترل جریان شرطی جدید است.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88556-D688-4413-8DB0-5A4D53BB3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5" y="4098201"/>
            <a:ext cx="4134427" cy="1505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C10690-94D3-4B6D-AE86-1D9A72081741}"/>
              </a:ext>
            </a:extLst>
          </p:cNvPr>
          <p:cNvSpPr txBox="1"/>
          <p:nvPr/>
        </p:nvSpPr>
        <p:spPr>
          <a:xfrm>
            <a:off x="1556085" y="5609792"/>
            <a:ext cx="2031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Match</a:t>
            </a:r>
            <a:r>
              <a:rPr lang="fa-IR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ساده در </a:t>
            </a:r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6527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3DEDE-7B89-4719-9676-BD3C19D9926D}"/>
              </a:ext>
            </a:extLst>
          </p:cNvPr>
          <p:cNvSpPr/>
          <p:nvPr/>
        </p:nvSpPr>
        <p:spPr>
          <a:xfrm>
            <a:off x="639866" y="3448615"/>
            <a:ext cx="38637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/>
            <a:r>
              <a:rPr lang="fa-IR" sz="28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این قابلیت این قدر جدید است که احتمالاً هنوز بطور کامل در زبان برنامه نویسی که شما استفاده می کنید، پیاده سازی نشده.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789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B5B9C-9012-4C2B-BE39-017D4E91C8E8}"/>
              </a:ext>
            </a:extLst>
          </p:cNvPr>
          <p:cNvSpPr/>
          <p:nvPr/>
        </p:nvSpPr>
        <p:spPr>
          <a:xfrm>
            <a:off x="700282" y="2019024"/>
            <a:ext cx="3970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/>
            <a:r>
              <a:rPr lang="fa-IR" sz="32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پترن ها:</a:t>
            </a:r>
            <a:endParaRPr lang="en-US" sz="3200" dirty="0">
              <a:solidFill>
                <a:srgbClr val="5A3B1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05D18-D9E1-4E97-9D13-365B251E70E3}"/>
              </a:ext>
            </a:extLst>
          </p:cNvPr>
          <p:cNvSpPr txBox="1"/>
          <p:nvPr/>
        </p:nvSpPr>
        <p:spPr>
          <a:xfrm>
            <a:off x="586679" y="2678212"/>
            <a:ext cx="3970141" cy="420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3B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Exact Matching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3B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Matching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3B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Patterns/ OR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3B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3B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 Matching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3B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 Matching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3B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 Matching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3B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 Guards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3B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Tuple Matching</a:t>
            </a:r>
            <a:endParaRPr lang="fa-IR" dirty="0">
              <a:solidFill>
                <a:srgbClr val="5A3B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3B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Matching</a:t>
            </a:r>
          </a:p>
        </p:txBody>
      </p:sp>
    </p:spTree>
    <p:extLst>
      <p:ext uri="{BB962C8B-B14F-4D97-AF65-F5344CB8AC3E}">
        <p14:creationId xmlns:p14="http://schemas.microsoft.com/office/powerpoint/2010/main" val="280449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B5B9C-9012-4C2B-BE39-017D4E91C8E8}"/>
              </a:ext>
            </a:extLst>
          </p:cNvPr>
          <p:cNvSpPr/>
          <p:nvPr/>
        </p:nvSpPr>
        <p:spPr>
          <a:xfrm>
            <a:off x="586680" y="1992199"/>
            <a:ext cx="3970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5A3B17"/>
                </a:solidFill>
                <a:latin typeface="Timeless" panose="02000503060000020004" pitchFamily="2" charset="0"/>
                <a:cs typeface="IRANSans" panose="02040503050201020203" pitchFamily="18" charset="-78"/>
              </a:rPr>
              <a:t>Exact Matching</a:t>
            </a:r>
            <a:endParaRPr lang="en-US" sz="3200" b="1" dirty="0">
              <a:solidFill>
                <a:srgbClr val="5A3B17"/>
              </a:solidFill>
              <a:latin typeface="Timeless" panose="0200050306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95177-2F62-402A-A04C-C06AF617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5" y="3667006"/>
            <a:ext cx="4134427" cy="1505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A1DA46-3DDE-4571-BB4C-154362384FDE}"/>
              </a:ext>
            </a:extLst>
          </p:cNvPr>
          <p:cNvSpPr txBox="1"/>
          <p:nvPr/>
        </p:nvSpPr>
        <p:spPr>
          <a:xfrm>
            <a:off x="409973" y="51721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Rust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58345-2772-40C8-A4D7-6E79A2FCCB54}"/>
              </a:ext>
            </a:extLst>
          </p:cNvPr>
          <p:cNvSpPr/>
          <p:nvPr/>
        </p:nvSpPr>
        <p:spPr>
          <a:xfrm>
            <a:off x="586680" y="2648848"/>
            <a:ext cx="3863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مشابه </a:t>
            </a:r>
            <a:r>
              <a:rPr lang="en-US" sz="2000" dirty="0">
                <a:solidFill>
                  <a:srgbClr val="5A3B17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switch/case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039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005C3-FDF6-4544-B1E7-A6162D67C0A7}"/>
              </a:ext>
            </a:extLst>
          </p:cNvPr>
          <p:cNvSpPr txBox="1"/>
          <p:nvPr/>
        </p:nvSpPr>
        <p:spPr>
          <a:xfrm>
            <a:off x="295516" y="266700"/>
            <a:ext cx="141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Pattern </a:t>
            </a:r>
          </a:p>
          <a:p>
            <a:r>
              <a:rPr lang="en-US" sz="2400" dirty="0">
                <a:solidFill>
                  <a:srgbClr val="5A3B17"/>
                </a:solidFill>
                <a:latin typeface="Blackford" pitchFamily="2" charset="0"/>
              </a:rPr>
              <a:t>  Matching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349B7-82F5-47E0-BF74-54E8C3C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B5B9C-9012-4C2B-BE39-017D4E91C8E8}"/>
              </a:ext>
            </a:extLst>
          </p:cNvPr>
          <p:cNvSpPr/>
          <p:nvPr/>
        </p:nvSpPr>
        <p:spPr>
          <a:xfrm>
            <a:off x="586680" y="1992199"/>
            <a:ext cx="3970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5A3B17"/>
                </a:solidFill>
                <a:latin typeface="Timeless" panose="02000503060000020004" pitchFamily="2" charset="0"/>
                <a:cs typeface="IRANSans" panose="02040503050201020203" pitchFamily="18" charset="-78"/>
              </a:rPr>
              <a:t>Variable Matching</a:t>
            </a:r>
            <a:endParaRPr lang="en-US" sz="3200" b="1" dirty="0">
              <a:solidFill>
                <a:srgbClr val="5A3B17"/>
              </a:solidFill>
              <a:latin typeface="Timeless" panose="0200050306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942BB-061E-4112-945F-4BF952A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" y="3638710"/>
            <a:ext cx="5029902" cy="1810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37FF32-0C87-493A-A8EF-8C037C736543}"/>
              </a:ext>
            </a:extLst>
          </p:cNvPr>
          <p:cNvSpPr txBox="1"/>
          <p:nvPr/>
        </p:nvSpPr>
        <p:spPr>
          <a:xfrm>
            <a:off x="409973" y="54596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8F6839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356584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272</Words>
  <Application>Microsoft Office PowerPoint</Application>
  <PresentationFormat>On-screen Show (16:9)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Augusta</vt:lpstr>
      <vt:lpstr>Blackford</vt:lpstr>
      <vt:lpstr>Calibri</vt:lpstr>
      <vt:lpstr>Calibri Light</vt:lpstr>
      <vt:lpstr>French Script MT</vt:lpstr>
      <vt:lpstr>IRANSans</vt:lpstr>
      <vt:lpstr>JetBrains Mono</vt:lpstr>
      <vt:lpstr>Open Sans</vt:lpstr>
      <vt:lpstr>Timeless</vt:lpstr>
      <vt:lpstr>Vazir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Aligator</dc:creator>
  <cp:lastModifiedBy>Aligator</cp:lastModifiedBy>
  <cp:revision>36</cp:revision>
  <dcterms:created xsi:type="dcterms:W3CDTF">2020-07-09T20:05:26Z</dcterms:created>
  <dcterms:modified xsi:type="dcterms:W3CDTF">2020-07-11T08:52:27Z</dcterms:modified>
</cp:coreProperties>
</file>