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98" r:id="rId5"/>
    <p:sldId id="322" r:id="rId6"/>
    <p:sldId id="342" r:id="rId7"/>
    <p:sldId id="323" r:id="rId8"/>
    <p:sldId id="301" r:id="rId9"/>
    <p:sldId id="302" r:id="rId10"/>
    <p:sldId id="303" r:id="rId11"/>
    <p:sldId id="304" r:id="rId12"/>
    <p:sldId id="305" r:id="rId13"/>
    <p:sldId id="341" r:id="rId14"/>
    <p:sldId id="324" r:id="rId15"/>
    <p:sldId id="311" r:id="rId16"/>
    <p:sldId id="321" r:id="rId17"/>
    <p:sldId id="317" r:id="rId18"/>
    <p:sldId id="325" r:id="rId19"/>
    <p:sldId id="326" r:id="rId20"/>
    <p:sldId id="327" r:id="rId21"/>
    <p:sldId id="329" r:id="rId22"/>
    <p:sldId id="339" r:id="rId23"/>
    <p:sldId id="340" r:id="rId24"/>
    <p:sldId id="330" r:id="rId25"/>
    <p:sldId id="331" r:id="rId26"/>
    <p:sldId id="334" r:id="rId27"/>
    <p:sldId id="328" r:id="rId28"/>
    <p:sldId id="318" r:id="rId29"/>
    <p:sldId id="319" r:id="rId30"/>
    <p:sldId id="32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19" autoAdjust="0"/>
  </p:normalViewPr>
  <p:slideViewPr>
    <p:cSldViewPr snapToGrid="0">
      <p:cViewPr varScale="1">
        <p:scale>
          <a:sx n="80" d="100"/>
          <a:sy n="80"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DD486-F0B4-4A72-87C5-2F748E807D90}"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83AB7-6A6C-47DE-9F76-AACEE1EBBDB1}" type="slidenum">
              <a:rPr lang="en-US" smtClean="0"/>
              <a:t>‹#›</a:t>
            </a:fld>
            <a:endParaRPr lang="en-US"/>
          </a:p>
        </p:txBody>
      </p:sp>
    </p:spTree>
    <p:extLst>
      <p:ext uri="{BB962C8B-B14F-4D97-AF65-F5344CB8AC3E}">
        <p14:creationId xmlns:p14="http://schemas.microsoft.com/office/powerpoint/2010/main" val="336029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ource Sans Pro" panose="020B0503030403020204" pitchFamily="34" charset="0"/>
              </a:rPr>
              <a:t>One advantage is you are constrained to only possible values. In other words, if Age in your study is restricted to being between 5 and 10, you will always get a value between 5 and 10 this way.</a:t>
            </a:r>
          </a:p>
          <a:p>
            <a:pPr algn="l"/>
            <a:r>
              <a:rPr lang="en-US" b="0" i="0" dirty="0">
                <a:solidFill>
                  <a:srgbClr val="333333"/>
                </a:solidFill>
                <a:effectLst/>
                <a:latin typeface="Source Sans Pro" panose="020B0503030403020204" pitchFamily="34" charset="0"/>
              </a:rPr>
              <a:t>Another is the random component, which adds in some variability. This is important for accurate standard errors.</a:t>
            </a:r>
          </a:p>
          <a:p>
            <a:endParaRPr lang="en-US" dirty="0"/>
          </a:p>
        </p:txBody>
      </p:sp>
      <p:sp>
        <p:nvSpPr>
          <p:cNvPr id="4" name="Slide Number Placeholder 3"/>
          <p:cNvSpPr>
            <a:spLocks noGrp="1"/>
          </p:cNvSpPr>
          <p:nvPr>
            <p:ph type="sldNum" sz="quarter" idx="5"/>
          </p:nvPr>
        </p:nvSpPr>
        <p:spPr/>
        <p:txBody>
          <a:bodyPr/>
          <a:lstStyle/>
          <a:p>
            <a:fld id="{3DE83AB7-6A6C-47DE-9F76-AACEE1EBBDB1}" type="slidenum">
              <a:rPr lang="en-US" smtClean="0"/>
              <a:t>16</a:t>
            </a:fld>
            <a:endParaRPr lang="en-US"/>
          </a:p>
        </p:txBody>
      </p:sp>
    </p:spTree>
    <p:extLst>
      <p:ext uri="{BB962C8B-B14F-4D97-AF65-F5344CB8AC3E}">
        <p14:creationId xmlns:p14="http://schemas.microsoft.com/office/powerpoint/2010/main" val="3494163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Source Sans Pro" panose="020B0503030403020204" pitchFamily="34" charset="0"/>
              </a:rPr>
              <a:t>Use caution, though. Interpolation, for example, might make more sense for a variable like height in children–one that can’t go back down over time. </a:t>
            </a:r>
          </a:p>
          <a:p>
            <a:endParaRPr lang="en-US" dirty="0"/>
          </a:p>
        </p:txBody>
      </p:sp>
      <p:sp>
        <p:nvSpPr>
          <p:cNvPr id="4" name="Slide Number Placeholder 3"/>
          <p:cNvSpPr>
            <a:spLocks noGrp="1"/>
          </p:cNvSpPr>
          <p:nvPr>
            <p:ph type="sldNum" sz="quarter" idx="5"/>
          </p:nvPr>
        </p:nvSpPr>
        <p:spPr/>
        <p:txBody>
          <a:bodyPr/>
          <a:lstStyle/>
          <a:p>
            <a:fld id="{3DE83AB7-6A6C-47DE-9F76-AACEE1EBBDB1}" type="slidenum">
              <a:rPr lang="en-US" smtClean="0"/>
              <a:t>22</a:t>
            </a:fld>
            <a:endParaRPr lang="en-US"/>
          </a:p>
        </p:txBody>
      </p:sp>
    </p:spTree>
    <p:extLst>
      <p:ext uri="{BB962C8B-B14F-4D97-AF65-F5344CB8AC3E}">
        <p14:creationId xmlns:p14="http://schemas.microsoft.com/office/powerpoint/2010/main" val="993368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researchgate.net/publication/342133616_SICE_an_improved_missing_data_imputation_technique" TargetMode="External"/><Relationship Id="rId3" Type="http://schemas.openxmlformats.org/officeDocument/2006/relationships/hyperlink" Target="https://towardsdatascience.com/6-different-ways-to-compensate-for-missing-values-data-imputation-with-examples-6022d9ca0779" TargetMode="External"/><Relationship Id="rId7" Type="http://schemas.openxmlformats.org/officeDocument/2006/relationships/hyperlink" Target="https://www.ncbi.nlm.nih.gov/pmc/articles/PMC2602608/" TargetMode="External"/><Relationship Id="rId2" Type="http://schemas.openxmlformats.org/officeDocument/2006/relationships/hyperlink" Target="https://statisticsglobe.com/regression-imputation-stochastic-vs-deterministic/" TargetMode="External"/><Relationship Id="rId1" Type="http://schemas.openxmlformats.org/officeDocument/2006/relationships/slideLayout" Target="../slideLayouts/slideLayout2.xml"/><Relationship Id="rId6" Type="http://schemas.openxmlformats.org/officeDocument/2006/relationships/hyperlink" Target="https://www.kaggle.com/residentmario/simple-techniques-for-missing-data-imputation" TargetMode="External"/><Relationship Id="rId5" Type="http://schemas.openxmlformats.org/officeDocument/2006/relationships/hyperlink" Target="http://www.stat.columbia.edu/~gelman/arm/missing.pdf" TargetMode="External"/><Relationship Id="rId10" Type="http://schemas.openxmlformats.org/officeDocument/2006/relationships/hyperlink" Target="https://www.econ.cam.ac.uk/people-files/faculty/mw217/pdf/mispapnw.pdf" TargetMode="External"/><Relationship Id="rId4" Type="http://schemas.openxmlformats.org/officeDocument/2006/relationships/hyperlink" Target="https://www.sciencedirect.com/topics/mathematics/imputation-method" TargetMode="External"/><Relationship Id="rId9" Type="http://schemas.openxmlformats.org/officeDocument/2006/relationships/hyperlink" Target="http://www.hjms.hacettepe.edu.tr/uploads/3b365ab2-a0e5-4e22-ab4b-1d8f4b795da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Imputation Methods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Ali </a:t>
            </a:r>
            <a:r>
              <a:rPr lang="en-US" sz="1600" dirty="0" err="1"/>
              <a:t>Alkhalaf</a:t>
            </a:r>
            <a:endParaRPr lang="en-US" sz="1600" dirty="0"/>
          </a:p>
          <a:p>
            <a:pPr>
              <a:lnSpc>
                <a:spcPct val="100000"/>
              </a:lnSpc>
            </a:pPr>
            <a:r>
              <a:rPr lang="en-US" sz="1600" dirty="0"/>
              <a:t>MISK 2022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4DFC-E369-440F-83CB-B324D8C570B7}"/>
              </a:ext>
            </a:extLst>
          </p:cNvPr>
          <p:cNvSpPr>
            <a:spLocks noGrp="1"/>
          </p:cNvSpPr>
          <p:nvPr>
            <p:ph type="title"/>
          </p:nvPr>
        </p:nvSpPr>
        <p:spPr>
          <a:xfrm>
            <a:off x="1066800" y="2703621"/>
            <a:ext cx="10058400" cy="1450757"/>
          </a:xfrm>
        </p:spPr>
        <p:txBody>
          <a:bodyPr/>
          <a:lstStyle/>
          <a:p>
            <a:pPr algn="ctr"/>
            <a:r>
              <a:rPr lang="en-US" dirty="0"/>
              <a:t>How to handle missing data</a:t>
            </a:r>
          </a:p>
        </p:txBody>
      </p:sp>
    </p:spTree>
    <p:extLst>
      <p:ext uri="{BB962C8B-B14F-4D97-AF65-F5344CB8AC3E}">
        <p14:creationId xmlns:p14="http://schemas.microsoft.com/office/powerpoint/2010/main" val="274718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5974-10D4-40EC-9DED-9A101835D723}"/>
              </a:ext>
            </a:extLst>
          </p:cNvPr>
          <p:cNvSpPr>
            <a:spLocks noGrp="1"/>
          </p:cNvSpPr>
          <p:nvPr>
            <p:ph type="title"/>
          </p:nvPr>
        </p:nvSpPr>
        <p:spPr/>
        <p:txBody>
          <a:bodyPr/>
          <a:lstStyle/>
          <a:p>
            <a:r>
              <a:rPr lang="en-US" dirty="0"/>
              <a:t>How to handle missing data</a:t>
            </a:r>
          </a:p>
        </p:txBody>
      </p:sp>
      <p:sp>
        <p:nvSpPr>
          <p:cNvPr id="3" name="Content Placeholder 2">
            <a:extLst>
              <a:ext uri="{FF2B5EF4-FFF2-40B4-BE49-F238E27FC236}">
                <a16:creationId xmlns:a16="http://schemas.microsoft.com/office/drawing/2014/main" id="{412BF394-01E8-4FAE-9CD8-BAB933140A2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Handling missing data can be deal with by: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Omission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Reducing the data set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statical packages by default discard any case that has a missing value.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Imputation</a:t>
            </a:r>
          </a:p>
        </p:txBody>
      </p:sp>
    </p:spTree>
    <p:extLst>
      <p:ext uri="{BB962C8B-B14F-4D97-AF65-F5344CB8AC3E}">
        <p14:creationId xmlns:p14="http://schemas.microsoft.com/office/powerpoint/2010/main" val="363626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3B3D-267E-47F6-A3DF-81885C7B15FA}"/>
              </a:ext>
            </a:extLst>
          </p:cNvPr>
          <p:cNvSpPr>
            <a:spLocks noGrp="1"/>
          </p:cNvSpPr>
          <p:nvPr>
            <p:ph type="title"/>
          </p:nvPr>
        </p:nvSpPr>
        <p:spPr/>
        <p:txBody>
          <a:bodyPr/>
          <a:lstStyle/>
          <a:p>
            <a:r>
              <a:rPr lang="en-US" dirty="0"/>
              <a:t>Reducing the data set</a:t>
            </a:r>
          </a:p>
        </p:txBody>
      </p:sp>
      <p:sp>
        <p:nvSpPr>
          <p:cNvPr id="3" name="Content Placeholder 2">
            <a:extLst>
              <a:ext uri="{FF2B5EF4-FFF2-40B4-BE49-F238E27FC236}">
                <a16:creationId xmlns:a16="http://schemas.microsoft.com/office/drawing/2014/main" id="{4EE6FDB5-19DE-4885-835B-A946F086539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can be done by elimination of samples (rows) with missing values or elimination of attributes (columns) with missing values.</a:t>
            </a:r>
          </a:p>
        </p:txBody>
      </p:sp>
    </p:spTree>
    <p:extLst>
      <p:ext uri="{BB962C8B-B14F-4D97-AF65-F5344CB8AC3E}">
        <p14:creationId xmlns:p14="http://schemas.microsoft.com/office/powerpoint/2010/main" val="72934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1B-CC99-4693-B8E1-9144958CBC6D}"/>
              </a:ext>
            </a:extLst>
          </p:cNvPr>
          <p:cNvSpPr>
            <a:spLocks noGrp="1"/>
          </p:cNvSpPr>
          <p:nvPr>
            <p:ph type="title"/>
          </p:nvPr>
        </p:nvSpPr>
        <p:spPr/>
        <p:txBody>
          <a:bodyPr/>
          <a:lstStyle/>
          <a:p>
            <a:r>
              <a:rPr lang="en-US" dirty="0"/>
              <a:t>Imputation</a:t>
            </a:r>
          </a:p>
        </p:txBody>
      </p:sp>
      <p:sp>
        <p:nvSpPr>
          <p:cNvPr id="3" name="Content Placeholder 2">
            <a:extLst>
              <a:ext uri="{FF2B5EF4-FFF2-40B4-BE49-F238E27FC236}">
                <a16:creationId xmlns:a16="http://schemas.microsoft.com/office/drawing/2014/main" id="{46476FD7-1476-4986-8AA5-DA554BF4DE8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Missing data are filled in to create a complete data matrix that can be analyzed using standard methods. Furthermore, it is the process of replacing those missing data with substituted values.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Imputation preserve these observation by replacing these missing data with values based on other available information.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92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AEEE-2745-4EBE-A601-9EA35DA27037}"/>
              </a:ext>
            </a:extLst>
          </p:cNvPr>
          <p:cNvSpPr>
            <a:spLocks noGrp="1"/>
          </p:cNvSpPr>
          <p:nvPr>
            <p:ph type="title"/>
          </p:nvPr>
        </p:nvSpPr>
        <p:spPr/>
        <p:txBody>
          <a:bodyPr/>
          <a:lstStyle/>
          <a:p>
            <a:r>
              <a:rPr lang="en-US" dirty="0"/>
              <a:t>Some imputation methods:</a:t>
            </a:r>
          </a:p>
        </p:txBody>
      </p:sp>
      <p:sp>
        <p:nvSpPr>
          <p:cNvPr id="3" name="Content Placeholder 2">
            <a:extLst>
              <a:ext uri="{FF2B5EF4-FFF2-40B4-BE49-F238E27FC236}">
                <a16:creationId xmlns:a16="http://schemas.microsoft.com/office/drawing/2014/main" id="{2988E98B-159C-45B4-BF8B-9F58BBBB8398}"/>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Listwise and pairwise deletion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Hot deck and cold deck imputation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Mean imputation</a:t>
            </a:r>
          </a:p>
          <a:p>
            <a:pPr>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K-nearest neighbor KNN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Regression imputation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Stochastic imputation</a:t>
            </a:r>
          </a:p>
          <a:p>
            <a:pPr>
              <a:buFont typeface="Wingdings" panose="05000000000000000000" pitchFamily="2" charset="2"/>
              <a:buChar char="Ø"/>
            </a:pPr>
            <a:r>
              <a:rPr lang="en-US" sz="2000" i="0" dirty="0">
                <a:solidFill>
                  <a:schemeClr val="tx1"/>
                </a:solidFill>
                <a:effectLst/>
                <a:latin typeface="Times New Roman" panose="02020603050405020304" pitchFamily="18" charset="0"/>
                <a:cs typeface="Times New Roman" panose="02020603050405020304" pitchFamily="18" charset="0"/>
              </a:rPr>
              <a:t>Interpolation and extrapolation</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EAD4-328C-46BB-877B-67AD5D7877F5}"/>
              </a:ext>
            </a:extLst>
          </p:cNvPr>
          <p:cNvSpPr>
            <a:spLocks noGrp="1"/>
          </p:cNvSpPr>
          <p:nvPr>
            <p:ph type="title"/>
          </p:nvPr>
        </p:nvSpPr>
        <p:spPr/>
        <p:txBody>
          <a:bodyPr/>
          <a:lstStyle/>
          <a:p>
            <a:r>
              <a:rPr lang="en-US" dirty="0"/>
              <a:t>Listwise </a:t>
            </a:r>
            <a:r>
              <a:rPr lang="en-US" dirty="0">
                <a:solidFill>
                  <a:schemeClr val="tx1"/>
                </a:solidFill>
                <a:latin typeface="Times New Roman" panose="02020603050405020304" pitchFamily="18" charset="0"/>
                <a:cs typeface="Times New Roman" panose="02020603050405020304" pitchFamily="18" charset="0"/>
              </a:rPr>
              <a:t>and pairwise </a:t>
            </a:r>
            <a:r>
              <a:rPr lang="en-US" dirty="0"/>
              <a:t>deletion</a:t>
            </a:r>
          </a:p>
        </p:txBody>
      </p:sp>
      <p:sp>
        <p:nvSpPr>
          <p:cNvPr id="3" name="Content Placeholder 2">
            <a:extLst>
              <a:ext uri="{FF2B5EF4-FFF2-40B4-BE49-F238E27FC236}">
                <a16:creationId xmlns:a16="http://schemas.microsoft.com/office/drawing/2014/main" id="{493C1C88-79AA-4317-A377-8348566237C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Listwise deletion: when all cases with a missing value are deleted.</a:t>
            </a:r>
          </a:p>
          <a:p>
            <a:r>
              <a:rPr lang="en-US" sz="2000" b="0" i="0" dirty="0">
                <a:solidFill>
                  <a:srgbClr val="202122"/>
                </a:solidFill>
                <a:effectLst/>
                <a:latin typeface="Times New Roman" panose="02020603050405020304" pitchFamily="18" charset="0"/>
                <a:cs typeface="Times New Roman" panose="02020603050405020304" pitchFamily="18" charset="0"/>
              </a:rPr>
              <a:t>Pairwise deletion involves deleting a case when it is missing a variable required for a particular analysis, but including that case in analyses for which all required variables are present.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91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1673-CAD1-4CC8-B7A5-A7FCB5EFD4B0}"/>
              </a:ext>
            </a:extLst>
          </p:cNvPr>
          <p:cNvSpPr>
            <a:spLocks noGrp="1"/>
          </p:cNvSpPr>
          <p:nvPr>
            <p:ph type="title"/>
          </p:nvPr>
        </p:nvSpPr>
        <p:spPr/>
        <p:txBody>
          <a:bodyPr/>
          <a:lstStyle/>
          <a:p>
            <a:r>
              <a:rPr lang="en-US" i="0" dirty="0">
                <a:solidFill>
                  <a:schemeClr val="tx1"/>
                </a:solidFill>
                <a:effectLst/>
              </a:rPr>
              <a:t>Hot deck imputation</a:t>
            </a:r>
            <a:endParaRPr lang="en-US" dirty="0"/>
          </a:p>
        </p:txBody>
      </p:sp>
      <p:sp>
        <p:nvSpPr>
          <p:cNvPr id="3" name="Content Placeholder 2">
            <a:extLst>
              <a:ext uri="{FF2B5EF4-FFF2-40B4-BE49-F238E27FC236}">
                <a16:creationId xmlns:a16="http://schemas.microsoft.com/office/drawing/2014/main" id="{0FC6F60B-674D-4104-BE27-62ACE930E829}"/>
              </a:ext>
            </a:extLst>
          </p:cNvPr>
          <p:cNvSpPr>
            <a:spLocks noGrp="1"/>
          </p:cNvSpPr>
          <p:nvPr>
            <p:ph idx="1"/>
          </p:nvPr>
        </p:nvSpPr>
        <p:spPr/>
        <p:txBody>
          <a:bodyPr>
            <a:normAutofit/>
          </a:bodyPr>
          <a:lstStyle/>
          <a:p>
            <a:pPr algn="l"/>
            <a:r>
              <a:rPr lang="en-US" sz="2000" b="0" i="0" dirty="0">
                <a:solidFill>
                  <a:srgbClr val="333333"/>
                </a:solidFill>
                <a:effectLst/>
                <a:latin typeface="Times New Roman" panose="02020603050405020304" pitchFamily="18" charset="0"/>
                <a:cs typeface="Times New Roman" panose="02020603050405020304" pitchFamily="18" charset="0"/>
              </a:rPr>
              <a:t>A randomly chosen value from an individual in the sample who has similar values on other variables.</a:t>
            </a:r>
          </a:p>
          <a:p>
            <a:pPr algn="l"/>
            <a:r>
              <a:rPr lang="en-US" sz="2000" dirty="0">
                <a:solidFill>
                  <a:srgbClr val="333333"/>
                </a:solidFill>
                <a:latin typeface="Times New Roman" panose="02020603050405020304" pitchFamily="18" charset="0"/>
                <a:cs typeface="Times New Roman" panose="02020603050405020304" pitchFamily="18" charset="0"/>
              </a:rPr>
              <a:t>F</a:t>
            </a:r>
            <a:r>
              <a:rPr lang="en-US" sz="2000" b="0" i="0" dirty="0">
                <a:solidFill>
                  <a:srgbClr val="333333"/>
                </a:solidFill>
                <a:effectLst/>
                <a:latin typeface="Times New Roman" panose="02020603050405020304" pitchFamily="18" charset="0"/>
                <a:cs typeface="Times New Roman" panose="02020603050405020304" pitchFamily="18" charset="0"/>
              </a:rPr>
              <a:t>ind all the sample subjects who are similar on other variables, then randomly choose one of their values on the missing variable.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51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C1BC-BF36-45E7-BCB0-638566E0BA04}"/>
              </a:ext>
            </a:extLst>
          </p:cNvPr>
          <p:cNvSpPr>
            <a:spLocks noGrp="1"/>
          </p:cNvSpPr>
          <p:nvPr>
            <p:ph type="title"/>
          </p:nvPr>
        </p:nvSpPr>
        <p:spPr/>
        <p:txBody>
          <a:bodyPr/>
          <a:lstStyle/>
          <a:p>
            <a:r>
              <a:rPr lang="en-US" i="0" dirty="0">
                <a:solidFill>
                  <a:schemeClr val="tx1"/>
                </a:solidFill>
                <a:effectLst/>
              </a:rPr>
              <a:t>Cold deck imputation</a:t>
            </a:r>
            <a:endParaRPr lang="en-US" dirty="0"/>
          </a:p>
        </p:txBody>
      </p:sp>
      <p:sp>
        <p:nvSpPr>
          <p:cNvPr id="3" name="Content Placeholder 2">
            <a:extLst>
              <a:ext uri="{FF2B5EF4-FFF2-40B4-BE49-F238E27FC236}">
                <a16:creationId xmlns:a16="http://schemas.microsoft.com/office/drawing/2014/main" id="{110DE592-F792-4E58-AFD0-B4E47CC7579B}"/>
              </a:ext>
            </a:extLst>
          </p:cNvPr>
          <p:cNvSpPr>
            <a:spLocks noGrp="1"/>
          </p:cNvSpPr>
          <p:nvPr>
            <p:ph idx="1"/>
          </p:nvPr>
        </p:nvSpPr>
        <p:spPr/>
        <p:txBody>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A systematically chosen value from an individual who has similar values on other variables.</a:t>
            </a:r>
          </a:p>
          <a:p>
            <a:pPr algn="l"/>
            <a:r>
              <a:rPr lang="en-US" b="0" i="0" dirty="0">
                <a:solidFill>
                  <a:srgbClr val="333333"/>
                </a:solidFill>
                <a:effectLst/>
                <a:latin typeface="Times New Roman" panose="02020603050405020304" pitchFamily="18" charset="0"/>
                <a:cs typeface="Times New Roman" panose="02020603050405020304" pitchFamily="18" charset="0"/>
              </a:rPr>
              <a:t>This is similar to Hot Deck in most ways, but removes the random variation. So for example, you may always choose the third individual in the same experimental condition and block.</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5BDA0B-88BD-4AD2-ACB5-B2BBD9A84486}"/>
              </a:ext>
            </a:extLst>
          </p:cNvPr>
          <p:cNvSpPr txBox="1"/>
          <p:nvPr/>
        </p:nvSpPr>
        <p:spPr>
          <a:xfrm>
            <a:off x="2393244" y="5005190"/>
            <a:ext cx="60960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142049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B372-3DE6-49D4-AB4F-65426BD186A8}"/>
              </a:ext>
            </a:extLst>
          </p:cNvPr>
          <p:cNvSpPr>
            <a:spLocks noGrp="1"/>
          </p:cNvSpPr>
          <p:nvPr>
            <p:ph type="title"/>
          </p:nvPr>
        </p:nvSpPr>
        <p:spPr/>
        <p:txBody>
          <a:bodyPr/>
          <a:lstStyle/>
          <a:p>
            <a:r>
              <a:rPr lang="en-US" dirty="0"/>
              <a:t>Mean Imputation</a:t>
            </a:r>
          </a:p>
        </p:txBody>
      </p:sp>
      <p:sp>
        <p:nvSpPr>
          <p:cNvPr id="3" name="Content Placeholder 2">
            <a:extLst>
              <a:ext uri="{FF2B5EF4-FFF2-40B4-BE49-F238E27FC236}">
                <a16:creationId xmlns:a16="http://schemas.microsoft.com/office/drawing/2014/main" id="{666A4687-1C8D-4792-A183-25CDDEB20DCA}"/>
              </a:ext>
            </a:extLst>
          </p:cNvPr>
          <p:cNvSpPr>
            <a:spLocks noGrp="1"/>
          </p:cNvSpPr>
          <p:nvPr>
            <p:ph idx="1"/>
          </p:nvPr>
        </p:nvSpPr>
        <p:spPr/>
        <p:txBody>
          <a:bodyPr>
            <a:normAutofit/>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Simply calculate the mean of the observed values for that variable for all individuals who are non-missing.</a:t>
            </a:r>
          </a:p>
          <a:p>
            <a:r>
              <a:rPr lang="en-US" dirty="0">
                <a:latin typeface="Times New Roman" panose="02020603050405020304" pitchFamily="18" charset="0"/>
                <a:cs typeface="Times New Roman" panose="02020603050405020304" pitchFamily="18" charset="0"/>
              </a:rPr>
              <a:t>This method is usable only for numeric attributes and is usually combined with replacing missing values with most common attribute value for symbolic attributes.</a:t>
            </a:r>
          </a:p>
          <a:p>
            <a:r>
              <a:rPr lang="en-US" b="0" i="0" dirty="0">
                <a:solidFill>
                  <a:srgbClr val="333333"/>
                </a:solidFill>
                <a:effectLst/>
                <a:latin typeface="Times New Roman" panose="02020603050405020304" pitchFamily="18" charset="0"/>
                <a:cs typeface="Times New Roman" panose="02020603050405020304" pitchFamily="18" charset="0"/>
              </a:rPr>
              <a:t>It has the advantage of keeping the same mean and the same sample size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the mean is affected by the presence of outliers it seems natural to use the median instead just to assure robustness. In this case the missing data for a given attribute is replaced by the median of all known values of that attribute in the class where the instance with the missing values belongs.</a:t>
            </a:r>
          </a:p>
        </p:txBody>
      </p:sp>
    </p:spTree>
    <p:extLst>
      <p:ext uri="{BB962C8B-B14F-4D97-AF65-F5344CB8AC3E}">
        <p14:creationId xmlns:p14="http://schemas.microsoft.com/office/powerpoint/2010/main" val="90105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7DE7-11A3-46F5-8006-7D42DEF7FAC3}"/>
              </a:ext>
            </a:extLst>
          </p:cNvPr>
          <p:cNvSpPr>
            <a:spLocks noGrp="1"/>
          </p:cNvSpPr>
          <p:nvPr>
            <p:ph type="title"/>
          </p:nvPr>
        </p:nvSpPr>
        <p:spPr/>
        <p:txBody>
          <a:bodyPr/>
          <a:lstStyle/>
          <a:p>
            <a:r>
              <a:rPr lang="en-US" b="0" i="0" dirty="0">
                <a:solidFill>
                  <a:srgbClr val="333333"/>
                </a:solidFill>
                <a:effectLst/>
              </a:rPr>
              <a:t>K-nearest neighbor KNN</a:t>
            </a:r>
            <a:endParaRPr lang="en-US" dirty="0"/>
          </a:p>
        </p:txBody>
      </p:sp>
      <p:sp>
        <p:nvSpPr>
          <p:cNvPr id="3" name="Content Placeholder 2">
            <a:extLst>
              <a:ext uri="{FF2B5EF4-FFF2-40B4-BE49-F238E27FC236}">
                <a16:creationId xmlns:a16="http://schemas.microsoft.com/office/drawing/2014/main" id="{76763D20-A909-4EA4-AC17-254B2089F515}"/>
              </a:ext>
            </a:extLst>
          </p:cNvPr>
          <p:cNvSpPr>
            <a:spLocks noGrp="1"/>
          </p:cNvSpPr>
          <p:nvPr>
            <p:ph idx="1"/>
          </p:nvPr>
        </p:nvSpPr>
        <p:spPr/>
        <p:txBody>
          <a:bodyPr/>
          <a:lstStyle/>
          <a:p>
            <a:pPr algn="l"/>
            <a:r>
              <a:rPr lang="en-US" sz="2000" b="0" i="1" dirty="0">
                <a:solidFill>
                  <a:srgbClr val="333333"/>
                </a:solidFill>
                <a:effectLst/>
                <a:latin typeface="Times New Roman" panose="02020603050405020304" pitchFamily="18" charset="0"/>
                <a:cs typeface="Times New Roman" panose="02020603050405020304" pitchFamily="18" charset="0"/>
              </a:rPr>
              <a:t>K</a:t>
            </a:r>
            <a:r>
              <a:rPr lang="en-US" sz="2000" b="0" i="0" dirty="0">
                <a:solidFill>
                  <a:srgbClr val="333333"/>
                </a:solidFill>
                <a:effectLst/>
                <a:latin typeface="Times New Roman" panose="02020603050405020304" pitchFamily="18" charset="0"/>
                <a:cs typeface="Times New Roman" panose="02020603050405020304" pitchFamily="18" charset="0"/>
              </a:rPr>
              <a:t>-nearest neighbor (KNN) imputes values by identifying observations with missing values, then identifying other observations that are most similar based on the other available features, and using the values from these nearest neighbor observations to impute missing values.</a:t>
            </a:r>
          </a:p>
          <a:p>
            <a:endParaRPr lang="en-US" dirty="0"/>
          </a:p>
        </p:txBody>
      </p:sp>
    </p:spTree>
    <p:extLst>
      <p:ext uri="{BB962C8B-B14F-4D97-AF65-F5344CB8AC3E}">
        <p14:creationId xmlns:p14="http://schemas.microsoft.com/office/powerpoint/2010/main" val="46978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1F6C-AA78-47E3-BF42-2CDD88B4143A}"/>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160199C-505F-42D3-9D19-64BCE183114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What are missing data</a:t>
            </a:r>
          </a:p>
          <a:p>
            <a:r>
              <a:rPr lang="en-US" dirty="0">
                <a:latin typeface="Times New Roman" panose="02020603050405020304" pitchFamily="18" charset="0"/>
                <a:cs typeface="Times New Roman" panose="02020603050405020304" pitchFamily="18" charset="0"/>
              </a:rPr>
              <a:t>The problems of missing data</a:t>
            </a:r>
          </a:p>
          <a:p>
            <a:r>
              <a:rPr lang="en-US" dirty="0">
                <a:latin typeface="Times New Roman" panose="02020603050405020304" pitchFamily="18" charset="0"/>
                <a:cs typeface="Times New Roman" panose="02020603050405020304" pitchFamily="18" charset="0"/>
              </a:rPr>
              <a:t>Types of missing data</a:t>
            </a:r>
          </a:p>
          <a:p>
            <a:r>
              <a:rPr lang="en-US" dirty="0">
                <a:latin typeface="Times New Roman" panose="02020603050405020304" pitchFamily="18" charset="0"/>
                <a:cs typeface="Times New Roman" panose="02020603050405020304" pitchFamily="18" charset="0"/>
              </a:rPr>
              <a:t>Imputation methods to fill the missing data</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12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71D4-7F9A-4336-AA96-8C8FC556549C}"/>
              </a:ext>
            </a:extLst>
          </p:cNvPr>
          <p:cNvSpPr>
            <a:spLocks noGrp="1"/>
          </p:cNvSpPr>
          <p:nvPr>
            <p:ph type="title"/>
          </p:nvPr>
        </p:nvSpPr>
        <p:spPr/>
        <p:txBody>
          <a:bodyPr/>
          <a:lstStyle/>
          <a:p>
            <a:r>
              <a:rPr lang="en-US" i="0" dirty="0">
                <a:solidFill>
                  <a:schemeClr val="tx1"/>
                </a:solidFill>
                <a:effectLst/>
              </a:rPr>
              <a:t>Regression imputation</a:t>
            </a:r>
            <a:endParaRPr lang="en-US" dirty="0"/>
          </a:p>
        </p:txBody>
      </p:sp>
      <p:sp>
        <p:nvSpPr>
          <p:cNvPr id="3" name="Content Placeholder 2">
            <a:extLst>
              <a:ext uri="{FF2B5EF4-FFF2-40B4-BE49-F238E27FC236}">
                <a16:creationId xmlns:a16="http://schemas.microsoft.com/office/drawing/2014/main" id="{0F03063C-23CE-4020-B5DD-DDEB3EA6AF6A}"/>
              </a:ext>
            </a:extLst>
          </p:cNvPr>
          <p:cNvSpPr>
            <a:spLocks noGrp="1"/>
          </p:cNvSpPr>
          <p:nvPr>
            <p:ph idx="1"/>
          </p:nvPr>
        </p:nvSpPr>
        <p:spPr/>
        <p:txBody>
          <a:bodyPr>
            <a:normAutofit/>
          </a:bodyPr>
          <a:lstStyle/>
          <a:p>
            <a:pPr algn="l"/>
            <a:r>
              <a:rPr lang="en-US" sz="2000" dirty="0">
                <a:solidFill>
                  <a:srgbClr val="202124"/>
                </a:solidFill>
                <a:latin typeface="Times New Roman" panose="02020603050405020304" pitchFamily="18" charset="0"/>
                <a:cs typeface="Times New Roman" panose="02020603050405020304" pitchFamily="18" charset="0"/>
              </a:rPr>
              <a:t>It </a:t>
            </a:r>
            <a:r>
              <a:rPr lang="en-US" sz="2000" i="0" dirty="0">
                <a:solidFill>
                  <a:srgbClr val="202124"/>
                </a:solidFill>
                <a:effectLst/>
                <a:latin typeface="Times New Roman" panose="02020603050405020304" pitchFamily="18" charset="0"/>
                <a:cs typeface="Times New Roman" panose="02020603050405020304" pitchFamily="18" charset="0"/>
              </a:rPr>
              <a:t>fits a statistical model on a variable with missing values. </a:t>
            </a:r>
            <a:r>
              <a:rPr lang="en-US" sz="2000" i="0" dirty="0">
                <a:solidFill>
                  <a:srgbClr val="333333"/>
                </a:solidFill>
                <a:effectLst/>
                <a:latin typeface="Times New Roman" panose="02020603050405020304" pitchFamily="18" charset="0"/>
                <a:cs typeface="Times New Roman" panose="02020603050405020304" pitchFamily="18" charset="0"/>
              </a:rPr>
              <a:t>The predicted value obtained by regressing the missing variable on other variables.</a:t>
            </a:r>
          </a:p>
          <a:p>
            <a:pPr algn="l"/>
            <a:r>
              <a:rPr lang="en-US" sz="2000" i="0" dirty="0">
                <a:solidFill>
                  <a:srgbClr val="333333"/>
                </a:solidFill>
                <a:effectLst/>
                <a:latin typeface="Times New Roman" panose="02020603050405020304" pitchFamily="18" charset="0"/>
                <a:cs typeface="Times New Roman" panose="02020603050405020304" pitchFamily="18" charset="0"/>
              </a:rPr>
              <a:t>So instead of just taking the mean, </a:t>
            </a:r>
            <a:r>
              <a:rPr lang="en-US" sz="2000" dirty="0">
                <a:solidFill>
                  <a:srgbClr val="333333"/>
                </a:solidFill>
                <a:latin typeface="Times New Roman" panose="02020603050405020304" pitchFamily="18" charset="0"/>
                <a:cs typeface="Times New Roman" panose="02020603050405020304" pitchFamily="18" charset="0"/>
              </a:rPr>
              <a:t>we</a:t>
            </a:r>
            <a:r>
              <a:rPr lang="en-US" sz="2000" i="0" dirty="0">
                <a:solidFill>
                  <a:srgbClr val="333333"/>
                </a:solidFill>
                <a:effectLst/>
                <a:latin typeface="Times New Roman" panose="02020603050405020304" pitchFamily="18" charset="0"/>
                <a:cs typeface="Times New Roman" panose="02020603050405020304" pitchFamily="18" charset="0"/>
              </a:rPr>
              <a:t>’re taking the predicted value, based on other variables.</a:t>
            </a:r>
          </a:p>
        </p:txBody>
      </p:sp>
    </p:spTree>
    <p:extLst>
      <p:ext uri="{BB962C8B-B14F-4D97-AF65-F5344CB8AC3E}">
        <p14:creationId xmlns:p14="http://schemas.microsoft.com/office/powerpoint/2010/main" val="140704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2CA9-26A1-4050-A982-FB9AE8C443E1}"/>
              </a:ext>
            </a:extLst>
          </p:cNvPr>
          <p:cNvSpPr>
            <a:spLocks noGrp="1"/>
          </p:cNvSpPr>
          <p:nvPr>
            <p:ph type="title"/>
          </p:nvPr>
        </p:nvSpPr>
        <p:spPr/>
        <p:txBody>
          <a:bodyPr>
            <a:normAutofit/>
          </a:bodyPr>
          <a:lstStyle/>
          <a:p>
            <a:r>
              <a:rPr lang="en-US" i="0" dirty="0">
                <a:solidFill>
                  <a:schemeClr val="tx1"/>
                </a:solidFill>
                <a:effectLst/>
                <a:cs typeface="Times New Roman" panose="02020603050405020304" pitchFamily="18" charset="0"/>
              </a:rPr>
              <a:t>Stochastic regression imputation</a:t>
            </a:r>
            <a:endParaRPr lang="en-US" dirty="0">
              <a:solidFill>
                <a:schemeClr val="tx1"/>
              </a:solidFill>
            </a:endParaRPr>
          </a:p>
        </p:txBody>
      </p:sp>
      <p:sp>
        <p:nvSpPr>
          <p:cNvPr id="3" name="Content Placeholder 2">
            <a:extLst>
              <a:ext uri="{FF2B5EF4-FFF2-40B4-BE49-F238E27FC236}">
                <a16:creationId xmlns:a16="http://schemas.microsoft.com/office/drawing/2014/main" id="{493E6443-305B-450C-9B0A-D88BC89ACA80}"/>
              </a:ext>
            </a:extLst>
          </p:cNvPr>
          <p:cNvSpPr>
            <a:spLocks noGrp="1"/>
          </p:cNvSpPr>
          <p:nvPr>
            <p:ph idx="1"/>
          </p:nvPr>
        </p:nvSpPr>
        <p:spPr/>
        <p:txBody>
          <a:bodyPr>
            <a:normAutofit/>
          </a:bodyPr>
          <a:lstStyle/>
          <a:p>
            <a:pPr algn="l"/>
            <a:r>
              <a:rPr lang="en-US" sz="2000" i="0" dirty="0">
                <a:solidFill>
                  <a:srgbClr val="333333"/>
                </a:solidFill>
                <a:effectLst/>
                <a:latin typeface="Times New Roman" panose="02020603050405020304" pitchFamily="18" charset="0"/>
                <a:cs typeface="Times New Roman" panose="02020603050405020304" pitchFamily="18" charset="0"/>
              </a:rPr>
              <a:t>The predicted value from a regression plus a random residual value.</a:t>
            </a:r>
          </a:p>
          <a:p>
            <a:pPr algn="l"/>
            <a:r>
              <a:rPr lang="en-US" sz="2000" i="0" dirty="0">
                <a:solidFill>
                  <a:srgbClr val="333333"/>
                </a:solidFill>
                <a:effectLst/>
                <a:latin typeface="Times New Roman" panose="02020603050405020304" pitchFamily="18" charset="0"/>
                <a:cs typeface="Times New Roman" panose="02020603050405020304" pitchFamily="18" charset="0"/>
              </a:rPr>
              <a:t>This has all the advantages of regression imputation but adds in the advantages of the random component.</a:t>
            </a:r>
          </a:p>
          <a:p>
            <a:pPr algn="l"/>
            <a:r>
              <a:rPr lang="en-US" sz="2000" i="0" dirty="0">
                <a:solidFill>
                  <a:srgbClr val="202124"/>
                </a:solidFill>
                <a:effectLst/>
                <a:latin typeface="Times New Roman" panose="02020603050405020304" pitchFamily="18" charset="0"/>
                <a:cs typeface="Times New Roman" panose="02020603050405020304" pitchFamily="18" charset="0"/>
              </a:rPr>
              <a:t>In stochastic regression imputation, the noise is simulated by drawing random values from the residuals of the estimated regression model for each missing value and subsequently add them to the predicted missing value.</a:t>
            </a:r>
            <a:endParaRPr lang="en-US" sz="2000" i="0" dirty="0">
              <a:solidFill>
                <a:srgbClr val="333333"/>
              </a:solidFill>
              <a:effectLst/>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Source Sans Pro" panose="020B0503030403020204" pitchFamily="34" charset="0"/>
            </a:endParaRPr>
          </a:p>
          <a:p>
            <a:pPr algn="l"/>
            <a:endParaRPr lang="en-US" dirty="0">
              <a:solidFill>
                <a:srgbClr val="333333"/>
              </a:solidFill>
              <a:latin typeface="Source Sans Pro" panose="020B0503030403020204" pitchFamily="34" charset="0"/>
            </a:endParaRPr>
          </a:p>
          <a:p>
            <a:pPr algn="l"/>
            <a:endParaRPr lang="en-US" b="0" i="0" dirty="0">
              <a:solidFill>
                <a:srgbClr val="33333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47978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B7F1-517F-4B43-B2B8-FB56C140EB02}"/>
              </a:ext>
            </a:extLst>
          </p:cNvPr>
          <p:cNvSpPr>
            <a:spLocks noGrp="1"/>
          </p:cNvSpPr>
          <p:nvPr>
            <p:ph type="title"/>
          </p:nvPr>
        </p:nvSpPr>
        <p:spPr/>
        <p:txBody>
          <a:bodyPr>
            <a:normAutofit/>
          </a:bodyPr>
          <a:lstStyle/>
          <a:p>
            <a:r>
              <a:rPr lang="en-US" i="0" dirty="0">
                <a:solidFill>
                  <a:schemeClr val="tx1"/>
                </a:solidFill>
                <a:effectLst/>
                <a:cs typeface="Times New Roman" panose="02020603050405020304" pitchFamily="18" charset="0"/>
              </a:rPr>
              <a:t>Interpolation and extrapolation</a:t>
            </a:r>
            <a:endParaRPr lang="en-US" dirty="0">
              <a:solidFill>
                <a:schemeClr val="tx1"/>
              </a:solidFill>
            </a:endParaRPr>
          </a:p>
        </p:txBody>
      </p:sp>
      <p:sp>
        <p:nvSpPr>
          <p:cNvPr id="3" name="Content Placeholder 2">
            <a:extLst>
              <a:ext uri="{FF2B5EF4-FFF2-40B4-BE49-F238E27FC236}">
                <a16:creationId xmlns:a16="http://schemas.microsoft.com/office/drawing/2014/main" id="{71C0377F-2DAD-4DFC-A69E-26B53EC40C5C}"/>
              </a:ext>
            </a:extLst>
          </p:cNvPr>
          <p:cNvSpPr>
            <a:spLocks noGrp="1"/>
          </p:cNvSpPr>
          <p:nvPr>
            <p:ph idx="1"/>
          </p:nvPr>
        </p:nvSpPr>
        <p:spPr/>
        <p:txBody>
          <a:bodyPr>
            <a:normAutofit/>
          </a:bodyPr>
          <a:lstStyle/>
          <a:p>
            <a:pPr algn="l">
              <a:buFont typeface="Wingdings" panose="05000000000000000000" pitchFamily="2" charset="2"/>
              <a:buChar char="Ø"/>
            </a:pPr>
            <a:r>
              <a:rPr lang="en-US" sz="2000" i="0" dirty="0">
                <a:solidFill>
                  <a:srgbClr val="333333"/>
                </a:solidFill>
                <a:effectLst/>
                <a:latin typeface="Times New Roman" panose="02020603050405020304" pitchFamily="18" charset="0"/>
                <a:cs typeface="Times New Roman" panose="02020603050405020304" pitchFamily="18" charset="0"/>
              </a:rPr>
              <a:t>Interpolation is an estimated value from other observations from the same individual. Thus </a:t>
            </a:r>
            <a:r>
              <a:rPr lang="en-US" sz="2000" i="0" dirty="0">
                <a:solidFill>
                  <a:srgbClr val="202124"/>
                </a:solidFill>
                <a:effectLst/>
                <a:latin typeface="Times New Roman" panose="02020603050405020304" pitchFamily="18" charset="0"/>
                <a:cs typeface="Times New Roman" panose="02020603050405020304" pitchFamily="18" charset="0"/>
              </a:rPr>
              <a:t>we predict values that fall within the range of data points taken.</a:t>
            </a:r>
            <a:endParaRPr lang="en-US" sz="2000" i="0" dirty="0">
              <a:solidFill>
                <a:srgbClr val="333333"/>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000" i="0" dirty="0">
                <a:solidFill>
                  <a:srgbClr val="333333"/>
                </a:solidFill>
                <a:effectLst/>
                <a:latin typeface="Times New Roman" panose="02020603050405020304" pitchFamily="18" charset="0"/>
                <a:cs typeface="Times New Roman" panose="02020603050405020304" pitchFamily="18" charset="0"/>
              </a:rPr>
              <a:t>Extrapolation means you’re estimating beyond the actual range of the data and that requires making more assumptions that you should. </a:t>
            </a:r>
            <a:r>
              <a:rPr lang="en-US" sz="2000" dirty="0">
                <a:solidFill>
                  <a:srgbClr val="202124"/>
                </a:solidFill>
                <a:latin typeface="Times New Roman" panose="02020603050405020304" pitchFamily="18" charset="0"/>
                <a:cs typeface="Times New Roman" panose="02020603050405020304" pitchFamily="18" charset="0"/>
              </a:rPr>
              <a:t>Thus we</a:t>
            </a:r>
            <a:r>
              <a:rPr lang="en-US" sz="2000" i="0" dirty="0">
                <a:solidFill>
                  <a:srgbClr val="202124"/>
                </a:solidFill>
                <a:effectLst/>
                <a:latin typeface="Times New Roman" panose="02020603050405020304" pitchFamily="18" charset="0"/>
                <a:cs typeface="Times New Roman" panose="02020603050405020304" pitchFamily="18" charset="0"/>
              </a:rPr>
              <a:t> predict values for points outside the range of data taken.</a:t>
            </a:r>
            <a:endParaRPr lang="en-US" sz="200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415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4115-1275-4CE9-A487-65F40E4D0764}"/>
              </a:ext>
            </a:extLst>
          </p:cNvPr>
          <p:cNvSpPr>
            <a:spLocks noGrp="1"/>
          </p:cNvSpPr>
          <p:nvPr>
            <p:ph type="title"/>
          </p:nvPr>
        </p:nvSpPr>
        <p:spPr/>
        <p:txBody>
          <a:bodyPr>
            <a:normAutofit/>
          </a:bodyPr>
          <a:lstStyle/>
          <a:p>
            <a:r>
              <a:rPr lang="en-US" sz="4000" b="0" i="0" dirty="0">
                <a:solidFill>
                  <a:srgbClr val="202124"/>
                </a:solidFill>
                <a:effectLst/>
              </a:rPr>
              <a:t>What is the best imputation method?</a:t>
            </a:r>
            <a:endParaRPr lang="en-US" sz="4000" dirty="0"/>
          </a:p>
        </p:txBody>
      </p:sp>
      <p:sp>
        <p:nvSpPr>
          <p:cNvPr id="3" name="Content Placeholder 2">
            <a:extLst>
              <a:ext uri="{FF2B5EF4-FFF2-40B4-BE49-F238E27FC236}">
                <a16:creationId xmlns:a16="http://schemas.microsoft.com/office/drawing/2014/main" id="{122BD4F4-D1CC-4C05-AD03-96DE948A0F78}"/>
              </a:ext>
            </a:extLst>
          </p:cNvPr>
          <p:cNvSpPr>
            <a:spLocks noGrp="1"/>
          </p:cNvSpPr>
          <p:nvPr>
            <p:ph idx="1"/>
          </p:nvPr>
        </p:nvSpPr>
        <p:spPr/>
        <p:txBody>
          <a:bodyPr>
            <a:norm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To summarize, simple imputation methods, such as </a:t>
            </a:r>
            <a:r>
              <a:rPr lang="en-US" sz="2000" b="1" i="0" dirty="0">
                <a:solidFill>
                  <a:srgbClr val="202124"/>
                </a:solidFill>
                <a:effectLst/>
                <a:latin typeface="Times New Roman" panose="02020603050405020304" pitchFamily="18" charset="0"/>
                <a:cs typeface="Times New Roman" panose="02020603050405020304" pitchFamily="18" charset="0"/>
              </a:rPr>
              <a:t>k-NN</a:t>
            </a:r>
            <a:r>
              <a:rPr lang="en-US" sz="2000" b="0" i="0" dirty="0">
                <a:solidFill>
                  <a:srgbClr val="202124"/>
                </a:solidFill>
                <a:effectLst/>
                <a:latin typeface="Times New Roman" panose="02020603050405020304" pitchFamily="18" charset="0"/>
                <a:cs typeface="Times New Roman" panose="02020603050405020304" pitchFamily="18" charset="0"/>
              </a:rPr>
              <a:t>, often perform best. However, for imputing categorical columns with MNAR missing values, mean/mode imputation often performs well, especially for high fractions of missing values.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6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5674-CB00-4ACB-A132-18A5D17CEB7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1660C9-DD55-4001-A92C-9CD57C9C808A}"/>
              </a:ext>
            </a:extLst>
          </p:cNvPr>
          <p:cNvSpPr>
            <a:spLocks noGrp="1"/>
          </p:cNvSpPr>
          <p:nvPr>
            <p:ph idx="1"/>
          </p:nvPr>
        </p:nvSpPr>
        <p:spPr/>
        <p:txBody>
          <a:bodyPr>
            <a:normAutofit fontScale="85000" lnSpcReduction="20000"/>
          </a:bodyPr>
          <a:lstStyle/>
          <a:p>
            <a:pPr algn="l"/>
            <a:r>
              <a:rPr lang="en-US" dirty="0">
                <a:solidFill>
                  <a:srgbClr val="333333"/>
                </a:solidFill>
                <a:latin typeface="Source Sans Pro" panose="020B0503030403020204" pitchFamily="34" charset="0"/>
                <a:hlinkClick r:id="rId2"/>
              </a:rPr>
              <a:t>https://statisticsglobe.com/regression-imputation-stochastic-vs-deterministic/</a:t>
            </a:r>
            <a:endParaRPr lang="en-US" dirty="0">
              <a:solidFill>
                <a:srgbClr val="333333"/>
              </a:solidFill>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3"/>
              </a:rPr>
              <a:t>https://towardsdatascience.com/6-different-ways-to-compensate-for-missing-values-data-imputation-with-examples-6022d9ca0779</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4"/>
              </a:rPr>
              <a:t>https://www.sciencedirect.com/topics/mathematics/imputation-method</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5"/>
              </a:rPr>
              <a:t>http://www.stat.columbia.edu/~gelman/arm/missing.pdf</a:t>
            </a:r>
            <a:endParaRPr lang="en-US" dirty="0">
              <a:solidFill>
                <a:srgbClr val="333333"/>
              </a:solidFill>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6"/>
              </a:rPr>
              <a:t>https://www.kaggle.com/residentmario/simple-techniques-for-missing-data-imputation</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7"/>
              </a:rPr>
              <a:t>https://www.ncbi.nlm.nih.gov/pmc/articles/PMC2602608/</a:t>
            </a:r>
            <a:endParaRPr lang="en-US" dirty="0">
              <a:solidFill>
                <a:srgbClr val="333333"/>
              </a:solidFill>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8"/>
              </a:rPr>
              <a:t>https://www.researchgate.net/publication/342133616_SICE_an_improved_missing_data_imputation_technique</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9"/>
              </a:rPr>
              <a:t>http://www.hjms.hacettepe.edu.tr/uploads/3b365ab2-a0e5-4e22-ab4b-1d8f4b795da4.pdf</a:t>
            </a:r>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hlinkClick r:id="rId10"/>
              </a:rPr>
              <a:t>https://www.econ.cam.ac.uk/people-files/faculty/mw217/pdf/mispapnw.pdf</a:t>
            </a:r>
            <a:endParaRPr lang="en-US" b="0" i="0" dirty="0">
              <a:solidFill>
                <a:srgbClr val="333333"/>
              </a:solidFill>
              <a:effectLst/>
              <a:latin typeface="Source Sans Pro" panose="020B0503030403020204" pitchFamily="34" charset="0"/>
            </a:endParaRPr>
          </a:p>
          <a:p>
            <a:pPr algn="l"/>
            <a:endParaRPr lang="en-US" b="0" i="0" dirty="0">
              <a:solidFill>
                <a:srgbClr val="33333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407179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3826-799E-48F9-9A5E-3D863CC65ADC}"/>
              </a:ext>
            </a:extLst>
          </p:cNvPr>
          <p:cNvSpPr>
            <a:spLocks noGrp="1"/>
          </p:cNvSpPr>
          <p:nvPr>
            <p:ph type="title"/>
          </p:nvPr>
        </p:nvSpPr>
        <p:spPr>
          <a:xfrm>
            <a:off x="1253690" y="3005739"/>
            <a:ext cx="10058400" cy="1450757"/>
          </a:xfrm>
        </p:spPr>
        <p:txBody>
          <a:bodyPr/>
          <a:lstStyle/>
          <a:p>
            <a:pPr algn="ctr"/>
            <a:r>
              <a:rPr lang="en-US" dirty="0"/>
              <a:t>Conclusion</a:t>
            </a:r>
          </a:p>
        </p:txBody>
      </p:sp>
    </p:spTree>
    <p:extLst>
      <p:ext uri="{BB962C8B-B14F-4D97-AF65-F5344CB8AC3E}">
        <p14:creationId xmlns:p14="http://schemas.microsoft.com/office/powerpoint/2010/main" val="3589678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261E-89FF-43F1-ADFD-8B0320A16A10}"/>
              </a:ext>
            </a:extLst>
          </p:cNvPr>
          <p:cNvSpPr>
            <a:spLocks noGrp="1"/>
          </p:cNvSpPr>
          <p:nvPr>
            <p:ph type="title"/>
          </p:nvPr>
        </p:nvSpPr>
        <p:spPr>
          <a:xfrm>
            <a:off x="1066800" y="2703621"/>
            <a:ext cx="10058400" cy="1450757"/>
          </a:xfrm>
        </p:spPr>
        <p:txBody>
          <a:bodyPr/>
          <a:lstStyle/>
          <a:p>
            <a:pPr algn="ctr"/>
            <a:r>
              <a:rPr lang="en-US" dirty="0"/>
              <a:t>Questions</a:t>
            </a:r>
          </a:p>
        </p:txBody>
      </p:sp>
    </p:spTree>
    <p:extLst>
      <p:ext uri="{BB962C8B-B14F-4D97-AF65-F5344CB8AC3E}">
        <p14:creationId xmlns:p14="http://schemas.microsoft.com/office/powerpoint/2010/main" val="290104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0C8C54-CA82-4890-B1F8-D5754F17D033}"/>
              </a:ext>
            </a:extLst>
          </p:cNvPr>
          <p:cNvSpPr>
            <a:spLocks noGrp="1"/>
          </p:cNvSpPr>
          <p:nvPr>
            <p:ph type="title"/>
          </p:nvPr>
        </p:nvSpPr>
        <p:spPr>
          <a:xfrm>
            <a:off x="1249680" y="2957613"/>
            <a:ext cx="10058400" cy="1450757"/>
          </a:xfrm>
        </p:spPr>
        <p:txBody>
          <a:bodyPr/>
          <a:lstStyle/>
          <a:p>
            <a:pPr algn="ctr"/>
            <a:r>
              <a:rPr lang="en-US" dirty="0"/>
              <a:t>Thank you</a:t>
            </a:r>
            <a:br>
              <a:rPr lang="en-US" dirty="0"/>
            </a:br>
            <a:endParaRPr lang="en-US" dirty="0"/>
          </a:p>
        </p:txBody>
      </p:sp>
      <p:sp>
        <p:nvSpPr>
          <p:cNvPr id="6" name="Title 1">
            <a:extLst>
              <a:ext uri="{FF2B5EF4-FFF2-40B4-BE49-F238E27FC236}">
                <a16:creationId xmlns:a16="http://schemas.microsoft.com/office/drawing/2014/main" id="{1FC0E067-8FC5-49B5-8562-9BCCAB79340C}"/>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endParaRPr lang="en-US" dirty="0"/>
          </a:p>
        </p:txBody>
      </p:sp>
    </p:spTree>
    <p:extLst>
      <p:ext uri="{BB962C8B-B14F-4D97-AF65-F5344CB8AC3E}">
        <p14:creationId xmlns:p14="http://schemas.microsoft.com/office/powerpoint/2010/main" val="345130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6644-0A6C-4385-BBE4-96678A927D8A}"/>
              </a:ext>
            </a:extLst>
          </p:cNvPr>
          <p:cNvSpPr>
            <a:spLocks noGrp="1"/>
          </p:cNvSpPr>
          <p:nvPr>
            <p:ph type="title"/>
          </p:nvPr>
        </p:nvSpPr>
        <p:spPr>
          <a:xfrm>
            <a:off x="1097280" y="2247750"/>
            <a:ext cx="10058400" cy="1450757"/>
          </a:xfrm>
        </p:spPr>
        <p:txBody>
          <a:bodyPr/>
          <a:lstStyle/>
          <a:p>
            <a:pPr algn="ctr"/>
            <a:r>
              <a:rPr lang="en-US" dirty="0"/>
              <a:t>Introduction</a:t>
            </a:r>
          </a:p>
        </p:txBody>
      </p:sp>
    </p:spTree>
    <p:extLst>
      <p:ext uri="{BB962C8B-B14F-4D97-AF65-F5344CB8AC3E}">
        <p14:creationId xmlns:p14="http://schemas.microsoft.com/office/powerpoint/2010/main" val="23445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6644-0A6C-4385-BBE4-96678A927D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EB5583-542E-4E1E-A9C5-55576C5185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 of the essential part in data science is that dealing with missing data or data that’s inserted in a wrong manner or inserted in a wrong field.</a:t>
            </a:r>
          </a:p>
          <a:p>
            <a:r>
              <a:rPr lang="en-US" dirty="0">
                <a:latin typeface="Times New Roman" panose="02020603050405020304" pitchFamily="18" charset="0"/>
                <a:cs typeface="Times New Roman" panose="02020603050405020304" pitchFamily="18" charset="0"/>
              </a:rPr>
              <a:t>These null values are unavoidable</a:t>
            </a:r>
          </a:p>
          <a:p>
            <a:r>
              <a:rPr lang="en-US" dirty="0">
                <a:latin typeface="Times New Roman" panose="02020603050405020304" pitchFamily="18" charset="0"/>
                <a:cs typeface="Times New Roman" panose="02020603050405020304" pitchFamily="18" charset="0"/>
              </a:rPr>
              <a:t>Today, I will talk about imputation methods to fill in missing values. But first I will talk about the missing data issue, then why it is a problem, after that I will talk about the imputation methods. </a:t>
            </a:r>
          </a:p>
        </p:txBody>
      </p:sp>
    </p:spTree>
    <p:extLst>
      <p:ext uri="{BB962C8B-B14F-4D97-AF65-F5344CB8AC3E}">
        <p14:creationId xmlns:p14="http://schemas.microsoft.com/office/powerpoint/2010/main" val="391219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9041-D745-4D9F-8288-5EE5DD099220}"/>
              </a:ext>
            </a:extLst>
          </p:cNvPr>
          <p:cNvSpPr>
            <a:spLocks noGrp="1"/>
          </p:cNvSpPr>
          <p:nvPr>
            <p:ph type="title"/>
          </p:nvPr>
        </p:nvSpPr>
        <p:spPr/>
        <p:txBody>
          <a:bodyPr/>
          <a:lstStyle/>
          <a:p>
            <a:r>
              <a:rPr lang="en-US" dirty="0"/>
              <a:t>What are missing data</a:t>
            </a:r>
          </a:p>
        </p:txBody>
      </p:sp>
      <p:sp>
        <p:nvSpPr>
          <p:cNvPr id="3" name="Content Placeholder 2">
            <a:extLst>
              <a:ext uri="{FF2B5EF4-FFF2-40B4-BE49-F238E27FC236}">
                <a16:creationId xmlns:a16="http://schemas.microsoft.com/office/drawing/2014/main" id="{44B9D8B9-B7AC-4F0F-8E11-2FAC4D2EFDB6}"/>
              </a:ext>
            </a:extLst>
          </p:cNvPr>
          <p:cNvSpPr>
            <a:spLocks noGrp="1"/>
          </p:cNvSpPr>
          <p:nvPr>
            <p:ph idx="1"/>
          </p:nvPr>
        </p:nvSpPr>
        <p:spPr>
          <a:xfrm>
            <a:off x="1198880" y="2108201"/>
            <a:ext cx="10058400" cy="3760891"/>
          </a:xfrm>
        </p:spPr>
        <p:txBody>
          <a:bodyPr>
            <a:normAutofit/>
          </a:bodyPr>
          <a:lstStyle/>
          <a:p>
            <a:r>
              <a:rPr lang="en-US" dirty="0">
                <a:latin typeface="Times New Roman" panose="02020603050405020304" pitchFamily="18" charset="0"/>
                <a:cs typeface="Times New Roman" panose="02020603050405020304" pitchFamily="18" charset="0"/>
              </a:rPr>
              <a:t>Missing data or missing values occur when no data value is stored for a variable in an observation or an incorrect value has been inserted.</a:t>
            </a:r>
          </a:p>
          <a:p>
            <a:r>
              <a:rPr lang="en-US" dirty="0">
                <a:latin typeface="Times New Roman" panose="02020603050405020304" pitchFamily="18" charset="0"/>
                <a:cs typeface="Times New Roman" panose="02020603050405020304" pitchFamily="18" charset="0"/>
              </a:rPr>
              <a:t>This situation mostly occur as a result of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manual data entry,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procedures equipment errors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incorrect measurements.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Non-response entry, Fill-out forms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Losing data during data mining</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Incomplete observations</a:t>
            </a:r>
          </a:p>
          <a:p>
            <a:endParaRPr lang="en-US" dirty="0">
              <a:latin typeface="Times New Roman" panose="02020603050405020304" pitchFamily="18" charset="0"/>
              <a:cs typeface="Times New Roman" panose="02020603050405020304" pitchFamily="18" charset="0"/>
            </a:endParaRPr>
          </a:p>
        </p:txBody>
      </p:sp>
      <p:pic>
        <p:nvPicPr>
          <p:cNvPr id="2050" name="Picture 2" descr="Missing data procedures in multivariate analysis - Leiden University">
            <a:extLst>
              <a:ext uri="{FF2B5EF4-FFF2-40B4-BE49-F238E27FC236}">
                <a16:creationId xmlns:a16="http://schemas.microsoft.com/office/drawing/2014/main" id="{D138F891-6DF4-4C0A-A6C4-984A4125C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5620" y="2995788"/>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64C6-D556-4CD7-B4E4-EB16EE58260B}"/>
              </a:ext>
            </a:extLst>
          </p:cNvPr>
          <p:cNvSpPr>
            <a:spLocks noGrp="1"/>
          </p:cNvSpPr>
          <p:nvPr>
            <p:ph type="title"/>
          </p:nvPr>
        </p:nvSpPr>
        <p:spPr/>
        <p:txBody>
          <a:bodyPr/>
          <a:lstStyle/>
          <a:p>
            <a:r>
              <a:rPr lang="en-US" dirty="0"/>
              <a:t>Problems of missing data</a:t>
            </a:r>
          </a:p>
        </p:txBody>
      </p:sp>
      <p:sp>
        <p:nvSpPr>
          <p:cNvPr id="3" name="Content Placeholder 2">
            <a:extLst>
              <a:ext uri="{FF2B5EF4-FFF2-40B4-BE49-F238E27FC236}">
                <a16:creationId xmlns:a16="http://schemas.microsoft.com/office/drawing/2014/main" id="{CC529ECF-C424-414A-A605-5FA8D38711A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Loss of efficiency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Complications in handling and analyzing the data which affect analysis accuracy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hypothesis testing for example, missing data might lead to bias in the estimation of parameters.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Also, it might reduce the representativeness of the samples and can distort inferences about the population.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418E-470D-4815-A38A-37E34D75D332}"/>
              </a:ext>
            </a:extLst>
          </p:cNvPr>
          <p:cNvSpPr>
            <a:spLocks noGrp="1"/>
          </p:cNvSpPr>
          <p:nvPr>
            <p:ph type="title"/>
          </p:nvPr>
        </p:nvSpPr>
        <p:spPr/>
        <p:txBody>
          <a:bodyPr/>
          <a:lstStyle/>
          <a:p>
            <a:r>
              <a:rPr lang="en-US" dirty="0"/>
              <a:t>Missing completely at random (MCAR)</a:t>
            </a:r>
          </a:p>
        </p:txBody>
      </p:sp>
      <p:sp>
        <p:nvSpPr>
          <p:cNvPr id="3" name="Content Placeholder 2">
            <a:extLst>
              <a:ext uri="{FF2B5EF4-FFF2-40B4-BE49-F238E27FC236}">
                <a16:creationId xmlns:a16="http://schemas.microsoft.com/office/drawing/2014/main" id="{EF66AC16-1E6E-43AD-8103-C5132D049A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variable is missing completely at random if the probability of missingness is the same for all units.</a:t>
            </a:r>
          </a:p>
          <a:p>
            <a:r>
              <a:rPr lang="en-US" dirty="0">
                <a:latin typeface="Times New Roman" panose="02020603050405020304" pitchFamily="18" charset="0"/>
                <a:cs typeface="Times New Roman" panose="02020603050405020304" pitchFamily="18" charset="0"/>
              </a:rPr>
              <a:t>For example, if each survey respondent decides whether to answer the “earnings” question by rolling a die and refusing to answer if a “6” shows up.</a:t>
            </a:r>
          </a:p>
        </p:txBody>
      </p:sp>
    </p:spTree>
    <p:extLst>
      <p:ext uri="{BB962C8B-B14F-4D97-AF65-F5344CB8AC3E}">
        <p14:creationId xmlns:p14="http://schemas.microsoft.com/office/powerpoint/2010/main" val="838478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3BCA-F7BA-4C53-8577-8D325EF37539}"/>
              </a:ext>
            </a:extLst>
          </p:cNvPr>
          <p:cNvSpPr>
            <a:spLocks noGrp="1"/>
          </p:cNvSpPr>
          <p:nvPr>
            <p:ph type="title"/>
          </p:nvPr>
        </p:nvSpPr>
        <p:spPr/>
        <p:txBody>
          <a:bodyPr/>
          <a:lstStyle/>
          <a:p>
            <a:r>
              <a:rPr lang="en-US" dirty="0"/>
              <a:t>Missing at random (MAR)</a:t>
            </a:r>
          </a:p>
        </p:txBody>
      </p:sp>
      <p:sp>
        <p:nvSpPr>
          <p:cNvPr id="3" name="Content Placeholder 2">
            <a:extLst>
              <a:ext uri="{FF2B5EF4-FFF2-40B4-BE49-F238E27FC236}">
                <a16:creationId xmlns:a16="http://schemas.microsoft.com/office/drawing/2014/main" id="{E3E57246-B5B5-4055-BE29-A6190DB41F3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Missing at random is an alternative, and occurs when the missing-ness is related to a particular variable, but it is not related to the value of the variable that has missing data. For example: accidently omitting an answer on a questionnaire.</a:t>
            </a:r>
          </a:p>
          <a:p>
            <a:r>
              <a:rPr lang="en-US" sz="2000" dirty="0">
                <a:latin typeface="Times New Roman" panose="02020603050405020304" pitchFamily="18" charset="0"/>
                <a:cs typeface="Times New Roman" panose="02020603050405020304" pitchFamily="18" charset="0"/>
              </a:rPr>
              <a:t>The probability a variable is missing depends only on available information. Thus, if gender, race, education, and age are recorded for all the people in the survey, then “earnings” is missing at random if the probability of nonresponse to this question depends only on these other, fully recorded variables.</a:t>
            </a:r>
          </a:p>
        </p:txBody>
      </p:sp>
    </p:spTree>
    <p:extLst>
      <p:ext uri="{BB962C8B-B14F-4D97-AF65-F5344CB8AC3E}">
        <p14:creationId xmlns:p14="http://schemas.microsoft.com/office/powerpoint/2010/main" val="223301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6D10-2109-4421-8B88-102BED5CB84A}"/>
              </a:ext>
            </a:extLst>
          </p:cNvPr>
          <p:cNvSpPr>
            <a:spLocks noGrp="1"/>
          </p:cNvSpPr>
          <p:nvPr>
            <p:ph type="title"/>
          </p:nvPr>
        </p:nvSpPr>
        <p:spPr/>
        <p:txBody>
          <a:bodyPr/>
          <a:lstStyle/>
          <a:p>
            <a:r>
              <a:rPr lang="en-US" dirty="0"/>
              <a:t>Missing not at random (MNAR)</a:t>
            </a:r>
          </a:p>
        </p:txBody>
      </p:sp>
      <p:sp>
        <p:nvSpPr>
          <p:cNvPr id="3" name="Content Placeholder 2">
            <a:extLst>
              <a:ext uri="{FF2B5EF4-FFF2-40B4-BE49-F238E27FC236}">
                <a16:creationId xmlns:a16="http://schemas.microsoft.com/office/drawing/2014/main" id="{B074889E-1F62-4834-B31C-3173CAD5C9D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data that is missing for a specific reason. For example, if certain question on a questionnaire tend to be skipped deliberately by participants with certain characteristics. </a:t>
            </a:r>
          </a:p>
        </p:txBody>
      </p:sp>
    </p:spTree>
    <p:extLst>
      <p:ext uri="{BB962C8B-B14F-4D97-AF65-F5344CB8AC3E}">
        <p14:creationId xmlns:p14="http://schemas.microsoft.com/office/powerpoint/2010/main" val="342416549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{14D2131E-CADB-4E29-9360-A13BA410AA13}tf22712842_win32</Template>
  <TotalTime>2637</TotalTime>
  <Words>1353</Words>
  <Application>Microsoft Office PowerPoint</Application>
  <PresentationFormat>Widescreen</PresentationFormat>
  <Paragraphs>105</Paragraphs>
  <Slides>27</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Bookman Old Style</vt:lpstr>
      <vt:lpstr>Calibri</vt:lpstr>
      <vt:lpstr>Franklin Gothic Book</vt:lpstr>
      <vt:lpstr>Source Sans Pro</vt:lpstr>
      <vt:lpstr>Times New Roman</vt:lpstr>
      <vt:lpstr>Wingdings</vt:lpstr>
      <vt:lpstr>1_RetrospectVTI</vt:lpstr>
      <vt:lpstr>Imputation Methods</vt:lpstr>
      <vt:lpstr>Table of contents</vt:lpstr>
      <vt:lpstr>Introduction</vt:lpstr>
      <vt:lpstr>Introduction</vt:lpstr>
      <vt:lpstr>What are missing data</vt:lpstr>
      <vt:lpstr>Problems of missing data</vt:lpstr>
      <vt:lpstr>Missing completely at random (MCAR)</vt:lpstr>
      <vt:lpstr>Missing at random (MAR)</vt:lpstr>
      <vt:lpstr>Missing not at random (MNAR)</vt:lpstr>
      <vt:lpstr>How to handle missing data</vt:lpstr>
      <vt:lpstr>How to handle missing data</vt:lpstr>
      <vt:lpstr>Reducing the data set</vt:lpstr>
      <vt:lpstr>Imputation</vt:lpstr>
      <vt:lpstr>Some imputation methods:</vt:lpstr>
      <vt:lpstr>Listwise and pairwise deletion</vt:lpstr>
      <vt:lpstr>Hot deck imputation</vt:lpstr>
      <vt:lpstr>Cold deck imputation</vt:lpstr>
      <vt:lpstr>Mean Imputation</vt:lpstr>
      <vt:lpstr>K-nearest neighbor KNN</vt:lpstr>
      <vt:lpstr>Regression imputation</vt:lpstr>
      <vt:lpstr>Stochastic regression imputation</vt:lpstr>
      <vt:lpstr>Interpolation and extrapolation</vt:lpstr>
      <vt:lpstr>What is the best imputation method?</vt:lpstr>
      <vt:lpstr>References</vt:lpstr>
      <vt:lpstr>Conclusion</vt:lpstr>
      <vt:lpstr>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زهراء بنت آل خلف</dc:creator>
  <cp:lastModifiedBy>زهراء بنت آل خلف</cp:lastModifiedBy>
  <cp:revision>72</cp:revision>
  <dcterms:created xsi:type="dcterms:W3CDTF">2022-02-06T11:13:08Z</dcterms:created>
  <dcterms:modified xsi:type="dcterms:W3CDTF">2022-02-08T07:10:56Z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