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66" r:id="rId6"/>
    <p:sldId id="278" r:id="rId7"/>
    <p:sldId id="279" r:id="rId8"/>
    <p:sldId id="280" r:id="rId9"/>
    <p:sldId id="281" r:id="rId10"/>
    <p:sldId id="282" r:id="rId11"/>
    <p:sldId id="283" r:id="rId12"/>
    <p:sldId id="284" r:id="rId13"/>
    <p:sldId id="285" r:id="rId14"/>
    <p:sldId id="286" r:id="rId15"/>
    <p:sldId id="276" r:id="rId16"/>
  </p:sldIdLst>
  <p:sldSz cx="18288000" cy="10058400"/>
  <p:notesSz cx="6858000" cy="9144000"/>
  <p:defaultTex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98" autoAdjust="0"/>
  </p:normalViewPr>
  <p:slideViewPr>
    <p:cSldViewPr snapToGrid="0">
      <p:cViewPr varScale="1">
        <p:scale>
          <a:sx n="74" d="100"/>
          <a:sy n="74" d="100"/>
        </p:scale>
        <p:origin x="516"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5/10/2024</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5/10/2024</a:t>
            </a:fld>
            <a:endParaRPr lang="en-US" dirty="0"/>
          </a:p>
        </p:txBody>
      </p:sp>
      <p:sp>
        <p:nvSpPr>
          <p:cNvPr id="4" name="Slide Image Placeholder 3"/>
          <p:cNvSpPr>
            <a:spLocks noGrp="1" noRot="1" noChangeAspect="1"/>
          </p:cNvSpPr>
          <p:nvPr>
            <p:ph type="sldImg" idx="2"/>
          </p:nvPr>
        </p:nvSpPr>
        <p:spPr>
          <a:xfrm>
            <a:off x="623888" y="1143000"/>
            <a:ext cx="5610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143000"/>
            <a:ext cx="56102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8288000" cy="10058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12172951" cy="1005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973566" y="1104451"/>
            <a:ext cx="10223169" cy="5701505"/>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973569" y="6805956"/>
            <a:ext cx="9656333" cy="1911325"/>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12170301" y="0"/>
            <a:ext cx="6124474" cy="100584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1"/>
            <a:ext cx="18288000" cy="1687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874520" y="279401"/>
            <a:ext cx="15054438" cy="1134871"/>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813865" y="2587404"/>
            <a:ext cx="7135071" cy="876486"/>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813865" y="3483188"/>
            <a:ext cx="7135071" cy="4936067"/>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9386201" y="2587245"/>
            <a:ext cx="7135071" cy="876486"/>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9386201" y="3483188"/>
            <a:ext cx="7135071" cy="4936067"/>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301752" y="9322648"/>
            <a:ext cx="7255764" cy="535517"/>
          </a:xfrm>
        </p:spPr>
        <p:txBody>
          <a:bodyPr/>
          <a:lstStyle/>
          <a:p>
            <a:pPr defTabSz="914400">
              <a:defRPr/>
            </a:pPr>
            <a:r>
              <a:rPr lang="en-US">
                <a:solidFill>
                  <a:prstClr val="black"/>
                </a:solidFill>
              </a:rPr>
              <a:t>Presentation title</a:t>
            </a:r>
            <a:endParaRPr lang="en-US" dirty="0">
              <a:solidFill>
                <a:prstClr val="black"/>
              </a:solidFill>
            </a:endParaRP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7048989" y="9322648"/>
            <a:ext cx="946404" cy="535517"/>
          </a:xfrm>
        </p:spPr>
        <p:txBody>
          <a:bodyPr/>
          <a:lstStyle/>
          <a:p>
            <a:pPr defTabSz="914400">
              <a:defRPr/>
            </a:pPr>
            <a:fld id="{06B786C7-B8F9-4072-AAAA-17258464D73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1"/>
            <a:ext cx="18288000" cy="1687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2819400" y="269850"/>
            <a:ext cx="14109558" cy="1178291"/>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1276950" y="2587483"/>
            <a:ext cx="4991049" cy="876486"/>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1276790" y="3483186"/>
            <a:ext cx="4991049" cy="5112174"/>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6648476" y="2587483"/>
            <a:ext cx="4991049" cy="876486"/>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6648476" y="3483186"/>
            <a:ext cx="4991049" cy="5112174"/>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12038090" y="2587483"/>
            <a:ext cx="4991049" cy="876486"/>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12038090" y="3483186"/>
            <a:ext cx="4991049" cy="5112174"/>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301752" y="9322648"/>
            <a:ext cx="7255764" cy="535517"/>
          </a:xfrm>
        </p:spPr>
        <p:txBody>
          <a:bodyPr/>
          <a:lstStyle/>
          <a:p>
            <a:pPr defTabSz="914400">
              <a:defRPr/>
            </a:pPr>
            <a:r>
              <a:rPr lang="en-US">
                <a:solidFill>
                  <a:prstClr val="black"/>
                </a:solidFill>
              </a:rPr>
              <a:t>Presentation title</a:t>
            </a:r>
            <a:endParaRPr lang="en-US" dirty="0">
              <a:solidFill>
                <a:prstClr val="black"/>
              </a:solidFill>
            </a:endParaRP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7048989" y="9322648"/>
            <a:ext cx="946404" cy="535517"/>
          </a:xfrm>
        </p:spPr>
        <p:txBody>
          <a:bodyPr/>
          <a:lstStyle/>
          <a:p>
            <a:pPr defTabSz="914400">
              <a:defRPr/>
            </a:pPr>
            <a:fld id="{06B786C7-B8F9-4072-AAAA-17258464D73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6649720"/>
            <a:ext cx="13716000" cy="3408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1315503" y="7256060"/>
            <a:ext cx="11550926" cy="2066588"/>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14169379" y="567585"/>
            <a:ext cx="3665242" cy="5512223"/>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1"/>
            <a:ext cx="13716000" cy="6647392"/>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301752" y="9322648"/>
            <a:ext cx="7255764" cy="535517"/>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13716000" y="6647393"/>
            <a:ext cx="4572000" cy="3411008"/>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10520172" y="9320786"/>
            <a:ext cx="6528816" cy="535517"/>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7048989" y="9322648"/>
            <a:ext cx="946404" cy="535517"/>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8288000" cy="10058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6115051" cy="1005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798397" y="1139515"/>
            <a:ext cx="4813512" cy="7577767"/>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298915" y="9322648"/>
            <a:ext cx="5623560" cy="535517"/>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6115051" y="0"/>
            <a:ext cx="6057900" cy="50292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12172950" y="0"/>
            <a:ext cx="6115052" cy="50292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7296151" y="5634568"/>
            <a:ext cx="9898856" cy="3367588"/>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7048989" y="9322648"/>
            <a:ext cx="946404" cy="535517"/>
          </a:xfrm>
        </p:spPr>
        <p:txBody>
          <a:bodyPr/>
          <a:lstStyle/>
          <a:p>
            <a:pPr defTabSz="914400">
              <a:defRPr/>
            </a:pPr>
            <a:fld id="{244D815C-8BF3-4ECF-A945-A2A7C2983AF9}"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828800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973568" y="535516"/>
            <a:ext cx="14285482" cy="2201946"/>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3352800"/>
            <a:ext cx="7600951" cy="67056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301752" y="9322648"/>
            <a:ext cx="7255764" cy="535517"/>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8729832" y="4252140"/>
            <a:ext cx="8415169" cy="4817060"/>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7048989" y="9322648"/>
            <a:ext cx="946404" cy="535517"/>
          </a:xfrm>
        </p:spPr>
        <p:txBody>
          <a:bodyPr/>
          <a:lstStyle/>
          <a:p>
            <a:pPr defTabSz="914400">
              <a:defRPr/>
            </a:pPr>
            <a:fld id="{CD6D940D-6D44-4DF9-9322-B4B11F7EDCD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2" y="0"/>
            <a:ext cx="10629899" cy="664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973568" y="1104452"/>
            <a:ext cx="8918089" cy="3471135"/>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973568" y="4511274"/>
            <a:ext cx="8918089" cy="1625558"/>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6649720"/>
            <a:ext cx="10629896" cy="340868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301752" y="9322648"/>
            <a:ext cx="7255764" cy="535517"/>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10629901" y="0"/>
            <a:ext cx="7658100" cy="664972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10629896" y="6649720"/>
            <a:ext cx="7658104" cy="340868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10520172" y="9320786"/>
            <a:ext cx="6528816" cy="535517"/>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7048989" y="9322648"/>
            <a:ext cx="946404" cy="535517"/>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4572000" cy="1005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497682" y="1283378"/>
            <a:ext cx="3576638" cy="7433903"/>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298916" y="9322648"/>
            <a:ext cx="4156707" cy="535517"/>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4953002" y="1285241"/>
            <a:ext cx="12911138" cy="6966373"/>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7048989" y="9322648"/>
            <a:ext cx="946404" cy="535517"/>
          </a:xfrm>
        </p:spPr>
        <p:txBody>
          <a:bodyPr/>
          <a:lstStyle/>
          <a:p>
            <a:pPr defTabSz="914400">
              <a:defRPr/>
            </a:pPr>
            <a:fld id="{06B786C7-B8F9-4072-AAAA-17258464D73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4572000" cy="1005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497681" y="1462194"/>
            <a:ext cx="3576638" cy="7255087"/>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298916" y="9322648"/>
            <a:ext cx="4156707" cy="535517"/>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5133976" y="1462195"/>
            <a:ext cx="12551569" cy="6666019"/>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7048989" y="9322648"/>
            <a:ext cx="946404" cy="535517"/>
          </a:xfrm>
        </p:spPr>
        <p:txBody>
          <a:bodyPr/>
          <a:lstStyle/>
          <a:p>
            <a:pPr defTabSz="914400">
              <a:defRPr/>
            </a:pPr>
            <a:fld id="{06B786C7-B8F9-4072-AAAA-17258464D73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4" y="0"/>
            <a:ext cx="18288000" cy="100584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766454" y="-2"/>
            <a:ext cx="16521546" cy="6014722"/>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4862945" y="5998162"/>
            <a:ext cx="13425053" cy="4101630"/>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301752" y="9322648"/>
            <a:ext cx="7255764" cy="535517"/>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10520172" y="9320786"/>
            <a:ext cx="6528816" cy="535517"/>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7048989" y="9322648"/>
            <a:ext cx="946404" cy="535517"/>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1"/>
            <a:ext cx="18288000" cy="1687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504476" y="285682"/>
            <a:ext cx="14131766" cy="1128590"/>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1397796" y="2486661"/>
            <a:ext cx="15492413" cy="6328410"/>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301752" y="9322648"/>
            <a:ext cx="7255764" cy="535517"/>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7048989" y="9322648"/>
            <a:ext cx="946404" cy="535517"/>
          </a:xfrm>
        </p:spPr>
        <p:txBody>
          <a:bodyPr/>
          <a:lstStyle/>
          <a:p>
            <a:pPr defTabSz="914400">
              <a:defRPr/>
            </a:pPr>
            <a:fld id="{06B786C7-B8F9-4072-AAAA-17258464D73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1"/>
            <a:ext cx="18288000" cy="16873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501140" y="285683"/>
            <a:ext cx="15034261" cy="1115975"/>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969168" y="2288753"/>
            <a:ext cx="16349664" cy="6367991"/>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301752" y="9322648"/>
            <a:ext cx="7255764" cy="535517"/>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10520172" y="9320786"/>
            <a:ext cx="6528816" cy="535517"/>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7048989" y="9322648"/>
            <a:ext cx="946404" cy="535517"/>
          </a:xfrm>
        </p:spPr>
        <p:txBody>
          <a:bodyPr/>
          <a:lstStyle/>
          <a:p>
            <a:pPr defTabSz="914400">
              <a:defRPr/>
            </a:pPr>
            <a:fld id="{06B786C7-B8F9-4072-AAAA-17258464D730}" type="slidenum">
              <a:rPr lang="en-US" smtClean="0">
                <a:solidFill>
                  <a:prstClr val="black"/>
                </a:solidFill>
              </a:rPr>
              <a:pPr defTabSz="914400">
                <a:defRPr/>
              </a:pPr>
              <a:t>‹#›</a:t>
            </a:fld>
            <a:endParaRPr lang="en-US" dirty="0">
              <a:solidFill>
                <a:prstClr val="black"/>
              </a:solidFill>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973836" y="535516"/>
            <a:ext cx="15828264" cy="219943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973836" y="2910231"/>
            <a:ext cx="15828264" cy="6155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10520172" y="9320786"/>
            <a:ext cx="6528816" cy="535517"/>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301752" y="9322648"/>
            <a:ext cx="7255764" cy="535517"/>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7048989" y="9322648"/>
            <a:ext cx="946404" cy="535517"/>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289323" y="510579"/>
            <a:ext cx="6815446" cy="3887390"/>
          </a:xfrm>
        </p:spPr>
        <p:txBody>
          <a:bodyPr/>
          <a:lstStyle/>
          <a:p>
            <a:r>
              <a:rPr lang="en-US" dirty="0"/>
              <a:t>Image Generation with GANs</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289323" y="7851214"/>
            <a:ext cx="6437555" cy="1303176"/>
          </a:xfrm>
        </p:spPr>
        <p:txBody>
          <a:bodyPr/>
          <a:lstStyle/>
          <a:p>
            <a:r>
              <a:rPr lang="en-US" dirty="0"/>
              <a:t>Ahmed Mostafa 205067</a:t>
            </a:r>
          </a:p>
          <a:p>
            <a:r>
              <a:rPr lang="en-US" dirty="0"/>
              <a:t>Ali Ayman 205049</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2192000" y="0"/>
            <a:ext cx="6096000" cy="100584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1862-8923-59FF-68B1-EB8BA40A2649}"/>
              </a:ext>
            </a:extLst>
          </p:cNvPr>
          <p:cNvSpPr>
            <a:spLocks noGrp="1"/>
          </p:cNvSpPr>
          <p:nvPr>
            <p:ph type="title"/>
          </p:nvPr>
        </p:nvSpPr>
        <p:spPr>
          <a:xfrm>
            <a:off x="531322" y="471582"/>
            <a:ext cx="15034261" cy="1115975"/>
          </a:xfrm>
        </p:spPr>
        <p:txBody>
          <a:bodyPr>
            <a:normAutofit fontScale="90000"/>
          </a:bodyPr>
          <a:lstStyle/>
          <a:p>
            <a:r>
              <a:rPr lang="en-US" b="1" dirty="0"/>
              <a:t>Applications of GANs: Image-to-Image Translation</a:t>
            </a:r>
            <a:br>
              <a:rPr lang="en-US" b="1" dirty="0"/>
            </a:br>
            <a:endParaRPr lang="en-US" dirty="0"/>
          </a:p>
        </p:txBody>
      </p:sp>
      <p:sp>
        <p:nvSpPr>
          <p:cNvPr id="3" name="Content Placeholder 2">
            <a:extLst>
              <a:ext uri="{FF2B5EF4-FFF2-40B4-BE49-F238E27FC236}">
                <a16:creationId xmlns:a16="http://schemas.microsoft.com/office/drawing/2014/main" id="{0F7C9D55-8B85-E11B-F5C2-90EE66980F79}"/>
              </a:ext>
            </a:extLst>
          </p:cNvPr>
          <p:cNvSpPr>
            <a:spLocks noGrp="1"/>
          </p:cNvSpPr>
          <p:nvPr>
            <p:ph sz="quarter" idx="14"/>
          </p:nvPr>
        </p:nvSpPr>
        <p:spPr>
          <a:xfrm>
            <a:off x="969168" y="2288753"/>
            <a:ext cx="16349664" cy="7298065"/>
          </a:xfrm>
        </p:spPr>
        <p:txBody>
          <a:bodyPr>
            <a:normAutofit/>
          </a:bodyPr>
          <a:lstStyle/>
          <a:p>
            <a:pPr marL="0" indent="0">
              <a:buNone/>
            </a:pPr>
            <a:r>
              <a:rPr lang="en-US" b="1" dirty="0"/>
              <a:t>Multimodal Image Translation: </a:t>
            </a:r>
            <a:r>
              <a:rPr lang="en-US" dirty="0"/>
              <a:t>GANs can translate a single input image into multiple possible outputs, allowing for the exploration of different styles and variations1.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Super-Resolution: </a:t>
            </a:r>
            <a:r>
              <a:rPr lang="en-US" dirty="0"/>
              <a:t>GANs can enhance the resolution of images, translating low-resolution inputs into high-resolution outputs, which is particularly useful in medical imaging and satellite imagery1.</a:t>
            </a:r>
          </a:p>
          <a:p>
            <a:pPr marL="0" indent="0">
              <a:buNone/>
            </a:pPr>
            <a:endParaRPr lang="en-US" dirty="0"/>
          </a:p>
          <a:p>
            <a:pPr marL="0" indent="0">
              <a:buNone/>
            </a:pPr>
            <a:r>
              <a:rPr lang="en-US" b="1" dirty="0"/>
              <a:t>Object Transfiguration: </a:t>
            </a:r>
            <a:r>
              <a:rPr lang="en-US" dirty="0"/>
              <a:t>This involves changing the appearance of specific objects within an image, such as altering the breed of a dog in a photograph1.</a:t>
            </a:r>
          </a:p>
          <a:p>
            <a:pPr marL="0" indent="0">
              <a:buNone/>
            </a:pPr>
            <a:endParaRPr lang="en-US" dirty="0"/>
          </a:p>
        </p:txBody>
      </p:sp>
      <p:sp>
        <p:nvSpPr>
          <p:cNvPr id="6" name="Slide Number Placeholder 5">
            <a:extLst>
              <a:ext uri="{FF2B5EF4-FFF2-40B4-BE49-F238E27FC236}">
                <a16:creationId xmlns:a16="http://schemas.microsoft.com/office/drawing/2014/main" id="{82BF9E2B-EA67-797E-B0AF-C7F7D57A298F}"/>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10</a:t>
            </a:fld>
            <a:endParaRPr lang="en-US" dirty="0">
              <a:solidFill>
                <a:prstClr val="black"/>
              </a:solidFill>
            </a:endParaRPr>
          </a:p>
        </p:txBody>
      </p:sp>
      <p:pic>
        <p:nvPicPr>
          <p:cNvPr id="7" name="Content Placeholder 7">
            <a:extLst>
              <a:ext uri="{FF2B5EF4-FFF2-40B4-BE49-F238E27FC236}">
                <a16:creationId xmlns:a16="http://schemas.microsoft.com/office/drawing/2014/main" id="{50FB06E4-1F65-62F9-6FCE-3DB4C7E5C4F5}"/>
              </a:ext>
            </a:extLst>
          </p:cNvPr>
          <p:cNvPicPr>
            <a:picLocks noChangeAspect="1"/>
          </p:cNvPicPr>
          <p:nvPr/>
        </p:nvPicPr>
        <p:blipFill>
          <a:blip r:embed="rId2"/>
          <a:stretch>
            <a:fillRect/>
          </a:stretch>
        </p:blipFill>
        <p:spPr>
          <a:xfrm>
            <a:off x="2798618" y="3241965"/>
            <a:ext cx="12092857" cy="3352800"/>
          </a:xfrm>
          <a:prstGeom prst="rect">
            <a:avLst/>
          </a:prstGeom>
        </p:spPr>
      </p:pic>
    </p:spTree>
    <p:extLst>
      <p:ext uri="{BB962C8B-B14F-4D97-AF65-F5344CB8AC3E}">
        <p14:creationId xmlns:p14="http://schemas.microsoft.com/office/powerpoint/2010/main" val="382102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9390-ACA4-F2B0-04C3-7C97783B6F64}"/>
              </a:ext>
            </a:extLst>
          </p:cNvPr>
          <p:cNvSpPr>
            <a:spLocks noGrp="1"/>
          </p:cNvSpPr>
          <p:nvPr>
            <p:ph type="title"/>
          </p:nvPr>
        </p:nvSpPr>
        <p:spPr/>
        <p:txBody>
          <a:bodyPr>
            <a:normAutofit/>
          </a:bodyPr>
          <a:lstStyle/>
          <a:p>
            <a:r>
              <a:rPr lang="en-US" b="1" dirty="0"/>
              <a:t>Applications of GANs: Image-to-Image Translation</a:t>
            </a:r>
            <a:endParaRPr lang="en-US" dirty="0"/>
          </a:p>
        </p:txBody>
      </p:sp>
      <p:sp>
        <p:nvSpPr>
          <p:cNvPr id="3" name="Content Placeholder 2">
            <a:extLst>
              <a:ext uri="{FF2B5EF4-FFF2-40B4-BE49-F238E27FC236}">
                <a16:creationId xmlns:a16="http://schemas.microsoft.com/office/drawing/2014/main" id="{2B42E1C6-C6DA-DF72-FE4F-03D07CC39AC8}"/>
              </a:ext>
            </a:extLst>
          </p:cNvPr>
          <p:cNvSpPr>
            <a:spLocks noGrp="1"/>
          </p:cNvSpPr>
          <p:nvPr>
            <p:ph sz="quarter" idx="14"/>
          </p:nvPr>
        </p:nvSpPr>
        <p:spPr/>
        <p:txBody>
          <a:bodyPr/>
          <a:lstStyle/>
          <a:p>
            <a:r>
              <a:rPr lang="en-US" b="1" dirty="0"/>
              <a:t>Medical Image Analysis: </a:t>
            </a:r>
            <a:r>
              <a:rPr lang="en-US" dirty="0"/>
              <a:t>GANs are used for tasks like PET-CT translation, correction of MR motion artifacts, and PET image denoising, improving the quality and utility of medical images2.</a:t>
            </a:r>
          </a:p>
          <a:p>
            <a:endParaRPr lang="en-US" dirty="0"/>
          </a:p>
          <a:p>
            <a:r>
              <a:rPr lang="en-US" b="1" dirty="0"/>
              <a:t>Style Transfer: </a:t>
            </a:r>
            <a:r>
              <a:rPr lang="en-US" dirty="0"/>
              <a:t>GANs can apply the style of one image to the content of another, effectively translating the image into a different artistic style1.</a:t>
            </a:r>
          </a:p>
          <a:p>
            <a:endParaRPr lang="en-US" dirty="0"/>
          </a:p>
          <a:p>
            <a:r>
              <a:rPr lang="en-US" b="1" dirty="0"/>
              <a:t>Synthetic Data Generation: </a:t>
            </a:r>
            <a:r>
              <a:rPr lang="en-US" dirty="0"/>
              <a:t>For training machine learning models, GANs can generate varied, realistic images that augment datasets, especially when real data is scarce or privacy is a concern1.</a:t>
            </a:r>
          </a:p>
        </p:txBody>
      </p:sp>
      <p:sp>
        <p:nvSpPr>
          <p:cNvPr id="6" name="Slide Number Placeholder 5">
            <a:extLst>
              <a:ext uri="{FF2B5EF4-FFF2-40B4-BE49-F238E27FC236}">
                <a16:creationId xmlns:a16="http://schemas.microsoft.com/office/drawing/2014/main" id="{4CC7A1E1-9738-07A5-6A35-F5788703F0EC}"/>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11</a:t>
            </a:fld>
            <a:endParaRPr lang="en-US" dirty="0">
              <a:solidFill>
                <a:prstClr val="black"/>
              </a:solidFill>
            </a:endParaRPr>
          </a:p>
        </p:txBody>
      </p:sp>
    </p:spTree>
    <p:extLst>
      <p:ext uri="{BB962C8B-B14F-4D97-AF65-F5344CB8AC3E}">
        <p14:creationId xmlns:p14="http://schemas.microsoft.com/office/powerpoint/2010/main" val="363575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2968067" y="725076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12494254" y="374072"/>
            <a:ext cx="4990182" cy="5052796"/>
          </a:xfrm>
        </p:spPr>
        <p:txBody>
          <a:bodyPr/>
          <a:lstStyle/>
          <a:p>
            <a:endParaRPr lang="en-US" dirty="0"/>
          </a:p>
          <a:p>
            <a:endParaRPr lang="en-US" dirty="0"/>
          </a:p>
          <a:p>
            <a:r>
              <a:rPr lang="en-US" dirty="0"/>
              <a:t>AI application</a:t>
            </a:r>
          </a:p>
          <a:p>
            <a:endParaRPr lang="en-US" dirty="0"/>
          </a:p>
          <a:p>
            <a:r>
              <a:rPr lang="en-US" dirty="0"/>
              <a:t>Dr. weal Badawi</a:t>
            </a:r>
          </a:p>
          <a:p>
            <a:endParaRPr lang="en-US" dirty="0"/>
          </a:p>
          <a:p>
            <a:r>
              <a:rPr lang="en-US" dirty="0"/>
              <a:t>Ahmed Mostafa</a:t>
            </a:r>
          </a:p>
          <a:p>
            <a:r>
              <a:rPr lang="en-US" dirty="0"/>
              <a:t>Ali Ayman</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677891"/>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2192000" y="4461163"/>
            <a:ext cx="6096000" cy="5597237"/>
          </a:xfrm>
        </p:spPr>
      </p:pic>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304800" y="562198"/>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43859" y="9473719"/>
            <a:ext cx="3749040" cy="365125"/>
          </a:xfrm>
        </p:spPr>
        <p:txBody>
          <a:bodyPr/>
          <a:lstStyle/>
          <a:p>
            <a:r>
              <a:rPr lang="en-US" dirty="0"/>
              <a:t>GANs</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068291" y="0"/>
            <a:ext cx="6456217" cy="3762377"/>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2524508" y="0"/>
            <a:ext cx="5763491" cy="3762377"/>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6179127" y="3867150"/>
            <a:ext cx="11236037" cy="5424006"/>
          </a:xfrm>
        </p:spPr>
        <p:txBody>
          <a:bodyPr>
            <a:normAutofit/>
          </a:bodyPr>
          <a:lstStyle/>
          <a:p>
            <a:pPr>
              <a:lnSpc>
                <a:spcPct val="150000"/>
              </a:lnSpc>
            </a:pPr>
            <a:r>
              <a:rPr lang="en-US" b="1" dirty="0"/>
              <a:t>Introduction to Image Generation with GANs</a:t>
            </a:r>
          </a:p>
          <a:p>
            <a:pPr>
              <a:lnSpc>
                <a:spcPct val="150000"/>
              </a:lnSpc>
            </a:pPr>
            <a:r>
              <a:rPr lang="en-US" b="1" dirty="0"/>
              <a:t>Fundamentals of Generative Adversarial Networks (GANs)</a:t>
            </a:r>
          </a:p>
          <a:p>
            <a:pPr>
              <a:lnSpc>
                <a:spcPct val="150000"/>
              </a:lnSpc>
            </a:pPr>
            <a:r>
              <a:rPr lang="en-US" b="1" dirty="0"/>
              <a:t>The Generator and Discriminator Architectures</a:t>
            </a:r>
          </a:p>
          <a:p>
            <a:pPr>
              <a:lnSpc>
                <a:spcPct val="150000"/>
              </a:lnSpc>
            </a:pPr>
            <a:r>
              <a:rPr lang="en-US" b="1" dirty="0"/>
              <a:t>Training GANs: The Adversarial Learning Process</a:t>
            </a:r>
          </a:p>
          <a:p>
            <a:pPr>
              <a:lnSpc>
                <a:spcPct val="150000"/>
              </a:lnSpc>
            </a:pPr>
            <a:r>
              <a:rPr lang="en-US" b="1" dirty="0"/>
              <a:t>Conditional GANs and Controlling Image Generation</a:t>
            </a:r>
          </a:p>
          <a:p>
            <a:pPr>
              <a:lnSpc>
                <a:spcPct val="150000"/>
              </a:lnSpc>
            </a:pPr>
            <a:r>
              <a:rPr lang="en-US" b="1" dirty="0"/>
              <a:t>Techniques for Stable GAN Training</a:t>
            </a:r>
          </a:p>
          <a:p>
            <a:pPr>
              <a:lnSpc>
                <a:spcPct val="150000"/>
              </a:lnSpc>
            </a:pPr>
            <a:r>
              <a:rPr lang="en-US" b="1" dirty="0"/>
              <a:t>Applications of GANs: Image-to-Image Translation</a:t>
            </a:r>
          </a:p>
          <a:p>
            <a:pPr>
              <a:lnSpc>
                <a:spcPct val="150000"/>
              </a:lnSpc>
            </a:pPr>
            <a:r>
              <a:rPr lang="en-US" b="1" dirty="0"/>
              <a:t>The Future of Image Generation with GANs</a:t>
            </a:r>
          </a:p>
          <a:p>
            <a:endParaRPr lang="en-US" b="1" dirty="0"/>
          </a:p>
          <a:p>
            <a:endParaRPr lang="en-US" b="1" dirty="0"/>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13062620" y="9506972"/>
            <a:ext cx="4352544" cy="365125"/>
          </a:xfrm>
        </p:spPr>
        <p:txBody>
          <a:bodyPr/>
          <a:lstStyle/>
          <a:p>
            <a:pPr lvl="0"/>
            <a:r>
              <a:rPr lang="en-US" noProof="0" dirty="0"/>
              <a:t>5/2024</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7415164" y="9506972"/>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7196-7D2E-6476-97F1-F1E5CB57A5B9}"/>
              </a:ext>
            </a:extLst>
          </p:cNvPr>
          <p:cNvSpPr>
            <a:spLocks noGrp="1"/>
          </p:cNvSpPr>
          <p:nvPr>
            <p:ph type="title"/>
          </p:nvPr>
        </p:nvSpPr>
        <p:spPr>
          <a:xfrm>
            <a:off x="406631" y="568564"/>
            <a:ext cx="15034261" cy="1115975"/>
          </a:xfrm>
        </p:spPr>
        <p:txBody>
          <a:bodyPr>
            <a:normAutofit fontScale="90000"/>
          </a:bodyPr>
          <a:lstStyle/>
          <a:p>
            <a:r>
              <a:rPr lang="en-US" b="1" dirty="0"/>
              <a:t>Introduction to Image Generation with GANs</a:t>
            </a:r>
            <a:br>
              <a:rPr lang="en-US" b="1" dirty="0"/>
            </a:br>
            <a:endParaRPr lang="en-US" dirty="0"/>
          </a:p>
        </p:txBody>
      </p:sp>
      <p:sp>
        <p:nvSpPr>
          <p:cNvPr id="3" name="Content Placeholder 2">
            <a:extLst>
              <a:ext uri="{FF2B5EF4-FFF2-40B4-BE49-F238E27FC236}">
                <a16:creationId xmlns:a16="http://schemas.microsoft.com/office/drawing/2014/main" id="{3A843082-FDDE-9E33-F661-F4189256C4A7}"/>
              </a:ext>
            </a:extLst>
          </p:cNvPr>
          <p:cNvSpPr>
            <a:spLocks noGrp="1"/>
          </p:cNvSpPr>
          <p:nvPr>
            <p:ph sz="quarter" idx="14"/>
          </p:nvPr>
        </p:nvSpPr>
        <p:spPr>
          <a:xfrm>
            <a:off x="969168" y="1801091"/>
            <a:ext cx="16349664" cy="4391891"/>
          </a:xfrm>
        </p:spPr>
        <p:txBody>
          <a:bodyPr/>
          <a:lstStyle/>
          <a:p>
            <a:r>
              <a:rPr lang="en-US" sz="2400" dirty="0">
                <a:solidFill>
                  <a:srgbClr val="15213F"/>
                </a:solidFill>
                <a:latin typeface="Roboto" pitchFamily="34" charset="0"/>
                <a:ea typeface="Roboto" pitchFamily="34" charset="-122"/>
                <a:cs typeface="Roboto" pitchFamily="34" charset="-120"/>
              </a:rPr>
              <a:t>In the world of artificial intelligence and machine learning, one of the most exciting and rapidly evolving fields is that of Generative Adversarial Networks (GANs). GANs have revolutionized the way we approach image generation, allowing machines to create stunningly realistic and diverse images that were once the exclusive domain of human artists and designers.</a:t>
            </a:r>
            <a:endParaRPr lang="en-US" sz="2400" dirty="0"/>
          </a:p>
          <a:p>
            <a:endParaRPr lang="en-US" dirty="0"/>
          </a:p>
          <a:p>
            <a:r>
              <a:rPr lang="en-US" sz="2400" dirty="0">
                <a:solidFill>
                  <a:srgbClr val="15213F"/>
                </a:solidFill>
                <a:latin typeface="Roboto" pitchFamily="34" charset="0"/>
                <a:ea typeface="Roboto" pitchFamily="34" charset="-122"/>
                <a:cs typeface="Roboto" pitchFamily="34" charset="-120"/>
              </a:rPr>
              <a:t>At the heart of GAN-powered image generation is a unique and ingenious approach that pits two neural networks against each other in a dynamic and ever-evolving battle. The "generator" network is tasked with creating images that are so lifelike and convincing that they can fool the "discriminator" network, which is trained to distinguish between real and synthetic images. This adversarial interplay results in the generator network continuously refining and improving its output, leading to the creation of images that are increasingly indistinguishable from the real </a:t>
            </a:r>
            <a:endParaRPr lang="en-US" dirty="0"/>
          </a:p>
        </p:txBody>
      </p:sp>
      <p:sp>
        <p:nvSpPr>
          <p:cNvPr id="6" name="Slide Number Placeholder 5">
            <a:extLst>
              <a:ext uri="{FF2B5EF4-FFF2-40B4-BE49-F238E27FC236}">
                <a16:creationId xmlns:a16="http://schemas.microsoft.com/office/drawing/2014/main" id="{2A2B87BA-C632-6959-4F92-E336F41BA976}"/>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3</a:t>
            </a:fld>
            <a:endParaRPr lang="en-US" dirty="0">
              <a:solidFill>
                <a:prstClr val="black"/>
              </a:solidFill>
            </a:endParaRPr>
          </a:p>
        </p:txBody>
      </p:sp>
      <p:pic>
        <p:nvPicPr>
          <p:cNvPr id="8" name="Picture 7">
            <a:extLst>
              <a:ext uri="{FF2B5EF4-FFF2-40B4-BE49-F238E27FC236}">
                <a16:creationId xmlns:a16="http://schemas.microsoft.com/office/drawing/2014/main" id="{8C9F7B61-C8DA-342F-CA71-70E9D753CA02}"/>
              </a:ext>
            </a:extLst>
          </p:cNvPr>
          <p:cNvPicPr>
            <a:picLocks noChangeAspect="1"/>
          </p:cNvPicPr>
          <p:nvPr/>
        </p:nvPicPr>
        <p:blipFill>
          <a:blip r:embed="rId2"/>
          <a:stretch>
            <a:fillRect/>
          </a:stretch>
        </p:blipFill>
        <p:spPr>
          <a:xfrm>
            <a:off x="2452255" y="6192982"/>
            <a:ext cx="12857018" cy="3125942"/>
          </a:xfrm>
          <a:prstGeom prst="rect">
            <a:avLst/>
          </a:prstGeom>
        </p:spPr>
      </p:pic>
    </p:spTree>
    <p:extLst>
      <p:ext uri="{BB962C8B-B14F-4D97-AF65-F5344CB8AC3E}">
        <p14:creationId xmlns:p14="http://schemas.microsoft.com/office/powerpoint/2010/main" val="108652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45D1-3D70-53C4-6D95-2EE4FE7EB672}"/>
              </a:ext>
            </a:extLst>
          </p:cNvPr>
          <p:cNvSpPr>
            <a:spLocks noGrp="1"/>
          </p:cNvSpPr>
          <p:nvPr>
            <p:ph type="title"/>
          </p:nvPr>
        </p:nvSpPr>
        <p:spPr>
          <a:xfrm>
            <a:off x="808412" y="471582"/>
            <a:ext cx="15034261" cy="1115975"/>
          </a:xfrm>
        </p:spPr>
        <p:txBody>
          <a:bodyPr>
            <a:normAutofit fontScale="90000"/>
          </a:bodyPr>
          <a:lstStyle/>
          <a:p>
            <a:r>
              <a:rPr lang="en-US" b="1" dirty="0"/>
              <a:t>Fundamentals of Generative Adversarial Networks (GANs)</a:t>
            </a:r>
            <a:br>
              <a:rPr lang="en-US" b="1" dirty="0"/>
            </a:br>
            <a:endParaRPr lang="en-US" dirty="0"/>
          </a:p>
        </p:txBody>
      </p:sp>
      <p:sp>
        <p:nvSpPr>
          <p:cNvPr id="3" name="Content Placeholder 2">
            <a:extLst>
              <a:ext uri="{FF2B5EF4-FFF2-40B4-BE49-F238E27FC236}">
                <a16:creationId xmlns:a16="http://schemas.microsoft.com/office/drawing/2014/main" id="{B06CA92D-C998-4DB7-EF88-BC59D89A1A86}"/>
              </a:ext>
            </a:extLst>
          </p:cNvPr>
          <p:cNvSpPr>
            <a:spLocks noGrp="1"/>
          </p:cNvSpPr>
          <p:nvPr>
            <p:ph sz="quarter" idx="14"/>
          </p:nvPr>
        </p:nvSpPr>
        <p:spPr>
          <a:xfrm>
            <a:off x="969168" y="2288754"/>
            <a:ext cx="16349664" cy="3474738"/>
          </a:xfrm>
        </p:spPr>
        <p:txBody>
          <a:bodyPr/>
          <a:lstStyle/>
          <a:p>
            <a:r>
              <a:rPr lang="en-US" b="0" i="0" dirty="0">
                <a:solidFill>
                  <a:srgbClr val="333333"/>
                </a:solidFill>
                <a:effectLst/>
                <a:highlight>
                  <a:srgbClr val="FFFFFF"/>
                </a:highlight>
                <a:latin typeface="roboto" panose="02000000000000000000" pitchFamily="2" charset="0"/>
              </a:rPr>
              <a:t>The Generator is responsible for creating synthetic images that aim to be indistinguishable from real-world data, while the Discriminator is tasked with identifying whether an input image is genuine or artificially generated. This adversarial setup pits the two networks against each other in a continuous feedback loop, where the Generator learns to create more and more convincing images, and the Discriminator becomes increasingly adept at detecting fakes. The Generator's objective is to produce images that can fool the Discriminator into classifying them as real, while the Discriminator attempts to correctly distinguish between genuine and synthetic images. Through this iterative training, the Generator learns to capture the underlying data distribution, enabling it to generate highly realistic and diverse images.</a:t>
            </a:r>
            <a:endParaRPr lang="en-US" dirty="0"/>
          </a:p>
        </p:txBody>
      </p:sp>
      <p:sp>
        <p:nvSpPr>
          <p:cNvPr id="4" name="Footer Placeholder 3">
            <a:extLst>
              <a:ext uri="{FF2B5EF4-FFF2-40B4-BE49-F238E27FC236}">
                <a16:creationId xmlns:a16="http://schemas.microsoft.com/office/drawing/2014/main" id="{DCBD91E9-2641-0E53-A764-729FD40858BC}"/>
              </a:ext>
            </a:extLst>
          </p:cNvPr>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5" name="Date Placeholder 4">
            <a:extLst>
              <a:ext uri="{FF2B5EF4-FFF2-40B4-BE49-F238E27FC236}">
                <a16:creationId xmlns:a16="http://schemas.microsoft.com/office/drawing/2014/main" id="{6F51B10F-0B15-A523-3385-034C75E0CB96}"/>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E8B7A4DD-040A-67B5-A605-37CE58F05E38}"/>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4</a:t>
            </a:fld>
            <a:endParaRPr lang="en-US" dirty="0">
              <a:solidFill>
                <a:prstClr val="black"/>
              </a:solidFill>
            </a:endParaRPr>
          </a:p>
        </p:txBody>
      </p:sp>
      <p:pic>
        <p:nvPicPr>
          <p:cNvPr id="1026" name="Picture 2" descr="Overview of Generative Adversarial Networks (GANs) and their Applications">
            <a:extLst>
              <a:ext uri="{FF2B5EF4-FFF2-40B4-BE49-F238E27FC236}">
                <a16:creationId xmlns:a16="http://schemas.microsoft.com/office/drawing/2014/main" id="{A4930F77-06C1-98F1-D28F-7607DF25E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63492"/>
            <a:ext cx="18288000" cy="429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02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2279-06DF-0254-1F77-2C8936E293D1}"/>
              </a:ext>
            </a:extLst>
          </p:cNvPr>
          <p:cNvSpPr>
            <a:spLocks noGrp="1"/>
          </p:cNvSpPr>
          <p:nvPr>
            <p:ph type="title"/>
          </p:nvPr>
        </p:nvSpPr>
        <p:spPr>
          <a:xfrm>
            <a:off x="725286" y="357383"/>
            <a:ext cx="15034261" cy="1115975"/>
          </a:xfrm>
        </p:spPr>
        <p:txBody>
          <a:bodyPr>
            <a:normAutofit fontScale="90000"/>
          </a:bodyPr>
          <a:lstStyle/>
          <a:p>
            <a:r>
              <a:rPr lang="en-US" b="1" dirty="0"/>
              <a:t>The Generator and Discriminator Architectures</a:t>
            </a:r>
            <a:br>
              <a:rPr lang="en-US" b="1" dirty="0"/>
            </a:br>
            <a:endParaRPr lang="en-US" dirty="0"/>
          </a:p>
        </p:txBody>
      </p:sp>
      <p:sp>
        <p:nvSpPr>
          <p:cNvPr id="3" name="Content Placeholder 2">
            <a:extLst>
              <a:ext uri="{FF2B5EF4-FFF2-40B4-BE49-F238E27FC236}">
                <a16:creationId xmlns:a16="http://schemas.microsoft.com/office/drawing/2014/main" id="{6621A326-1865-BD81-787B-6EB3A0676690}"/>
              </a:ext>
            </a:extLst>
          </p:cNvPr>
          <p:cNvSpPr>
            <a:spLocks noGrp="1"/>
          </p:cNvSpPr>
          <p:nvPr>
            <p:ph sz="quarter" idx="14"/>
          </p:nvPr>
        </p:nvSpPr>
        <p:spPr>
          <a:xfrm>
            <a:off x="969168" y="2288754"/>
            <a:ext cx="16349664" cy="3433174"/>
          </a:xfrm>
        </p:spPr>
        <p:txBody>
          <a:bodyPr/>
          <a:lstStyle/>
          <a:p>
            <a:r>
              <a:rPr lang="en-US" b="0" i="0" dirty="0">
                <a:solidFill>
                  <a:srgbClr val="333333"/>
                </a:solidFill>
                <a:effectLst/>
                <a:highlight>
                  <a:srgbClr val="FFFFFF"/>
                </a:highlight>
                <a:latin typeface="roboto" panose="02000000000000000000" pitchFamily="2" charset="0"/>
              </a:rPr>
              <a:t>The Generator is responsible for producing the synthetic, or generated, images that aim to be indistinguishable from real data. Meanwhile, the Discriminator is tasked with analyzing images and classifying them as either real or fake. The Generator network typically consists of a series of transposed convolutional layers, which learn to transform a low-dimensional input (such as a random noise vector) into a high-dimensional output in the form of an image. On the other side, the Discriminator network is often built using a convolutional neural network (CNN) architecture, similar to those used for image classification tasks. The Discriminator's role is to examine the input images and determine whether they are real (from the training dataset) or fake (generated by the Generator). As the training progresses, the Discriminator becomes more adept at distinguishing between genuine and synthetic images.</a:t>
            </a:r>
            <a:endParaRPr lang="en-US" dirty="0"/>
          </a:p>
        </p:txBody>
      </p:sp>
      <p:sp>
        <p:nvSpPr>
          <p:cNvPr id="6" name="Slide Number Placeholder 5">
            <a:extLst>
              <a:ext uri="{FF2B5EF4-FFF2-40B4-BE49-F238E27FC236}">
                <a16:creationId xmlns:a16="http://schemas.microsoft.com/office/drawing/2014/main" id="{CBE23548-0B33-6CF6-7BBC-DC6E44D6CD69}"/>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5</a:t>
            </a:fld>
            <a:endParaRPr lang="en-US" dirty="0">
              <a:solidFill>
                <a:prstClr val="black"/>
              </a:solidFill>
            </a:endParaRPr>
          </a:p>
        </p:txBody>
      </p:sp>
      <p:pic>
        <p:nvPicPr>
          <p:cNvPr id="8" name="Picture 7">
            <a:extLst>
              <a:ext uri="{FF2B5EF4-FFF2-40B4-BE49-F238E27FC236}">
                <a16:creationId xmlns:a16="http://schemas.microsoft.com/office/drawing/2014/main" id="{D487DE1B-AE67-E847-806D-097C785C8232}"/>
              </a:ext>
            </a:extLst>
          </p:cNvPr>
          <p:cNvPicPr>
            <a:picLocks noChangeAspect="1"/>
          </p:cNvPicPr>
          <p:nvPr/>
        </p:nvPicPr>
        <p:blipFill>
          <a:blip r:embed="rId2"/>
          <a:stretch>
            <a:fillRect/>
          </a:stretch>
        </p:blipFill>
        <p:spPr>
          <a:xfrm>
            <a:off x="725285" y="5721928"/>
            <a:ext cx="8848205" cy="3823854"/>
          </a:xfrm>
          <a:prstGeom prst="rect">
            <a:avLst/>
          </a:prstGeom>
        </p:spPr>
      </p:pic>
      <p:pic>
        <p:nvPicPr>
          <p:cNvPr id="10" name="Picture 9">
            <a:extLst>
              <a:ext uri="{FF2B5EF4-FFF2-40B4-BE49-F238E27FC236}">
                <a16:creationId xmlns:a16="http://schemas.microsoft.com/office/drawing/2014/main" id="{B1BCD9DE-1814-7B9D-3913-565EB115BEEB}"/>
              </a:ext>
            </a:extLst>
          </p:cNvPr>
          <p:cNvPicPr>
            <a:picLocks noChangeAspect="1"/>
          </p:cNvPicPr>
          <p:nvPr/>
        </p:nvPicPr>
        <p:blipFill>
          <a:blip r:embed="rId3"/>
          <a:stretch>
            <a:fillRect/>
          </a:stretch>
        </p:blipFill>
        <p:spPr>
          <a:xfrm>
            <a:off x="7981049" y="5720066"/>
            <a:ext cx="9337783" cy="3823853"/>
          </a:xfrm>
          <a:prstGeom prst="rect">
            <a:avLst/>
          </a:prstGeom>
        </p:spPr>
      </p:pic>
    </p:spTree>
    <p:extLst>
      <p:ext uri="{BB962C8B-B14F-4D97-AF65-F5344CB8AC3E}">
        <p14:creationId xmlns:p14="http://schemas.microsoft.com/office/powerpoint/2010/main" val="158913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D901-B78C-B77D-BFF9-2FB98282C4E2}"/>
              </a:ext>
            </a:extLst>
          </p:cNvPr>
          <p:cNvSpPr>
            <a:spLocks noGrp="1"/>
          </p:cNvSpPr>
          <p:nvPr>
            <p:ph type="title"/>
          </p:nvPr>
        </p:nvSpPr>
        <p:spPr>
          <a:xfrm>
            <a:off x="557080" y="506874"/>
            <a:ext cx="15034261" cy="1115975"/>
          </a:xfrm>
        </p:spPr>
        <p:txBody>
          <a:bodyPr>
            <a:normAutofit fontScale="90000"/>
          </a:bodyPr>
          <a:lstStyle/>
          <a:p>
            <a:r>
              <a:rPr lang="en-US" b="1" dirty="0"/>
              <a:t>Training GANs: The Adversarial Learning Process</a:t>
            </a:r>
            <a:br>
              <a:rPr lang="en-US" b="1" dirty="0"/>
            </a:br>
            <a:endParaRPr lang="en-US" dirty="0"/>
          </a:p>
        </p:txBody>
      </p:sp>
      <p:sp>
        <p:nvSpPr>
          <p:cNvPr id="3" name="Content Placeholder 2">
            <a:extLst>
              <a:ext uri="{FF2B5EF4-FFF2-40B4-BE49-F238E27FC236}">
                <a16:creationId xmlns:a16="http://schemas.microsoft.com/office/drawing/2014/main" id="{62A4D0F9-D4B9-2468-F99A-5C9742879C22}"/>
              </a:ext>
            </a:extLst>
          </p:cNvPr>
          <p:cNvSpPr>
            <a:spLocks noGrp="1"/>
          </p:cNvSpPr>
          <p:nvPr>
            <p:ph sz="quarter" idx="14"/>
          </p:nvPr>
        </p:nvSpPr>
        <p:spPr/>
        <p:txBody>
          <a:bodyPr/>
          <a:lstStyle/>
          <a:p>
            <a:r>
              <a:rPr lang="en-US" b="1" dirty="0"/>
              <a:t>The Adversarial Setup</a:t>
            </a:r>
            <a:endParaRPr lang="en-US" dirty="0"/>
          </a:p>
          <a:p>
            <a:pPr marL="0" indent="0">
              <a:buNone/>
            </a:pPr>
            <a:r>
              <a:rPr lang="en-US" dirty="0"/>
              <a:t>At the core of training Generative Adversarial Networks (GANs) is the adversarial setup between the Generator and Discriminator networks. The Generator's goal is to learn how to produce synthetic images that can fool the Discriminator into classifying them as real, while the Discriminator aims to accurately distinguish between genuine and generated images. This competition drives the continuous improvement of both networks, leading to increasingly realistic and diverse image generation.</a:t>
            </a:r>
          </a:p>
          <a:p>
            <a:endParaRPr lang="en-US" dirty="0"/>
          </a:p>
          <a:p>
            <a:r>
              <a:rPr lang="en-US" b="1" dirty="0"/>
              <a:t>Optimizing the Objective Function</a:t>
            </a:r>
          </a:p>
          <a:p>
            <a:pPr marL="0" indent="0">
              <a:buNone/>
            </a:pPr>
            <a:r>
              <a:rPr lang="en-US" dirty="0"/>
              <a:t>The training of GANs is guided by an objective function that encapsulates the adversarial relationship between the Generator and Discriminator. This function is typically a min-max optimization problem, where the Generator aims to minimize the objective, while the Discriminator tries to maximize it. By iteratively updating the networks to optimize this objective function, the GAN learns to capture the underlying data distribution, enabling the Generator to produce increasingly realistic and diverse images.</a:t>
            </a:r>
          </a:p>
          <a:p>
            <a:endParaRPr lang="en-US" dirty="0"/>
          </a:p>
        </p:txBody>
      </p:sp>
      <p:sp>
        <p:nvSpPr>
          <p:cNvPr id="6" name="Slide Number Placeholder 5">
            <a:extLst>
              <a:ext uri="{FF2B5EF4-FFF2-40B4-BE49-F238E27FC236}">
                <a16:creationId xmlns:a16="http://schemas.microsoft.com/office/drawing/2014/main" id="{777543CC-7D67-41C5-A729-41738024B424}"/>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6</a:t>
            </a:fld>
            <a:endParaRPr lang="en-US" dirty="0">
              <a:solidFill>
                <a:prstClr val="black"/>
              </a:solidFill>
            </a:endParaRPr>
          </a:p>
        </p:txBody>
      </p:sp>
    </p:spTree>
    <p:extLst>
      <p:ext uri="{BB962C8B-B14F-4D97-AF65-F5344CB8AC3E}">
        <p14:creationId xmlns:p14="http://schemas.microsoft.com/office/powerpoint/2010/main" val="412882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E7D6-EAD9-2FEB-AEB1-A1A0ED0D2485}"/>
              </a:ext>
            </a:extLst>
          </p:cNvPr>
          <p:cNvSpPr>
            <a:spLocks noGrp="1"/>
          </p:cNvSpPr>
          <p:nvPr>
            <p:ph type="title"/>
          </p:nvPr>
        </p:nvSpPr>
        <p:spPr>
          <a:xfrm>
            <a:off x="697576" y="506874"/>
            <a:ext cx="15034261" cy="1115975"/>
          </a:xfrm>
        </p:spPr>
        <p:txBody>
          <a:bodyPr>
            <a:normAutofit fontScale="90000"/>
          </a:bodyPr>
          <a:lstStyle/>
          <a:p>
            <a:r>
              <a:rPr lang="en-US" b="1" dirty="0"/>
              <a:t>Training GANs: The Adversarial Learning Process</a:t>
            </a:r>
            <a:br>
              <a:rPr lang="en-US" b="1" dirty="0"/>
            </a:br>
            <a:endParaRPr lang="en-US" dirty="0"/>
          </a:p>
        </p:txBody>
      </p:sp>
      <p:sp>
        <p:nvSpPr>
          <p:cNvPr id="3" name="Content Placeholder 2">
            <a:extLst>
              <a:ext uri="{FF2B5EF4-FFF2-40B4-BE49-F238E27FC236}">
                <a16:creationId xmlns:a16="http://schemas.microsoft.com/office/drawing/2014/main" id="{ACC3898C-7146-9FF3-F110-0014AC792D48}"/>
              </a:ext>
            </a:extLst>
          </p:cNvPr>
          <p:cNvSpPr>
            <a:spLocks noGrp="1"/>
          </p:cNvSpPr>
          <p:nvPr>
            <p:ph sz="quarter" idx="14"/>
          </p:nvPr>
        </p:nvSpPr>
        <p:spPr/>
        <p:txBody>
          <a:bodyPr/>
          <a:lstStyle/>
          <a:p>
            <a:r>
              <a:rPr lang="en-US" b="1" dirty="0"/>
              <a:t>The Training Procedure</a:t>
            </a:r>
          </a:p>
          <a:p>
            <a:pPr marL="0" indent="0">
              <a:buNone/>
            </a:pPr>
            <a:r>
              <a:rPr lang="en-US" dirty="0"/>
              <a:t>The training process of a GAN involves alternating between updating the Generator and Discriminator networks. First, the Discriminator is trained on a mix of real images from the dataset and synthetic images generated by the Generator. The Discriminator learns to identify the real images and flag the generated ones as fake. Then, the Generator is trained, using the feedback from the Discriminator to improve the realism and quality of the generated images, with the goal of fooling the Discriminator.</a:t>
            </a:r>
          </a:p>
          <a:p>
            <a:endParaRPr lang="en-US" dirty="0"/>
          </a:p>
        </p:txBody>
      </p:sp>
      <p:sp>
        <p:nvSpPr>
          <p:cNvPr id="6" name="Slide Number Placeholder 5">
            <a:extLst>
              <a:ext uri="{FF2B5EF4-FFF2-40B4-BE49-F238E27FC236}">
                <a16:creationId xmlns:a16="http://schemas.microsoft.com/office/drawing/2014/main" id="{CF751DE2-71D4-FEA0-DA60-F2D282C602F4}"/>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7</a:t>
            </a:fld>
            <a:endParaRPr lang="en-US" dirty="0">
              <a:solidFill>
                <a:prstClr val="black"/>
              </a:solidFill>
            </a:endParaRPr>
          </a:p>
        </p:txBody>
      </p:sp>
    </p:spTree>
    <p:extLst>
      <p:ext uri="{BB962C8B-B14F-4D97-AF65-F5344CB8AC3E}">
        <p14:creationId xmlns:p14="http://schemas.microsoft.com/office/powerpoint/2010/main" val="384842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E92F-7786-9546-6BD3-09A4105595A5}"/>
              </a:ext>
            </a:extLst>
          </p:cNvPr>
          <p:cNvSpPr>
            <a:spLocks noGrp="1"/>
          </p:cNvSpPr>
          <p:nvPr>
            <p:ph type="title"/>
          </p:nvPr>
        </p:nvSpPr>
        <p:spPr>
          <a:xfrm>
            <a:off x="822268" y="506874"/>
            <a:ext cx="15034261" cy="1115975"/>
          </a:xfrm>
        </p:spPr>
        <p:txBody>
          <a:bodyPr>
            <a:normAutofit fontScale="90000"/>
          </a:bodyPr>
          <a:lstStyle/>
          <a:p>
            <a:r>
              <a:rPr lang="en-US" b="1" dirty="0"/>
              <a:t>Conditional GANs and Controlling Image Generation</a:t>
            </a:r>
            <a:br>
              <a:rPr lang="en-US" b="1" dirty="0"/>
            </a:br>
            <a:endParaRPr lang="en-US" dirty="0"/>
          </a:p>
        </p:txBody>
      </p:sp>
      <p:sp>
        <p:nvSpPr>
          <p:cNvPr id="3" name="Content Placeholder 2">
            <a:extLst>
              <a:ext uri="{FF2B5EF4-FFF2-40B4-BE49-F238E27FC236}">
                <a16:creationId xmlns:a16="http://schemas.microsoft.com/office/drawing/2014/main" id="{B8B193F8-4AFA-CEA8-9567-F292C3A480B0}"/>
              </a:ext>
            </a:extLst>
          </p:cNvPr>
          <p:cNvSpPr>
            <a:spLocks noGrp="1"/>
          </p:cNvSpPr>
          <p:nvPr>
            <p:ph sz="quarter" idx="14"/>
          </p:nvPr>
        </p:nvSpPr>
        <p:spPr>
          <a:xfrm>
            <a:off x="969168" y="2288754"/>
            <a:ext cx="16349664" cy="2574192"/>
          </a:xfrm>
        </p:spPr>
        <p:txBody>
          <a:bodyPr/>
          <a:lstStyle/>
          <a:p>
            <a:r>
              <a:rPr lang="en-US" b="0" i="0" dirty="0">
                <a:solidFill>
                  <a:srgbClr val="333333"/>
                </a:solidFill>
                <a:effectLst/>
                <a:highlight>
                  <a:srgbClr val="FFFFFF"/>
                </a:highlight>
                <a:latin typeface="roboto" panose="02000000000000000000" pitchFamily="2" charset="0"/>
              </a:rPr>
              <a:t>This is where Conditional GANs (</a:t>
            </a:r>
            <a:r>
              <a:rPr lang="en-US" b="0" i="0" dirty="0" err="1">
                <a:solidFill>
                  <a:srgbClr val="333333"/>
                </a:solidFill>
                <a:effectLst/>
                <a:highlight>
                  <a:srgbClr val="FFFFFF"/>
                </a:highlight>
                <a:latin typeface="roboto" panose="02000000000000000000" pitchFamily="2" charset="0"/>
              </a:rPr>
              <a:t>cGANs</a:t>
            </a:r>
            <a:r>
              <a:rPr lang="en-US" b="0" i="0" dirty="0">
                <a:solidFill>
                  <a:srgbClr val="333333"/>
                </a:solidFill>
                <a:effectLst/>
                <a:highlight>
                  <a:srgbClr val="FFFFFF"/>
                </a:highlight>
                <a:latin typeface="roboto" panose="02000000000000000000" pitchFamily="2" charset="0"/>
              </a:rPr>
              <a:t>) come into play, expanding the capabilities of traditional GANs by allowing the models to generate images based on additional input conditions. In a </a:t>
            </a:r>
            <a:r>
              <a:rPr lang="en-US" b="0" i="0" dirty="0" err="1">
                <a:solidFill>
                  <a:srgbClr val="333333"/>
                </a:solidFill>
                <a:effectLst/>
                <a:highlight>
                  <a:srgbClr val="FFFFFF"/>
                </a:highlight>
                <a:latin typeface="roboto" panose="02000000000000000000" pitchFamily="2" charset="0"/>
              </a:rPr>
              <a:t>cGAN</a:t>
            </a:r>
            <a:r>
              <a:rPr lang="en-US" b="0" i="0" dirty="0">
                <a:solidFill>
                  <a:srgbClr val="333333"/>
                </a:solidFill>
                <a:effectLst/>
                <a:highlight>
                  <a:srgbClr val="FFFFFF"/>
                </a:highlight>
                <a:latin typeface="roboto" panose="02000000000000000000" pitchFamily="2" charset="0"/>
              </a:rPr>
              <a:t>, the Generator and Discriminator networks are conditioned on extra information, such as class labels, text descriptions, or even other images. This conditioning process enables fine-grained control over the generated images, allowing for applications like attribute-based image synthesis, text-to-image generation, and image-to-image translation.</a:t>
            </a:r>
            <a:endParaRPr lang="en-US" dirty="0"/>
          </a:p>
        </p:txBody>
      </p:sp>
      <p:sp>
        <p:nvSpPr>
          <p:cNvPr id="6" name="Slide Number Placeholder 5">
            <a:extLst>
              <a:ext uri="{FF2B5EF4-FFF2-40B4-BE49-F238E27FC236}">
                <a16:creationId xmlns:a16="http://schemas.microsoft.com/office/drawing/2014/main" id="{641A4269-78AF-4044-2161-A6F6F84B4733}"/>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8</a:t>
            </a:fld>
            <a:endParaRPr lang="en-US" dirty="0">
              <a:solidFill>
                <a:prstClr val="black"/>
              </a:solidFill>
            </a:endParaRPr>
          </a:p>
        </p:txBody>
      </p:sp>
      <p:pic>
        <p:nvPicPr>
          <p:cNvPr id="11" name="Picture 10">
            <a:extLst>
              <a:ext uri="{FF2B5EF4-FFF2-40B4-BE49-F238E27FC236}">
                <a16:creationId xmlns:a16="http://schemas.microsoft.com/office/drawing/2014/main" id="{B4437D42-F508-54AB-05A9-EDDBA0AED05D}"/>
              </a:ext>
            </a:extLst>
          </p:cNvPr>
          <p:cNvPicPr>
            <a:picLocks noChangeAspect="1"/>
          </p:cNvPicPr>
          <p:nvPr/>
        </p:nvPicPr>
        <p:blipFill>
          <a:blip r:embed="rId2"/>
          <a:stretch>
            <a:fillRect/>
          </a:stretch>
        </p:blipFill>
        <p:spPr>
          <a:xfrm>
            <a:off x="2272145" y="4488039"/>
            <a:ext cx="13009417" cy="4830885"/>
          </a:xfrm>
          <a:prstGeom prst="rect">
            <a:avLst/>
          </a:prstGeom>
        </p:spPr>
      </p:pic>
    </p:spTree>
    <p:extLst>
      <p:ext uri="{BB962C8B-B14F-4D97-AF65-F5344CB8AC3E}">
        <p14:creationId xmlns:p14="http://schemas.microsoft.com/office/powerpoint/2010/main" val="387707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DA75-7A69-5C5E-B16C-4A8CDECC36F8}"/>
              </a:ext>
            </a:extLst>
          </p:cNvPr>
          <p:cNvSpPr>
            <a:spLocks noGrp="1"/>
          </p:cNvSpPr>
          <p:nvPr>
            <p:ph type="title"/>
          </p:nvPr>
        </p:nvSpPr>
        <p:spPr>
          <a:xfrm>
            <a:off x="969168" y="443873"/>
            <a:ext cx="15034261" cy="1115975"/>
          </a:xfrm>
        </p:spPr>
        <p:txBody>
          <a:bodyPr>
            <a:normAutofit fontScale="90000"/>
          </a:bodyPr>
          <a:lstStyle/>
          <a:p>
            <a:r>
              <a:rPr lang="en-US" b="1" dirty="0"/>
              <a:t>Techniques for Stable GAN Training</a:t>
            </a:r>
            <a:br>
              <a:rPr lang="en-US" b="1" dirty="0"/>
            </a:br>
            <a:endParaRPr lang="en-US" dirty="0"/>
          </a:p>
        </p:txBody>
      </p:sp>
      <p:sp>
        <p:nvSpPr>
          <p:cNvPr id="3" name="Content Placeholder 2">
            <a:extLst>
              <a:ext uri="{FF2B5EF4-FFF2-40B4-BE49-F238E27FC236}">
                <a16:creationId xmlns:a16="http://schemas.microsoft.com/office/drawing/2014/main" id="{2C8DC06C-61D5-8041-D18D-0F1D3B41F1B4}"/>
              </a:ext>
            </a:extLst>
          </p:cNvPr>
          <p:cNvSpPr>
            <a:spLocks noGrp="1"/>
          </p:cNvSpPr>
          <p:nvPr>
            <p:ph sz="quarter" idx="14"/>
          </p:nvPr>
        </p:nvSpPr>
        <p:spPr/>
        <p:txBody>
          <a:bodyPr>
            <a:normAutofit/>
          </a:bodyPr>
          <a:lstStyle/>
          <a:p>
            <a:r>
              <a:rPr lang="en-US" b="1" dirty="0"/>
              <a:t>Architectural Innovations</a:t>
            </a:r>
          </a:p>
          <a:p>
            <a:pPr marL="0" indent="0">
              <a:buNone/>
            </a:pPr>
            <a:r>
              <a:rPr lang="en-US" b="0" i="0" dirty="0">
                <a:solidFill>
                  <a:srgbClr val="333333"/>
                </a:solidFill>
                <a:effectLst/>
                <a:highlight>
                  <a:srgbClr val="FFFFFF"/>
                </a:highlight>
                <a:latin typeface="roboto" panose="02000000000000000000" pitchFamily="2" charset="0"/>
              </a:rPr>
              <a:t>Researchers have developed a range of architectural techniques to improve the stability and performance of Generative Adversarial Networks (GANs) during training.</a:t>
            </a:r>
            <a:endParaRPr lang="en-US" b="1" dirty="0"/>
          </a:p>
          <a:p>
            <a:r>
              <a:rPr lang="en-US" b="1" dirty="0"/>
              <a:t>Regularization and Normalization</a:t>
            </a:r>
          </a:p>
          <a:p>
            <a:pPr marL="0" indent="0">
              <a:buNone/>
            </a:pPr>
            <a:r>
              <a:rPr lang="en-US" b="0" i="0" dirty="0">
                <a:solidFill>
                  <a:srgbClr val="333333"/>
                </a:solidFill>
                <a:effectLst/>
                <a:highlight>
                  <a:srgbClr val="FFFFFF"/>
                </a:highlight>
                <a:latin typeface="roboto" panose="02000000000000000000" pitchFamily="2" charset="0"/>
              </a:rPr>
              <a:t>Techniques like gradient penalty, layer normalization, and instance normalization have been demonstrated to help mitigate the problem of mode collapse, where the Generator learns to produce only a limited subset of the target distribution.</a:t>
            </a:r>
            <a:endParaRPr lang="en-US" b="1" dirty="0"/>
          </a:p>
          <a:p>
            <a:r>
              <a:rPr lang="en-US" b="1" dirty="0"/>
              <a:t>Balanced Training and Hyperparameter Tuning</a:t>
            </a:r>
          </a:p>
          <a:p>
            <a:pPr marL="0" indent="0">
              <a:buNone/>
            </a:pPr>
            <a:r>
              <a:rPr lang="en-US" b="0" i="0" dirty="0">
                <a:solidFill>
                  <a:srgbClr val="333333"/>
                </a:solidFill>
                <a:effectLst/>
                <a:highlight>
                  <a:srgbClr val="FFFFFF"/>
                </a:highlight>
                <a:latin typeface="roboto" panose="02000000000000000000" pitchFamily="2" charset="0"/>
              </a:rPr>
              <a:t>Techniques like adaptive learning rates, gradient clipping, and careful scheduling of hyperparameter updates have shown promise in stabilizing the GAN training process.</a:t>
            </a:r>
            <a:endParaRPr lang="en-US" b="1" dirty="0"/>
          </a:p>
          <a:p>
            <a:r>
              <a:rPr lang="en-US" b="1" dirty="0"/>
              <a:t>Improved Initialization and Conditioning</a:t>
            </a:r>
          </a:p>
          <a:p>
            <a:pPr marL="0" indent="0">
              <a:buNone/>
            </a:pPr>
            <a:r>
              <a:rPr lang="en-US" b="0" i="0" dirty="0">
                <a:solidFill>
                  <a:srgbClr val="333333"/>
                </a:solidFill>
                <a:effectLst/>
                <a:highlight>
                  <a:srgbClr val="FFFFFF"/>
                </a:highlight>
                <a:latin typeface="roboto" panose="02000000000000000000" pitchFamily="2" charset="0"/>
              </a:rPr>
              <a:t>Careful weight initialization, such as using orthogonal or </a:t>
            </a:r>
            <a:r>
              <a:rPr lang="en-US" b="0" i="0" dirty="0" err="1">
                <a:solidFill>
                  <a:srgbClr val="333333"/>
                </a:solidFill>
                <a:effectLst/>
                <a:highlight>
                  <a:srgbClr val="FFFFFF"/>
                </a:highlight>
                <a:latin typeface="roboto" panose="02000000000000000000" pitchFamily="2" charset="0"/>
              </a:rPr>
              <a:t>Kaiming</a:t>
            </a:r>
            <a:r>
              <a:rPr lang="en-US" b="0" i="0" dirty="0">
                <a:solidFill>
                  <a:srgbClr val="333333"/>
                </a:solidFill>
                <a:effectLst/>
                <a:highlight>
                  <a:srgbClr val="FFFFFF"/>
                </a:highlight>
                <a:latin typeface="roboto" panose="02000000000000000000" pitchFamily="2" charset="0"/>
              </a:rPr>
              <a:t> initialization, as well as proper conditioning of the input noise and the network architectures, can help avoid the vanishing or exploding gradients that can occur during training.</a:t>
            </a:r>
            <a:endParaRPr lang="en-US" dirty="0"/>
          </a:p>
        </p:txBody>
      </p:sp>
      <p:sp>
        <p:nvSpPr>
          <p:cNvPr id="6" name="Slide Number Placeholder 5">
            <a:extLst>
              <a:ext uri="{FF2B5EF4-FFF2-40B4-BE49-F238E27FC236}">
                <a16:creationId xmlns:a16="http://schemas.microsoft.com/office/drawing/2014/main" id="{9B9FF1A3-FBEC-9513-7720-B4D28680CEB3}"/>
              </a:ext>
            </a:extLst>
          </p:cNvPr>
          <p:cNvSpPr>
            <a:spLocks noGrp="1"/>
          </p:cNvSpPr>
          <p:nvPr>
            <p:ph type="sldNum" sz="quarter" idx="12"/>
          </p:nvPr>
        </p:nvSpPr>
        <p:spPr/>
        <p:txBody>
          <a:bodyPr/>
          <a:lstStyle/>
          <a:p>
            <a:pPr defTabSz="914400">
              <a:defRPr/>
            </a:pPr>
            <a:fld id="{06B786C7-B8F9-4072-AAAA-17258464D730}" type="slidenum">
              <a:rPr lang="en-US" smtClean="0">
                <a:solidFill>
                  <a:prstClr val="black"/>
                </a:solidFill>
              </a:rPr>
              <a:pPr defTabSz="914400">
                <a:defRPr/>
              </a:pPr>
              <a:t>9</a:t>
            </a:fld>
            <a:endParaRPr lang="en-US" dirty="0">
              <a:solidFill>
                <a:prstClr val="black"/>
              </a:solidFill>
            </a:endParaRPr>
          </a:p>
        </p:txBody>
      </p:sp>
    </p:spTree>
    <p:extLst>
      <p:ext uri="{BB962C8B-B14F-4D97-AF65-F5344CB8AC3E}">
        <p14:creationId xmlns:p14="http://schemas.microsoft.com/office/powerpoint/2010/main" val="174693522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109</TotalTime>
  <Words>1241</Words>
  <Application>Microsoft Office PowerPoint</Application>
  <PresentationFormat>Custom</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roboto</vt:lpstr>
      <vt:lpstr>roboto</vt:lpstr>
      <vt:lpstr>ColorBlockVTI</vt:lpstr>
      <vt:lpstr>Image Generation with GANs</vt:lpstr>
      <vt:lpstr>Agenda</vt:lpstr>
      <vt:lpstr>Introduction to Image Generation with GANs </vt:lpstr>
      <vt:lpstr>Fundamentals of Generative Adversarial Networks (GANs) </vt:lpstr>
      <vt:lpstr>The Generator and Discriminator Architectures </vt:lpstr>
      <vt:lpstr>Training GANs: The Adversarial Learning Process </vt:lpstr>
      <vt:lpstr>Training GANs: The Adversarial Learning Process </vt:lpstr>
      <vt:lpstr>Conditional GANs and Controlling Image Generation </vt:lpstr>
      <vt:lpstr>Techniques for Stable GAN Training </vt:lpstr>
      <vt:lpstr>Applications of GANs: Image-to-Image Translation </vt:lpstr>
      <vt:lpstr>Applications of GANs: Image-to-Image Translation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Generation with GANs</dc:title>
  <dc:creator>Ahmed Mostafa</dc:creator>
  <cp:lastModifiedBy>Ahmed Mostafa</cp:lastModifiedBy>
  <cp:revision>3</cp:revision>
  <dcterms:created xsi:type="dcterms:W3CDTF">2024-05-10T16:50:05Z</dcterms:created>
  <dcterms:modified xsi:type="dcterms:W3CDTF">2024-05-10T18:40:21Z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