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5" r:id="rId5"/>
    <p:sldId id="259" r:id="rId6"/>
    <p:sldId id="266" r:id="rId7"/>
    <p:sldId id="260" r:id="rId8"/>
    <p:sldId id="267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7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384" autoAdjust="0"/>
  </p:normalViewPr>
  <p:slideViewPr>
    <p:cSldViewPr>
      <p:cViewPr>
        <p:scale>
          <a:sx n="66" d="100"/>
          <a:sy n="66" d="100"/>
        </p:scale>
        <p:origin x="-1506" y="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F4DD2-29EB-4E5B-83CD-C1B308F44CB0}" type="datetimeFigureOut">
              <a:rPr lang="en-US" smtClean="0"/>
              <a:t>11/2/2011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ECM Biz.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ACD44-9A91-4851-953E-84A9C7CA1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3244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20DBF-FB88-4614-A009-C5B152AC1255}" type="datetimeFigureOut">
              <a:rPr lang="en-US" smtClean="0"/>
              <a:t>11/2/2011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ECM Biz.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DCA0E-DC2B-4172-B399-6D64C4FB93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955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DCA0E-DC2B-4172-B399-6D64C4FB93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53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Online office: working remotely </a:t>
            </a:r>
          </a:p>
          <a:p>
            <a:r>
              <a:rPr lang="en-US" dirty="0" smtClean="0"/>
              <a:t>Digital workflow: </a:t>
            </a:r>
            <a:r>
              <a:rPr lang="en-US" dirty="0" smtClean="0"/>
              <a:t>Reduce human workload,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 processes more efficient and utilize fewer resources to perform the same amount of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DCA0E-DC2B-4172-B399-6D64C4FB93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Web-based architecture: scan, retrieve and manage from any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DCA0E-DC2B-4172-B399-6D64C4FB93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06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Web-based architecture: scan, retrieve and manage from any desktop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DCA0E-DC2B-4172-B399-6D64C4FB93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06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DCA0E-DC2B-4172-B399-6D64C4FB93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48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DCA0E-DC2B-4172-B399-6D64C4FB93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448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client: admin, capture</a:t>
            </a:r>
          </a:p>
          <a:p>
            <a:r>
              <a:rPr lang="en-US" dirty="0" smtClean="0"/>
              <a:t>Drag</a:t>
            </a:r>
            <a:r>
              <a:rPr lang="en-US" baseline="0" dirty="0" smtClean="0"/>
              <a:t> and drop from desktop</a:t>
            </a:r>
          </a:p>
          <a:p>
            <a:r>
              <a:rPr lang="en-US" baseline="0" dirty="0" smtClean="0"/>
              <a:t>Localization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DCA0E-DC2B-4172-B399-6D64C4FB93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953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BDCA0E-DC2B-4172-B399-6D64C4FB93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5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9492D-A803-4923-BEDB-BD0FD2D25F90}" type="datetime1">
              <a:rPr lang="en-US" smtClean="0"/>
              <a:t>11/2/2011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5F9C33-69E5-451F-844C-CA141B66FD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ECM Solutions. 2011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8F24-40BD-4C03-BDC2-56E7E636EC55}" type="datetime1">
              <a:rPr lang="en-US" smtClean="0"/>
              <a:t>11/2/2011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ECM Solutions.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9C33-69E5-451F-844C-CA141B66FD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4A7C9-FBC3-4B27-A90D-A37A566D70C4}" type="datetime1">
              <a:rPr lang="en-US" smtClean="0"/>
              <a:t>11/2/2011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ECM Solutions.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9C33-69E5-451F-844C-CA141B66FD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17522-92E4-40D8-81C8-748750039397}" type="datetime1">
              <a:rPr lang="en-US" smtClean="0"/>
              <a:t>11/2/2011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ECM Solutions.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9C33-69E5-451F-844C-CA141B66FD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D7CE-CAAF-4D80-95AB-69F46C792AF8}" type="datetime1">
              <a:rPr lang="en-US" smtClean="0"/>
              <a:t>11/2/2011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ECM Solutions. 2011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9C33-69E5-451F-844C-CA141B66FD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CBAD-BA44-4F58-A3C6-F5BD07AC8A8A}" type="datetime1">
              <a:rPr lang="en-US" smtClean="0"/>
              <a:t>11/2/2011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ECM Solutions.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9C33-69E5-451F-844C-CA141B66FD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E4E5-9A3F-4D95-ABE0-3220839BB480}" type="datetime1">
              <a:rPr lang="en-US" smtClean="0"/>
              <a:t>11/2/2011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ECM Solutions. 2011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9C33-69E5-451F-844C-CA141B66FD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46755-0873-4FE2-9208-3A6463918463}" type="datetime1">
              <a:rPr lang="en-US" smtClean="0"/>
              <a:t>11/2/2011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ECM Solutions.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9C33-69E5-451F-844C-CA141B66FD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8A31-6225-4710-9B00-892DBAB50F84}" type="datetime1">
              <a:rPr lang="en-US" smtClean="0"/>
              <a:t>11/2/2011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ECM Solutions.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9C33-69E5-451F-844C-CA141B66FD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0EFCE-BBFC-408B-9505-551B1914BBF9}" type="datetime1">
              <a:rPr lang="en-US" smtClean="0"/>
              <a:t>11/2/2011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ECM Solutions.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9C33-69E5-451F-844C-CA141B66FD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5E00-0F37-4495-BE78-B4A0F693F9A0}" type="datetime1">
              <a:rPr lang="en-US" smtClean="0"/>
              <a:t>11/2/2011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ECM Solutions. 2011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F9C33-69E5-451F-844C-CA141B66FD3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C6D381F-BA41-4183-87A0-A6053943BB8F}" type="datetime1">
              <a:rPr lang="en-US" smtClean="0"/>
              <a:t>11/2/2011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D5F9C33-69E5-451F-844C-CA141B66FD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ECM Solutions. 2011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 smtClean="0">
                <a:solidFill>
                  <a:schemeClr val="accent5"/>
                </a:solidFill>
                <a:latin typeface="Stencil" pitchFamily="82" charset="0"/>
              </a:rPr>
              <a:t>CLOUD</a:t>
            </a:r>
            <a:r>
              <a:rPr lang="en-US" sz="199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sz="19900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sz="19900" dirty="0" smtClean="0">
                <a:latin typeface="Calibri" pitchFamily="34" charset="0"/>
                <a:cs typeface="Calibri" pitchFamily="34" charset="0"/>
              </a:rPr>
              <a:t>M</a:t>
            </a:r>
            <a:endParaRPr lang="en-US" sz="9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r>
              <a:rPr lang="en-US" sz="1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ECM Solutions. 2011</a:t>
            </a:r>
          </a:p>
        </p:txBody>
      </p:sp>
    </p:spTree>
    <p:extLst>
      <p:ext uri="{BB962C8B-B14F-4D97-AF65-F5344CB8AC3E}">
        <p14:creationId xmlns:p14="http://schemas.microsoft.com/office/powerpoint/2010/main" val="292916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Demo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z="1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ECM Solutions. 2011</a:t>
            </a:r>
          </a:p>
        </p:txBody>
      </p:sp>
    </p:spTree>
    <p:extLst>
      <p:ext uri="{BB962C8B-B14F-4D97-AF65-F5344CB8AC3E}">
        <p14:creationId xmlns:p14="http://schemas.microsoft.com/office/powerpoint/2010/main" val="330676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Q &amp; A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z="1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ECM Solutions. 2011</a:t>
            </a:r>
          </a:p>
        </p:txBody>
      </p:sp>
    </p:spTree>
    <p:extLst>
      <p:ext uri="{BB962C8B-B14F-4D97-AF65-F5344CB8AC3E}">
        <p14:creationId xmlns:p14="http://schemas.microsoft.com/office/powerpoint/2010/main" val="43186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45720" indent="0" algn="ctr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ECM Solutions. 2011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dirty="0" smtClean="0">
                <a:latin typeface="Calibri" pitchFamily="34" charset="0"/>
                <a:cs typeface="Calibri" pitchFamily="34" charset="0"/>
              </a:rPr>
              <a:t>ECM Solutions. 2011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53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Agenda</a:t>
            </a:r>
            <a:endParaRPr lang="en-US" dirty="0">
              <a:solidFill>
                <a:srgbClr val="D57B0D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Why </a:t>
            </a:r>
            <a:r>
              <a:rPr lang="en-US" sz="1800" dirty="0" smtClean="0">
                <a:solidFill>
                  <a:schemeClr val="accent5"/>
                </a:solidFill>
                <a:latin typeface="Stencil" pitchFamily="82" charset="0"/>
                <a:cs typeface="Calibri" pitchFamily="34" charset="0"/>
              </a:rPr>
              <a:t>CLOUD</a:t>
            </a: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C</a:t>
            </a:r>
            <a:r>
              <a:rPr lang="en-US" sz="2800" dirty="0" smtClean="0">
                <a:solidFill>
                  <a:schemeClr val="tx2"/>
                </a:solidFill>
                <a:latin typeface="Calibri" pitchFamily="34" charset="0"/>
                <a:cs typeface="Calibri" pitchFamily="34" charset="0"/>
              </a:rPr>
              <a:t>M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What’s next for </a:t>
            </a:r>
            <a:r>
              <a:rPr lang="en-US" sz="1800" dirty="0">
                <a:solidFill>
                  <a:srgbClr val="5D5AD2"/>
                </a:solidFill>
                <a:latin typeface="Stencil" pitchFamily="82" charset="0"/>
                <a:cs typeface="Calibri" pitchFamily="34" charset="0"/>
              </a:rPr>
              <a:t>CLOUD</a:t>
            </a:r>
            <a:r>
              <a:rPr lang="en-US" sz="2800" dirty="0">
                <a:solidFill>
                  <a:srgbClr val="FF8600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sz="28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sz="2800" dirty="0">
                <a:solidFill>
                  <a:srgbClr val="FF8600"/>
                </a:solidFill>
                <a:latin typeface="Calibri" pitchFamily="34" charset="0"/>
                <a:cs typeface="Calibri" pitchFamily="34" charset="0"/>
              </a:rPr>
              <a:t>M</a:t>
            </a:r>
            <a:endParaRPr lang="en-US" sz="2800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Demo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Q &amp; A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z="1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ECM Solutions. 2011</a:t>
            </a:r>
          </a:p>
        </p:txBody>
      </p:sp>
    </p:spTree>
    <p:extLst>
      <p:ext uri="{BB962C8B-B14F-4D97-AF65-F5344CB8AC3E}">
        <p14:creationId xmlns:p14="http://schemas.microsoft.com/office/powerpoint/2010/main" val="332219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Why </a:t>
            </a:r>
            <a:r>
              <a:rPr lang="en-US" sz="2200" dirty="0" smtClean="0">
                <a:solidFill>
                  <a:schemeClr val="accent5"/>
                </a:solidFill>
                <a:latin typeface="Stencil" pitchFamily="82" charset="0"/>
              </a:rPr>
              <a:t>CLOUD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Complete system for capturing, storing and retrieving documents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Capture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Archive</a:t>
            </a:r>
          </a:p>
          <a:p>
            <a:pPr lvl="1"/>
            <a:r>
              <a:rPr lang="en-US" b="1" dirty="0" smtClean="0">
                <a:latin typeface="Calibri" pitchFamily="34" charset="0"/>
                <a:cs typeface="Calibri" pitchFamily="34" charset="0"/>
              </a:rPr>
              <a:t>Retrieve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Administrate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Audit (Report)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z="1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ECM Solutions. 2011</a:t>
            </a:r>
          </a:p>
        </p:txBody>
      </p:sp>
    </p:spTree>
    <p:extLst>
      <p:ext uri="{BB962C8B-B14F-4D97-AF65-F5344CB8AC3E}">
        <p14:creationId xmlns:p14="http://schemas.microsoft.com/office/powerpoint/2010/main" val="28219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Why </a:t>
            </a:r>
            <a:r>
              <a:rPr lang="en-US" sz="2200" dirty="0" smtClean="0">
                <a:solidFill>
                  <a:schemeClr val="accent5"/>
                </a:solidFill>
                <a:latin typeface="Stencil" pitchFamily="82" charset="0"/>
              </a:rPr>
              <a:t>CLOUD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 </a:t>
            </a:r>
            <a:r>
              <a:rPr lang="en-US" sz="1800" i="1" dirty="0" smtClean="0">
                <a:latin typeface="Calibri" pitchFamily="34" charset="0"/>
                <a:cs typeface="Calibri" pitchFamily="34" charset="0"/>
              </a:rPr>
              <a:t>(cont</a:t>
            </a:r>
            <a:r>
              <a:rPr lang="en-US" sz="1800" i="1" dirty="0">
                <a:latin typeface="Calibri" pitchFamily="34" charset="0"/>
                <a:cs typeface="Calibri" pitchFamily="34" charset="0"/>
              </a:rPr>
              <a:t>.)</a:t>
            </a:r>
            <a:endParaRPr lang="en-US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Green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Solutions</a:t>
            </a:r>
            <a:endParaRPr lang="en-US" b="1" dirty="0" smtClean="0"/>
          </a:p>
          <a:p>
            <a:pPr lvl="1"/>
            <a:r>
              <a:rPr lang="en-US" dirty="0" smtClean="0"/>
              <a:t>e-Forms</a:t>
            </a:r>
          </a:p>
          <a:p>
            <a:pPr lvl="1"/>
            <a:r>
              <a:rPr lang="en-US" dirty="0" smtClean="0"/>
              <a:t>Paperless</a:t>
            </a:r>
          </a:p>
          <a:p>
            <a:pPr lvl="1"/>
            <a:r>
              <a:rPr lang="en-US" dirty="0"/>
              <a:t>Reduce shipping and paper </a:t>
            </a:r>
            <a:r>
              <a:rPr lang="en-US" dirty="0" smtClean="0"/>
              <a:t>storage</a:t>
            </a:r>
          </a:p>
          <a:p>
            <a:pPr lvl="1"/>
            <a:r>
              <a:rPr lang="en-US" dirty="0" smtClean="0"/>
              <a:t>Online office</a:t>
            </a:r>
          </a:p>
          <a:p>
            <a:pPr lvl="1"/>
            <a:r>
              <a:rPr lang="en-US" dirty="0" smtClean="0"/>
              <a:t>Digital workflow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z="1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ECM Solutions. 2011</a:t>
            </a:r>
          </a:p>
        </p:txBody>
      </p:sp>
    </p:spTree>
    <p:extLst>
      <p:ext uri="{BB962C8B-B14F-4D97-AF65-F5344CB8AC3E}">
        <p14:creationId xmlns:p14="http://schemas.microsoft.com/office/powerpoint/2010/main" val="193256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Why </a:t>
            </a:r>
            <a:r>
              <a:rPr lang="en-US" sz="2200" dirty="0">
                <a:solidFill>
                  <a:schemeClr val="accent5"/>
                </a:solidFill>
                <a:latin typeface="Stencil" pitchFamily="82" charset="0"/>
              </a:rPr>
              <a:t>CLOUD</a:t>
            </a:r>
            <a:r>
              <a:rPr lang="en-US" dirty="0">
                <a:latin typeface="Calibri" pitchFamily="34" charset="0"/>
                <a:cs typeface="Calibri" pitchFamily="34" charset="0"/>
              </a:rPr>
              <a:t>E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dirty="0">
                <a:latin typeface="Calibri" pitchFamily="34" charset="0"/>
                <a:cs typeface="Calibri" pitchFamily="34" charset="0"/>
              </a:rPr>
              <a:t>M </a:t>
            </a:r>
            <a:r>
              <a:rPr lang="en-US" sz="1800" i="1" dirty="0">
                <a:latin typeface="Calibri" pitchFamily="34" charset="0"/>
                <a:cs typeface="Calibri" pitchFamily="34" charset="0"/>
              </a:rPr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3859567"/>
          </a:xfrm>
        </p:spPr>
        <p:txBody>
          <a:bodyPr>
            <a:normAutofit/>
          </a:bodyPr>
          <a:lstStyle/>
          <a:p>
            <a:pPr lvl="1"/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Web-based architecture with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latest Microsoft .NET technologies</a:t>
            </a: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Input and Access anywhere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Retrieve anywhere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Centralized deployment and upgrade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Supports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IE,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Firefox, Chrome</a:t>
            </a:r>
          </a:p>
          <a:p>
            <a:pPr lvl="1"/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Scalable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High </a:t>
            </a:r>
            <a:r>
              <a:rPr lang="en-US" sz="1800" dirty="0">
                <a:latin typeface="Calibri" pitchFamily="34" charset="0"/>
                <a:cs typeface="Calibri" pitchFamily="34" charset="0"/>
              </a:rPr>
              <a:t>volume of transactional 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documents</a:t>
            </a:r>
          </a:p>
          <a:p>
            <a:pPr lvl="2"/>
            <a:r>
              <a:rPr lang="en-US" sz="1800" dirty="0" smtClean="0">
                <a:latin typeface="Calibri" pitchFamily="34" charset="0"/>
                <a:cs typeface="Calibri" pitchFamily="34" charset="0"/>
              </a:rPr>
              <a:t>Integration with other systems</a:t>
            </a:r>
          </a:p>
          <a:p>
            <a:pPr lvl="1"/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Cloud-able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z="1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ECM Solutions. 2011</a:t>
            </a:r>
          </a:p>
        </p:txBody>
      </p:sp>
    </p:spTree>
    <p:extLst>
      <p:ext uri="{BB962C8B-B14F-4D97-AF65-F5344CB8AC3E}">
        <p14:creationId xmlns:p14="http://schemas.microsoft.com/office/powerpoint/2010/main" val="252886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Why </a:t>
            </a:r>
            <a:r>
              <a:rPr lang="en-US" sz="2200" dirty="0">
                <a:solidFill>
                  <a:schemeClr val="accent5"/>
                </a:solidFill>
                <a:latin typeface="Stencil" pitchFamily="82" charset="0"/>
              </a:rPr>
              <a:t>CLOUD</a:t>
            </a:r>
            <a:r>
              <a:rPr lang="en-US" dirty="0">
                <a:latin typeface="Calibri" pitchFamily="34" charset="0"/>
                <a:cs typeface="Calibri" pitchFamily="34" charset="0"/>
              </a:rPr>
              <a:t>E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dirty="0">
                <a:latin typeface="Calibri" pitchFamily="34" charset="0"/>
                <a:cs typeface="Calibri" pitchFamily="34" charset="0"/>
              </a:rPr>
              <a:t>M </a:t>
            </a:r>
            <a:r>
              <a:rPr lang="en-US" sz="1800" i="1" dirty="0">
                <a:latin typeface="Calibri" pitchFamily="34" charset="0"/>
                <a:cs typeface="Calibri" pitchFamily="34" charset="0"/>
              </a:rPr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7315200" cy="385956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Powerful </a:t>
            </a:r>
            <a:r>
              <a:rPr lang="en-US" b="1" dirty="0" smtClean="0">
                <a:latin typeface="Calibri" pitchFamily="34" charset="0"/>
                <a:cs typeface="Calibri" pitchFamily="34" charset="0"/>
              </a:rPr>
              <a:t>system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All </a:t>
            </a:r>
            <a:r>
              <a:rPr lang="en-US" dirty="0">
                <a:latin typeface="Calibri" pitchFamily="34" charset="0"/>
                <a:cs typeface="Calibri" pitchFamily="34" charset="0"/>
              </a:rPr>
              <a:t>content types (+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100)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Flexible Document Scanning</a:t>
            </a:r>
          </a:p>
          <a:p>
            <a:pPr lvl="2"/>
            <a:r>
              <a:rPr lang="en-US" dirty="0" smtClean="0">
                <a:latin typeface="Calibri" pitchFamily="34" charset="0"/>
                <a:cs typeface="Calibri" pitchFamily="34" charset="0"/>
              </a:rPr>
              <a:t>Work </a:t>
            </a:r>
            <a:r>
              <a:rPr lang="en-US" dirty="0">
                <a:latin typeface="Calibri" pitchFamily="34" charset="0"/>
                <a:cs typeface="Calibri" pitchFamily="34" charset="0"/>
              </a:rPr>
              <a:t>with desktop scanners and workgroup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scanners</a:t>
            </a:r>
          </a:p>
          <a:p>
            <a:pPr lvl="2"/>
            <a:r>
              <a:rPr lang="en-US" dirty="0" smtClean="0">
                <a:latin typeface="Calibri" pitchFamily="34" charset="0"/>
                <a:cs typeface="Calibri" pitchFamily="34" charset="0"/>
              </a:rPr>
              <a:t>Camera</a:t>
            </a:r>
          </a:p>
          <a:p>
            <a:pPr lvl="2"/>
            <a:r>
              <a:rPr lang="en-US" dirty="0" smtClean="0">
                <a:latin typeface="Calibri" pitchFamily="34" charset="0"/>
                <a:cs typeface="Calibri" pitchFamily="34" charset="0"/>
              </a:rPr>
              <a:t>File system – integration gate</a:t>
            </a:r>
          </a:p>
          <a:p>
            <a:pPr lvl="2"/>
            <a:r>
              <a:rPr lang="en-US" dirty="0" smtClean="0">
                <a:latin typeface="Calibri" pitchFamily="34" charset="0"/>
                <a:cs typeface="Calibri" pitchFamily="34" charset="0"/>
              </a:rPr>
              <a:t>Document classification: manually and automatically by barcode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Unique web-based </a:t>
            </a:r>
            <a:r>
              <a:rPr lang="en-US" dirty="0">
                <a:latin typeface="Calibri" pitchFamily="34" charset="0"/>
                <a:cs typeface="Calibri" pitchFamily="34" charset="0"/>
              </a:rPr>
              <a:t>viewer to manipulate images in advance: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view, annotate, comment …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Displays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natively MS </a:t>
            </a:r>
            <a:r>
              <a:rPr lang="en-US" dirty="0">
                <a:latin typeface="Calibri" pitchFamily="34" charset="0"/>
                <a:cs typeface="Calibri" pitchFamily="34" charset="0"/>
              </a:rPr>
              <a:t>Office files, PDF files, video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…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Intuitive Document Search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Integration: MS Outlook, Word, Excel, PowerPoint</a:t>
            </a:r>
          </a:p>
          <a:p>
            <a:pPr marL="320040" lvl="1" indent="0">
              <a:buNone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z="1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ECM Solutions. 2011</a:t>
            </a:r>
          </a:p>
        </p:txBody>
      </p:sp>
    </p:spTree>
    <p:extLst>
      <p:ext uri="{BB962C8B-B14F-4D97-AF65-F5344CB8AC3E}">
        <p14:creationId xmlns:p14="http://schemas.microsoft.com/office/powerpoint/2010/main" val="273920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Why </a:t>
            </a:r>
            <a:r>
              <a:rPr lang="en-US" sz="2200" dirty="0">
                <a:solidFill>
                  <a:schemeClr val="accent5"/>
                </a:solidFill>
                <a:latin typeface="Stencil" pitchFamily="82" charset="0"/>
              </a:rPr>
              <a:t>CLOUD</a:t>
            </a:r>
            <a:r>
              <a:rPr lang="en-US" dirty="0">
                <a:latin typeface="Calibri" pitchFamily="34" charset="0"/>
                <a:cs typeface="Calibri" pitchFamily="34" charset="0"/>
              </a:rPr>
              <a:t>E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dirty="0">
                <a:latin typeface="Calibri" pitchFamily="34" charset="0"/>
                <a:cs typeface="Calibri" pitchFamily="34" charset="0"/>
              </a:rPr>
              <a:t>M </a:t>
            </a:r>
            <a:r>
              <a:rPr lang="en-US" sz="1800" i="1" dirty="0">
                <a:latin typeface="Calibri" pitchFamily="34" charset="0"/>
                <a:cs typeface="Calibri" pitchFamily="34" charset="0"/>
              </a:rPr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Streamlined, easy-to-use, simple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Simple User Interface: one-click user functions, quick and easy to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master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More User Adoption, less User Training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One-Click 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sharing by email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Small footprint</a:t>
            </a: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z="1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ECM Solutions. 2011</a:t>
            </a:r>
          </a:p>
        </p:txBody>
      </p:sp>
    </p:spTree>
    <p:extLst>
      <p:ext uri="{BB962C8B-B14F-4D97-AF65-F5344CB8AC3E}">
        <p14:creationId xmlns:p14="http://schemas.microsoft.com/office/powerpoint/2010/main" val="17435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34" charset="0"/>
                <a:cs typeface="Calibri" pitchFamily="34" charset="0"/>
              </a:rPr>
              <a:t>Why </a:t>
            </a:r>
            <a:r>
              <a:rPr lang="en-US" sz="2200" dirty="0">
                <a:solidFill>
                  <a:schemeClr val="accent5"/>
                </a:solidFill>
                <a:latin typeface="Stencil" pitchFamily="82" charset="0"/>
              </a:rPr>
              <a:t>CLOUD</a:t>
            </a:r>
            <a:r>
              <a:rPr lang="en-US" dirty="0">
                <a:latin typeface="Calibri" pitchFamily="34" charset="0"/>
                <a:cs typeface="Calibri" pitchFamily="34" charset="0"/>
              </a:rPr>
              <a:t>E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</a:t>
            </a:r>
            <a:r>
              <a:rPr lang="en-US" dirty="0">
                <a:latin typeface="Calibri" pitchFamily="34" charset="0"/>
                <a:cs typeface="Calibri" pitchFamily="34" charset="0"/>
              </a:rPr>
              <a:t>M </a:t>
            </a:r>
            <a:r>
              <a:rPr lang="en-US" sz="1800" i="1" dirty="0">
                <a:latin typeface="Calibri" pitchFamily="34" charset="0"/>
                <a:cs typeface="Calibri" pitchFamily="34" charset="0"/>
              </a:rPr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Competitive investment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Save time</a:t>
            </a:r>
          </a:p>
          <a:p>
            <a:r>
              <a:rPr lang="en-US" b="1" dirty="0" smtClean="0">
                <a:latin typeface="Calibri" pitchFamily="34" charset="0"/>
                <a:cs typeface="Calibri" pitchFamily="34" charset="0"/>
              </a:rPr>
              <a:t>Save cost</a:t>
            </a: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endParaRPr lang="en-US" b="1" dirty="0" smtClean="0">
              <a:latin typeface="Calibri" pitchFamily="34" charset="0"/>
              <a:cs typeface="Calibri" pitchFamily="34" charset="0"/>
            </a:endParaRPr>
          </a:p>
          <a:p>
            <a:pPr lvl="1"/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z="1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ECM Solutions. 2011</a:t>
            </a:r>
          </a:p>
        </p:txBody>
      </p:sp>
    </p:spTree>
    <p:extLst>
      <p:ext uri="{BB962C8B-B14F-4D97-AF65-F5344CB8AC3E}">
        <p14:creationId xmlns:p14="http://schemas.microsoft.com/office/powerpoint/2010/main" val="49910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What’s next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Advanced Capture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OCR</a:t>
            </a:r>
          </a:p>
          <a:p>
            <a:pPr lvl="1"/>
            <a:r>
              <a:rPr lang="en-US" dirty="0" smtClean="0">
                <a:latin typeface="Calibri" pitchFamily="34" charset="0"/>
                <a:cs typeface="Calibri" pitchFamily="34" charset="0"/>
              </a:rPr>
              <a:t>Workflow</a:t>
            </a: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Value-added services: 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Virtual Fax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Virtual Printer</a:t>
            </a:r>
          </a:p>
          <a:p>
            <a:pPr lvl="1"/>
            <a:r>
              <a:rPr lang="en-US" dirty="0">
                <a:latin typeface="Calibri" pitchFamily="34" charset="0"/>
                <a:cs typeface="Calibri" pitchFamily="34" charset="0"/>
              </a:rPr>
              <a:t>Import and Export</a:t>
            </a:r>
          </a:p>
          <a:p>
            <a:pPr lvl="1"/>
            <a:r>
              <a:rPr lang="en-US" smtClean="0">
                <a:latin typeface="Calibri" pitchFamily="34" charset="0"/>
                <a:cs typeface="Calibri" pitchFamily="34" charset="0"/>
              </a:rPr>
              <a:t>e-Forms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latin typeface="Calibri" pitchFamily="34" charset="0"/>
                <a:cs typeface="Calibri" pitchFamily="34" charset="0"/>
              </a:rPr>
              <a:t>Mobile client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Integration with other systems</a:t>
            </a:r>
          </a:p>
          <a:p>
            <a:endParaRPr lang="en-U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sz="1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ECM Solutions. 2011</a:t>
            </a:r>
          </a:p>
        </p:txBody>
      </p:sp>
    </p:spTree>
    <p:extLst>
      <p:ext uri="{BB962C8B-B14F-4D97-AF65-F5344CB8AC3E}">
        <p14:creationId xmlns:p14="http://schemas.microsoft.com/office/powerpoint/2010/main" val="92551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369</TotalTime>
  <Words>362</Words>
  <Application>Microsoft Office PowerPoint</Application>
  <PresentationFormat>On-screen Show (4:3)</PresentationFormat>
  <Paragraphs>102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Perspective</vt:lpstr>
      <vt:lpstr>CLOUDECM</vt:lpstr>
      <vt:lpstr>Agenda</vt:lpstr>
      <vt:lpstr>Why CLOUDECM</vt:lpstr>
      <vt:lpstr>Why CLOUDECM (cont.)</vt:lpstr>
      <vt:lpstr>Why CLOUDECM (cont.)</vt:lpstr>
      <vt:lpstr>Why CLOUDECM (cont.)</vt:lpstr>
      <vt:lpstr>Why CLOUDECM (cont.)</vt:lpstr>
      <vt:lpstr>Why CLOUDECM (cont.)</vt:lpstr>
      <vt:lpstr>What’s next</vt:lpstr>
      <vt:lpstr>Demo</vt:lpstr>
      <vt:lpstr>Q &amp; A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ECM</dc:title>
  <dc:creator>trac</dc:creator>
  <cp:lastModifiedBy>trac</cp:lastModifiedBy>
  <cp:revision>59</cp:revision>
  <dcterms:created xsi:type="dcterms:W3CDTF">2011-11-02T06:55:16Z</dcterms:created>
  <dcterms:modified xsi:type="dcterms:W3CDTF">2011-11-02T17:08:38Z</dcterms:modified>
</cp:coreProperties>
</file>