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ADC26-1F0C-40C5-D588-11A19020485F}" v="1" dt="2019-05-01T21:04:48.002"/>
    <p1510:client id="{54006724-1684-2352-2FD7-55BF71E83D21}" v="16" dt="2019-05-01T21:43:14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4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394045837104008"/>
          <c:y val="8.2671309138643165E-2"/>
          <c:w val="0.92821150624145843"/>
          <c:h val="0.630148317691164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Process (Removes error)</c:v>
                </c:pt>
              </c:strCache>
            </c:strRef>
          </c:tx>
          <c:spPr>
            <a:solidFill>
              <a:srgbClr val="5B9BD5"/>
            </a:solidFill>
            <a:ln w="25356">
              <a:noFill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FLIRT</c:v>
                </c:pt>
                <c:pt idx="1">
                  <c:v>FNIRT</c:v>
                </c:pt>
                <c:pt idx="2">
                  <c:v>new_invwarp</c:v>
                </c:pt>
                <c:pt idx="3">
                  <c:v>fslstats</c:v>
                </c:pt>
                <c:pt idx="4">
                  <c:v>fslmaths</c:v>
                </c:pt>
                <c:pt idx="5">
                  <c:v>convertwarp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Process (Creates error)</c:v>
                </c:pt>
              </c:strCache>
            </c:strRef>
          </c:tx>
          <c:spPr>
            <a:solidFill>
              <a:srgbClr val="C00000"/>
            </a:solidFill>
            <a:ln w="25356">
              <a:noFill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FLIRT</c:v>
                </c:pt>
                <c:pt idx="1">
                  <c:v>FNIRT</c:v>
                </c:pt>
                <c:pt idx="2">
                  <c:v>new_invwarp</c:v>
                </c:pt>
                <c:pt idx="3">
                  <c:v>fslstats</c:v>
                </c:pt>
                <c:pt idx="4">
                  <c:v>fslmaths</c:v>
                </c:pt>
                <c:pt idx="5">
                  <c:v>convertwarp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1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785715072"/>
        <c:axId val="-785721600"/>
      </c:barChart>
      <c:catAx>
        <c:axId val="-785715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39">
            <a:noFill/>
          </a:ln>
        </c:spPr>
        <c:txPr>
          <a:bodyPr rot="-60000000" vert="horz"/>
          <a:lstStyle/>
          <a:p>
            <a:pPr>
              <a:defRPr sz="1200" baseline="0"/>
            </a:pPr>
            <a:endParaRPr lang="en-US"/>
          </a:p>
        </c:txPr>
        <c:crossAx val="-785721600"/>
        <c:crosses val="autoZero"/>
        <c:auto val="1"/>
        <c:lblAlgn val="ctr"/>
        <c:lblOffset val="100"/>
        <c:noMultiLvlLbl val="0"/>
      </c:catAx>
      <c:valAx>
        <c:axId val="-785721600"/>
        <c:scaling>
          <c:orientation val="minMax"/>
        </c:scaling>
        <c:delete val="0"/>
        <c:axPos val="l"/>
        <c:majorGridlines>
          <c:spPr>
            <a:ln w="9509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6339">
            <a:noFill/>
          </a:ln>
        </c:spPr>
        <c:txPr>
          <a:bodyPr rot="-60000000" vert="horz"/>
          <a:lstStyle/>
          <a:p>
            <a:pPr>
              <a:defRPr sz="900" baseline="0"/>
            </a:pPr>
            <a:endParaRPr lang="en-US"/>
          </a:p>
        </c:txPr>
        <c:crossAx val="-785715072"/>
        <c:crosses val="autoZero"/>
        <c:crossBetween val="between"/>
      </c:valAx>
      <c:spPr>
        <a:noFill/>
        <a:ln w="25400">
          <a:noFill/>
        </a:ln>
      </c:spPr>
    </c:plotArea>
    <c:legend>
      <c:legendPos val="tr"/>
      <c:layout/>
      <c:overlay val="0"/>
      <c:spPr>
        <a:noFill/>
        <a:ln w="25356">
          <a:noFill/>
        </a:ln>
      </c:spPr>
      <c:txPr>
        <a:bodyPr rot="0" vert="horz"/>
        <a:lstStyle/>
        <a:p>
          <a:pPr>
            <a:defRPr sz="1200" baseline="0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000" baseline="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822999163261885E-2"/>
          <c:y val="8.6455710373165282E-2"/>
          <c:w val="0.93482082669356303"/>
          <c:h val="0.406325009296298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Process (Creates error)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Sheet1!$A$2:$A$24</c:f>
              <c:strCache>
                <c:ptCount val="23"/>
                <c:pt idx="0">
                  <c:v>mris_anatomical_stats</c:v>
                </c:pt>
                <c:pt idx="1">
                  <c:v>wb_command</c:v>
                </c:pt>
                <c:pt idx="2">
                  <c:v>mris_make_surfaces</c:v>
                </c:pt>
                <c:pt idx="3">
                  <c:v>mri_convert</c:v>
                </c:pt>
                <c:pt idx="4">
                  <c:v>Fslmaths</c:v>
                </c:pt>
                <c:pt idx="5">
                  <c:v>mri_normalize</c:v>
                </c:pt>
                <c:pt idx="6">
                  <c:v>mri_aparc2aseg</c:v>
                </c:pt>
                <c:pt idx="7">
                  <c:v>mri_em_register</c:v>
                </c:pt>
                <c:pt idx="8">
                  <c:v>mris_smooth</c:v>
                </c:pt>
                <c:pt idx="9">
                  <c:v>mris_make_surfaces</c:v>
                </c:pt>
                <c:pt idx="10">
                  <c:v>mris_inflate</c:v>
                </c:pt>
                <c:pt idx="11">
                  <c:v>mris_calc</c:v>
                </c:pt>
                <c:pt idx="12">
                  <c:v>mris_sphere</c:v>
                </c:pt>
                <c:pt idx="13">
                  <c:v>mri_surf2surf</c:v>
                </c:pt>
                <c:pt idx="14">
                  <c:v>mris_smooth</c:v>
                </c:pt>
                <c:pt idx="15">
                  <c:v>mris_curvature</c:v>
                </c:pt>
                <c:pt idx="16">
                  <c:v>mris_sphere</c:v>
                </c:pt>
                <c:pt idx="17">
                  <c:v>mri_segstats</c:v>
                </c:pt>
                <c:pt idx="18">
                  <c:v>mris_register</c:v>
                </c:pt>
                <c:pt idx="19">
                  <c:v>mri_tessellate</c:v>
                </c:pt>
                <c:pt idx="20">
                  <c:v>mris_extract_main_component</c:v>
                </c:pt>
                <c:pt idx="21">
                  <c:v>mris_remove_intersection</c:v>
                </c:pt>
                <c:pt idx="22">
                  <c:v>others</c:v>
                </c:pt>
              </c:strCache>
            </c:strRef>
          </c:cat>
          <c:val>
            <c:numRef>
              <c:f>Sheet1!$B$2:$B$24</c:f>
              <c:numCache>
                <c:formatCode>General</c:formatCode>
                <c:ptCount val="23"/>
                <c:pt idx="0">
                  <c:v>12</c:v>
                </c:pt>
                <c:pt idx="1">
                  <c:v>10</c:v>
                </c:pt>
                <c:pt idx="2">
                  <c:v>6</c:v>
                </c:pt>
                <c:pt idx="3">
                  <c:v>5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482324672"/>
        <c:axId val="-482322496"/>
      </c:barChart>
      <c:catAx>
        <c:axId val="-48232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82322496"/>
        <c:crosses val="autoZero"/>
        <c:auto val="1"/>
        <c:lblAlgn val="ctr"/>
        <c:lblOffset val="100"/>
        <c:noMultiLvlLbl val="0"/>
      </c:catAx>
      <c:valAx>
        <c:axId val="-48232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82324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4919060363480305"/>
          <c:y val="2.0131404884401852E-2"/>
          <c:w val="0.25080939636519695"/>
          <c:h val="7.70397793835922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707999188673586E-2"/>
          <c:y val="1.8949716959527959E-2"/>
          <c:w val="0.93482082669356303"/>
          <c:h val="0.406325009296298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Process (Removes error)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mri_convert</c:v>
                </c:pt>
                <c:pt idx="1">
                  <c:v>mri_surf2surf</c:v>
                </c:pt>
                <c:pt idx="2">
                  <c:v>mri_info</c:v>
                </c:pt>
                <c:pt idx="3">
                  <c:v>mris_ca_label</c:v>
                </c:pt>
                <c:pt idx="4">
                  <c:v>mris_label2annot</c:v>
                </c:pt>
                <c:pt idx="5">
                  <c:v>mris_make_surfaces</c:v>
                </c:pt>
                <c:pt idx="6">
                  <c:v>mri_ca_register</c:v>
                </c:pt>
                <c:pt idx="7">
                  <c:v>mri_em_register</c:v>
                </c:pt>
                <c:pt idx="8">
                  <c:v>mris_convert</c:v>
                </c:pt>
                <c:pt idx="9">
                  <c:v>mris_euler_number</c:v>
                </c:pt>
                <c:pt idx="10">
                  <c:v>mris_fix_topology</c:v>
                </c:pt>
                <c:pt idx="11">
                  <c:v>mris_inflate</c:v>
                </c:pt>
                <c:pt idx="12">
                  <c:v>mris_jacobian</c:v>
                </c:pt>
                <c:pt idx="13">
                  <c:v>mris_spherical_average</c:v>
                </c:pt>
                <c:pt idx="14">
                  <c:v>mrisp_paint</c:v>
                </c:pt>
                <c:pt idx="15">
                  <c:v>Tkregister2</c:v>
                </c:pt>
                <c:pt idx="16">
                  <c:v>Fslstats</c:v>
                </c:pt>
                <c:pt idx="17">
                  <c:v>mris_ca_label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6</c:v>
                </c:pt>
                <c:pt idx="1">
                  <c:v>6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4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482319776"/>
        <c:axId val="-482319232"/>
      </c:barChart>
      <c:catAx>
        <c:axId val="-482319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82319232"/>
        <c:crosses val="autoZero"/>
        <c:auto val="1"/>
        <c:lblAlgn val="ctr"/>
        <c:lblOffset val="100"/>
        <c:noMultiLvlLbl val="0"/>
      </c:catAx>
      <c:valAx>
        <c:axId val="-482319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82319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3446104125044076"/>
          <c:y val="8.3270986850867107E-4"/>
          <c:w val="0.263913738394641"/>
          <c:h val="0.10432445451098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6007D-5F1A-4124-A296-9E61CBC2386D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F2B26-5F1F-4DA0-B4AD-599B56D94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0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0837" cy="377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Condition-_1 = CentOS6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Condition</a:t>
            </a:r>
            <a:r>
              <a:rPr lang="en-US" baseline="0" dirty="0" smtClean="0"/>
              <a:t>2 = CentOS7</a:t>
            </a:r>
            <a:endParaRPr dirty="0"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2000" cy="50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4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5069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0837" cy="377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create errors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Blue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remove errors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Yellow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propagate errors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transparent processes</a:t>
            </a:r>
          </a:p>
          <a:p>
            <a:pPr algn="just"/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12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edges are in: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Plain black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process tree relation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Colored dashed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file dependencies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files with no errors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files with errors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2000" cy="50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5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1168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0837" cy="377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400" b="0" i="0" u="none" strike="noStrike" cap="none" baseline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Fslstats: calculate a mean value of the image </a:t>
            </a:r>
            <a:r>
              <a:rPr lang="en-US" sz="1400" dirty="0" smtClean="0"/>
              <a:t>T1wmulT2w_brain_norm_modulate.nii.gz</a:t>
            </a:r>
          </a:p>
          <a:p>
            <a:r>
              <a:rPr lang="en-US" sz="1400" dirty="0" smtClean="0"/>
              <a:t>Fslmaths:</a:t>
            </a:r>
            <a:r>
              <a:rPr lang="en-US" sz="1400" baseline="0" dirty="0" smtClean="0"/>
              <a:t> </a:t>
            </a:r>
            <a:r>
              <a:rPr lang="en-US" sz="1400" dirty="0" smtClean="0"/>
              <a:t>Create a mask using a threshold at Mean - 0.5*</a:t>
            </a:r>
            <a:r>
              <a:rPr lang="en-US" sz="1400" dirty="0" err="1" smtClean="0"/>
              <a:t>Stddev</a:t>
            </a:r>
            <a:r>
              <a:rPr lang="en-US" sz="1400" dirty="0" smtClean="0"/>
              <a:t>, with filling of holes to remove any non-grey/white tissue. </a:t>
            </a:r>
          </a:p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400" dirty="0" smtClean="0"/>
              <a:t>Convertwarp: Forward warp the </a:t>
            </a:r>
            <a:r>
              <a:rPr lang="en-US" sz="1400" dirty="0" err="1" smtClean="0"/>
              <a:t>fieldmap</a:t>
            </a:r>
            <a:r>
              <a:rPr lang="en-US" sz="1400" dirty="0" smtClean="0"/>
              <a:t> magnitude and register to </a:t>
            </a:r>
            <a:r>
              <a:rPr lang="en-US" sz="1400" dirty="0" err="1" smtClean="0"/>
              <a:t>TXw</a:t>
            </a:r>
            <a:r>
              <a:rPr lang="en-US" sz="1400" dirty="0" smtClean="0"/>
              <a:t> image (transform phase image too) </a:t>
            </a:r>
          </a:p>
          <a:p>
            <a:endParaRPr lang="en-US" sz="1400" dirty="0" smtClean="0"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2000" cy="50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6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315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File conversion from</a:t>
            </a:r>
            <a:r>
              <a:rPr lang="en-US" baseline="0" dirty="0" smtClean="0"/>
              <a:t> nifty to </a:t>
            </a:r>
            <a:r>
              <a:rPr lang="en-US" baseline="0" dirty="0" err="1" smtClean="0"/>
              <a:t>mgz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69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2785-1E61-45D4-AC06-C0DAC1ECB40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DCFF-4F43-44B5-AAE6-BA5B7E759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4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2785-1E61-45D4-AC06-C0DAC1ECB40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DCFF-4F43-44B5-AAE6-BA5B7E759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9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2785-1E61-45D4-AC06-C0DAC1ECB40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DCFF-4F43-44B5-AAE6-BA5B7E759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8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16" cy="763666"/>
          </a:xfrm>
          <a:prstGeom prst="rect">
            <a:avLst/>
          </a:prstGeom>
        </p:spPr>
        <p:txBody>
          <a:bodyPr spcFirstLastPara="1" wrap="square" lIns="111975" tIns="111975" rIns="111975" bIns="11197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716" cy="4555323"/>
          </a:xfrm>
          <a:prstGeom prst="rect">
            <a:avLst/>
          </a:prstGeom>
        </p:spPr>
        <p:txBody>
          <a:bodyPr spcFirstLastPara="1" wrap="square" lIns="111975" tIns="111975" rIns="111975" bIns="111975" anchor="t" anchorCtr="0"/>
          <a:lstStyle>
            <a:lvl1pPr marL="414772" lvl="0" indent="-334122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829544" lvl="1" indent="-305318">
              <a:spcBef>
                <a:spcPts val="1814"/>
              </a:spcBef>
              <a:spcAft>
                <a:spcPts val="0"/>
              </a:spcAft>
              <a:buSzPts val="1700"/>
              <a:buChar char="○"/>
              <a:defRPr/>
            </a:lvl2pPr>
            <a:lvl3pPr marL="1244316" lvl="2" indent="-305318">
              <a:spcBef>
                <a:spcPts val="1814"/>
              </a:spcBef>
              <a:spcAft>
                <a:spcPts val="0"/>
              </a:spcAft>
              <a:buSzPts val="1700"/>
              <a:buChar char="■"/>
              <a:defRPr/>
            </a:lvl3pPr>
            <a:lvl4pPr marL="1659087" lvl="3" indent="-305318">
              <a:spcBef>
                <a:spcPts val="1814"/>
              </a:spcBef>
              <a:spcAft>
                <a:spcPts val="0"/>
              </a:spcAft>
              <a:buSzPts val="1700"/>
              <a:buChar char="●"/>
              <a:defRPr/>
            </a:lvl4pPr>
            <a:lvl5pPr marL="2073859" lvl="4" indent="-305318">
              <a:spcBef>
                <a:spcPts val="1814"/>
              </a:spcBef>
              <a:spcAft>
                <a:spcPts val="0"/>
              </a:spcAft>
              <a:buSzPts val="1700"/>
              <a:buChar char="○"/>
              <a:defRPr/>
            </a:lvl5pPr>
            <a:lvl6pPr marL="2488631" lvl="5" indent="-305318">
              <a:spcBef>
                <a:spcPts val="1814"/>
              </a:spcBef>
              <a:spcAft>
                <a:spcPts val="0"/>
              </a:spcAft>
              <a:buSzPts val="1700"/>
              <a:buChar char="■"/>
              <a:defRPr/>
            </a:lvl6pPr>
            <a:lvl7pPr marL="2903403" lvl="6" indent="-305318">
              <a:spcBef>
                <a:spcPts val="1814"/>
              </a:spcBef>
              <a:spcAft>
                <a:spcPts val="0"/>
              </a:spcAft>
              <a:buSzPts val="1700"/>
              <a:buChar char="●"/>
              <a:defRPr/>
            </a:lvl7pPr>
            <a:lvl8pPr marL="3318175" lvl="7" indent="-305318">
              <a:spcBef>
                <a:spcPts val="1814"/>
              </a:spcBef>
              <a:spcAft>
                <a:spcPts val="0"/>
              </a:spcAft>
              <a:buSzPts val="1700"/>
              <a:buChar char="○"/>
              <a:defRPr/>
            </a:lvl8pPr>
            <a:lvl9pPr marL="3732947" lvl="8" indent="-305318">
              <a:spcBef>
                <a:spcPts val="1814"/>
              </a:spcBef>
              <a:spcAft>
                <a:spcPts val="1814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475" cy="524714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9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2785-1E61-45D4-AC06-C0DAC1ECB40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DCFF-4F43-44B5-AAE6-BA5B7E759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5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2785-1E61-45D4-AC06-C0DAC1ECB40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DCFF-4F43-44B5-AAE6-BA5B7E759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3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2785-1E61-45D4-AC06-C0DAC1ECB40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DCFF-4F43-44B5-AAE6-BA5B7E759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2785-1E61-45D4-AC06-C0DAC1ECB40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DCFF-4F43-44B5-AAE6-BA5B7E759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4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2785-1E61-45D4-AC06-C0DAC1ECB40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DCFF-4F43-44B5-AAE6-BA5B7E759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3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2785-1E61-45D4-AC06-C0DAC1ECB40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DCFF-4F43-44B5-AAE6-BA5B7E759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8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2785-1E61-45D4-AC06-C0DAC1ECB40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DCFF-4F43-44B5-AAE6-BA5B7E759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0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2785-1E61-45D4-AC06-C0DAC1ECB40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DCFF-4F43-44B5-AAE6-BA5B7E759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32785-1E61-45D4-AC06-C0DAC1ECB40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CDCFF-4F43-44B5-AAE6-BA5B7E759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7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1.emf"/><Relationship Id="rId5" Type="http://schemas.openxmlformats.org/officeDocument/2006/relationships/image" Target="../media/image18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g-data-lab-team/repro-too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big-data-lab-team/repro-tools" TargetMode="Externa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687" y="845221"/>
            <a:ext cx="844449" cy="8210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720" y="2071836"/>
            <a:ext cx="755918" cy="7617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46340" y="627323"/>
            <a:ext cx="913840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400" b="1" dirty="0"/>
              <a:t>Container</a:t>
            </a:r>
            <a:endParaRPr lang="en-US" sz="1400" b="1" dirty="0"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6993" y="1797749"/>
            <a:ext cx="757130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400" b="1" dirty="0"/>
              <a:t>Dataset</a:t>
            </a:r>
            <a:endParaRPr lang="en-US" sz="1400" b="1" dirty="0">
              <a:cs typeface="Calibri"/>
            </a:endParaRPr>
          </a:p>
        </p:txBody>
      </p:sp>
      <p:cxnSp>
        <p:nvCxnSpPr>
          <p:cNvPr id="10" name="Elbow Connector 9"/>
          <p:cNvCxnSpPr>
            <a:stCxn id="4" idx="3"/>
            <a:endCxn id="5" idx="3"/>
          </p:cNvCxnSpPr>
          <p:nvPr/>
        </p:nvCxnSpPr>
        <p:spPr>
          <a:xfrm>
            <a:off x="2450136" y="1255723"/>
            <a:ext cx="7502" cy="1197003"/>
          </a:xfrm>
          <a:prstGeom prst="bentConnector3">
            <a:avLst>
              <a:gd name="adj1" fmla="val 314718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935870" y="1232583"/>
            <a:ext cx="1049769" cy="1149498"/>
          </a:xfrm>
          <a:prstGeom prst="round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912" y="1349762"/>
            <a:ext cx="694444" cy="64986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71391" y="2012486"/>
            <a:ext cx="1330521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b="1" dirty="0"/>
              <a:t>Process trees</a:t>
            </a:r>
            <a:endParaRPr lang="en-US" sz="1400" b="1" dirty="0">
              <a:cs typeface="Calibri"/>
            </a:endParaRP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2694663" y="1807685"/>
            <a:ext cx="1241208" cy="84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225" y="1474944"/>
            <a:ext cx="662794" cy="66865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929766" y="2114454"/>
            <a:ext cx="92871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400" b="1" dirty="0"/>
              <a:t>Clustered </a:t>
            </a:r>
            <a:endParaRPr lang="en-US" sz="1400" b="1" dirty="0">
              <a:cs typeface="Calibri"/>
            </a:endParaRPr>
          </a:p>
          <a:p>
            <a:r>
              <a:rPr lang="en-US" sz="1400" b="1" dirty="0"/>
              <a:t>data type</a:t>
            </a:r>
            <a:endParaRPr lang="en-US" sz="1400" b="1" dirty="0">
              <a:cs typeface="Calibri"/>
            </a:endParaRPr>
          </a:p>
        </p:txBody>
      </p:sp>
      <p:cxnSp>
        <p:nvCxnSpPr>
          <p:cNvPr id="27" name="Straight Arrow Connector 26"/>
          <p:cNvCxnSpPr>
            <a:stCxn id="13" idx="3"/>
            <a:endCxn id="24" idx="1"/>
          </p:cNvCxnSpPr>
          <p:nvPr/>
        </p:nvCxnSpPr>
        <p:spPr>
          <a:xfrm>
            <a:off x="4985639" y="1807332"/>
            <a:ext cx="1040586" cy="19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04412" y="1497890"/>
            <a:ext cx="1025281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400" b="1" dirty="0" err="1"/>
              <a:t>Hclustering</a:t>
            </a:r>
            <a:endParaRPr lang="en-US" sz="1400" b="1">
              <a:cs typeface="Calibri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86921">
            <a:off x="2027767" y="1497301"/>
            <a:ext cx="446979" cy="1127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D6FDB25-B6A9-4C72-A4BC-83BB1A409BA7}"/>
              </a:ext>
            </a:extLst>
          </p:cNvPr>
          <p:cNvSpPr txBox="1"/>
          <p:nvPr/>
        </p:nvSpPr>
        <p:spPr>
          <a:xfrm>
            <a:off x="3634153" y="937846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Data representation</a:t>
            </a:r>
            <a:endParaRPr lang="en-US" sz="1400" b="1">
              <a:cs typeface="Calibri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58" y="1205928"/>
            <a:ext cx="268464" cy="24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2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lbow Connector 9"/>
          <p:cNvCxnSpPr/>
          <p:nvPr/>
        </p:nvCxnSpPr>
        <p:spPr>
          <a:xfrm>
            <a:off x="7550284" y="1160325"/>
            <a:ext cx="19043" cy="884666"/>
          </a:xfrm>
          <a:prstGeom prst="bentConnector3">
            <a:avLst>
              <a:gd name="adj1" fmla="val 130044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9579281" y="5271133"/>
            <a:ext cx="583413" cy="600940"/>
          </a:xfrm>
          <a:prstGeom prst="round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266" y="5315523"/>
            <a:ext cx="447882" cy="4191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287797" y="5843135"/>
            <a:ext cx="115934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b="1" dirty="0"/>
              <a:t>Process </a:t>
            </a:r>
            <a:r>
              <a:rPr lang="en-US" sz="1200" b="1" dirty="0" smtClean="0"/>
              <a:t>tree </a:t>
            </a:r>
            <a:r>
              <a:rPr lang="en-US" sz="1200" b="1" dirty="0" smtClean="0">
                <a:cs typeface="Calibri"/>
              </a:rPr>
              <a:t>type x</a:t>
            </a:r>
            <a:endParaRPr lang="en-US" sz="1200" b="1" dirty="0">
              <a:cs typeface="Calibri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402" y="1773925"/>
            <a:ext cx="537379" cy="542131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13" idx="0"/>
            <a:endCxn id="96" idx="2"/>
          </p:cNvCxnSpPr>
          <p:nvPr/>
        </p:nvCxnSpPr>
        <p:spPr>
          <a:xfrm flipV="1">
            <a:off x="9870988" y="4735505"/>
            <a:ext cx="171" cy="5356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793103" y="641828"/>
            <a:ext cx="1040221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200" b="1" dirty="0"/>
              <a:t>Cond1 (fixed)</a:t>
            </a:r>
            <a:endParaRPr lang="en-US" sz="1200" b="1" dirty="0">
              <a:cs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72461" y="3165565"/>
            <a:ext cx="595035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200" b="1" dirty="0" smtClean="0"/>
              <a:t>Cond2</a:t>
            </a:r>
            <a:endParaRPr lang="en-US" sz="1200" b="1" dirty="0">
              <a:cs typeface="Calibri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712" y="1677630"/>
            <a:ext cx="909598" cy="909598"/>
          </a:xfrm>
          <a:prstGeom prst="rect">
            <a:avLst/>
          </a:prstGeom>
        </p:spPr>
      </p:pic>
      <p:cxnSp>
        <p:nvCxnSpPr>
          <p:cNvPr id="52" name="Straight Arrow Connector 51"/>
          <p:cNvCxnSpPr/>
          <p:nvPr/>
        </p:nvCxnSpPr>
        <p:spPr>
          <a:xfrm>
            <a:off x="8578926" y="2077448"/>
            <a:ext cx="9862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326781" y="1538317"/>
            <a:ext cx="1082732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200" b="1" dirty="0"/>
              <a:t>Difference</a:t>
            </a:r>
            <a:r>
              <a:rPr lang="en-US" sz="1200" dirty="0"/>
              <a:t> </a:t>
            </a:r>
            <a:r>
              <a:rPr lang="en-US" sz="1200" b="1" dirty="0"/>
              <a:t>file</a:t>
            </a:r>
            <a:endParaRPr lang="en-US" sz="1200" b="1" dirty="0">
              <a:cs typeface="Calibri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82872" y="1200658"/>
            <a:ext cx="801823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200" dirty="0"/>
              <a:t>(Output1)</a:t>
            </a:r>
            <a:endParaRPr lang="en-US" sz="1200" dirty="0">
              <a:cs typeface="Calibri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241807" y="2651957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(Output2)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625321" y="1820026"/>
            <a:ext cx="832600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200" b="1" dirty="0"/>
              <a:t>Checksum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07940" y="4031427"/>
            <a:ext cx="123193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b="1" dirty="0" smtClean="0"/>
              <a:t>Need modifications?</a:t>
            </a:r>
            <a:endParaRPr lang="en-US" sz="1000" b="1" dirty="0">
              <a:cs typeface="Calibri"/>
            </a:endParaRPr>
          </a:p>
        </p:txBody>
      </p:sp>
      <p:cxnSp>
        <p:nvCxnSpPr>
          <p:cNvPr id="90" name="Straight Arrow Connector 89"/>
          <p:cNvCxnSpPr>
            <a:stCxn id="58" idx="2"/>
            <a:endCxn id="42" idx="0"/>
          </p:cNvCxnSpPr>
          <p:nvPr/>
        </p:nvCxnSpPr>
        <p:spPr>
          <a:xfrm>
            <a:off x="8333847" y="4681028"/>
            <a:ext cx="12250" cy="7459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cxnSpLocks/>
          </p:cNvCxnSpPr>
          <p:nvPr/>
        </p:nvCxnSpPr>
        <p:spPr>
          <a:xfrm>
            <a:off x="7799718" y="1578561"/>
            <a:ext cx="620085" cy="112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0137855" y="4158874"/>
            <a:ext cx="1022331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200" b="1" dirty="0"/>
              <a:t>Classification</a:t>
            </a:r>
            <a:endParaRPr lang="en-US" sz="1200" b="1" dirty="0">
              <a:cs typeface="Calibri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815035" y="6256993"/>
            <a:ext cx="1067472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200" b="1" dirty="0"/>
              <a:t>Process graph</a:t>
            </a:r>
            <a:endParaRPr lang="en-US" sz="1200" b="1" dirty="0">
              <a:cs typeface="Calibri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138099" y="1846250"/>
            <a:ext cx="909544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200" b="1" dirty="0"/>
              <a:t>Data type x</a:t>
            </a:r>
            <a:endParaRPr lang="en-US" sz="1200" b="1" dirty="0">
              <a:cs typeface="Calibri"/>
            </a:endParaRPr>
          </a:p>
        </p:txBody>
      </p:sp>
      <p:pic>
        <p:nvPicPr>
          <p:cNvPr id="3" name="Picture 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5E0A1491-DF9D-4ECB-A8EA-BC9AA5441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8598" y="1450785"/>
            <a:ext cx="320188" cy="308465"/>
          </a:xfrm>
          <a:prstGeom prst="rect">
            <a:avLst/>
          </a:prstGeom>
        </p:spPr>
      </p:pic>
      <p:pic>
        <p:nvPicPr>
          <p:cNvPr id="45" name="Picture 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7C79D939-CEF5-4219-AB0C-F293037249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5776" y="2352420"/>
            <a:ext cx="326049" cy="31432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5D9201CE-2B2B-4F1C-9673-15252FD2B9CA}"/>
              </a:ext>
            </a:extLst>
          </p:cNvPr>
          <p:cNvCxnSpPr/>
          <p:nvPr/>
        </p:nvCxnSpPr>
        <p:spPr>
          <a:xfrm>
            <a:off x="8570146" y="1759250"/>
            <a:ext cx="109" cy="59317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867" y="814977"/>
            <a:ext cx="710420" cy="690696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993" y="2568606"/>
            <a:ext cx="710420" cy="690696"/>
          </a:xfrm>
          <a:prstGeom prst="rect">
            <a:avLst/>
          </a:prstGeom>
        </p:spPr>
      </p:pic>
      <p:cxnSp>
        <p:nvCxnSpPr>
          <p:cNvPr id="66" name="Elbow Connector 65"/>
          <p:cNvCxnSpPr/>
          <p:nvPr/>
        </p:nvCxnSpPr>
        <p:spPr>
          <a:xfrm>
            <a:off x="7548690" y="2043391"/>
            <a:ext cx="19043" cy="884666"/>
          </a:xfrm>
          <a:prstGeom prst="bentConnector3">
            <a:avLst>
              <a:gd name="adj1" fmla="val 130044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</p:cNvCxnSpPr>
          <p:nvPr/>
        </p:nvCxnSpPr>
        <p:spPr>
          <a:xfrm>
            <a:off x="7811111" y="2482988"/>
            <a:ext cx="620085" cy="112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36988" y="3882264"/>
            <a:ext cx="414170" cy="83484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8222" y="5466465"/>
            <a:ext cx="372932" cy="791041"/>
          </a:xfrm>
          <a:prstGeom prst="rect">
            <a:avLst/>
          </a:prstGeom>
        </p:spPr>
      </p:pic>
      <p:sp>
        <p:nvSpPr>
          <p:cNvPr id="42" name="Rounded Rectangle 41"/>
          <p:cNvSpPr/>
          <p:nvPr/>
        </p:nvSpPr>
        <p:spPr>
          <a:xfrm>
            <a:off x="8057824" y="5427003"/>
            <a:ext cx="576545" cy="8716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iamond 57"/>
          <p:cNvSpPr/>
          <p:nvPr/>
        </p:nvSpPr>
        <p:spPr>
          <a:xfrm>
            <a:off x="7849152" y="3915365"/>
            <a:ext cx="969389" cy="765663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9582886" y="3863862"/>
            <a:ext cx="576545" cy="8716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9852950" y="2488382"/>
            <a:ext cx="14518" cy="13423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 flipV="1">
            <a:off x="8867064" y="4298196"/>
            <a:ext cx="698066" cy="117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58" idx="1"/>
            <a:endCxn id="40" idx="2"/>
          </p:cNvCxnSpPr>
          <p:nvPr/>
        </p:nvCxnSpPr>
        <p:spPr>
          <a:xfrm rot="10800000">
            <a:off x="7269980" y="3442565"/>
            <a:ext cx="579173" cy="85563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8092004" y="4891599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NO</a:t>
            </a:r>
            <a:endParaRPr lang="en-US" sz="8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7390051" y="4110401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YES</a:t>
            </a:r>
            <a:endParaRPr lang="en-US" sz="800" b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852" y="1106385"/>
            <a:ext cx="228915" cy="21078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310" y="2875571"/>
            <a:ext cx="205940" cy="18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1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lbow Connector 9"/>
          <p:cNvCxnSpPr/>
          <p:nvPr/>
        </p:nvCxnSpPr>
        <p:spPr>
          <a:xfrm>
            <a:off x="2192071" y="1420972"/>
            <a:ext cx="19043" cy="884666"/>
          </a:xfrm>
          <a:prstGeom prst="bentConnector3">
            <a:avLst>
              <a:gd name="adj1" fmla="val 130044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203854" y="2908651"/>
            <a:ext cx="583413" cy="600940"/>
          </a:xfrm>
          <a:prstGeom prst="round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839" y="2953041"/>
            <a:ext cx="447882" cy="4191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16978" y="3476380"/>
            <a:ext cx="140311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b="1" dirty="0"/>
              <a:t>Process </a:t>
            </a:r>
            <a:r>
              <a:rPr lang="en-US" sz="1200" b="1" dirty="0" smtClean="0"/>
              <a:t>tree </a:t>
            </a:r>
            <a:r>
              <a:rPr lang="en-US" sz="1200" b="1" dirty="0" smtClean="0">
                <a:cs typeface="Calibri"/>
              </a:rPr>
              <a:t>type x</a:t>
            </a:r>
            <a:endParaRPr lang="en-US" sz="1200" b="1" dirty="0">
              <a:cs typeface="Calibri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89" y="2034572"/>
            <a:ext cx="537379" cy="542131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54" idx="1"/>
            <a:endCxn id="96" idx="3"/>
          </p:cNvCxnSpPr>
          <p:nvPr/>
        </p:nvCxnSpPr>
        <p:spPr>
          <a:xfrm flipH="1">
            <a:off x="3595426" y="4198073"/>
            <a:ext cx="1799554" cy="59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34890" y="902475"/>
            <a:ext cx="1040221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200" b="1" dirty="0"/>
              <a:t>Cond1 (fixed)</a:t>
            </a:r>
            <a:endParaRPr lang="en-US" sz="1200" b="1" dirty="0">
              <a:cs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14862" y="3435320"/>
            <a:ext cx="595035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200" b="1" dirty="0" smtClean="0"/>
              <a:t>Cond2</a:t>
            </a:r>
            <a:endParaRPr lang="en-US" sz="1200" b="1" dirty="0">
              <a:cs typeface="Calibri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499" y="1938277"/>
            <a:ext cx="909598" cy="909598"/>
          </a:xfrm>
          <a:prstGeom prst="rect">
            <a:avLst/>
          </a:prstGeom>
        </p:spPr>
      </p:pic>
      <p:cxnSp>
        <p:nvCxnSpPr>
          <p:cNvPr id="52" name="Straight Arrow Connector 51"/>
          <p:cNvCxnSpPr/>
          <p:nvPr/>
        </p:nvCxnSpPr>
        <p:spPr>
          <a:xfrm>
            <a:off x="3220713" y="2338095"/>
            <a:ext cx="9862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968568" y="1798964"/>
            <a:ext cx="1307153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200" b="1" dirty="0"/>
              <a:t>Difference</a:t>
            </a:r>
            <a:r>
              <a:rPr lang="en-US" sz="1200" dirty="0"/>
              <a:t> </a:t>
            </a:r>
            <a:r>
              <a:rPr lang="en-US" sz="1200" b="1" dirty="0" smtClean="0"/>
              <a:t>file (A)</a:t>
            </a:r>
            <a:endParaRPr lang="en-US" sz="1200" b="1" dirty="0">
              <a:cs typeface="Calibri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24659" y="1461305"/>
            <a:ext cx="801823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200" dirty="0"/>
              <a:t>(Output1)</a:t>
            </a:r>
            <a:endParaRPr lang="en-US" sz="1200" dirty="0">
              <a:cs typeface="Calibri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83594" y="2912604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(Output2)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67108" y="2080673"/>
            <a:ext cx="832600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200" b="1" dirty="0"/>
              <a:t>Checksum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215903" y="972885"/>
            <a:ext cx="101134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b="1" dirty="0" smtClean="0"/>
              <a:t>Find temp and multi-write files</a:t>
            </a:r>
            <a:endParaRPr lang="en-US" sz="800" b="1" dirty="0">
              <a:cs typeface="Calibri"/>
            </a:endParaRPr>
          </a:p>
        </p:txBody>
      </p:sp>
      <p:cxnSp>
        <p:nvCxnSpPr>
          <p:cNvPr id="90" name="Straight Arrow Connector 89"/>
          <p:cNvCxnSpPr>
            <a:stCxn id="54" idx="3"/>
            <a:endCxn id="42" idx="1"/>
          </p:cNvCxnSpPr>
          <p:nvPr/>
        </p:nvCxnSpPr>
        <p:spPr>
          <a:xfrm>
            <a:off x="6103655" y="4198073"/>
            <a:ext cx="668862" cy="3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cxnSpLocks/>
          </p:cNvCxnSpPr>
          <p:nvPr/>
        </p:nvCxnSpPr>
        <p:spPr>
          <a:xfrm>
            <a:off x="2441505" y="1839208"/>
            <a:ext cx="620085" cy="112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794647" y="4636044"/>
            <a:ext cx="976549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200" b="1" dirty="0" smtClean="0"/>
              <a:t>Labelling (B)</a:t>
            </a:r>
            <a:endParaRPr lang="en-US" sz="1200" b="1" dirty="0">
              <a:cs typeface="Calibri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584441" y="4621466"/>
            <a:ext cx="1067472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200" b="1" dirty="0"/>
              <a:t>Process graph</a:t>
            </a:r>
            <a:endParaRPr lang="en-US" sz="1200" b="1" dirty="0">
              <a:cs typeface="Calibri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79886" y="2106897"/>
            <a:ext cx="909544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200" b="1" dirty="0"/>
              <a:t>Data type x</a:t>
            </a:r>
            <a:endParaRPr lang="en-US" sz="1200" b="1" dirty="0">
              <a:cs typeface="Calibri"/>
            </a:endParaRPr>
          </a:p>
        </p:txBody>
      </p:sp>
      <p:pic>
        <p:nvPicPr>
          <p:cNvPr id="3" name="Picture 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5E0A1491-DF9D-4ECB-A8EA-BC9AA5441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385" y="1711432"/>
            <a:ext cx="320188" cy="308465"/>
          </a:xfrm>
          <a:prstGeom prst="rect">
            <a:avLst/>
          </a:prstGeom>
        </p:spPr>
      </p:pic>
      <p:pic>
        <p:nvPicPr>
          <p:cNvPr id="45" name="Picture 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7C79D939-CEF5-4219-AB0C-F293037249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7563" y="2613067"/>
            <a:ext cx="326049" cy="31432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5D9201CE-2B2B-4F1C-9673-15252FD2B9CA}"/>
              </a:ext>
            </a:extLst>
          </p:cNvPr>
          <p:cNvCxnSpPr/>
          <p:nvPr/>
        </p:nvCxnSpPr>
        <p:spPr>
          <a:xfrm>
            <a:off x="3211933" y="2019897"/>
            <a:ext cx="109" cy="59317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654" y="1075624"/>
            <a:ext cx="710420" cy="690696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80" y="2829253"/>
            <a:ext cx="710420" cy="690696"/>
          </a:xfrm>
          <a:prstGeom prst="rect">
            <a:avLst/>
          </a:prstGeom>
        </p:spPr>
      </p:pic>
      <p:cxnSp>
        <p:nvCxnSpPr>
          <p:cNvPr id="66" name="Elbow Connector 65"/>
          <p:cNvCxnSpPr/>
          <p:nvPr/>
        </p:nvCxnSpPr>
        <p:spPr>
          <a:xfrm>
            <a:off x="2190477" y="2304038"/>
            <a:ext cx="19043" cy="884666"/>
          </a:xfrm>
          <a:prstGeom prst="bentConnector3">
            <a:avLst>
              <a:gd name="adj1" fmla="val 130044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</p:cNvCxnSpPr>
          <p:nvPr/>
        </p:nvCxnSpPr>
        <p:spPr>
          <a:xfrm>
            <a:off x="2452898" y="2743635"/>
            <a:ext cx="620085" cy="112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2983" y="3786625"/>
            <a:ext cx="414170" cy="83484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2915" y="3802104"/>
            <a:ext cx="372932" cy="791041"/>
          </a:xfrm>
          <a:prstGeom prst="rect">
            <a:avLst/>
          </a:prstGeom>
        </p:spPr>
      </p:pic>
      <p:sp>
        <p:nvSpPr>
          <p:cNvPr id="42" name="Rounded Rectangle 41"/>
          <p:cNvSpPr/>
          <p:nvPr/>
        </p:nvSpPr>
        <p:spPr>
          <a:xfrm>
            <a:off x="6772517" y="3762642"/>
            <a:ext cx="576545" cy="8716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3018881" y="3768223"/>
            <a:ext cx="576545" cy="8716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>
            <a:stCxn id="46" idx="2"/>
            <a:endCxn id="54" idx="0"/>
          </p:cNvCxnSpPr>
          <p:nvPr/>
        </p:nvCxnSpPr>
        <p:spPr>
          <a:xfrm>
            <a:off x="5733590" y="3114944"/>
            <a:ext cx="15728" cy="7915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46" idx="0"/>
            <a:endCxn id="33" idx="4"/>
          </p:cNvCxnSpPr>
          <p:nvPr/>
        </p:nvCxnSpPr>
        <p:spPr>
          <a:xfrm flipH="1" flipV="1">
            <a:off x="5710812" y="1393642"/>
            <a:ext cx="22778" cy="11381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96" idx="1"/>
            <a:endCxn id="40" idx="2"/>
          </p:cNvCxnSpPr>
          <p:nvPr/>
        </p:nvCxnSpPr>
        <p:spPr>
          <a:xfrm rot="10800000">
            <a:off x="1912381" y="3712319"/>
            <a:ext cx="1106501" cy="49172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702528" y="3231035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NO</a:t>
            </a:r>
            <a:endParaRPr lang="en-US" sz="8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6128972" y="4016038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YES</a:t>
            </a:r>
            <a:endParaRPr lang="en-US" sz="800" b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639" y="1367032"/>
            <a:ext cx="228915" cy="21078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097" y="3136218"/>
            <a:ext cx="205940" cy="189634"/>
          </a:xfrm>
          <a:prstGeom prst="rect">
            <a:avLst/>
          </a:prstGeom>
        </p:spPr>
      </p:pic>
      <p:sp>
        <p:nvSpPr>
          <p:cNvPr id="46" name="Diamond 45"/>
          <p:cNvSpPr/>
          <p:nvPr/>
        </p:nvSpPr>
        <p:spPr>
          <a:xfrm>
            <a:off x="5379252" y="2531791"/>
            <a:ext cx="708675" cy="583153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394980" y="2615292"/>
            <a:ext cx="68516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b="1" dirty="0" smtClean="0"/>
              <a:t>capture other files?</a:t>
            </a:r>
            <a:endParaRPr lang="en-US" sz="800" b="1" dirty="0">
              <a:cs typeface="Calibri"/>
            </a:endParaRPr>
          </a:p>
        </p:txBody>
      </p:sp>
      <p:cxnSp>
        <p:nvCxnSpPr>
          <p:cNvPr id="48" name="Elbow Connector 47"/>
          <p:cNvCxnSpPr/>
          <p:nvPr/>
        </p:nvCxnSpPr>
        <p:spPr>
          <a:xfrm>
            <a:off x="4766818" y="2374050"/>
            <a:ext cx="19043" cy="884666"/>
          </a:xfrm>
          <a:prstGeom prst="bentConnector3">
            <a:avLst>
              <a:gd name="adj1" fmla="val 130044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46" idx="1"/>
          </p:cNvCxnSpPr>
          <p:nvPr/>
        </p:nvCxnSpPr>
        <p:spPr>
          <a:xfrm flipV="1">
            <a:off x="5029200" y="2823368"/>
            <a:ext cx="350052" cy="58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Diamond 53"/>
          <p:cNvSpPr/>
          <p:nvPr/>
        </p:nvSpPr>
        <p:spPr>
          <a:xfrm>
            <a:off x="5394980" y="3906496"/>
            <a:ext cx="708675" cy="583153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410708" y="3989997"/>
            <a:ext cx="68516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b="1" dirty="0" smtClean="0"/>
              <a:t>End of pipeline exe</a:t>
            </a:r>
            <a:endParaRPr lang="en-US" sz="800" b="1" dirty="0">
              <a:cs typeface="Calibri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981596" y="4019976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NO</a:t>
            </a:r>
            <a:endParaRPr lang="en-US" sz="8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688102" y="222761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YES</a:t>
            </a:r>
            <a:endParaRPr lang="en-US" sz="800" b="1" dirty="0"/>
          </a:p>
        </p:txBody>
      </p:sp>
      <p:sp>
        <p:nvSpPr>
          <p:cNvPr id="33" name="Oval 32"/>
          <p:cNvSpPr/>
          <p:nvPr/>
        </p:nvSpPr>
        <p:spPr>
          <a:xfrm>
            <a:off x="5295621" y="919894"/>
            <a:ext cx="830382" cy="4737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Elbow Connector 71"/>
          <p:cNvCxnSpPr>
            <a:stCxn id="33" idx="0"/>
            <a:endCxn id="39" idx="0"/>
          </p:cNvCxnSpPr>
          <p:nvPr/>
        </p:nvCxnSpPr>
        <p:spPr>
          <a:xfrm rot="16200000" flipV="1">
            <a:off x="3824198" y="-966721"/>
            <a:ext cx="17419" cy="3755811"/>
          </a:xfrm>
          <a:prstGeom prst="bentConnector3">
            <a:avLst>
              <a:gd name="adj1" fmla="val 175577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40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10126644" y="6437024"/>
            <a:ext cx="418911" cy="305357"/>
          </a:xfrm>
          <a:prstGeom prst="rect">
            <a:avLst/>
          </a:prstGeom>
        </p:spPr>
        <p:txBody>
          <a:bodyPr spcFirstLastPara="1" vert="horz" wrap="square" lIns="101582" tIns="101582" rIns="101582" bIns="101582" rtlCol="0" anchor="ctr" anchorCtr="0">
            <a:noAutofit/>
          </a:bodyPr>
          <a:lstStyle/>
          <a:p>
            <a:fld id="{00000000-1234-1234-1234-123412341234}" type="slidenum">
              <a:rPr lang="en-US" b="1"/>
              <a:pPr/>
              <a:t>4</a:t>
            </a:fld>
            <a:endParaRPr b="1" dirty="0"/>
          </a:p>
        </p:txBody>
      </p:sp>
      <p:sp>
        <p:nvSpPr>
          <p:cNvPr id="9" name="Shape 68"/>
          <p:cNvSpPr txBox="1">
            <a:spLocks/>
          </p:cNvSpPr>
          <p:nvPr/>
        </p:nvSpPr>
        <p:spPr>
          <a:xfrm>
            <a:off x="1523521" y="0"/>
            <a:ext cx="9144960" cy="4867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101582" tIns="101582" rIns="101582" bIns="10158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996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Iterative classification</a:t>
            </a:r>
          </a:p>
        </p:txBody>
      </p:sp>
      <p:sp>
        <p:nvSpPr>
          <p:cNvPr id="2" name="Rectangle 274"/>
          <p:cNvSpPr>
            <a:spLocks noChangeArrowheads="1"/>
          </p:cNvSpPr>
          <p:nvPr/>
        </p:nvSpPr>
        <p:spPr bwMode="auto">
          <a:xfrm>
            <a:off x="1523521" y="-167524"/>
            <a:ext cx="167591" cy="33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2953" tIns="41476" rIns="82953" bIns="4147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633"/>
          </a:p>
        </p:txBody>
      </p:sp>
      <p:sp>
        <p:nvSpPr>
          <p:cNvPr id="6" name="Rectangle 276"/>
          <p:cNvSpPr>
            <a:spLocks noChangeArrowheads="1"/>
          </p:cNvSpPr>
          <p:nvPr/>
        </p:nvSpPr>
        <p:spPr bwMode="auto">
          <a:xfrm flipV="1">
            <a:off x="13710750" y="-302482"/>
            <a:ext cx="4138109" cy="33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953" tIns="41476" rIns="82953" bIns="4147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633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1852412" y="1214442"/>
          <a:ext cx="3380073" cy="8525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SmartDraw" r:id="rId4" imgW="2333160" imgH="5905440" progId="SmartDraw.2">
                  <p:embed/>
                </p:oleObj>
              </mc:Choice>
              <mc:Fallback>
                <p:oleObj name="SmartDraw" r:id="rId4" imgW="2333160" imgH="59054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412" y="1214442"/>
                        <a:ext cx="3380073" cy="85252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94"/>
          <p:cNvSpPr>
            <a:spLocks noChangeArrowheads="1"/>
          </p:cNvSpPr>
          <p:nvPr/>
        </p:nvSpPr>
        <p:spPr bwMode="auto">
          <a:xfrm flipV="1">
            <a:off x="14147650" y="2006795"/>
            <a:ext cx="1931167" cy="33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953" tIns="41476" rIns="82953" bIns="4147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633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3819769" y="1214442"/>
          <a:ext cx="3438594" cy="8522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SmartDraw" r:id="rId6" imgW="2331720" imgH="5876280" progId="SmartDraw.2">
                  <p:embed/>
                </p:oleObj>
              </mc:Choice>
              <mc:Fallback>
                <p:oleObj name="SmartDraw" r:id="rId6" imgW="2331720" imgH="587628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769" y="1214442"/>
                        <a:ext cx="3438594" cy="85223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96"/>
          <p:cNvSpPr>
            <a:spLocks noChangeArrowheads="1"/>
          </p:cNvSpPr>
          <p:nvPr/>
        </p:nvSpPr>
        <p:spPr bwMode="auto">
          <a:xfrm>
            <a:off x="1523521" y="-167524"/>
            <a:ext cx="167591" cy="33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2953" tIns="41476" rIns="82953" bIns="4147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633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/>
          </p:nvPr>
        </p:nvGraphicFramePr>
        <p:xfrm>
          <a:off x="5709957" y="1214443"/>
          <a:ext cx="3409947" cy="8687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SmartDraw" r:id="rId8" imgW="2331720" imgH="5951160" progId="SmartDraw.2">
                  <p:embed/>
                </p:oleObj>
              </mc:Choice>
              <mc:Fallback>
                <p:oleObj name="SmartDraw" r:id="rId8" imgW="2331720" imgH="595116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9957" y="1214443"/>
                        <a:ext cx="3409947" cy="86874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98"/>
          <p:cNvSpPr>
            <a:spLocks noChangeArrowheads="1"/>
          </p:cNvSpPr>
          <p:nvPr/>
        </p:nvSpPr>
        <p:spPr bwMode="auto">
          <a:xfrm>
            <a:off x="1523521" y="-167524"/>
            <a:ext cx="167591" cy="33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2953" tIns="41476" rIns="82953" bIns="4147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633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/>
          </p:nvPr>
        </p:nvGraphicFramePr>
        <p:xfrm>
          <a:off x="8288664" y="1214442"/>
          <a:ext cx="3408730" cy="8529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SmartDraw" r:id="rId10" imgW="2331720" imgH="5903640" progId="SmartDraw.2">
                  <p:embed/>
                </p:oleObj>
              </mc:Choice>
              <mc:Fallback>
                <p:oleObj name="SmartDraw" r:id="rId10" imgW="2331720" imgH="5903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8664" y="1214442"/>
                        <a:ext cx="3408730" cy="85290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7591933" y="1450561"/>
            <a:ext cx="0" cy="2586173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97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10131924" y="6437024"/>
            <a:ext cx="413631" cy="305357"/>
          </a:xfrm>
          <a:prstGeom prst="rect">
            <a:avLst/>
          </a:prstGeom>
        </p:spPr>
        <p:txBody>
          <a:bodyPr spcFirstLastPara="1" vert="horz" wrap="square" lIns="101582" tIns="101582" rIns="101582" bIns="101582" rtlCol="0" anchor="ctr" anchorCtr="0">
            <a:noAutofit/>
          </a:bodyPr>
          <a:lstStyle/>
          <a:p>
            <a:fld id="{00000000-1234-1234-1234-123412341234}" type="slidenum">
              <a:rPr lang="en-US" b="1"/>
              <a:pPr/>
              <a:t>5</a:t>
            </a:fld>
            <a:endParaRPr b="1" dirty="0"/>
          </a:p>
        </p:txBody>
      </p:sp>
      <p:sp>
        <p:nvSpPr>
          <p:cNvPr id="2" name="TextBox 1"/>
          <p:cNvSpPr txBox="1"/>
          <p:nvPr/>
        </p:nvSpPr>
        <p:spPr>
          <a:xfrm>
            <a:off x="1967454" y="753265"/>
            <a:ext cx="7032115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14" b="1" u="sng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Classification of processes based on the input/output </a:t>
            </a:r>
            <a:r>
              <a:rPr lang="en-US" sz="1814" b="1" u="sng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files</a:t>
            </a:r>
            <a:endParaRPr lang="en-US" sz="1814" dirty="0">
              <a:solidFill>
                <a:srgbClr val="40404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3" name="Rectangle 297"/>
          <p:cNvSpPr>
            <a:spLocks noChangeArrowheads="1"/>
          </p:cNvSpPr>
          <p:nvPr/>
        </p:nvSpPr>
        <p:spPr bwMode="auto">
          <a:xfrm>
            <a:off x="1523521" y="-167524"/>
            <a:ext cx="167591" cy="33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2953" tIns="41476" rIns="82953" bIns="4147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633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8033341" y="2194814"/>
          <a:ext cx="2245828" cy="3094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SmartDraw" r:id="rId4" imgW="2637807" imgH="3638388" progId="SmartDraw.2">
                  <p:embed/>
                </p:oleObj>
              </mc:Choice>
              <mc:Fallback>
                <p:oleObj name="SmartDraw" r:id="rId4" imgW="2637807" imgH="3638388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3341" y="2194814"/>
                        <a:ext cx="2245828" cy="30947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99"/>
          <p:cNvSpPr>
            <a:spLocks noChangeArrowheads="1"/>
          </p:cNvSpPr>
          <p:nvPr/>
        </p:nvSpPr>
        <p:spPr bwMode="auto">
          <a:xfrm flipV="1">
            <a:off x="10216238" y="342983"/>
            <a:ext cx="5721298" cy="33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953" tIns="41476" rIns="82953" bIns="4147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633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5753828" y="2176964"/>
          <a:ext cx="2322666" cy="3112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SmartDraw" r:id="rId6" imgW="2617938" imgH="3638388" progId="SmartDraw.2">
                  <p:embed/>
                </p:oleObj>
              </mc:Choice>
              <mc:Fallback>
                <p:oleObj name="SmartDraw" r:id="rId6" imgW="2617938" imgH="3638388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828" y="2176964"/>
                        <a:ext cx="2322666" cy="31126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301"/>
          <p:cNvSpPr>
            <a:spLocks noChangeArrowheads="1"/>
          </p:cNvSpPr>
          <p:nvPr/>
        </p:nvSpPr>
        <p:spPr bwMode="auto">
          <a:xfrm>
            <a:off x="8356518" y="835576"/>
            <a:ext cx="6387440" cy="33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953" tIns="41476" rIns="82953" bIns="4147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633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748637" y="2176964"/>
          <a:ext cx="2251778" cy="3112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SmartDraw" r:id="rId8" imgW="2640697" imgH="3627535" progId="SmartDraw.2">
                  <p:embed/>
                </p:oleObj>
              </mc:Choice>
              <mc:Fallback>
                <p:oleObj name="SmartDraw" r:id="rId8" imgW="2640697" imgH="3627535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637" y="2176964"/>
                        <a:ext cx="2251778" cy="31126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310"/>
          <p:cNvSpPr>
            <a:spLocks noChangeArrowheads="1"/>
          </p:cNvSpPr>
          <p:nvPr/>
        </p:nvSpPr>
        <p:spPr bwMode="auto">
          <a:xfrm>
            <a:off x="5221129" y="841694"/>
            <a:ext cx="167591" cy="33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2953" tIns="41476" rIns="82953" bIns="4147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633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1733325" y="2179482"/>
          <a:ext cx="2288393" cy="3144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SmartDraw" r:id="rId10" imgW="2671403" imgH="3638388" progId="SmartDraw.2">
                  <p:embed/>
                </p:oleObj>
              </mc:Choice>
              <mc:Fallback>
                <p:oleObj name="SmartDraw" r:id="rId10" imgW="2671403" imgH="3638388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325" y="2179482"/>
                        <a:ext cx="2288393" cy="31444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44"/>
          <p:cNvSpPr>
            <a:spLocks noChangeArrowheads="1"/>
          </p:cNvSpPr>
          <p:nvPr/>
        </p:nvSpPr>
        <p:spPr bwMode="auto">
          <a:xfrm flipV="1">
            <a:off x="8119647" y="2649852"/>
            <a:ext cx="5318336" cy="33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953" tIns="41476" rIns="82953" bIns="4147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633"/>
          </a:p>
        </p:txBody>
      </p:sp>
      <p:sp>
        <p:nvSpPr>
          <p:cNvPr id="25" name="Rectangle 348"/>
          <p:cNvSpPr>
            <a:spLocks noChangeArrowheads="1"/>
          </p:cNvSpPr>
          <p:nvPr/>
        </p:nvSpPr>
        <p:spPr bwMode="auto">
          <a:xfrm>
            <a:off x="7295151" y="4449619"/>
            <a:ext cx="7083619" cy="33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953" tIns="41476" rIns="82953" bIns="4147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633"/>
          </a:p>
        </p:txBody>
      </p:sp>
      <p:sp>
        <p:nvSpPr>
          <p:cNvPr id="33" name="Rectangle 370"/>
          <p:cNvSpPr>
            <a:spLocks noChangeArrowheads="1"/>
          </p:cNvSpPr>
          <p:nvPr/>
        </p:nvSpPr>
        <p:spPr bwMode="auto">
          <a:xfrm flipV="1">
            <a:off x="7443306" y="3748822"/>
            <a:ext cx="7944559" cy="33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953" tIns="41476" rIns="82953" bIns="4147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379237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2133442" y="617913"/>
            <a:ext cx="6294217" cy="1139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9" tIns="82939" rIns="82939" bIns="82939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33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Processes </a:t>
            </a:r>
            <a:r>
              <a:rPr lang="en-US" sz="1633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introduce errors in </a:t>
            </a:r>
            <a:r>
              <a:rPr lang="en-US" sz="1633" b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PreFreeSurfer</a:t>
            </a:r>
            <a:r>
              <a:rPr lang="en-US" sz="1633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33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pipeline</a:t>
            </a:r>
            <a:endParaRPr sz="1814" b="1" u="sng" dirty="0">
              <a:solidFill>
                <a:srgbClr val="4A86E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  <a:hlinkClick r:id="rId3"/>
            </a:endParaRPr>
          </a:p>
          <a:p>
            <a:pPr lvl="2" algn="just">
              <a:lnSpc>
                <a:spcPct val="90000"/>
              </a:lnSpc>
              <a:spcBef>
                <a:spcPts val="1633"/>
              </a:spcBef>
              <a:buClr>
                <a:schemeClr val="dk1"/>
              </a:buClr>
              <a:buSzPts val="1100"/>
            </a:pPr>
            <a:r>
              <a:rPr lang="en-US" sz="16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 of 117 output data files, 92 files were found to be different between CentOS6 and CentOS7 for all subjects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10164886" y="6450586"/>
            <a:ext cx="380534" cy="291750"/>
          </a:xfrm>
          <a:prstGeom prst="rect">
            <a:avLst/>
          </a:prstGeom>
        </p:spPr>
        <p:txBody>
          <a:bodyPr spcFirstLastPara="1" vert="horz" wrap="square" lIns="101582" tIns="101582" rIns="101582" bIns="101582" rtlCol="0" anchor="ctr" anchorCtr="0">
            <a:noAutofit/>
          </a:bodyPr>
          <a:lstStyle/>
          <a:p>
            <a:fld id="{00000000-1234-1234-1234-123412341234}" type="slidenum">
              <a:rPr lang="en-US" b="1"/>
              <a:pPr/>
              <a:t>6</a:t>
            </a:fld>
            <a:endParaRPr b="1"/>
          </a:p>
        </p:txBody>
      </p:sp>
      <p:sp>
        <p:nvSpPr>
          <p:cNvPr id="14" name="TextBox 19"/>
          <p:cNvSpPr txBox="1">
            <a:spLocks noChangeArrowheads="1"/>
          </p:cNvSpPr>
          <p:nvPr/>
        </p:nvSpPr>
        <p:spPr bwMode="auto">
          <a:xfrm>
            <a:off x="3694815" y="6076646"/>
            <a:ext cx="5912714" cy="25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08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1. </a:t>
            </a:r>
            <a:r>
              <a:rPr lang="en-US" sz="108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08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rocess name along with the pipeline elements that introduce errors</a:t>
            </a:r>
            <a:endParaRPr lang="en-US" sz="108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499005" y="4045368"/>
          <a:ext cx="7132162" cy="2011557"/>
        </p:xfrm>
        <a:graphic>
          <a:graphicData uri="http://schemas.openxmlformats.org/drawingml/2006/table">
            <a:tbl>
              <a:tblPr firstRow="1" firstCol="1" bandRow="1"/>
              <a:tblGrid>
                <a:gridCol w="1410526"/>
                <a:gridCol w="789809"/>
                <a:gridCol w="899917"/>
                <a:gridCol w="1077066"/>
                <a:gridCol w="977863"/>
                <a:gridCol w="850314"/>
                <a:gridCol w="1126667"/>
              </a:tblGrid>
              <a:tr h="23027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Pipeline elements</a:t>
                      </a:r>
                      <a:endParaRPr lang="en-US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2215" marR="62215" marT="0" marB="0" anchor="ctr"/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Process name</a:t>
                      </a:r>
                      <a:endParaRPr lang="en-US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2215" marR="6221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196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FLIRT </a:t>
                      </a:r>
                      <a:endParaRPr lang="en-US" sz="11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2215" marR="62215" marT="0" marB="0" anchor="ctr"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FNIRT </a:t>
                      </a:r>
                      <a:endParaRPr lang="en-US" sz="11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2215" marR="6221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new_inwarp </a:t>
                      </a:r>
                      <a:endParaRPr lang="en-US" sz="11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2215" marR="6221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Fslstats </a:t>
                      </a:r>
                      <a:endParaRPr lang="en-US" sz="11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2215" marR="6221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Fslmaths</a:t>
                      </a:r>
                      <a:endParaRPr lang="en-US" sz="11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2215" marR="6221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Convertwarp</a:t>
                      </a:r>
                      <a:endParaRPr lang="en-US" sz="11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2215" marR="62215" marT="0" marB="0" anchor="ctr"/>
                </a:tc>
              </a:tr>
              <a:tr h="2285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ACPC-Alignment</a:t>
                      </a:r>
                    </a:p>
                  </a:txBody>
                  <a:tcPr marL="62215" marR="6221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2215" marR="62215" marT="0" marB="0"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2215" marR="62215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2215" marR="6221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2215" marR="6221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2215" marR="6221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2215" marR="62215" marT="0" marB="0" anchor="ctr"/>
                </a:tc>
              </a:tr>
              <a:tr h="2285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Brain-Extraction</a:t>
                      </a:r>
                    </a:p>
                  </a:txBody>
                  <a:tcPr marL="62215" marR="6221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2215" marR="62215" marT="0" marB="0" anchor="ctr"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2215" marR="62215" marT="0" marB="0" anchor="ctr"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2215" marR="62215" marT="0" marB="0" anchor="ctr"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2215" marR="6221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2215" marR="6221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2215" marR="62215" marT="0" marB="0" anchor="ctr"/>
                </a:tc>
              </a:tr>
              <a:tr h="2285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Distortion-Correction</a:t>
                      </a:r>
                    </a:p>
                  </a:txBody>
                  <a:tcPr marL="62215" marR="6221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2215" marR="62215" marT="0" marB="0" anchor="ctr"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2215" marR="6221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2215" marR="6221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2215" marR="6221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2215" marR="6221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2215" marR="62215" marT="0" marB="0" anchor="ctr">
                    <a:solidFill>
                      <a:srgbClr val="0070C0">
                        <a:alpha val="50000"/>
                      </a:srgbClr>
                    </a:solidFill>
                  </a:tcPr>
                </a:tc>
              </a:tr>
              <a:tr h="2285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Atlas-Registration</a:t>
                      </a:r>
                    </a:p>
                  </a:txBody>
                  <a:tcPr marL="62215" marR="6221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2215" marR="62215" marT="0" marB="0" anchor="ctr"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2215" marR="62215" marT="0" marB="0" anchor="ctr"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2215" marR="62215" marT="0" marB="0" anchor="ctr"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2215" marR="6221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2215" marR="62215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endParaRPr lang="en-US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2215" marR="62215" marT="0" marB="0" anchor="ctr"/>
                </a:tc>
              </a:tr>
              <a:tr h="2285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BiasField-Correction</a:t>
                      </a:r>
                    </a:p>
                  </a:txBody>
                  <a:tcPr marL="62215" marR="6221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2215" marR="6221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2215" marR="6221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2215" marR="6221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2215" marR="62215" marT="0" marB="0" anchor="ctr"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2215" marR="62215" marT="0" marB="0" anchor="ctr"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endParaRPr lang="en-US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2215" marR="62215" marT="0" marB="0" anchor="ctr"/>
                </a:tc>
              </a:tr>
              <a:tr h="418657">
                <a:tc gridSpan="7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</a:t>
                      </a:r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Create Error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</a:t>
                      </a:r>
                      <a:r>
                        <a:rPr lang="en-US" sz="11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Remove </a:t>
                      </a:r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Error</a:t>
                      </a:r>
                    </a:p>
                  </a:txBody>
                  <a:tcPr marL="62215" marR="6221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Shape 68"/>
          <p:cNvSpPr txBox="1">
            <a:spLocks/>
          </p:cNvSpPr>
          <p:nvPr/>
        </p:nvSpPr>
        <p:spPr>
          <a:xfrm>
            <a:off x="1523521" y="0"/>
            <a:ext cx="9144960" cy="4867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101582" tIns="101582" rIns="101582" bIns="10158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996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PreFreeSurfer</a:t>
            </a:r>
            <a:r>
              <a:rPr lang="en-US" sz="1996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 results</a:t>
            </a:r>
            <a:endParaRPr lang="en-US" sz="1996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graphicFrame>
        <p:nvGraphicFramePr>
          <p:cNvPr id="18" name="Chart 12"/>
          <p:cNvGraphicFramePr>
            <a:graphicFrameLocks/>
          </p:cNvGraphicFramePr>
          <p:nvPr>
            <p:extLst/>
          </p:nvPr>
        </p:nvGraphicFramePr>
        <p:xfrm>
          <a:off x="3429431" y="1871326"/>
          <a:ext cx="5240387" cy="1833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694815" y="3493808"/>
            <a:ext cx="5227469" cy="567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Fig 4. Number of occurrences of errors in </a:t>
            </a:r>
            <a:r>
              <a:rPr lang="en-US" sz="998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prefreesurfer</a:t>
            </a:r>
            <a:r>
              <a:rPr lang="en-US" sz="99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red and </a:t>
            </a:r>
            <a:r>
              <a:rPr lang="en-US" sz="998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blue bars indicate the processes which create and remove errors respectively.</a:t>
            </a:r>
          </a:p>
          <a:p>
            <a:endParaRPr lang="en-US" sz="108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73659" y="5744869"/>
            <a:ext cx="133961" cy="92742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sp>
        <p:nvSpPr>
          <p:cNvPr id="11" name="Rectangle 10"/>
          <p:cNvSpPr/>
          <p:nvPr/>
        </p:nvSpPr>
        <p:spPr>
          <a:xfrm>
            <a:off x="2573658" y="5883121"/>
            <a:ext cx="133961" cy="92742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65735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8" name="Chart 17"/>
          <p:cNvGraphicFramePr/>
          <p:nvPr>
            <p:extLst/>
          </p:nvPr>
        </p:nvGraphicFramePr>
        <p:xfrm>
          <a:off x="2249357" y="1434391"/>
          <a:ext cx="7609759" cy="2876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Chart 19"/>
          <p:cNvGraphicFramePr/>
          <p:nvPr>
            <p:extLst/>
          </p:nvPr>
        </p:nvGraphicFramePr>
        <p:xfrm>
          <a:off x="2324902" y="4251893"/>
          <a:ext cx="7719210" cy="2124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Shape 68"/>
          <p:cNvSpPr txBox="1">
            <a:spLocks/>
          </p:cNvSpPr>
          <p:nvPr/>
        </p:nvSpPr>
        <p:spPr>
          <a:xfrm>
            <a:off x="1523521" y="0"/>
            <a:ext cx="9144960" cy="4867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101582" tIns="101582" rIns="101582" bIns="10158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996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FreeSurfer</a:t>
            </a:r>
            <a:r>
              <a:rPr lang="en-US" sz="1996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 results</a:t>
            </a:r>
            <a:endParaRPr lang="en-US" sz="1996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23" name="Shape 147"/>
          <p:cNvSpPr txBox="1"/>
          <p:nvPr/>
        </p:nvSpPr>
        <p:spPr>
          <a:xfrm>
            <a:off x="1904842" y="542007"/>
            <a:ext cx="8227504" cy="1066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9" tIns="82939" rIns="82939" bIns="82939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33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Processes </a:t>
            </a:r>
            <a:r>
              <a:rPr lang="en-US" sz="1633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introduce errors in </a:t>
            </a:r>
            <a:r>
              <a:rPr lang="en-US" sz="1633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FreeSurfer pipeline</a:t>
            </a:r>
            <a:endParaRPr sz="1814" b="1" u="sng" dirty="0">
              <a:solidFill>
                <a:srgbClr val="4A86E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  <a:hlinkClick r:id="rId5"/>
            </a:endParaRPr>
          </a:p>
          <a:p>
            <a:pPr lvl="2" algn="just">
              <a:lnSpc>
                <a:spcPct val="90000"/>
              </a:lnSpc>
              <a:spcBef>
                <a:spcPts val="907"/>
              </a:spcBef>
              <a:buClr>
                <a:schemeClr val="dk1"/>
              </a:buClr>
              <a:buSzPts val="1100"/>
            </a:pPr>
            <a:r>
              <a:rPr lang="en-US" sz="16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61 </a:t>
            </a:r>
            <a:r>
              <a:rPr lang="en-US" sz="16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 were found to be different between CentOS6 and CentOS7 (23 .nii.gz files and 38 .</a:t>
            </a:r>
            <a:r>
              <a:rPr lang="en-US" sz="1633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mgz</a:t>
            </a:r>
            <a:r>
              <a:rPr lang="en-US" sz="16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56101" y="6205848"/>
            <a:ext cx="6229662" cy="595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Fig 4. Number of occurrences of errors in </a:t>
            </a:r>
            <a:r>
              <a:rPr lang="en-US" sz="108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FreeSurfer pipeline, subject 103818, red and </a:t>
            </a:r>
            <a:r>
              <a:rPr lang="en-US" sz="108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blue bars indicate the processes which create and remove errors respectively.</a:t>
            </a:r>
          </a:p>
          <a:p>
            <a:endParaRPr lang="en-US" sz="108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25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359</Words>
  <Application>Microsoft Office PowerPoint</Application>
  <PresentationFormat>Widescreen</PresentationFormat>
  <Paragraphs>107</Paragraphs>
  <Slides>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SmartDraw</vt:lpstr>
      <vt:lpstr>SmartDraw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225</cp:revision>
  <dcterms:created xsi:type="dcterms:W3CDTF">2019-05-01T17:12:30Z</dcterms:created>
  <dcterms:modified xsi:type="dcterms:W3CDTF">2019-05-23T23:25:50Z</dcterms:modified>
</cp:coreProperties>
</file>