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notesMasterIdLst>
    <p:notesMasterId r:id="rId18"/>
  </p:notesMasterIdLst>
  <p:handoutMasterIdLst>
    <p:handoutMasterId r:id="rId19"/>
  </p:handoutMasterIdLst>
  <p:sldIdLst>
    <p:sldId id="302" r:id="rId2"/>
    <p:sldId id="269" r:id="rId3"/>
    <p:sldId id="263" r:id="rId4"/>
    <p:sldId id="270" r:id="rId5"/>
    <p:sldId id="264" r:id="rId6"/>
    <p:sldId id="271" r:id="rId7"/>
    <p:sldId id="273" r:id="rId8"/>
    <p:sldId id="260" r:id="rId9"/>
    <p:sldId id="274" r:id="rId10"/>
    <p:sldId id="275" r:id="rId11"/>
    <p:sldId id="265" r:id="rId12"/>
    <p:sldId id="300" r:id="rId13"/>
    <p:sldId id="298" r:id="rId14"/>
    <p:sldId id="299" r:id="rId15"/>
    <p:sldId id="301"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p:restoredTop sz="94660"/>
  </p:normalViewPr>
  <p:slideViewPr>
    <p:cSldViewPr snapToGrid="0" showGuides="1">
      <p:cViewPr varScale="1">
        <p:scale>
          <a:sx n="68" d="100"/>
          <a:sy n="68" d="100"/>
        </p:scale>
        <p:origin x="540" y="68"/>
      </p:cViewPr>
      <p:guideLst>
        <p:guide orient="horz" pos="2160"/>
        <p:guide pos="3839"/>
      </p:guideLst>
    </p:cSldViewPr>
  </p:slideViewPr>
  <p:notesTextViewPr>
    <p:cViewPr>
      <p:scale>
        <a:sx n="1" d="1"/>
        <a:sy n="1" d="1"/>
      </p:scale>
      <p:origin x="0" y="0"/>
    </p:cViewPr>
  </p:notesTextViewPr>
  <p:sorterViewPr showFormatting="0">
    <p:cViewPr>
      <p:scale>
        <a:sx n="86" d="100"/>
        <a:sy n="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97277527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5246697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515957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1471002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31540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40251585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54507837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5034723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2"/>
          <a:srcRect l="24001" t="37222" r="20563" b="22495"/>
          <a:stretch>
            <a:fillRect/>
          </a:stretch>
        </p:blipFill>
        <p:spPr>
          <a:xfrm>
            <a:off x="0" y="0"/>
            <a:ext cx="12192000" cy="6858000"/>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79254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4619768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0428664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8236738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6596440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6405139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0956154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302804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6674267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FE59EF7-CDE9-49C8-ACA7-1D726AE4496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04537332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B938-CED2-A80B-DC94-E03506F2EB8F}"/>
              </a:ext>
            </a:extLst>
          </p:cNvPr>
          <p:cNvSpPr>
            <a:spLocks noGrp="1"/>
          </p:cNvSpPr>
          <p:nvPr>
            <p:ph type="title"/>
          </p:nvPr>
        </p:nvSpPr>
        <p:spPr/>
        <p:txBody>
          <a:bodyPr>
            <a:noAutofit/>
          </a:bodyPr>
          <a:lstStyle/>
          <a:p>
            <a:r>
              <a:rPr lang="en-IN" sz="4400" dirty="0">
                <a:solidFill>
                  <a:schemeClr val="accent5">
                    <a:lumMod val="50000"/>
                  </a:schemeClr>
                </a:solidFill>
                <a:latin typeface="Arial Black" panose="020B0A04020102020204" pitchFamily="34" charset="0"/>
              </a:rPr>
              <a:t>RATING PREDICTION REPORT  .</a:t>
            </a:r>
            <a:br>
              <a:rPr lang="en-IN" sz="4400" dirty="0">
                <a:solidFill>
                  <a:schemeClr val="accent5">
                    <a:lumMod val="50000"/>
                  </a:schemeClr>
                </a:solidFill>
                <a:latin typeface="Arial Black" panose="020B0A04020102020204" pitchFamily="34" charset="0"/>
              </a:rPr>
            </a:br>
            <a:r>
              <a:rPr lang="en-IN" sz="5400" dirty="0">
                <a:solidFill>
                  <a:schemeClr val="tx2"/>
                </a:solidFill>
                <a:latin typeface="Berlin Sans FB Demi" panose="020E0802020502020306" pitchFamily="34" charset="0"/>
              </a:rPr>
              <a:t>Made by :- </a:t>
            </a:r>
            <a:r>
              <a:rPr lang="en-IN" sz="5400" dirty="0" err="1">
                <a:solidFill>
                  <a:schemeClr val="tx2"/>
                </a:solidFill>
                <a:latin typeface="Berlin Sans FB Demi" panose="020E0802020502020306" pitchFamily="34" charset="0"/>
              </a:rPr>
              <a:t>Mohd</a:t>
            </a:r>
            <a:r>
              <a:rPr lang="en-IN" sz="5400" dirty="0">
                <a:solidFill>
                  <a:schemeClr val="tx2"/>
                </a:solidFill>
                <a:latin typeface="Berlin Sans FB Demi" panose="020E0802020502020306" pitchFamily="34" charset="0"/>
              </a:rPr>
              <a:t> Ali khan</a:t>
            </a:r>
          </a:p>
        </p:txBody>
      </p:sp>
      <p:pic>
        <p:nvPicPr>
          <p:cNvPr id="4" name="Content Placeholder 5" descr="fliprobo_logo-removebg-preview">
            <a:extLst>
              <a:ext uri="{FF2B5EF4-FFF2-40B4-BE49-F238E27FC236}">
                <a16:creationId xmlns:a16="http://schemas.microsoft.com/office/drawing/2014/main" id="{9F8C8973-5883-C92D-2BF6-B7CF13C55750}"/>
              </a:ext>
            </a:extLst>
          </p:cNvPr>
          <p:cNvPicPr>
            <a:picLocks noGrp="1" noChangeAspect="1"/>
          </p:cNvPicPr>
          <p:nvPr>
            <p:ph idx="1"/>
          </p:nvPr>
        </p:nvPicPr>
        <p:blipFill>
          <a:blip r:embed="rId2"/>
          <a:stretch>
            <a:fillRect/>
          </a:stretch>
        </p:blipFill>
        <p:spPr>
          <a:xfrm>
            <a:off x="1120063" y="1930399"/>
            <a:ext cx="7005842" cy="3348611"/>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656327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2"/>
          <p:cNvSpPr/>
          <p:nvPr/>
        </p:nvSpPr>
        <p:spPr>
          <a:xfrm>
            <a:off x="1401763" y="2636838"/>
            <a:ext cx="3844925" cy="966787"/>
          </a:xfrm>
          <a:prstGeom prst="roundRect">
            <a:avLst>
              <a:gd name="adj" fmla="val 16667"/>
            </a:avLst>
          </a:prstGeom>
          <a:solidFill>
            <a:schemeClr val="bg1">
              <a:alpha val="34117"/>
            </a:schemeClr>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68" name="Rounded Rectangle 5"/>
          <p:cNvSpPr/>
          <p:nvPr/>
        </p:nvSpPr>
        <p:spPr>
          <a:xfrm>
            <a:off x="1401763" y="4149725"/>
            <a:ext cx="3844925" cy="968375"/>
          </a:xfrm>
          <a:prstGeom prst="roundRect">
            <a:avLst>
              <a:gd name="adj" fmla="val 16667"/>
            </a:avLst>
          </a:prstGeom>
          <a:solidFill>
            <a:schemeClr val="bg1">
              <a:alpha val="34117"/>
            </a:schemeClr>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71" name="Rounded Rectangle 8"/>
          <p:cNvSpPr/>
          <p:nvPr/>
        </p:nvSpPr>
        <p:spPr>
          <a:xfrm flipH="1">
            <a:off x="6935788" y="2633663"/>
            <a:ext cx="3846512" cy="968375"/>
          </a:xfrm>
          <a:prstGeom prst="roundRect">
            <a:avLst>
              <a:gd name="adj" fmla="val 16667"/>
            </a:avLst>
          </a:prstGeom>
          <a:solidFill>
            <a:schemeClr val="bg1">
              <a:alpha val="34117"/>
            </a:schemeClr>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74" name="Rounded Rectangle 11"/>
          <p:cNvSpPr/>
          <p:nvPr/>
        </p:nvSpPr>
        <p:spPr>
          <a:xfrm flipH="1">
            <a:off x="6935788" y="4149725"/>
            <a:ext cx="3846512" cy="968375"/>
          </a:xfrm>
          <a:prstGeom prst="roundRect">
            <a:avLst>
              <a:gd name="adj" fmla="val 16667"/>
            </a:avLst>
          </a:prstGeom>
          <a:solidFill>
            <a:schemeClr val="bg1">
              <a:alpha val="34117"/>
            </a:schemeClr>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14342" name="Hexagon 16"/>
          <p:cNvSpPr/>
          <p:nvPr/>
        </p:nvSpPr>
        <p:spPr>
          <a:xfrm flipH="1">
            <a:off x="6470650" y="2513013"/>
            <a:ext cx="1398588" cy="1204912"/>
          </a:xfrm>
          <a:prstGeom prst="hexagon">
            <a:avLst>
              <a:gd name="adj" fmla="val 25015"/>
              <a:gd name="vf" fmla="val 115470"/>
            </a:avLst>
          </a:prstGeom>
          <a:solidFill>
            <a:schemeClr val="bg1"/>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88" name="TextBox 27"/>
          <p:cNvSpPr txBox="1"/>
          <p:nvPr/>
        </p:nvSpPr>
        <p:spPr>
          <a:xfrm>
            <a:off x="8192135" y="2992755"/>
            <a:ext cx="2350770" cy="245745"/>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DECISION TREE CLASSIFIER</a:t>
            </a:r>
          </a:p>
        </p:txBody>
      </p:sp>
      <p:sp>
        <p:nvSpPr>
          <p:cNvPr id="89" name="TextBox 28"/>
          <p:cNvSpPr txBox="1"/>
          <p:nvPr/>
        </p:nvSpPr>
        <p:spPr>
          <a:xfrm>
            <a:off x="8192770" y="4508500"/>
            <a:ext cx="2456180" cy="245745"/>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RANDOM fOREST CLASSIFIER</a:t>
            </a:r>
          </a:p>
        </p:txBody>
      </p:sp>
      <p:sp>
        <p:nvSpPr>
          <p:cNvPr id="90" name="TextBox 29"/>
          <p:cNvSpPr txBox="1"/>
          <p:nvPr/>
        </p:nvSpPr>
        <p:spPr>
          <a:xfrm>
            <a:off x="1663700" y="2992438"/>
            <a:ext cx="2112963" cy="492125"/>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lOGISTIC REGRESSION MODEL</a:t>
            </a:r>
          </a:p>
        </p:txBody>
      </p:sp>
      <p:sp>
        <p:nvSpPr>
          <p:cNvPr id="91" name="TextBox 30"/>
          <p:cNvSpPr txBox="1"/>
          <p:nvPr/>
        </p:nvSpPr>
        <p:spPr>
          <a:xfrm>
            <a:off x="1264920" y="4508500"/>
            <a:ext cx="2512060" cy="245745"/>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GB" altLang="zh-CN" sz="1600" b="1" dirty="0">
                <a:solidFill>
                  <a:srgbClr val="FFFFFF"/>
                </a:solidFill>
                <a:latin typeface="Calibri" panose="020F0502020204030204" pitchFamily="34" charset="0"/>
                <a:ea typeface="Calibri" panose="020F0502020204030204" pitchFamily="34" charset="0"/>
                <a:cs typeface="Roboto" panose="02000000000000000000" pitchFamily="2" charset="0"/>
              </a:rPr>
              <a:t>K</a:t>
            </a: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a:t>
            </a:r>
            <a:r>
              <a:rPr lang="en-GB" altLang="zh-CN" sz="1600" b="1" dirty="0">
                <a:solidFill>
                  <a:srgbClr val="FFFFFF"/>
                </a:solidFill>
                <a:latin typeface="Calibri" panose="020F0502020204030204" pitchFamily="34" charset="0"/>
                <a:ea typeface="Calibri" panose="020F0502020204030204" pitchFamily="34" charset="0"/>
                <a:cs typeface="Roboto" panose="02000000000000000000" pitchFamily="2" charset="0"/>
              </a:rPr>
              <a:t>N</a:t>
            </a: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EIGHBOURS </a:t>
            </a:r>
            <a:r>
              <a:rPr lang="en-GB" altLang="zh-CN" sz="1600" b="1" dirty="0">
                <a:solidFill>
                  <a:srgbClr val="FFFFFF"/>
                </a:solidFill>
                <a:latin typeface="Calibri" panose="020F0502020204030204" pitchFamily="34" charset="0"/>
                <a:ea typeface="Calibri" panose="020F0502020204030204" pitchFamily="34" charset="0"/>
                <a:cs typeface="Roboto" panose="02000000000000000000" pitchFamily="2" charset="0"/>
              </a:rPr>
              <a:t>C</a:t>
            </a:r>
            <a:r>
              <a:rPr lang="en-US" altLang="en-GB" sz="1600" b="1" dirty="0">
                <a:solidFill>
                  <a:srgbClr val="FFFFFF"/>
                </a:solidFill>
                <a:latin typeface="Calibri" panose="020F0502020204030204" pitchFamily="34" charset="0"/>
                <a:ea typeface="Calibri" panose="020F0502020204030204" pitchFamily="34" charset="0"/>
                <a:cs typeface="Roboto" panose="02000000000000000000" pitchFamily="2" charset="0"/>
              </a:rPr>
              <a:t>LSSIFIER</a:t>
            </a:r>
          </a:p>
        </p:txBody>
      </p:sp>
      <p:sp>
        <p:nvSpPr>
          <p:cNvPr id="14348" name="Hexagon 15"/>
          <p:cNvSpPr/>
          <p:nvPr/>
        </p:nvSpPr>
        <p:spPr>
          <a:xfrm>
            <a:off x="4314825" y="4029075"/>
            <a:ext cx="1398588" cy="1204913"/>
          </a:xfrm>
          <a:prstGeom prst="hexagon">
            <a:avLst>
              <a:gd name="adj" fmla="val 25015"/>
              <a:gd name="vf" fmla="val 115470"/>
            </a:avLst>
          </a:prstGeom>
          <a:solidFill>
            <a:schemeClr val="bg1"/>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14360" name="Hexagon 14"/>
          <p:cNvSpPr/>
          <p:nvPr/>
        </p:nvSpPr>
        <p:spPr>
          <a:xfrm>
            <a:off x="4314825" y="2514600"/>
            <a:ext cx="1398905" cy="1205230"/>
          </a:xfrm>
          <a:prstGeom prst="hexagon">
            <a:avLst>
              <a:gd name="adj" fmla="val 24999"/>
              <a:gd name="vf" fmla="val 115470"/>
            </a:avLst>
          </a:prstGeom>
          <a:solidFill>
            <a:schemeClr val="bg1"/>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14358" name="Hexagon 17"/>
          <p:cNvSpPr/>
          <p:nvPr/>
        </p:nvSpPr>
        <p:spPr>
          <a:xfrm flipH="1">
            <a:off x="6470650" y="4029075"/>
            <a:ext cx="1398905" cy="1205230"/>
          </a:xfrm>
          <a:prstGeom prst="hexagon">
            <a:avLst>
              <a:gd name="adj" fmla="val 24999"/>
              <a:gd name="vf" fmla="val 115470"/>
            </a:avLst>
          </a:prstGeom>
          <a:solidFill>
            <a:schemeClr val="bg1"/>
          </a:solidFill>
          <a:ln w="9525">
            <a:noFill/>
          </a:ln>
        </p:spPr>
        <p:txBody>
          <a:bodyPr wrap="none"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0"/>
              </a:spcBef>
              <a:buNone/>
            </a:pPr>
            <a:endParaRPr lang="en-US" altLang="zh-CN" sz="900" dirty="0">
              <a:solidFill>
                <a:srgbClr val="000000"/>
              </a:solidFill>
              <a:latin typeface="Roboto" panose="02000000000000000000" pitchFamily="2" charset="0"/>
            </a:endParaRPr>
          </a:p>
        </p:txBody>
      </p:sp>
      <p:sp>
        <p:nvSpPr>
          <p:cNvPr id="14353" name="文本框 108"/>
          <p:cNvSpPr txBox="1"/>
          <p:nvPr/>
        </p:nvSpPr>
        <p:spPr>
          <a:xfrm>
            <a:off x="661988" y="228600"/>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MODEL BUILDING</a:t>
            </a:r>
          </a:p>
        </p:txBody>
      </p:sp>
      <p:grpSp>
        <p:nvGrpSpPr>
          <p:cNvPr id="14354" name="组合 29"/>
          <p:cNvGrpSpPr/>
          <p:nvPr/>
        </p:nvGrpSpPr>
        <p:grpSpPr>
          <a:xfrm flipH="1">
            <a:off x="4491038" y="228600"/>
            <a:ext cx="1117600" cy="523875"/>
            <a:chOff x="0" y="0"/>
            <a:chExt cx="766254" cy="340156"/>
          </a:xfrm>
        </p:grpSpPr>
        <p:sp>
          <p:nvSpPr>
            <p:cNvPr id="14355"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4356"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4357"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3" name="Group 96"/>
          <p:cNvPicPr>
            <a:picLocks noGrp="1" noChangeAspect="1"/>
          </p:cNvPicPr>
          <p:nvPr>
            <p:ph idx="4294967295"/>
          </p:nvPr>
        </p:nvPicPr>
        <p:blipFill>
          <a:blip r:embed="rId2"/>
          <a:stretch>
            <a:fillRect/>
          </a:stretch>
        </p:blipFill>
        <p:spPr>
          <a:xfrm>
            <a:off x="0" y="2900363"/>
            <a:ext cx="463550" cy="463550"/>
          </a:xfrm>
          <a:prstGeom prst="rect">
            <a:avLst/>
          </a:prstGeom>
          <a:solidFill>
            <a:schemeClr val="accent1"/>
          </a:solidFill>
          <a:ln w="28575" cmpd="sng">
            <a:noFill/>
            <a:prstDash val="solid"/>
          </a:ln>
        </p:spPr>
      </p:pic>
      <p:pic>
        <p:nvPicPr>
          <p:cNvPr id="4" name="Group 96"/>
          <p:cNvPicPr>
            <a:picLocks noChangeAspect="1"/>
          </p:cNvPicPr>
          <p:nvPr/>
        </p:nvPicPr>
        <p:blipFill>
          <a:blip r:embed="rId2"/>
          <a:stretch>
            <a:fillRect/>
          </a:stretch>
        </p:blipFill>
        <p:spPr>
          <a:xfrm>
            <a:off x="4741545" y="4399280"/>
            <a:ext cx="463550" cy="463550"/>
          </a:xfrm>
          <a:prstGeom prst="rect">
            <a:avLst/>
          </a:prstGeom>
          <a:solidFill>
            <a:schemeClr val="accent1"/>
          </a:solidFill>
          <a:ln w="28575" cmpd="sng">
            <a:noFill/>
            <a:prstDash val="solid"/>
          </a:ln>
        </p:spPr>
      </p:pic>
      <p:pic>
        <p:nvPicPr>
          <p:cNvPr id="6" name="Group 96"/>
          <p:cNvPicPr>
            <a:picLocks noChangeAspect="1"/>
          </p:cNvPicPr>
          <p:nvPr/>
        </p:nvPicPr>
        <p:blipFill>
          <a:blip r:embed="rId2"/>
          <a:stretch>
            <a:fillRect/>
          </a:stretch>
        </p:blipFill>
        <p:spPr>
          <a:xfrm>
            <a:off x="6938645" y="2900680"/>
            <a:ext cx="463550" cy="463550"/>
          </a:xfrm>
          <a:prstGeom prst="rect">
            <a:avLst/>
          </a:prstGeom>
          <a:solidFill>
            <a:schemeClr val="accent1"/>
          </a:solidFill>
          <a:ln w="28575" cmpd="sng">
            <a:noFill/>
            <a:prstDash val="solid"/>
          </a:ln>
        </p:spPr>
      </p:pic>
      <p:pic>
        <p:nvPicPr>
          <p:cNvPr id="9" name="Group 96"/>
          <p:cNvPicPr>
            <a:picLocks noChangeAspect="1"/>
          </p:cNvPicPr>
          <p:nvPr/>
        </p:nvPicPr>
        <p:blipFill>
          <a:blip r:embed="rId2"/>
          <a:stretch>
            <a:fillRect/>
          </a:stretch>
        </p:blipFill>
        <p:spPr>
          <a:xfrm>
            <a:off x="6936105" y="4399280"/>
            <a:ext cx="463550" cy="463550"/>
          </a:xfrm>
          <a:prstGeom prst="rect">
            <a:avLst/>
          </a:prstGeom>
          <a:solidFill>
            <a:schemeClr val="accent1"/>
          </a:solidFill>
          <a:ln w="28575" cmpd="sng">
            <a:noFill/>
            <a:prstDash val="soli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righ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wipe(left)">
                                      <p:cBhvr>
                                        <p:cTn id="11" dur="500"/>
                                        <p:tgtEl>
                                          <p:spTgt spid="9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left)">
                                      <p:cBhvr>
                                        <p:cTn id="15" dur="500"/>
                                        <p:tgtEl>
                                          <p:spTgt spid="71"/>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right)">
                                      <p:cBhvr>
                                        <p:cTn id="19" dur="500"/>
                                        <p:tgtEl>
                                          <p:spTgt spid="88"/>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wipe(right)">
                                      <p:cBhvr>
                                        <p:cTn id="23" dur="500"/>
                                        <p:tgtEl>
                                          <p:spTgt spid="6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left)">
                                      <p:cBhvr>
                                        <p:cTn id="27" dur="500"/>
                                        <p:tgtEl>
                                          <p:spTgt spid="9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wipe(left)">
                                      <p:cBhvr>
                                        <p:cTn id="31" dur="500"/>
                                        <p:tgtEl>
                                          <p:spTgt spid="74"/>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wipe(right)">
                                      <p:cBhvr>
                                        <p:cTn id="3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8" grpId="0" animBg="1"/>
      <p:bldP spid="71" grpId="0" animBg="1"/>
      <p:bldP spid="74" grpId="0" animBg="1"/>
      <p:bldP spid="88" grpId="0"/>
      <p:bldP spid="89" grpId="0"/>
      <p:bldP spid="90" grpId="0"/>
      <p:bldP spid="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4" name="组合 29"/>
          <p:cNvGrpSpPr/>
          <p:nvPr/>
        </p:nvGrpSpPr>
        <p:grpSpPr>
          <a:xfrm flipH="1">
            <a:off x="4604068" y="262890"/>
            <a:ext cx="1117600" cy="523875"/>
            <a:chOff x="0" y="0"/>
            <a:chExt cx="766254" cy="340156"/>
          </a:xfrm>
        </p:grpSpPr>
        <p:sp>
          <p:nvSpPr>
            <p:cNvPr id="15429"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5430"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5431"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14353" name="文本框 108"/>
          <p:cNvSpPr txBox="1"/>
          <p:nvPr/>
        </p:nvSpPr>
        <p:spPr>
          <a:xfrm>
            <a:off x="661988" y="228600"/>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Logistic Regression</a:t>
            </a:r>
          </a:p>
        </p:txBody>
      </p:sp>
      <p:pic>
        <p:nvPicPr>
          <p:cNvPr id="2" name="Content Placeholder 1" descr="LR"/>
          <p:cNvPicPr>
            <a:picLocks noGrp="1" noChangeAspect="1"/>
          </p:cNvPicPr>
          <p:nvPr>
            <p:ph idx="4294967295"/>
          </p:nvPr>
        </p:nvPicPr>
        <p:blipFill>
          <a:blip r:embed="rId2"/>
          <a:stretch>
            <a:fillRect/>
          </a:stretch>
        </p:blipFill>
        <p:spPr>
          <a:xfrm>
            <a:off x="0" y="1087438"/>
            <a:ext cx="8362950" cy="55324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4" name="组合 29"/>
          <p:cNvGrpSpPr/>
          <p:nvPr/>
        </p:nvGrpSpPr>
        <p:grpSpPr>
          <a:xfrm flipH="1">
            <a:off x="4604068" y="262890"/>
            <a:ext cx="1117600" cy="523875"/>
            <a:chOff x="0" y="0"/>
            <a:chExt cx="766254" cy="340156"/>
          </a:xfrm>
        </p:grpSpPr>
        <p:sp>
          <p:nvSpPr>
            <p:cNvPr id="15429"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5430"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5431"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14353" name="文本框 108"/>
          <p:cNvSpPr txBox="1"/>
          <p:nvPr/>
        </p:nvSpPr>
        <p:spPr>
          <a:xfrm>
            <a:off x="661988" y="228600"/>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KNeighbors Classifier</a:t>
            </a:r>
          </a:p>
        </p:txBody>
      </p:sp>
      <p:pic>
        <p:nvPicPr>
          <p:cNvPr id="11" name="Content Placeholder 10" descr="KNN"/>
          <p:cNvPicPr>
            <a:picLocks noChangeAspect="1"/>
          </p:cNvPicPr>
          <p:nvPr/>
        </p:nvPicPr>
        <p:blipFill>
          <a:blip r:embed="rId2"/>
          <a:stretch>
            <a:fillRect/>
          </a:stretch>
        </p:blipFill>
        <p:spPr>
          <a:xfrm>
            <a:off x="1875790" y="810895"/>
            <a:ext cx="8439785" cy="570928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3" name="文本框 108"/>
          <p:cNvSpPr txBox="1"/>
          <p:nvPr/>
        </p:nvSpPr>
        <p:spPr>
          <a:xfrm>
            <a:off x="662305" y="228600"/>
            <a:ext cx="4700270" cy="58356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Decision Tree Classifier</a:t>
            </a:r>
          </a:p>
        </p:txBody>
      </p:sp>
      <p:grpSp>
        <p:nvGrpSpPr>
          <p:cNvPr id="3" name="组合 29"/>
          <p:cNvGrpSpPr/>
          <p:nvPr/>
        </p:nvGrpSpPr>
        <p:grpSpPr>
          <a:xfrm flipH="1">
            <a:off x="5294948" y="169545"/>
            <a:ext cx="1117600" cy="523875"/>
            <a:chOff x="0" y="0"/>
            <a:chExt cx="766254" cy="340156"/>
          </a:xfrm>
        </p:grpSpPr>
        <p:sp>
          <p:nvSpPr>
            <p:cNvPr id="4"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5"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6"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7" name="Content Placeholder 6" descr="DT"/>
          <p:cNvPicPr>
            <a:picLocks noGrp="1" noChangeAspect="1"/>
          </p:cNvPicPr>
          <p:nvPr>
            <p:ph idx="4294967295"/>
          </p:nvPr>
        </p:nvPicPr>
        <p:blipFill>
          <a:blip r:embed="rId2"/>
          <a:stretch>
            <a:fillRect/>
          </a:stretch>
        </p:blipFill>
        <p:spPr>
          <a:xfrm>
            <a:off x="0" y="993775"/>
            <a:ext cx="7558088" cy="5691188"/>
          </a:xfrm>
          <a:prstGeom prst="rect">
            <a:avLst/>
          </a:prstGeom>
        </p:spPr>
      </p:pic>
      <p:pic>
        <p:nvPicPr>
          <p:cNvPr id="8" name="Picture 7"/>
          <p:cNvPicPr>
            <a:picLocks noChangeAspect="1"/>
          </p:cNvPicPr>
          <p:nvPr/>
        </p:nvPicPr>
        <p:blipFill>
          <a:blip r:embed="rId3"/>
          <a:stretch>
            <a:fillRect/>
          </a:stretch>
        </p:blipFill>
        <p:spPr>
          <a:xfrm>
            <a:off x="3219450" y="1509395"/>
            <a:ext cx="5753100" cy="3838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3" name="文本框 108"/>
          <p:cNvSpPr txBox="1"/>
          <p:nvPr/>
        </p:nvSpPr>
        <p:spPr>
          <a:xfrm>
            <a:off x="662305" y="228600"/>
            <a:ext cx="4700270" cy="58356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Random Forest Classifier</a:t>
            </a:r>
          </a:p>
        </p:txBody>
      </p:sp>
      <p:grpSp>
        <p:nvGrpSpPr>
          <p:cNvPr id="3" name="组合 29"/>
          <p:cNvGrpSpPr/>
          <p:nvPr/>
        </p:nvGrpSpPr>
        <p:grpSpPr>
          <a:xfrm flipH="1">
            <a:off x="5294948" y="169545"/>
            <a:ext cx="1117600" cy="523875"/>
            <a:chOff x="0" y="0"/>
            <a:chExt cx="766254" cy="340156"/>
          </a:xfrm>
        </p:grpSpPr>
        <p:sp>
          <p:nvSpPr>
            <p:cNvPr id="4"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5"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6"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8" name="Picture 7"/>
          <p:cNvPicPr>
            <a:picLocks noChangeAspect="1"/>
          </p:cNvPicPr>
          <p:nvPr/>
        </p:nvPicPr>
        <p:blipFill>
          <a:blip r:embed="rId2"/>
          <a:stretch>
            <a:fillRect/>
          </a:stretch>
        </p:blipFill>
        <p:spPr>
          <a:xfrm>
            <a:off x="1953895" y="934720"/>
            <a:ext cx="8284210" cy="5527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3" name="文本框 108"/>
          <p:cNvSpPr txBox="1"/>
          <p:nvPr/>
        </p:nvSpPr>
        <p:spPr>
          <a:xfrm>
            <a:off x="0" y="228600"/>
            <a:ext cx="4700270" cy="58356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Conclusion</a:t>
            </a:r>
          </a:p>
        </p:txBody>
      </p:sp>
      <p:grpSp>
        <p:nvGrpSpPr>
          <p:cNvPr id="3" name="组合 29"/>
          <p:cNvGrpSpPr/>
          <p:nvPr/>
        </p:nvGrpSpPr>
        <p:grpSpPr>
          <a:xfrm flipH="1">
            <a:off x="4409758" y="262890"/>
            <a:ext cx="1117600" cy="523875"/>
            <a:chOff x="0" y="0"/>
            <a:chExt cx="766254" cy="340156"/>
          </a:xfrm>
        </p:grpSpPr>
        <p:sp>
          <p:nvSpPr>
            <p:cNvPr id="4"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5"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6"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13" name="Content Placeholder 12" descr="comparing"/>
          <p:cNvPicPr>
            <a:picLocks noGrp="1" noChangeAspect="1"/>
          </p:cNvPicPr>
          <p:nvPr>
            <p:ph idx="4294967295"/>
          </p:nvPr>
        </p:nvPicPr>
        <p:blipFill>
          <a:blip r:embed="rId2"/>
          <a:stretch>
            <a:fillRect/>
          </a:stretch>
        </p:blipFill>
        <p:spPr>
          <a:xfrm>
            <a:off x="1787525" y="1698625"/>
            <a:ext cx="10404475" cy="25320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98"/>
          <p:cNvGrpSpPr/>
          <p:nvPr/>
        </p:nvGrpSpPr>
        <p:grpSpPr>
          <a:xfrm rot="-4415535" flipH="1">
            <a:off x="11315700" y="180975"/>
            <a:ext cx="793750" cy="558800"/>
            <a:chOff x="0" y="0"/>
            <a:chExt cx="874705" cy="650964"/>
          </a:xfrm>
        </p:grpSpPr>
        <p:sp>
          <p:nvSpPr>
            <p:cNvPr id="17441"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42"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17411" name="组合 98"/>
          <p:cNvGrpSpPr/>
          <p:nvPr/>
        </p:nvGrpSpPr>
        <p:grpSpPr>
          <a:xfrm rot="6011733" flipH="1">
            <a:off x="169863" y="6053138"/>
            <a:ext cx="793750" cy="558800"/>
            <a:chOff x="0" y="0"/>
            <a:chExt cx="874705" cy="650964"/>
          </a:xfrm>
        </p:grpSpPr>
        <p:sp>
          <p:nvSpPr>
            <p:cNvPr id="17439" name="等腰三角形 99"/>
            <p:cNvSpPr/>
            <p:nvPr/>
          </p:nvSpPr>
          <p:spPr>
            <a:xfrm rot="-1741463">
              <a:off x="0" y="0"/>
              <a:ext cx="716684" cy="286414"/>
            </a:xfrm>
            <a:prstGeom prst="triangle">
              <a:avLst>
                <a:gd name="adj" fmla="val 26056"/>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40" name="等腰三角形 100"/>
            <p:cNvSpPr/>
            <p:nvPr/>
          </p:nvSpPr>
          <p:spPr>
            <a:xfrm rot="9058537">
              <a:off x="171252" y="239176"/>
              <a:ext cx="703453" cy="411788"/>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
        <p:nvSpPr>
          <p:cNvPr id="17412" name="文本框 139"/>
          <p:cNvSpPr txBox="1"/>
          <p:nvPr/>
        </p:nvSpPr>
        <p:spPr>
          <a:xfrm>
            <a:off x="2510473" y="2705100"/>
            <a:ext cx="7171055" cy="144526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8800" b="1" dirty="0">
                <a:solidFill>
                  <a:schemeClr val="bg1"/>
                </a:solidFill>
                <a:latin typeface="Calibri" panose="020F0502020204030204" pitchFamily="34" charset="0"/>
                <a:ea typeface="Calibri" panose="020F0502020204030204" pitchFamily="34" charset="0"/>
              </a:rPr>
              <a:t>THANK YOU</a:t>
            </a:r>
          </a:p>
        </p:txBody>
      </p:sp>
      <p:sp>
        <p:nvSpPr>
          <p:cNvPr id="17413" name="等腰三角形 101"/>
          <p:cNvSpPr/>
          <p:nvPr/>
        </p:nvSpPr>
        <p:spPr>
          <a:xfrm rot="-8125928">
            <a:off x="5961063" y="4926013"/>
            <a:ext cx="271462" cy="292100"/>
          </a:xfrm>
          <a:prstGeom prst="triangle">
            <a:avLst>
              <a:gd name="adj" fmla="val 80449"/>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nvGrpSpPr>
          <p:cNvPr id="17414" name="组合 84"/>
          <p:cNvGrpSpPr/>
          <p:nvPr/>
        </p:nvGrpSpPr>
        <p:grpSpPr>
          <a:xfrm rot="1498243">
            <a:off x="-615950" y="-1579562"/>
            <a:ext cx="2595563" cy="5842000"/>
            <a:chOff x="0" y="0"/>
            <a:chExt cx="2595781" cy="5841819"/>
          </a:xfrm>
        </p:grpSpPr>
        <p:sp>
          <p:nvSpPr>
            <p:cNvPr id="17429"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0"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1"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2"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3"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4"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5"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6"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7"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38" name="等腰三角形 94"/>
            <p:cNvSpPr/>
            <p:nvPr/>
          </p:nvSpPr>
          <p:spPr>
            <a:xfrm rot="5400000">
              <a:off x="-302003" y="3979391"/>
              <a:ext cx="2171078" cy="1553778"/>
            </a:xfrm>
            <a:prstGeom prst="triangle">
              <a:avLst>
                <a:gd name="adj" fmla="val 36120"/>
              </a:avLst>
            </a:prstGeom>
            <a:solidFill>
              <a:schemeClr val="bg1">
                <a:alpha val="32156"/>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17415" name="组合 84"/>
          <p:cNvGrpSpPr/>
          <p:nvPr/>
        </p:nvGrpSpPr>
        <p:grpSpPr>
          <a:xfrm rot="2083610" flipH="1">
            <a:off x="10110788" y="3771900"/>
            <a:ext cx="2595562" cy="4443413"/>
            <a:chOff x="0" y="0"/>
            <a:chExt cx="2595781" cy="4443397"/>
          </a:xfrm>
        </p:grpSpPr>
        <p:sp>
          <p:nvSpPr>
            <p:cNvPr id="17420" name="等腰三角形 85"/>
            <p:cNvSpPr/>
            <p:nvPr/>
          </p:nvSpPr>
          <p:spPr>
            <a:xfrm rot="-5400000" flipV="1">
              <a:off x="124898" y="-124898"/>
              <a:ext cx="1691550" cy="1941346"/>
            </a:xfrm>
            <a:prstGeom prst="triangle">
              <a:avLst>
                <a:gd name="adj" fmla="val 31486"/>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1" name="等腰三角形 86"/>
            <p:cNvSpPr/>
            <p:nvPr/>
          </p:nvSpPr>
          <p:spPr>
            <a:xfrm rot="-921972" flipV="1">
              <a:off x="108365" y="1405941"/>
              <a:ext cx="2012309" cy="990973"/>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2" name="等腰三角形 87"/>
            <p:cNvSpPr/>
            <p:nvPr/>
          </p:nvSpPr>
          <p:spPr>
            <a:xfrm>
              <a:off x="1237729" y="1158146"/>
              <a:ext cx="1351702" cy="1221501"/>
            </a:xfrm>
            <a:prstGeom prst="triangle">
              <a:avLst>
                <a:gd name="adj" fmla="val 52347"/>
              </a:avLst>
            </a:prstGeom>
            <a:solidFill>
              <a:schemeClr val="bg1">
                <a:alpha val="8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3" name="等腰三角形 88"/>
            <p:cNvSpPr/>
            <p:nvPr/>
          </p:nvSpPr>
          <p:spPr>
            <a:xfrm flipV="1">
              <a:off x="1244079" y="2378553"/>
              <a:ext cx="1351702" cy="867229"/>
            </a:xfrm>
            <a:prstGeom prst="triangle">
              <a:avLst>
                <a:gd name="adj" fmla="val 50000"/>
              </a:avLst>
            </a:prstGeom>
            <a:solidFill>
              <a:schemeClr val="bg1">
                <a:alpha val="7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4" name="等腰三角形 89"/>
            <p:cNvSpPr/>
            <p:nvPr/>
          </p:nvSpPr>
          <p:spPr>
            <a:xfrm>
              <a:off x="795325" y="2376979"/>
              <a:ext cx="1127589" cy="866420"/>
            </a:xfrm>
            <a:prstGeom prst="triangle">
              <a:avLst>
                <a:gd name="adj" fmla="val 40398"/>
              </a:avLst>
            </a:prstGeom>
            <a:solidFill>
              <a:schemeClr val="bg1">
                <a:alpha val="50195"/>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5" name="等腰三角形 90"/>
            <p:cNvSpPr/>
            <p:nvPr/>
          </p:nvSpPr>
          <p:spPr>
            <a:xfrm rot="3785567">
              <a:off x="-127051" y="1880807"/>
              <a:ext cx="1760190" cy="800984"/>
            </a:xfrm>
            <a:prstGeom prst="triangle">
              <a:avLst>
                <a:gd name="adj" fmla="val 68139"/>
              </a:avLst>
            </a:prstGeom>
            <a:solidFill>
              <a:schemeClr val="bg1">
                <a:alpha val="3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6" name="等腰三角形 91"/>
            <p:cNvSpPr/>
            <p:nvPr/>
          </p:nvSpPr>
          <p:spPr>
            <a:xfrm rot="5400000">
              <a:off x="-575131" y="2282804"/>
              <a:ext cx="1960884" cy="778378"/>
            </a:xfrm>
            <a:prstGeom prst="triangle">
              <a:avLst>
                <a:gd name="adj" fmla="val 79579"/>
              </a:avLst>
            </a:prstGeom>
            <a:solidFill>
              <a:schemeClr val="bg1">
                <a:alpha val="25098"/>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7" name="等腰三角形 92"/>
            <p:cNvSpPr/>
            <p:nvPr/>
          </p:nvSpPr>
          <p:spPr>
            <a:xfrm flipV="1">
              <a:off x="790363" y="3243399"/>
              <a:ext cx="1124805" cy="1199998"/>
            </a:xfrm>
            <a:prstGeom prst="triangle">
              <a:avLst>
                <a:gd name="adj" fmla="val 69194"/>
              </a:avLst>
            </a:prstGeom>
            <a:solidFill>
              <a:schemeClr val="bg1">
                <a:alpha val="45097"/>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28" name="等腰三角形 93"/>
            <p:cNvSpPr/>
            <p:nvPr/>
          </p:nvSpPr>
          <p:spPr>
            <a:xfrm rot="1593660">
              <a:off x="58972" y="3371057"/>
              <a:ext cx="1779204" cy="731316"/>
            </a:xfrm>
            <a:prstGeom prst="triangle">
              <a:avLst>
                <a:gd name="adj" fmla="val 30144"/>
              </a:avLst>
            </a:prstGeom>
            <a:solidFill>
              <a:schemeClr val="bg1">
                <a:alpha val="67842"/>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grpSp>
        <p:nvGrpSpPr>
          <p:cNvPr id="17416" name="组合 29"/>
          <p:cNvGrpSpPr/>
          <p:nvPr/>
        </p:nvGrpSpPr>
        <p:grpSpPr>
          <a:xfrm flipH="1">
            <a:off x="7937500" y="2000250"/>
            <a:ext cx="1117600" cy="523875"/>
            <a:chOff x="0" y="0"/>
            <a:chExt cx="766254" cy="340156"/>
          </a:xfrm>
        </p:grpSpPr>
        <p:sp>
          <p:nvSpPr>
            <p:cNvPr id="17417"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18"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7419"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575425"/>
            <a:ext cx="12192000" cy="144463"/>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164" name="TextBox 127"/>
          <p:cNvSpPr txBox="1"/>
          <p:nvPr/>
        </p:nvSpPr>
        <p:spPr>
          <a:xfrm>
            <a:off x="1265555" y="1506855"/>
            <a:ext cx="9970770" cy="4677410"/>
          </a:xfrm>
          <a:prstGeom prst="rect">
            <a:avLst/>
          </a:prstGeom>
          <a:noFill/>
          <a:ln w="9525">
            <a:noFill/>
          </a:ln>
        </p:spPr>
        <p:txBody>
          <a:bodyPr wrap="square" lIns="109710" tIns="54855" rIns="109710" bIns="54855">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10000"/>
              </a:lnSpc>
              <a:spcBef>
                <a:spcPct val="0"/>
              </a:spcBef>
              <a:buNone/>
            </a:pPr>
            <a:r>
              <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rPr>
              <a:t>Internet has revolutionizing the way of shopping. Now we can do shopping seating in our homes by few clicks. The e-commerce industry is growing rapidly by extending it’s reach to almost every corner of the world. So, there are plenty of online marketing websites are available and lot’s of product are available. This leads to confusion in our mind that from where we can get the best product.</a:t>
            </a:r>
          </a:p>
          <a:p>
            <a:pPr marL="0" lvl="0" indent="0">
              <a:lnSpc>
                <a:spcPct val="110000"/>
              </a:lnSpc>
              <a:spcBef>
                <a:spcPct val="0"/>
              </a:spcBef>
              <a:buNone/>
            </a:pPr>
            <a:endPar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endParaRPr>
          </a:p>
          <a:p>
            <a:pPr marL="0" lvl="0" indent="0">
              <a:lnSpc>
                <a:spcPct val="110000"/>
              </a:lnSpc>
              <a:spcBef>
                <a:spcPct val="0"/>
              </a:spcBef>
              <a:buNone/>
            </a:pPr>
            <a:r>
              <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rPr>
              <a:t>Reviews &amp; Ratings plays very significant role in deciding the corrrect product. Now a days, buyer can get the real idea about the product by reading the product reviews and ratings posted by the other buyers on the e-commerce website.</a:t>
            </a:r>
          </a:p>
          <a:p>
            <a:pPr marL="0" lvl="0" indent="0">
              <a:lnSpc>
                <a:spcPct val="110000"/>
              </a:lnSpc>
              <a:spcBef>
                <a:spcPct val="0"/>
              </a:spcBef>
              <a:buNone/>
            </a:pPr>
            <a:endPar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endParaRPr>
          </a:p>
          <a:p>
            <a:pPr marL="0" lvl="0" indent="0">
              <a:lnSpc>
                <a:spcPct val="110000"/>
              </a:lnSpc>
              <a:spcBef>
                <a:spcPct val="0"/>
              </a:spcBef>
              <a:buNone/>
            </a:pPr>
            <a:r>
              <a:rPr lang="en-US" altLang="zh-CN" sz="1800" dirty="0">
                <a:solidFill>
                  <a:srgbClr val="FFFFFF"/>
                </a:solidFill>
                <a:latin typeface="Calibri" panose="020F0502020204030204" pitchFamily="34" charset="0"/>
                <a:ea typeface="Calibri" panose="020F0502020204030204" pitchFamily="34" charset="0"/>
                <a:cs typeface="Roboto" panose="02000000000000000000" pitchFamily="2" charset="0"/>
              </a:rPr>
              <a:t>This problem is related to one such clients of FlipRobo Technologies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p>
        </p:txBody>
      </p:sp>
      <p:sp>
        <p:nvSpPr>
          <p:cNvPr id="6169" name="文本框 108"/>
          <p:cNvSpPr txBox="1"/>
          <p:nvPr/>
        </p:nvSpPr>
        <p:spPr>
          <a:xfrm>
            <a:off x="662304" y="228600"/>
            <a:ext cx="10423617" cy="58477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highlight>
                  <a:srgbClr val="FF00FF"/>
                </a:highlight>
                <a:latin typeface="Bodoni MT Black" panose="02070A03080606020203" pitchFamily="18" charset="0"/>
                <a:ea typeface="Calibri" panose="020F0502020204030204" pitchFamily="34" charset="0"/>
              </a:rPr>
              <a:t>BUSINESS PROBLEM FRAMING</a:t>
            </a:r>
          </a:p>
        </p:txBody>
      </p:sp>
      <p:grpSp>
        <p:nvGrpSpPr>
          <p:cNvPr id="6170" name="组合 29"/>
          <p:cNvGrpSpPr/>
          <p:nvPr/>
        </p:nvGrpSpPr>
        <p:grpSpPr>
          <a:xfrm flipH="1">
            <a:off x="5694998" y="228600"/>
            <a:ext cx="1117600" cy="523875"/>
            <a:chOff x="0" y="0"/>
            <a:chExt cx="766254" cy="340156"/>
          </a:xfrm>
        </p:grpSpPr>
        <p:sp>
          <p:nvSpPr>
            <p:cNvPr id="6171"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6172"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6173"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框 108"/>
          <p:cNvSpPr txBox="1"/>
          <p:nvPr/>
        </p:nvSpPr>
        <p:spPr>
          <a:xfrm>
            <a:off x="662305" y="228600"/>
            <a:ext cx="4780280" cy="52197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b="1" dirty="0">
                <a:solidFill>
                  <a:srgbClr val="FFFFFF"/>
                </a:solidFill>
                <a:latin typeface="Calibri" panose="020F0502020204030204" pitchFamily="34" charset="0"/>
                <a:ea typeface="Calibri" panose="020F0502020204030204" pitchFamily="34" charset="0"/>
              </a:rPr>
              <a:t>EXPLORATORY DATA ANALYSIS</a:t>
            </a:r>
          </a:p>
        </p:txBody>
      </p:sp>
      <p:grpSp>
        <p:nvGrpSpPr>
          <p:cNvPr id="7172" name="组合 29"/>
          <p:cNvGrpSpPr/>
          <p:nvPr/>
        </p:nvGrpSpPr>
        <p:grpSpPr>
          <a:xfrm flipH="1">
            <a:off x="5344478" y="228600"/>
            <a:ext cx="1117600" cy="523875"/>
            <a:chOff x="0" y="0"/>
            <a:chExt cx="766254" cy="340156"/>
          </a:xfrm>
        </p:grpSpPr>
        <p:sp>
          <p:nvSpPr>
            <p:cNvPr id="7195"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7196"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7197"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4" name="Content Placeholder 3" descr="LIBRARIES"/>
          <p:cNvPicPr>
            <a:picLocks noGrp="1" noChangeAspect="1"/>
          </p:cNvPicPr>
          <p:nvPr>
            <p:ph idx="4294967295"/>
          </p:nvPr>
        </p:nvPicPr>
        <p:blipFill>
          <a:blip r:embed="rId2"/>
          <a:stretch>
            <a:fillRect/>
          </a:stretch>
        </p:blipFill>
        <p:spPr>
          <a:xfrm>
            <a:off x="0" y="1206500"/>
            <a:ext cx="8743950" cy="5029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575425"/>
            <a:ext cx="12192000" cy="144463"/>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pic>
        <p:nvPicPr>
          <p:cNvPr id="8" name="Content Placeholder 7"/>
          <p:cNvPicPr>
            <a:picLocks noGrp="1" noChangeAspect="1"/>
          </p:cNvPicPr>
          <p:nvPr>
            <p:ph idx="4294967295"/>
          </p:nvPr>
        </p:nvPicPr>
        <p:blipFill>
          <a:blip r:embed="rId2"/>
          <a:stretch>
            <a:fillRect/>
          </a:stretch>
        </p:blipFill>
        <p:spPr>
          <a:xfrm>
            <a:off x="0" y="901700"/>
            <a:ext cx="7292975" cy="54086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文本框 108"/>
          <p:cNvSpPr txBox="1"/>
          <p:nvPr/>
        </p:nvSpPr>
        <p:spPr>
          <a:xfrm>
            <a:off x="661988" y="228600"/>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Data Preprocessing</a:t>
            </a:r>
          </a:p>
        </p:txBody>
      </p:sp>
      <p:grpSp>
        <p:nvGrpSpPr>
          <p:cNvPr id="9220" name="组合 29"/>
          <p:cNvGrpSpPr/>
          <p:nvPr/>
        </p:nvGrpSpPr>
        <p:grpSpPr>
          <a:xfrm flipH="1">
            <a:off x="4491038" y="228600"/>
            <a:ext cx="1117600" cy="523875"/>
            <a:chOff x="0" y="0"/>
            <a:chExt cx="766254" cy="340156"/>
          </a:xfrm>
        </p:grpSpPr>
        <p:sp>
          <p:nvSpPr>
            <p:cNvPr id="9263"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9264"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9265"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12" name="Content Placeholder 11" descr="preprocessing1"/>
          <p:cNvPicPr>
            <a:picLocks noGrp="1" noChangeAspect="1"/>
          </p:cNvPicPr>
          <p:nvPr>
            <p:ph idx="4294967295"/>
          </p:nvPr>
        </p:nvPicPr>
        <p:blipFill>
          <a:blip r:embed="rId2"/>
          <a:stretch>
            <a:fillRect/>
          </a:stretch>
        </p:blipFill>
        <p:spPr>
          <a:xfrm>
            <a:off x="0" y="1095375"/>
            <a:ext cx="8229600" cy="5445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preprocessing3"/>
          <p:cNvPicPr>
            <a:picLocks noGrp="1" noChangeAspect="1"/>
          </p:cNvPicPr>
          <p:nvPr>
            <p:ph idx="4294967295"/>
          </p:nvPr>
        </p:nvPicPr>
        <p:blipFill>
          <a:blip r:embed="rId2"/>
          <a:stretch>
            <a:fillRect/>
          </a:stretch>
        </p:blipFill>
        <p:spPr>
          <a:xfrm>
            <a:off x="0" y="649288"/>
            <a:ext cx="7588250" cy="5975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5" name="文本框 108"/>
          <p:cNvSpPr txBox="1"/>
          <p:nvPr/>
        </p:nvSpPr>
        <p:spPr>
          <a:xfrm>
            <a:off x="947738" y="244475"/>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DATA VISUALIZATION</a:t>
            </a:r>
          </a:p>
        </p:txBody>
      </p:sp>
      <p:grpSp>
        <p:nvGrpSpPr>
          <p:cNvPr id="11286" name="组合 29"/>
          <p:cNvGrpSpPr/>
          <p:nvPr/>
        </p:nvGrpSpPr>
        <p:grpSpPr>
          <a:xfrm flipH="1">
            <a:off x="5176838" y="274320"/>
            <a:ext cx="1117600" cy="523875"/>
            <a:chOff x="0" y="0"/>
            <a:chExt cx="766254" cy="340156"/>
          </a:xfrm>
        </p:grpSpPr>
        <p:sp>
          <p:nvSpPr>
            <p:cNvPr id="11287"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1288"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1289"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2" name="Content Placeholder 1" descr="visualization"/>
          <p:cNvPicPr>
            <a:picLocks noGrp="1" noChangeAspect="1"/>
          </p:cNvPicPr>
          <p:nvPr>
            <p:ph idx="4294967295"/>
          </p:nvPr>
        </p:nvPicPr>
        <p:blipFill>
          <a:blip r:embed="rId2"/>
          <a:stretch>
            <a:fillRect/>
          </a:stretch>
        </p:blipFill>
        <p:spPr>
          <a:xfrm>
            <a:off x="0" y="952500"/>
            <a:ext cx="8477250" cy="5480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框 108"/>
          <p:cNvSpPr txBox="1"/>
          <p:nvPr/>
        </p:nvSpPr>
        <p:spPr>
          <a:xfrm>
            <a:off x="662305" y="228600"/>
            <a:ext cx="6494145" cy="58356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CONVERTING TEXT DATA TO VECTOR</a:t>
            </a:r>
          </a:p>
        </p:txBody>
      </p:sp>
      <p:grpSp>
        <p:nvGrpSpPr>
          <p:cNvPr id="12292" name="组合 29"/>
          <p:cNvGrpSpPr/>
          <p:nvPr/>
        </p:nvGrpSpPr>
        <p:grpSpPr>
          <a:xfrm flipH="1">
            <a:off x="7081838" y="228600"/>
            <a:ext cx="1117600" cy="523875"/>
            <a:chOff x="0" y="0"/>
            <a:chExt cx="766254" cy="340156"/>
          </a:xfrm>
        </p:grpSpPr>
        <p:sp>
          <p:nvSpPr>
            <p:cNvPr id="12312"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2313"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2314"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18" name="Content Placeholder 17" descr="VECTOR"/>
          <p:cNvPicPr>
            <a:picLocks noGrp="1" noChangeAspect="1"/>
          </p:cNvPicPr>
          <p:nvPr>
            <p:ph idx="4294967295"/>
          </p:nvPr>
        </p:nvPicPr>
        <p:blipFill>
          <a:blip r:embed="rId2"/>
          <a:stretch>
            <a:fillRect/>
          </a:stretch>
        </p:blipFill>
        <p:spPr>
          <a:xfrm>
            <a:off x="0" y="1511300"/>
            <a:ext cx="11134725" cy="3835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4" name="文本框 108"/>
          <p:cNvSpPr txBox="1"/>
          <p:nvPr/>
        </p:nvSpPr>
        <p:spPr>
          <a:xfrm>
            <a:off x="661988" y="228600"/>
            <a:ext cx="3829050" cy="5835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US" altLang="zh-CN" sz="3200" b="1" dirty="0">
                <a:solidFill>
                  <a:srgbClr val="FFFFFF"/>
                </a:solidFill>
                <a:latin typeface="Calibri" panose="020F0502020204030204" pitchFamily="34" charset="0"/>
                <a:ea typeface="Calibri" panose="020F0502020204030204" pitchFamily="34" charset="0"/>
              </a:rPr>
              <a:t>WORDCLOUD</a:t>
            </a:r>
          </a:p>
        </p:txBody>
      </p:sp>
      <p:grpSp>
        <p:nvGrpSpPr>
          <p:cNvPr id="13335" name="组合 29"/>
          <p:cNvGrpSpPr/>
          <p:nvPr/>
        </p:nvGrpSpPr>
        <p:grpSpPr>
          <a:xfrm flipH="1">
            <a:off x="4491038" y="228600"/>
            <a:ext cx="1117600" cy="523875"/>
            <a:chOff x="0" y="0"/>
            <a:chExt cx="766254" cy="340156"/>
          </a:xfrm>
        </p:grpSpPr>
        <p:sp>
          <p:nvSpPr>
            <p:cNvPr id="13336" name="等腰三角形 30"/>
            <p:cNvSpPr/>
            <p:nvPr/>
          </p:nvSpPr>
          <p:spPr>
            <a:xfrm rot="1162771">
              <a:off x="218470" y="0"/>
              <a:ext cx="547784" cy="168298"/>
            </a:xfrm>
            <a:prstGeom prst="triangle">
              <a:avLst>
                <a:gd name="adj" fmla="val 12787"/>
              </a:avLst>
            </a:prstGeom>
            <a:solidFill>
              <a:schemeClr val="bg1">
                <a:alpha val="20000"/>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3337" name="等腰三角形 31"/>
            <p:cNvSpPr/>
            <p:nvPr/>
          </p:nvSpPr>
          <p:spPr>
            <a:xfrm rot="-152283">
              <a:off x="0" y="67714"/>
              <a:ext cx="711343" cy="198683"/>
            </a:xfrm>
            <a:prstGeom prst="triangle">
              <a:avLst>
                <a:gd name="adj" fmla="val 29236"/>
              </a:avLst>
            </a:prstGeom>
            <a:solidFill>
              <a:schemeClr val="bg1">
                <a:alpha val="59999"/>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sp>
          <p:nvSpPr>
            <p:cNvPr id="13338" name="等腰三角形 32"/>
            <p:cNvSpPr/>
            <p:nvPr/>
          </p:nvSpPr>
          <p:spPr>
            <a:xfrm rot="-173865" flipV="1">
              <a:off x="206065" y="265237"/>
              <a:ext cx="386573" cy="74919"/>
            </a:xfrm>
            <a:prstGeom prst="triangle">
              <a:avLst>
                <a:gd name="adj" fmla="val 0"/>
              </a:avLst>
            </a:prstGeom>
            <a:solidFill>
              <a:schemeClr val="bg1">
                <a:alpha val="89803"/>
              </a:schemeClr>
            </a:solidFill>
            <a:ln w="9525">
              <a:no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endParaRPr lang="zh-CN" altLang="en-US" sz="1800" dirty="0">
                <a:solidFill>
                  <a:srgbClr val="FFFFFF"/>
                </a:solidFill>
              </a:endParaRPr>
            </a:p>
          </p:txBody>
        </p:sp>
      </p:grpSp>
      <p:pic>
        <p:nvPicPr>
          <p:cNvPr id="20" name="Content Placeholder 19" descr="WORDCLOUD"/>
          <p:cNvPicPr>
            <a:picLocks noGrp="1" noChangeAspect="1"/>
          </p:cNvPicPr>
          <p:nvPr>
            <p:ph idx="4294967295"/>
          </p:nvPr>
        </p:nvPicPr>
        <p:blipFill>
          <a:blip r:embed="rId2"/>
          <a:stretch>
            <a:fillRect/>
          </a:stretch>
        </p:blipFill>
        <p:spPr>
          <a:xfrm>
            <a:off x="0" y="1098550"/>
            <a:ext cx="9839325" cy="4986338"/>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TotalTime>
  <Words>296</Words>
  <Application>Microsoft Office PowerPoint</Application>
  <PresentationFormat>Widescreen</PresentationFormat>
  <Paragraphs>23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Berlin Sans FB Demi</vt:lpstr>
      <vt:lpstr>Bodoni MT Black</vt:lpstr>
      <vt:lpstr>Calibri</vt:lpstr>
      <vt:lpstr>Roboto</vt:lpstr>
      <vt:lpstr>Trebuchet MS</vt:lpstr>
      <vt:lpstr>Wingdings 3</vt:lpstr>
      <vt:lpstr>Facet</vt:lpstr>
      <vt:lpstr>RATING PREDICTION REPORT  . Made by :- Mohd Ali khan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Ali khan</cp:lastModifiedBy>
  <cp:revision>32</cp:revision>
  <dcterms:created xsi:type="dcterms:W3CDTF">2015-06-22T08:47:00Z</dcterms:created>
  <dcterms:modified xsi:type="dcterms:W3CDTF">2022-12-02T11:16:27Z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BDD7727A40C648079853D711E681942F</vt:lpwstr>
  </property>
</Properties>
</file>