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entury Gothic" panose="020B0502020202020204" pitchFamily="34" charset="0"/>
      <p:regular r:id="rId42"/>
      <p:bold r:id="rId43"/>
      <p:italic r:id="rId44"/>
      <p:boldItalic r:id="rId45"/>
    </p:embeddedFont>
    <p:embeddedFont>
      <p:font typeface="Garamond" panose="02020404030301010803" pitchFamily="18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hJip6LZp8i8nXODfRjT133W3yz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DF20E-E9F9-4C3A-825D-BB9615908FA7}">
  <a:tblStyle styleId="{DEADF20E-E9F9-4C3A-825D-BB9615908F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f2e416d1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19f2e416d1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f2e416d1_0_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9" name="Google Shape;139;g119f2e416d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119f2e416d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BigTable: http://labs.google.com/papers/bigtable.html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Dynamo: http://www.allthingsdistributed.com/2007/10/amazons_dynamo.html and  http://www.allthingsdistributed.com/files/amazon-dynamo-sosp2007.pdf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Amazon and consistency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* http://www.allthingsdistributed.com/2010/02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* http://www.allthingsdistributed.com/2008/12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f2e416d1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19f2e416d1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f2e416d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9f2e416d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Point 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Cannot add multiple items in a field </a:t>
            </a:r>
            <a:br>
              <a:rPr lang="en-US" sz="1200"/>
            </a:br>
            <a:r>
              <a:rPr lang="en-US" sz="1200"/>
              <a:t>(Instead one is forced to create another table: primary-key, foreign key, joins, normalization, ... !!!)</a:t>
            </a: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https://www.mongodb.com/unstructured-data/schemaless#:~:text=As%20a%20NoSQL%20database%2C%20MongoDB,schema%20like%20a%20relational%20database.&amp;text=The%20applications%20you%20use%20to,are%20read%20from%20the%20database.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https://blog.couchbase.com/the-value-of-schema-less-databases/</a:t>
            </a:r>
            <a:endParaRPr/>
          </a:p>
        </p:txBody>
      </p:sp>
      <p:sp>
        <p:nvSpPr>
          <p:cNvPr id="180" name="Google Shape;18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No pre-defined database schemas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</a:pPr>
            <a:r>
              <a:rPr lang="en-US"/>
              <a:t>Database can accept any data type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</a:pPr>
            <a:r>
              <a:rPr lang="en-US"/>
              <a:t>Database can be adapted as the requirements change</a:t>
            </a:r>
            <a:endParaRPr/>
          </a:p>
          <a:p>
            <a:pPr marL="91440" lvl="0" indent="-9144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No data truncation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</a:pPr>
            <a:r>
              <a:rPr lang="en-US"/>
              <a:t>No changes are made to the original data while adding it to the database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</a:pPr>
            <a:r>
              <a:rPr lang="en-US"/>
              <a:t>Nothing is stripped to match the current schema</a:t>
            </a:r>
            <a:endParaRPr/>
          </a:p>
          <a:p>
            <a:pPr marL="91440" lvl="0" indent="-9144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Suitable for real-time analytics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</a:pPr>
            <a:r>
              <a:rPr lang="en-US"/>
              <a:t>Unstructured real-time data can be readily added</a:t>
            </a:r>
            <a:endParaRPr/>
          </a:p>
          <a:p>
            <a:pPr marL="91440" lvl="0" indent="-9144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On demand scalability to meet extreme Volumes, Velocity and Variety of data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NoSQL databases allow horizontal scaling, which can be deployed over a distributed architecture. Albeit, ACID concept are sacrificed but we gain the added advantages of scalability, high availability and low latency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Reaches Eventual consistency – All the distributed nodes are updated with each other either through synchronous or asynchronous means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Replication - All copies of a modified relation (or fragment) must be updated before the modifying transaction commits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distribution is made totally “transparent” (not visible!) to users. </a:t>
            </a:r>
            <a:r>
              <a:rPr lang="en-US" b="1"/>
              <a:t>Slow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Asynchronous: Copies of a modified relation are only periodically updated; different copies may get out of sync in the meantime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efficient – many current products follow this approach</a:t>
            </a:r>
            <a:endParaRPr/>
          </a:p>
        </p:txBody>
      </p:sp>
      <p:sp>
        <p:nvSpPr>
          <p:cNvPr id="200" name="Google Shape;20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i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Basically Available:</a:t>
            </a:r>
            <a:r>
              <a:rPr lang="en-US" b="0" i="0">
                <a:solidFill>
                  <a:srgbClr val="0A0A23"/>
                </a:solidFill>
                <a:latin typeface="Lato"/>
                <a:ea typeface="Lato"/>
                <a:cs typeface="Lato"/>
                <a:sym typeface="Lato"/>
              </a:rPr>
              <a:t> Guarantees the availability of the data. There will be a response to any request (can be failure too).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i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Soft state</a:t>
            </a:r>
            <a:r>
              <a:rPr lang="en-US" b="0" i="0">
                <a:solidFill>
                  <a:srgbClr val="0A0A23"/>
                </a:solidFill>
                <a:latin typeface="Lato"/>
                <a:ea typeface="Lato"/>
                <a:cs typeface="Lato"/>
                <a:sym typeface="Lato"/>
              </a:rPr>
              <a:t>: The state of the system could change over time.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i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Eventual consistency:</a:t>
            </a:r>
            <a:r>
              <a:rPr lang="en-US" b="0" i="0">
                <a:solidFill>
                  <a:srgbClr val="0A0A23"/>
                </a:solidFill>
                <a:latin typeface="Lato"/>
                <a:ea typeface="Lato"/>
                <a:cs typeface="Lato"/>
                <a:sym typeface="Lato"/>
              </a:rPr>
              <a:t> The system will eventually become consistent once it stops receiving input.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https://www.freecodecamp.org/news/nosql-databases-5f6639ed9574/#:~:text=%E2%80%8CNoSQL%20relies%20upon%20a%20softer,Soft%20state%2C%20Eventual%20consistency).&amp;text=Eventual%20consistency%3A%20The%20system%20will,in%20return%20they%20improve%20scalability.</a:t>
            </a:r>
            <a:endParaRPr/>
          </a:p>
        </p:txBody>
      </p:sp>
      <p:sp>
        <p:nvSpPr>
          <p:cNvPr id="230" name="Google Shape;23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9f2e416d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19f2e416d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9f2e416d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119f2e416d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9f2e416d1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19f2e416d1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9f2e416d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19f2e416d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9f2e416d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119f2e416d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9f2e416d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19f2e416d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9f2e416d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19f2e416d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Variations in data due to rise in structured as well as mainly due to </a:t>
            </a:r>
            <a:r>
              <a:rPr lang="en-US" b="1"/>
              <a:t>unstructured data </a:t>
            </a:r>
            <a:r>
              <a:rPr lang="en-US"/>
              <a:t>over the years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Changes in requirements in projects due 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 work is done on a problem, users ask what is possible and ask for more features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Client changes mind</a:t>
            </a:r>
            <a:endParaRPr/>
          </a:p>
        </p:txBody>
      </p:sp>
      <p:sp>
        <p:nvSpPr>
          <p:cNvPr id="94" name="Google Shape;9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/>
              <a:t>Point 3: Just as moving to dynamically-typed languages (Python), a shift to dynamically-typed data with </a:t>
            </a:r>
            <a:r>
              <a:rPr lang="en-US" sz="1200" b="1"/>
              <a:t>frequent schema changes. </a:t>
            </a:r>
            <a:r>
              <a:rPr lang="en-US" sz="1200" b="0"/>
              <a:t>Now, in many applications,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 capture and management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constantly evolving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 a rigid schema is not suitable</a:t>
            </a:r>
            <a:endParaRPr sz="1200"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9f2e416d1_0_12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119f2e416d1_0_12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119f2e416d1_0_1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9f2e416d1_0_15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19f2e416d1_0_15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119f2e416d1_0_1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9f2e416d1_0_1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19f2e416d1_0_1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9f2e416d1_0_29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119f2e416d1_0_2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119f2e416d1_0_29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119f2e416d1_0_29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9f2e416d1_0_12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119f2e416d1_0_1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9f2e416d1_0_1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19f2e416d1_0_1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19f2e416d1_0_1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19f2e416d1_0_1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19f2e416d1_0_1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119f2e416d1_0_13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119f2e416d1_0_1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9f2e416d1_0_1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19f2e416d1_0_1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9f2e416d1_0_13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119f2e416d1_0_13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19f2e416d1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9f2e416d1_0_14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119f2e416d1_0_1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19f2e416d1_0_14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19f2e416d1_0_14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119f2e416d1_0_14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119f2e416d1_0_146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119f2e416d1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9f2e416d1_0_15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119f2e416d1_0_1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9f2e416d1_0_1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119f2e416d1_0_1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119f2e416d1_0_1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8989" y="215228"/>
            <a:ext cx="2781231" cy="77928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3205316" y="4159045"/>
            <a:ext cx="6046838" cy="156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lang="en-US" sz="3600" b="1">
                <a:solidFill>
                  <a:srgbClr val="7F7F7F"/>
                </a:solidFill>
              </a:rPr>
              <a:t>CS 537- Big Data Analytics</a:t>
            </a:r>
            <a:br>
              <a:rPr lang="en-US" sz="3600" b="1">
                <a:solidFill>
                  <a:srgbClr val="7F7F7F"/>
                </a:solidFill>
              </a:rPr>
            </a:br>
            <a:br>
              <a:rPr lang="en-US" sz="3600" b="1">
                <a:solidFill>
                  <a:srgbClr val="7F7F7F"/>
                </a:solidFill>
              </a:rPr>
            </a:br>
            <a:r>
              <a:rPr lang="en-US" sz="3600" b="1">
                <a:solidFill>
                  <a:srgbClr val="7F7F7F"/>
                </a:solidFill>
              </a:rPr>
              <a:t>Dr. Faisal Kamiran</a:t>
            </a:r>
            <a:endParaRPr sz="3600" b="1">
              <a:solidFill>
                <a:srgbClr val="7F7F7F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582993" y="1766922"/>
            <a:ext cx="9144000" cy="196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5942"/>
              <a:buFont typeface="Calibri"/>
              <a:buNone/>
            </a:pPr>
            <a:r>
              <a:rPr lang="en-US" b="1"/>
              <a:t>Introduction to NoSQL Databases</a:t>
            </a:r>
            <a:endParaRPr b="1"/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624" y="96915"/>
            <a:ext cx="1835157" cy="99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f2e416d1_0_303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en-US"/>
              <a:t>Where does NoSQL come from?</a:t>
            </a:r>
            <a:endParaRPr/>
          </a:p>
        </p:txBody>
      </p:sp>
      <p:sp>
        <p:nvSpPr>
          <p:cNvPr id="136" name="Google Shape;136;g119f2e416d1_0_303"/>
          <p:cNvSpPr txBox="1">
            <a:spLocks noGrp="1"/>
          </p:cNvSpPr>
          <p:nvPr>
            <p:ph type="body" idx="1"/>
          </p:nvPr>
        </p:nvSpPr>
        <p:spPr>
          <a:xfrm>
            <a:off x="1117600" y="1825625"/>
            <a:ext cx="9993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NoSQL represents a new incarnation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Due to massively scalable Internet applications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Based on distributed and parallel computing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Development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Starts with Google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First research paper published in 2003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Continues also thanks to Lucene's developers/Apache (Hadoop) and Amazon (Dynamo)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Then a lot of products and interests came from Facebook, Netfix, Yahoo, eBay, Hulu, IBM, and many more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9f2e416d1_0_308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en-US"/>
              <a:t>Dynamo and BigTable</a:t>
            </a:r>
            <a:endParaRPr/>
          </a:p>
        </p:txBody>
      </p:sp>
      <p:sp>
        <p:nvSpPr>
          <p:cNvPr id="143" name="Google Shape;143;g119f2e416d1_0_308"/>
          <p:cNvSpPr txBox="1">
            <a:spLocks noGrp="1"/>
          </p:cNvSpPr>
          <p:nvPr>
            <p:ph type="body" idx="1"/>
          </p:nvPr>
        </p:nvSpPr>
        <p:spPr>
          <a:xfrm>
            <a:off x="1117600" y="1825625"/>
            <a:ext cx="9094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Three major papers were the seeds of the NoSQL movement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BigTable (Google)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Dynamo (Amazon)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Distributed key-value data store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Eventual consistency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CAP Theorem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f2e416d1_0_314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en-US"/>
              <a:t>NoSQL and Big Data</a:t>
            </a:r>
            <a:endParaRPr/>
          </a:p>
        </p:txBody>
      </p:sp>
      <p:sp>
        <p:nvSpPr>
          <p:cNvPr id="149" name="Google Shape;149;g119f2e416d1_0_314"/>
          <p:cNvSpPr txBox="1">
            <a:spLocks noGrp="1"/>
          </p:cNvSpPr>
          <p:nvPr>
            <p:ph type="body" idx="1"/>
          </p:nvPr>
        </p:nvSpPr>
        <p:spPr>
          <a:xfrm>
            <a:off x="1117600" y="1825625"/>
            <a:ext cx="10414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NoSQL comes from Internet, thus it is often related to the “big data” concept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much big are “big data”?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Over few terabytes Enough to start spanning multiple storage units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Challenges 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Efficiently storing and accessing large amounts of data is difficult, even more considering fault tolerance and backups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Manipulating large data sets involves running immensely parallel processes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Managing continuously </a:t>
            </a:r>
            <a:r>
              <a:rPr lang="en-US" i="1"/>
              <a:t>evolving schema </a:t>
            </a:r>
            <a:r>
              <a:rPr lang="en-US"/>
              <a:t>and metadata for </a:t>
            </a:r>
            <a:r>
              <a:rPr lang="en-US" i="1"/>
              <a:t>semi-structured and un-structured</a:t>
            </a:r>
            <a:r>
              <a:rPr lang="en-US"/>
              <a:t> data is difficult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9f2e416d1_0_19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NoSQL Distinguishing Characteristics</a:t>
            </a:r>
            <a:endParaRPr/>
          </a:p>
        </p:txBody>
      </p:sp>
      <p:sp>
        <p:nvSpPr>
          <p:cNvPr id="155" name="Google Shape;155;g119f2e416d1_0_194"/>
          <p:cNvSpPr txBox="1">
            <a:spLocks noGrp="1"/>
          </p:cNvSpPr>
          <p:nvPr>
            <p:ph type="body" idx="1"/>
          </p:nvPr>
        </p:nvSpPr>
        <p:spPr>
          <a:xfrm>
            <a:off x="644849" y="1677211"/>
            <a:ext cx="48768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Large data volumes</a:t>
            </a:r>
            <a:endParaRPr/>
          </a:p>
          <a:p>
            <a:pPr marL="514350" lvl="1" indent="-1714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Google’s “big data”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78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Scalable replication and distribution</a:t>
            </a:r>
            <a:endParaRPr/>
          </a:p>
          <a:p>
            <a:pPr marL="514350" lvl="1" indent="-1714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Potentially thousands of machines</a:t>
            </a:r>
            <a:endParaRPr/>
          </a:p>
          <a:p>
            <a:pPr marL="514350" lvl="1" indent="-171450" algn="l" rtl="0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Potentially distributed around the world</a:t>
            </a:r>
            <a:endParaRPr/>
          </a:p>
          <a:p>
            <a:pPr marL="171450" lvl="0" indent="-1778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Queries need to return answers quickly</a:t>
            </a:r>
            <a:endParaRPr/>
          </a:p>
          <a:p>
            <a:pPr marL="171450" lvl="0" indent="-1778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Mostly query, few updates</a:t>
            </a:r>
            <a:endParaRPr/>
          </a:p>
          <a:p>
            <a:pPr marL="171450" lvl="0" indent="0" algn="l" rtl="0">
              <a:lnSpc>
                <a:spcPct val="8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119f2e416d1_0_194"/>
          <p:cNvSpPr txBox="1">
            <a:spLocks noGrp="1"/>
          </p:cNvSpPr>
          <p:nvPr>
            <p:ph type="body" idx="2"/>
          </p:nvPr>
        </p:nvSpPr>
        <p:spPr>
          <a:xfrm>
            <a:off x="6096000" y="1705203"/>
            <a:ext cx="4876800" cy="4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Schema-less</a:t>
            </a:r>
            <a:endParaRPr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ACID transaction properties are not needed – BASE</a:t>
            </a:r>
            <a:endParaRPr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CAP Theorem</a:t>
            </a:r>
            <a:endParaRPr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Open source development</a:t>
            </a:r>
            <a:endParaRPr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4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None/>
            </a:pPr>
            <a:r>
              <a:rPr lang="en-US"/>
              <a:t>CHARACTERISTICS OF NOSQL DATABASES</a:t>
            </a:r>
            <a:endParaRPr/>
          </a:p>
        </p:txBody>
      </p:sp>
      <p:graphicFrame>
        <p:nvGraphicFramePr>
          <p:cNvPr id="162" name="Google Shape;162;p44"/>
          <p:cNvGraphicFramePr/>
          <p:nvPr/>
        </p:nvGraphicFramePr>
        <p:xfrm>
          <a:off x="855406" y="1883664"/>
          <a:ext cx="10464850" cy="4386900"/>
        </p:xfrm>
        <a:graphic>
          <a:graphicData uri="http://schemas.openxmlformats.org/drawingml/2006/table">
            <a:tbl>
              <a:tblPr firstRow="1" bandRow="1">
                <a:noFill/>
                <a:tableStyleId>{DEADF20E-E9F9-4C3A-825D-BB9615908FA7}</a:tableStyleId>
              </a:tblPr>
              <a:tblGrid>
                <a:gridCol w="523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AVOID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400" b="1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ALLOW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9BD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Overhead of ACID transactions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2"/>
                          </a:solidFill>
                        </a:rPr>
                        <a:t>Easy and frequent changes to DB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2"/>
                          </a:solidFill>
                        </a:rPr>
                        <a:t>Complexity of SQL query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2"/>
                          </a:solidFill>
                        </a:rPr>
                        <a:t>Fast development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2"/>
                          </a:solidFill>
                        </a:rPr>
                        <a:t>Burden of up-front schema design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2"/>
                          </a:solidFill>
                        </a:rPr>
                        <a:t>Large data volume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2"/>
                          </a:solidFill>
                        </a:rPr>
                        <a:t>DBA presence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2"/>
                          </a:solidFill>
                        </a:rPr>
                        <a:t>Schema less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2"/>
                          </a:solidFill>
                        </a:rPr>
                        <a:t>Transactions (It should be handled at application layer)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2"/>
                          </a:solidFill>
                        </a:rPr>
                        <a:t>Distributed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4993804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 RDBMS, a schema describes every functional element, including tables and rows</a:t>
            </a: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br>
              <a:rPr lang="en-US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Exerts a high degree of control and prevents capture of low-quality data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None/>
            </a:pPr>
            <a:r>
              <a:rPr lang="en-US"/>
              <a:t>SCHEMA BASED DATA MODELLING</a:t>
            </a:r>
            <a:endParaRPr/>
          </a:p>
        </p:txBody>
      </p:sp>
      <p:pic>
        <p:nvPicPr>
          <p:cNvPr id="169" name="Google Shape;169;p42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4090" y="1796532"/>
            <a:ext cx="4654355" cy="407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967857" y="1757235"/>
            <a:ext cx="5742432" cy="4434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Problems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Cannot add a record which does not fit the schema</a:t>
            </a:r>
            <a:br>
              <a:rPr lang="en-US"/>
            </a:b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to add NULLs to unused items in a row</a:t>
            </a:r>
            <a:br>
              <a:rPr lang="en-US"/>
            </a:b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to consider the data types - cannot add a string to an integer field</a:t>
            </a:r>
            <a:br>
              <a:rPr lang="en-US"/>
            </a:b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Cannot add multiple items in a field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0289" y="2225690"/>
            <a:ext cx="4886937" cy="34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None/>
            </a:pPr>
            <a:r>
              <a:rPr lang="en-US"/>
              <a:t>SCHEMA BASED DATA MODELLING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 NoSQL Databases: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There is no schema to consider – No need to conform to a rigid schema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There is no unused cell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There are no datatype enforcements on columns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Most of the considerations are done in the application layer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Data can be rapidly transformed as requirements change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/>
              <a:t>Facilitates the storage of unstructured data as well as structured data</a:t>
            </a:r>
            <a:endParaRPr/>
          </a:p>
          <a:p>
            <a:pPr marL="384048" lvl="1" indent="-685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SCHEMALESS DATA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Information stored in </a:t>
            </a:r>
            <a:r>
              <a:rPr lang="en-US" b="1"/>
              <a:t>JSON-style</a:t>
            </a:r>
            <a:r>
              <a:rPr lang="en-US"/>
              <a:t> documents which can have </a:t>
            </a:r>
            <a:r>
              <a:rPr lang="en-US" b="1"/>
              <a:t>varying sets of fields</a:t>
            </a:r>
            <a:r>
              <a:rPr lang="en-US"/>
              <a:t> with </a:t>
            </a:r>
            <a:r>
              <a:rPr lang="en-US" b="1"/>
              <a:t>different data types </a:t>
            </a:r>
            <a:r>
              <a:rPr lang="en-US"/>
              <a:t>for each field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SCHEMALESS DATA MODEL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3823129" y="3171402"/>
            <a:ext cx="4606800" cy="2862900"/>
          </a:xfrm>
          <a:prstGeom prst="rect">
            <a:avLst/>
          </a:prstGeom>
          <a:noFill/>
          <a:ln w="9525" cap="flat" cmpd="sng">
            <a:solidFill>
              <a:srgbClr val="CACF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"name":"Joe",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"age":30,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"interests":"football"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"name":"Kate",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"age":25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No pre-defined database schemas</a:t>
            </a:r>
            <a:endParaRPr sz="2400"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No data truncation</a:t>
            </a:r>
            <a:endParaRPr sz="2400"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Suitable for real-time analytics</a:t>
            </a:r>
            <a:endParaRPr sz="2400"/>
          </a:p>
          <a:p>
            <a:pPr marL="45720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On demand scalability to meet extreme Volumes, Velocity and Variety of data</a:t>
            </a:r>
            <a:endParaRPr sz="2400"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SCHEMALESS DATA MODEL - ADVANTAGES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body" idx="1"/>
          </p:nvPr>
        </p:nvSpPr>
        <p:spPr>
          <a:xfrm>
            <a:off x="855406" y="184037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Benefits of Relational databases: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67781"/>
              </a:buClr>
              <a:buSzPts val="2000"/>
              <a:buChar char="•"/>
            </a:pPr>
            <a:r>
              <a:rPr lang="en-US"/>
              <a:t>Designed for all purposes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67781"/>
              </a:buClr>
              <a:buSzPts val="2000"/>
              <a:buChar char="•"/>
            </a:pPr>
            <a:r>
              <a:rPr lang="en-US"/>
              <a:t>ACID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67781"/>
              </a:buClr>
              <a:buSzPts val="2000"/>
              <a:buChar char="•"/>
            </a:pPr>
            <a:r>
              <a:rPr lang="en-US"/>
              <a:t>Strong consistency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67781"/>
              </a:buClr>
              <a:buSzPts val="2000"/>
              <a:buChar char="•"/>
            </a:pPr>
            <a:r>
              <a:rPr lang="en-US"/>
              <a:t>Mathematical background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67781"/>
              </a:buClr>
              <a:buSzPts val="2000"/>
              <a:buChar char="•"/>
            </a:pPr>
            <a:r>
              <a:rPr lang="en-US"/>
              <a:t>Standard Query language (SQL)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67781"/>
              </a:buClr>
              <a:buSzPts val="2000"/>
              <a:buChar char="•"/>
            </a:pPr>
            <a:r>
              <a:rPr lang="en-US"/>
              <a:t>Lots of tools to use with i.e: Reporting services, entity frameworks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RELATIONAL DATABASES</a:t>
            </a:r>
            <a:endParaRPr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425" y="1840374"/>
            <a:ext cx="3183581" cy="3183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9345168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Multiple NoSQL databases can be created in a </a:t>
            </a:r>
            <a:br>
              <a:rPr lang="en-US" sz="2400"/>
            </a:br>
            <a:r>
              <a:rPr lang="en-US" sz="2400"/>
              <a:t>distributed fashion</a:t>
            </a:r>
            <a:endParaRPr sz="2400"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Data is physically stored across different sites</a:t>
            </a:r>
            <a:endParaRPr sz="2400"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Reaches Eventual consistency </a:t>
            </a:r>
            <a:endParaRPr sz="2400"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Offers auto-scaling and fail-over capabilities</a:t>
            </a:r>
            <a:endParaRPr sz="240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40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400"/>
          </a:p>
        </p:txBody>
      </p:sp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DISTRIBUTED ARCHITECTURE</a:t>
            </a:r>
            <a:endParaRPr/>
          </a:p>
        </p:txBody>
      </p:sp>
      <p:pic>
        <p:nvPicPr>
          <p:cNvPr id="204" name="Google Shape;204;p23" descr="https://media.geeksforgeeks.org/wp-content/uploads/20200501155836/Capturedistributedd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960" y="2108201"/>
            <a:ext cx="4158406" cy="290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2072"/>
              <a:buChar char=" "/>
            </a:pPr>
            <a:r>
              <a:rPr lang="en-US" sz="3000"/>
              <a:t>Recall ACID for RDBMS desired properties of transactions</a:t>
            </a:r>
            <a:endParaRPr sz="3000"/>
          </a:p>
          <a:p>
            <a:pPr marL="658368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4844"/>
              <a:buChar char="•"/>
            </a:pPr>
            <a:r>
              <a:rPr lang="en-US" sz="2600">
                <a:solidFill>
                  <a:srgbClr val="FF0000"/>
                </a:solidFill>
              </a:rPr>
              <a:t>A</a:t>
            </a:r>
            <a:r>
              <a:rPr lang="en-US" sz="2600"/>
              <a:t>tomicity, </a:t>
            </a:r>
            <a:r>
              <a:rPr lang="en-US" sz="2600">
                <a:solidFill>
                  <a:srgbClr val="FF0000"/>
                </a:solidFill>
              </a:rPr>
              <a:t>C</a:t>
            </a:r>
            <a:r>
              <a:rPr lang="en-US" sz="2600"/>
              <a:t>onsistency, </a:t>
            </a:r>
            <a:r>
              <a:rPr lang="en-US" sz="2600">
                <a:solidFill>
                  <a:srgbClr val="FF0000"/>
                </a:solidFill>
              </a:rPr>
              <a:t>I</a:t>
            </a:r>
            <a:r>
              <a:rPr lang="en-US" sz="2600"/>
              <a:t>solation, and </a:t>
            </a:r>
            <a:r>
              <a:rPr lang="en-US" sz="2600">
                <a:solidFill>
                  <a:srgbClr val="FF0000"/>
                </a:solidFill>
              </a:rPr>
              <a:t>D</a:t>
            </a:r>
            <a:r>
              <a:rPr lang="en-US" sz="2600"/>
              <a:t>urability</a:t>
            </a:r>
            <a:endParaRPr sz="2600"/>
          </a:p>
          <a:p>
            <a:pPr marL="91440" lvl="0" indent="-9144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72072"/>
              <a:buChar char=" "/>
            </a:pPr>
            <a:br>
              <a:rPr lang="en-US" sz="3000"/>
            </a:br>
            <a:r>
              <a:rPr lang="en-US" sz="3000"/>
              <a:t>NoSQL systems provide BASE and do not provide ACID</a:t>
            </a:r>
            <a:endParaRPr sz="3000"/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90090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83160"/>
              <a:buChar char="•"/>
            </a:pPr>
            <a:r>
              <a:rPr lang="en-US" sz="2600">
                <a:solidFill>
                  <a:srgbClr val="FF0000"/>
                </a:solidFill>
              </a:rPr>
              <a:t>B</a:t>
            </a:r>
            <a:r>
              <a:rPr lang="en-US" sz="2600"/>
              <a:t>asically </a:t>
            </a:r>
            <a:r>
              <a:rPr lang="en-US" sz="2600">
                <a:solidFill>
                  <a:srgbClr val="FF0000"/>
                </a:solidFill>
              </a:rPr>
              <a:t>A</a:t>
            </a:r>
            <a:r>
              <a:rPr lang="en-US" sz="2600"/>
              <a:t>vailable</a:t>
            </a:r>
            <a:endParaRPr sz="2600"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83160"/>
              <a:buChar char="•"/>
            </a:pPr>
            <a:r>
              <a:rPr lang="en-US" sz="2600">
                <a:solidFill>
                  <a:srgbClr val="FF0000"/>
                </a:solidFill>
              </a:rPr>
              <a:t>S</a:t>
            </a:r>
            <a:r>
              <a:rPr lang="en-US" sz="2600"/>
              <a:t>oft state</a:t>
            </a:r>
            <a:endParaRPr sz="2600"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ct val="83160"/>
              <a:buChar char="•"/>
            </a:pPr>
            <a:r>
              <a:rPr lang="en-US" sz="2600">
                <a:solidFill>
                  <a:srgbClr val="FF0000"/>
                </a:solidFill>
              </a:rPr>
              <a:t>E</a:t>
            </a:r>
            <a:r>
              <a:rPr lang="en-US" sz="2600"/>
              <a:t>ventually consistent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BASE (NOT ACID)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idea is that by giving up ACID constraints, one can achieve much higher performance and scalability</a:t>
            </a:r>
            <a:endParaRPr/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systems differ in how much they give up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</a:pPr>
            <a:r>
              <a:rPr lang="en-US"/>
              <a:t>e.g. most of the systems call themselves “</a:t>
            </a:r>
            <a:r>
              <a:rPr lang="en-US" b="1"/>
              <a:t>eventually consistent</a:t>
            </a:r>
            <a:r>
              <a:rPr lang="en-US"/>
              <a:t>”, meaning that updates are eventually propagated to all nodes</a:t>
            </a:r>
            <a:endParaRPr/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</a:pPr>
            <a:r>
              <a:rPr lang="en-US"/>
              <a:t>but many of them provide mechanisms for some degree of consistency, such as </a:t>
            </a:r>
            <a:r>
              <a:rPr lang="en-US" b="1"/>
              <a:t>multi-version concurrency control</a:t>
            </a:r>
            <a:r>
              <a:rPr lang="en-US"/>
              <a:t> (MVCC)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ACID VS. BASE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6"/>
          <p:cNvGrpSpPr/>
          <p:nvPr/>
        </p:nvGrpSpPr>
        <p:grpSpPr>
          <a:xfrm>
            <a:off x="6039611" y="2347627"/>
            <a:ext cx="5548885" cy="3085181"/>
            <a:chOff x="6588251" y="2201323"/>
            <a:chExt cx="5548885" cy="3085181"/>
          </a:xfrm>
        </p:grpSpPr>
        <p:pic>
          <p:nvPicPr>
            <p:cNvPr id="223" name="Google Shape;223;p26" descr="https://www.nexsoftsys.com/articles/images/cap-therorem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8251" y="2201323"/>
              <a:ext cx="5548885" cy="30851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6"/>
            <p:cNvSpPr/>
            <p:nvPr/>
          </p:nvSpPr>
          <p:spPr>
            <a:xfrm>
              <a:off x="10899648" y="4791456"/>
              <a:ext cx="841248" cy="49377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1097280" y="1938529"/>
            <a:ext cx="5295900" cy="440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2072"/>
              <a:buNone/>
            </a:pPr>
            <a:r>
              <a:rPr lang="en-US" sz="3000"/>
              <a:t>Often Eric Brewer’s CAP theorem cited for NoSQL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72072"/>
              <a:buNone/>
            </a:pPr>
            <a:r>
              <a:rPr lang="en-US" sz="3000"/>
              <a:t>A system can have only two out of three of the following properties:</a:t>
            </a:r>
            <a:endParaRPr sz="3000"/>
          </a:p>
          <a:p>
            <a:pPr marL="384048" lvl="1" indent="-1736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ct val="74844"/>
              <a:buChar char="◦"/>
            </a:pPr>
            <a:r>
              <a:rPr lang="en-US" sz="2600">
                <a:solidFill>
                  <a:srgbClr val="FF0000"/>
                </a:solidFill>
              </a:rPr>
              <a:t>C</a:t>
            </a:r>
            <a:r>
              <a:rPr lang="en-US" sz="2600"/>
              <a:t>onsistency – Data is same across all sites even after updates and deletions</a:t>
            </a:r>
            <a:endParaRPr sz="2600"/>
          </a:p>
          <a:p>
            <a:pPr marL="384048" lvl="1" indent="-1736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4844"/>
              <a:buChar char="◦"/>
            </a:pPr>
            <a:r>
              <a:rPr lang="en-US" sz="2600">
                <a:solidFill>
                  <a:srgbClr val="FF0000"/>
                </a:solidFill>
              </a:rPr>
              <a:t>A</a:t>
            </a:r>
            <a:r>
              <a:rPr lang="en-US" sz="2600"/>
              <a:t>vailability – Data is always immediately available</a:t>
            </a:r>
            <a:endParaRPr sz="2600"/>
          </a:p>
          <a:p>
            <a:pPr marL="384048" lvl="1" indent="-1736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4844"/>
              <a:buChar char="◦"/>
            </a:pPr>
            <a:r>
              <a:rPr lang="en-US" sz="2600">
                <a:solidFill>
                  <a:srgbClr val="FF0000"/>
                </a:solidFill>
              </a:rPr>
              <a:t>P</a:t>
            </a:r>
            <a:r>
              <a:rPr lang="en-US" sz="2600"/>
              <a:t>artition-Tolerance – System continues to work even in the presence of a partial network failure</a:t>
            </a: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CAP THEOREM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TYPES OF NOSQL DATABASES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28" y="2396629"/>
            <a:ext cx="8704943" cy="290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9f2e416d1_0_200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NoSQL Database Types</a:t>
            </a:r>
            <a:endParaRPr/>
          </a:p>
        </p:txBody>
      </p:sp>
      <p:sp>
        <p:nvSpPr>
          <p:cNvPr id="239" name="Google Shape;239;g119f2e416d1_0_200"/>
          <p:cNvSpPr txBox="1">
            <a:spLocks noGrp="1"/>
          </p:cNvSpPr>
          <p:nvPr>
            <p:ph type="body" idx="1"/>
          </p:nvPr>
        </p:nvSpPr>
        <p:spPr>
          <a:xfrm>
            <a:off x="1039200" y="1544575"/>
            <a:ext cx="10113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Sorted ordered Column Store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900"/>
              <a:t>Optimized for queries over large datasets, and store columns of data together, instead of rows</a:t>
            </a:r>
            <a:endParaRPr/>
          </a:p>
          <a:p>
            <a:pPr marL="0" marR="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Key-Value Store : </a:t>
            </a:r>
            <a:endParaRPr/>
          </a:p>
          <a:p>
            <a:pPr marL="45720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are the simplest NoSQL databases. Every single item in the database is stored as an attribute name (or 'key'), together with its value. </a:t>
            </a:r>
            <a:endParaRPr/>
          </a:p>
          <a:p>
            <a:pPr marL="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Document databases: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900"/>
              <a:t>pair each key with a complex data structure known as a document.</a:t>
            </a:r>
            <a:r>
              <a:rPr lang="en-US"/>
              <a:t> </a:t>
            </a:r>
            <a:endParaRPr/>
          </a:p>
          <a:p>
            <a:pPr marL="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Graph Databases 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900"/>
              <a:t>are used to store information about networks of data, such as social connections.</a:t>
            </a:r>
            <a:r>
              <a:rPr lang="en-US"/>
              <a:t> 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9f2e416d1_0_222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Key/Value stores</a:t>
            </a:r>
            <a:endParaRPr/>
          </a:p>
        </p:txBody>
      </p:sp>
      <p:sp>
        <p:nvSpPr>
          <p:cNvPr id="245" name="Google Shape;245;g119f2e416d1_0_222"/>
          <p:cNvSpPr txBox="1">
            <a:spLocks noGrp="1"/>
          </p:cNvSpPr>
          <p:nvPr>
            <p:ph type="body" idx="1"/>
          </p:nvPr>
        </p:nvSpPr>
        <p:spPr>
          <a:xfrm>
            <a:off x="838200" y="154154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Store data in a schema-less way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Store data as maps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HashMaps or associative arrays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Provide a very efficient average running </a:t>
            </a:r>
            <a:br>
              <a:rPr lang="en-US"/>
            </a:br>
            <a:r>
              <a:rPr lang="en-US"/>
              <a:t>time algorithm for accessing data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Notable for: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Couchbase (Zynga, Vimeo, NAVTEQ, ...)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Redis (Craiglist, Instagram, StackOverfow, </a:t>
            </a:r>
            <a:br>
              <a:rPr lang="en-US"/>
            </a:br>
            <a:r>
              <a:rPr lang="en-US"/>
              <a:t>flickr, ...)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Amazon Dynamo (Amazon, Elsevier, </a:t>
            </a:r>
            <a:br>
              <a:rPr lang="en-US"/>
            </a:br>
            <a:r>
              <a:rPr lang="en-US"/>
              <a:t>IMDb, ...)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Apache Cassandra (Facebook, Digg, </a:t>
            </a:r>
            <a:br>
              <a:rPr lang="en-US"/>
            </a:br>
            <a:r>
              <a:rPr lang="en-US"/>
              <a:t>Reddit, Twitter,...)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Voldemort (LinkedIn, eBay, …)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Riak (Github, Comcast, Mochi, ...)</a:t>
            </a:r>
            <a:endParaRPr/>
          </a:p>
        </p:txBody>
      </p:sp>
      <p:pic>
        <p:nvPicPr>
          <p:cNvPr id="246" name="Google Shape;246;g119f2e416d1_0_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800" y="1997319"/>
            <a:ext cx="2857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9f2e416d1_0_206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Document Databases (Document Store)</a:t>
            </a:r>
            <a:endParaRPr/>
          </a:p>
        </p:txBody>
      </p:sp>
      <p:sp>
        <p:nvSpPr>
          <p:cNvPr id="252" name="Google Shape;252;g119f2e416d1_0_206"/>
          <p:cNvSpPr txBox="1">
            <a:spLocks noGrp="1"/>
          </p:cNvSpPr>
          <p:nvPr>
            <p:ph type="body" idx="1"/>
          </p:nvPr>
        </p:nvSpPr>
        <p:spPr>
          <a:xfrm>
            <a:off x="1117600" y="1825625"/>
            <a:ext cx="10311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Documents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Loosely structured sets of key/value pairs in documents, e.g., XML, JSON, BSON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Encapsulate and encode data in some standard formats or encodings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Are addressed in the database via a unique key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Documents are treated as a whole, avoiding splitting a document into its constituent name/value pairs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 documents retrieving by keys or contents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Notable for: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MongoDB (used in FourSquare, Github, and more)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CouchDB (used in Apple, BBC, Canonical, Cern, and more)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9f2e416d1_0_211"/>
          <p:cNvSpPr txBox="1">
            <a:spLocks noGrp="1"/>
          </p:cNvSpPr>
          <p:nvPr>
            <p:ph type="title"/>
          </p:nvPr>
        </p:nvSpPr>
        <p:spPr>
          <a:xfrm>
            <a:off x="508000" y="912813"/>
            <a:ext cx="11377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9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Document Databases (Document Store)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8" name="Google Shape;258;g119f2e416d1_0_211"/>
          <p:cNvSpPr txBox="1">
            <a:spLocks noGrp="1"/>
          </p:cNvSpPr>
          <p:nvPr>
            <p:ph type="body" idx="1"/>
          </p:nvPr>
        </p:nvSpPr>
        <p:spPr>
          <a:xfrm>
            <a:off x="707292" y="1875880"/>
            <a:ext cx="108516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central concept is the notion of a "document“ which corresponds to a row in RDBMS.</a:t>
            </a:r>
            <a:br>
              <a:rPr lang="en-US" sz="2000"/>
            </a:br>
            <a:br>
              <a:rPr lang="en-US" sz="2000"/>
            </a:br>
            <a:endParaRPr sz="10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document comes in some standard formats like JSON. </a:t>
            </a:r>
            <a:br>
              <a:rPr lang="en-US" sz="2000"/>
            </a:br>
            <a:br>
              <a:rPr lang="en-US" sz="2000"/>
            </a:br>
            <a:endParaRPr sz="10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Documents are addressed in the database via a unique </a:t>
            </a:r>
            <a:r>
              <a:rPr lang="en-US" sz="2000" i="1"/>
              <a:t>key</a:t>
            </a:r>
            <a:r>
              <a:rPr lang="en-US" sz="2000"/>
              <a:t> that represents that document.</a:t>
            </a:r>
            <a:br>
              <a:rPr lang="en-US" sz="2000"/>
            </a:br>
            <a:br>
              <a:rPr lang="en-US" sz="2000"/>
            </a:br>
            <a:endParaRPr sz="10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database offers an API or query language that retrieves documents based on their contents.</a:t>
            </a:r>
            <a:br>
              <a:rPr lang="en-US" sz="2000"/>
            </a:br>
            <a:br>
              <a:rPr lang="en-US" sz="2000"/>
            </a:br>
            <a:endParaRPr sz="10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Documents are schema free, i.e., different documents can have structures and schema that differ from one another. (An RDBMS requires that each row contain the same columns.)</a:t>
            </a:r>
            <a:endParaRPr sz="2000"/>
          </a:p>
        </p:txBody>
      </p:sp>
      <p:sp>
        <p:nvSpPr>
          <p:cNvPr id="259" name="Google Shape;259;g119f2e416d1_0_211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f2e416d1_0_217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Document Databases, JSON</a:t>
            </a:r>
            <a:endParaRPr/>
          </a:p>
        </p:txBody>
      </p:sp>
      <p:sp>
        <p:nvSpPr>
          <p:cNvPr id="265" name="Google Shape;265;g119f2e416d1_0_217"/>
          <p:cNvSpPr txBox="1"/>
          <p:nvPr/>
        </p:nvSpPr>
        <p:spPr>
          <a:xfrm>
            <a:off x="722224" y="1701316"/>
            <a:ext cx="9658800" cy="4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_id: ObjectId("51156a1e056d6f966f268f81"),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type: "Article",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author: "Derick Rethans",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title: "Introduction to Document Databases with MongoDB",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date: ISODate("2013-04-24T16:26:31.911Z"),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body: "This arti…"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_id: ObjectId("51156a1e056d6f966f268f82"),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type: "Book",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author: "Derick Rethans",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title: "php|architect's Guide to Date and Time Programming with PHP",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isbn: "978-0-9738621-5-7"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 general, RDBMS systems have been considered as the </a:t>
            </a:r>
            <a:r>
              <a:rPr lang="en-US" b="1"/>
              <a:t>one-size-fits-all </a:t>
            </a:r>
            <a:r>
              <a:rPr lang="en-US"/>
              <a:t>data retrieval and persistence</a:t>
            </a:r>
            <a:r>
              <a:rPr lang="en-US" b="1"/>
              <a:t> </a:t>
            </a:r>
            <a:r>
              <a:rPr lang="en-US"/>
              <a:t>solution for decades</a:t>
            </a:r>
            <a:endParaRPr b="1"/>
          </a:p>
        </p:txBody>
      </p:sp>
      <p:pic>
        <p:nvPicPr>
          <p:cNvPr id="85" name="Google Shape;85;p8" descr="https://download.logo.wine/logo/MySQL/MySQL-Logo.w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9125" y="3006722"/>
            <a:ext cx="2595715" cy="173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 descr="File:SQLite370.svg - Wikimedia Comm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0729" y="3251853"/>
            <a:ext cx="2619591" cy="12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6209" y="2810384"/>
            <a:ext cx="2277810" cy="227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 descr="https://i2.wp.com/deepinthecode.com/wp-content/uploads/2019/01/sqlserverlogo.png?fit=1284%2C327&amp;ssl=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35406" y="4654493"/>
            <a:ext cx="4406487" cy="1122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8" descr="http://allvectorlogo.com/img/2017/02/oracle-database-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40402" y="4596087"/>
            <a:ext cx="2633159" cy="143106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RELATIONAL DATABASES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9f2e416d1_0_228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aramond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Sorted Ordered Column-Oriented Stores</a:t>
            </a:r>
            <a:endParaRPr/>
          </a:p>
        </p:txBody>
      </p:sp>
      <p:sp>
        <p:nvSpPr>
          <p:cNvPr id="271" name="Google Shape;271;g119f2e416d1_0_228"/>
          <p:cNvSpPr txBox="1">
            <a:spLocks noGrp="1"/>
          </p:cNvSpPr>
          <p:nvPr>
            <p:ph type="body" idx="1"/>
          </p:nvPr>
        </p:nvSpPr>
        <p:spPr>
          <a:xfrm>
            <a:off x="838200" y="154154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are stored in a column-oriented way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Data efficiently stored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Avoids consuming space for storing nulls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Columns are grouped in column-families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Data isn’t stored as a single table but is stored by column families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Unit of data is a set of key/value pairs 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Identified by “row-key” 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Ordered and sorted based on row-key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Notable for: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Google's Bigtable (used in all </a:t>
            </a:r>
            <a:br>
              <a:rPr lang="en-US"/>
            </a:br>
            <a:r>
              <a:rPr lang="en-US"/>
              <a:t>Google's services)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HBase (Facebook, StumbleUpon, </a:t>
            </a:r>
            <a:br>
              <a:rPr lang="en-US"/>
            </a:br>
            <a:r>
              <a:rPr lang="en-US"/>
              <a:t>Hulu, Yahoo!, ...)</a:t>
            </a:r>
            <a:endParaRPr/>
          </a:p>
        </p:txBody>
      </p:sp>
      <p:pic>
        <p:nvPicPr>
          <p:cNvPr id="272" name="Google Shape;272;g119f2e416d1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3700" y="3919537"/>
            <a:ext cx="3894146" cy="2534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9f2e416d1_0_234"/>
          <p:cNvSpPr txBox="1">
            <a:spLocks noGrp="1"/>
          </p:cNvSpPr>
          <p:nvPr>
            <p:ph type="title"/>
          </p:nvPr>
        </p:nvSpPr>
        <p:spPr>
          <a:xfrm>
            <a:off x="1117600" y="365125"/>
            <a:ext cx="14020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/>
              <a:t>Graph Databases</a:t>
            </a:r>
            <a:endParaRPr sz="3200"/>
          </a:p>
        </p:txBody>
      </p:sp>
      <p:sp>
        <p:nvSpPr>
          <p:cNvPr id="278" name="Google Shape;278;g119f2e416d1_0_234"/>
          <p:cNvSpPr txBox="1">
            <a:spLocks noGrp="1"/>
          </p:cNvSpPr>
          <p:nvPr>
            <p:ph type="body" idx="1"/>
          </p:nvPr>
        </p:nvSpPr>
        <p:spPr>
          <a:xfrm>
            <a:off x="892775" y="1534475"/>
            <a:ext cx="14020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Graph-oriented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Everything is stored as an edge, a node or an attribute.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node and edge can have any number of attributes.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Both the nodes and edges can be labelled.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Labels can be used to narrow searches.</a:t>
            </a:r>
            <a:endParaRPr/>
          </a:p>
        </p:txBody>
      </p:sp>
      <p:sp>
        <p:nvSpPr>
          <p:cNvPr id="279" name="Google Shape;279;g119f2e416d1_0_234"/>
          <p:cNvSpPr txBox="1">
            <a:spLocks noGrp="1"/>
          </p:cNvSpPr>
          <p:nvPr>
            <p:ph type="sldNum" idx="4294967295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280" name="Google Shape;280;g119f2e416d1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474" y="3505200"/>
            <a:ext cx="4580326" cy="30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body" idx="1"/>
          </p:nvPr>
        </p:nvSpPr>
        <p:spPr>
          <a:xfrm>
            <a:off x="1097280" y="1868151"/>
            <a:ext cx="49986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lvl="0" indent="-467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2"/>
              <a:buChar char="•"/>
            </a:pPr>
            <a:r>
              <a:rPr lang="en-US"/>
              <a:t>Used to store fine-grained networks of inter-connected data</a:t>
            </a:r>
            <a:endParaRPr/>
          </a:p>
          <a:p>
            <a:pPr marL="457200" lvl="0" indent="-467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62"/>
              <a:buChar char="•"/>
            </a:pPr>
            <a:r>
              <a:rPr lang="en-US"/>
              <a:t>Stores entities as well the relations amongst the entities</a:t>
            </a:r>
            <a:endParaRPr/>
          </a:p>
          <a:p>
            <a:pPr marL="457200" lvl="0" indent="-467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62"/>
              <a:buChar char="•"/>
            </a:pPr>
            <a:r>
              <a:rPr lang="en-US"/>
              <a:t>Entity is stored as a node with the relationship as edges</a:t>
            </a:r>
            <a:endParaRPr/>
          </a:p>
          <a:p>
            <a:pPr marL="457200" lvl="0" indent="-46749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62"/>
              <a:buChar char="•"/>
            </a:pPr>
            <a:r>
              <a:rPr lang="en-US"/>
              <a:t>Traversing </a:t>
            </a:r>
            <a:r>
              <a:rPr lang="en-US" b="1"/>
              <a:t>persisted relationships</a:t>
            </a:r>
            <a:r>
              <a:rPr lang="en-US"/>
              <a:t> are faster</a:t>
            </a:r>
            <a:endParaRPr/>
          </a:p>
        </p:txBody>
      </p:sp>
      <p:sp>
        <p:nvSpPr>
          <p:cNvPr id="286" name="Google Shape;286;p30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GRAPH BASED</a:t>
            </a:r>
            <a:endParaRPr/>
          </a:p>
        </p:txBody>
      </p:sp>
      <p:pic>
        <p:nvPicPr>
          <p:cNvPr id="287" name="Google Shape;287;p30" descr="Understanding NoSQL Data Modeling Techniques {15 Techniques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5738" y="1809524"/>
            <a:ext cx="4200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6096000" y="2154238"/>
            <a:ext cx="499872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Need to be able to store different data type formats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Users are distributed – low latency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Need redundancy in case of failures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WHEN TO USE A NOSQL DATABASE?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1104540" y="2144489"/>
            <a:ext cx="4497974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Large amounts of data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4068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Terabytes and Petabytes of data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Need horizontal scalability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Need high throughput – fast reads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Need a flexible schema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4068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fixed number of columns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Need high availability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699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400"/>
              <a:t>Need ACID Transactions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895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400"/>
              <a:t>Need ability to do JOINS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88950" marR="5080" lvl="0" indent="-457200" algn="l" rtl="0">
              <a:lnSpc>
                <a:spcPct val="1066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400"/>
              <a:t>Ability to do aggregations and  analytics</a:t>
            </a:r>
            <a:endParaRPr/>
          </a:p>
          <a:p>
            <a:pPr marL="488950" marR="5080" lvl="0" indent="-457200" algn="l" rtl="0">
              <a:lnSpc>
                <a:spcPct val="1066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400"/>
              <a:t>Have changing business  requirements</a:t>
            </a:r>
            <a:endParaRPr sz="2400"/>
          </a:p>
          <a:p>
            <a:pPr marL="488950" marR="818514" lvl="0" indent="-457200" algn="l" rtl="0">
              <a:lnSpc>
                <a:spcPct val="106600"/>
              </a:lnSpc>
              <a:spcBef>
                <a:spcPts val="205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400"/>
              <a:t>Queries are not available and  need to have flexibility</a:t>
            </a:r>
            <a:endParaRPr sz="2400"/>
          </a:p>
          <a:p>
            <a:pPr marL="488950" marR="818514" lvl="0" indent="-457200" algn="l" rtl="0">
              <a:lnSpc>
                <a:spcPct val="106600"/>
              </a:lnSpc>
              <a:spcBef>
                <a:spcPts val="205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400"/>
              <a:t>Have a small dataset</a:t>
            </a:r>
            <a:endParaRPr sz="2400"/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WHEN NOT TO USE A NOSQL DATABASE?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6EFB-7509-49BE-86E1-D64EAF49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74" y="2664705"/>
            <a:ext cx="10515600" cy="1325700"/>
          </a:xfrm>
        </p:spPr>
        <p:txBody>
          <a:bodyPr/>
          <a:lstStyle/>
          <a:p>
            <a:pPr algn="ctr"/>
            <a:r>
              <a:rPr lang="en-US" dirty="0"/>
              <a:t>End of Lecture </a:t>
            </a:r>
          </a:p>
        </p:txBody>
      </p:sp>
    </p:spTree>
    <p:extLst>
      <p:ext uri="{BB962C8B-B14F-4D97-AF65-F5344CB8AC3E}">
        <p14:creationId xmlns:p14="http://schemas.microsoft.com/office/powerpoint/2010/main" val="101066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>
            <a:off x="855395" y="2108200"/>
            <a:ext cx="95763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 b="1"/>
              <a:t>Dramatic decrease in storage costs</a:t>
            </a:r>
            <a:r>
              <a:rPr lang="en-US" sz="2400"/>
              <a:t> -  Exponential rise in data applications</a:t>
            </a:r>
            <a:endParaRPr sz="2400"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 b="1"/>
              <a:t>Variations in Data</a:t>
            </a:r>
            <a:endParaRPr sz="2400"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Continuously </a:t>
            </a:r>
            <a:r>
              <a:rPr lang="en-US" sz="2400" b="1"/>
              <a:t>evolving schema </a:t>
            </a:r>
            <a:r>
              <a:rPr lang="en-US" sz="2400"/>
              <a:t>with change in requirements</a:t>
            </a:r>
            <a:endParaRPr sz="2400" b="1"/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Single </a:t>
            </a:r>
            <a:r>
              <a:rPr lang="en-US" sz="2400" b="1"/>
              <a:t>point of failure</a:t>
            </a:r>
            <a:endParaRPr sz="2400" b="1"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RELATIONAL DATABASES - CHALLENGES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1097280" y="1710813"/>
            <a:ext cx="4998720" cy="415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Relational databases were not built for </a:t>
            </a:r>
            <a:r>
              <a:rPr lang="en-US" b="1"/>
              <a:t>distributed applications.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rPr lang="en-US" sz="2400"/>
              <a:t>Because...</a:t>
            </a:r>
            <a:endParaRPr sz="4000"/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Char char="•"/>
            </a:pPr>
            <a:r>
              <a:rPr lang="en-US" sz="2400"/>
              <a:t>Joins are expensive</a:t>
            </a:r>
            <a:endParaRPr sz="4000"/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Char char="•"/>
            </a:pPr>
            <a:r>
              <a:rPr lang="en-US" sz="2400"/>
              <a:t>Hard to scale horizontally </a:t>
            </a:r>
            <a:endParaRPr sz="4000"/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Char char="•"/>
            </a:pPr>
            <a:r>
              <a:rPr lang="en-US" sz="2400"/>
              <a:t>Expensive (product cost, hardware, maintenance)</a:t>
            </a:r>
            <a:endParaRPr sz="1700"/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108201"/>
            <a:ext cx="4627417" cy="4006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RELATIONAL DATABASES - CHALLENGES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>
            <a:spLocks noGrp="1"/>
          </p:cNvSpPr>
          <p:nvPr>
            <p:ph type="body" idx="1"/>
          </p:nvPr>
        </p:nvSpPr>
        <p:spPr>
          <a:xfrm>
            <a:off x="1097280" y="1710813"/>
            <a:ext cx="4998720" cy="415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Relational databases were not built for </a:t>
            </a:r>
            <a:r>
              <a:rPr lang="en-US" b="1"/>
              <a:t>distributed applications.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rPr lang="en-US" sz="2400"/>
              <a:t>Because...</a:t>
            </a:r>
            <a:endParaRPr sz="4000"/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Char char="•"/>
            </a:pPr>
            <a:r>
              <a:rPr lang="en-US" sz="2400"/>
              <a:t>Joins are expensive</a:t>
            </a:r>
            <a:endParaRPr sz="4000"/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Char char="•"/>
            </a:pPr>
            <a:r>
              <a:rPr lang="en-US" sz="2400"/>
              <a:t>Hard to scale horizontally </a:t>
            </a:r>
            <a:endParaRPr sz="4000"/>
          </a:p>
          <a:p>
            <a:pPr marL="285750" lvl="0" indent="-2857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700"/>
              <a:buChar char="•"/>
            </a:pPr>
            <a:r>
              <a:rPr lang="en-US" sz="2400"/>
              <a:t>Expensive (product cost, hardware, maintenance)</a:t>
            </a:r>
            <a:endParaRPr sz="1700"/>
          </a:p>
        </p:txBody>
      </p:sp>
      <p:sp>
        <p:nvSpPr>
          <p:cNvPr id="110" name="Google Shape;110;p43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RELATIONAL DATABASES - CHALLENGES</a:t>
            </a:r>
            <a:endParaRPr/>
          </a:p>
        </p:txBody>
      </p:sp>
      <p:pic>
        <p:nvPicPr>
          <p:cNvPr id="111" name="Google Shape;11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6480" y="2108201"/>
            <a:ext cx="4494321" cy="4022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9816526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Explosion of </a:t>
            </a:r>
            <a:r>
              <a:rPr lang="en-US" sz="2400" b="1"/>
              <a:t>social media sites </a:t>
            </a:r>
            <a:r>
              <a:rPr lang="en-US" sz="2400"/>
              <a:t>(Facebook, Twitter) with large data needs</a:t>
            </a: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Rise of </a:t>
            </a:r>
            <a:r>
              <a:rPr lang="en-US" sz="2400" b="1"/>
              <a:t>cloud-based solutions </a:t>
            </a:r>
            <a:r>
              <a:rPr lang="en-US" sz="2400"/>
              <a:t>such as Amazon S3 (simple storage solution)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Constantly </a:t>
            </a:r>
            <a:r>
              <a:rPr lang="en-US" sz="2400" b="1"/>
              <a:t>changing requirements</a:t>
            </a:r>
            <a:endParaRPr sz="2400" b="1"/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High-Velocity Data requiring fast query processing</a:t>
            </a: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Increasingly sparse and semi-structured data</a:t>
            </a:r>
            <a:endParaRPr sz="2400"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MODERN DATA REQUIREMENTS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NoSQL stands for: 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Relational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RDBMS</a:t>
            </a:r>
            <a:endParaRPr/>
          </a:p>
          <a:p>
            <a:pPr marL="54406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Not Only SQL</a:t>
            </a:r>
            <a:r>
              <a:rPr lang="en-US"/>
              <a:t> </a:t>
            </a:r>
            <a:endParaRPr/>
          </a:p>
          <a:p>
            <a:pPr marL="1001267" lvl="2" indent="-34289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Allows SQL-like query languages to be used.</a:t>
            </a:r>
            <a:endParaRPr/>
          </a:p>
          <a:p>
            <a:pPr marL="384048" lvl="1" indent="-685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201168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NoSQL is an umbrella term for all databases and data stores that do not follow the RDBMS principles</a:t>
            </a:r>
            <a:endParaRPr b="1"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NOSQL DATABASES</a:t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3505" y="2108201"/>
            <a:ext cx="21621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91440" lvl="0" indent="-80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 "/>
            </a:pPr>
            <a:r>
              <a:rPr lang="en-US" sz="3200" b="1">
                <a:solidFill>
                  <a:schemeClr val="dk1"/>
                </a:solidFill>
              </a:rPr>
              <a:t>“</a:t>
            </a:r>
            <a:r>
              <a:rPr lang="en-US" b="0" i="0">
                <a:solidFill>
                  <a:schemeClr val="dk1"/>
                </a:solidFill>
              </a:rPr>
              <a:t>Next Generation Database Management Systems mostly addressing some of the points: being </a:t>
            </a:r>
            <a:r>
              <a:rPr lang="en-US" b="1" i="0">
                <a:solidFill>
                  <a:schemeClr val="dk1"/>
                </a:solidFill>
              </a:rPr>
              <a:t>non-relational, distributed, open-source</a:t>
            </a:r>
            <a:r>
              <a:rPr lang="en-US" b="0" i="0">
                <a:solidFill>
                  <a:schemeClr val="dk1"/>
                </a:solidFill>
              </a:rPr>
              <a:t> and </a:t>
            </a:r>
            <a:r>
              <a:rPr lang="en-US" b="1" i="0">
                <a:solidFill>
                  <a:schemeClr val="dk1"/>
                </a:solidFill>
              </a:rPr>
              <a:t>horizontally scalable.</a:t>
            </a:r>
            <a:r>
              <a:rPr lang="en-US" sz="3200" b="0" i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3600">
              <a:solidFill>
                <a:schemeClr val="dk1"/>
              </a:solidFill>
            </a:endParaRPr>
          </a:p>
          <a:p>
            <a:pPr marL="91440" lvl="0" indent="-80010" algn="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>
                <a:solidFill>
                  <a:schemeClr val="dk1"/>
                </a:solidFill>
              </a:rPr>
              <a:t>-- Nosql-database.org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83333"/>
              <a:buNone/>
            </a:pPr>
            <a:r>
              <a:rPr lang="en-US">
                <a:solidFill>
                  <a:schemeClr val="dk1"/>
                </a:solidFill>
              </a:rPr>
              <a:t>The primary objective of a NoSQL Database is to have:</a:t>
            </a:r>
            <a:endParaRPr>
              <a:solidFill>
                <a:schemeClr val="dk1"/>
              </a:solidFill>
            </a:endParaRPr>
          </a:p>
          <a:p>
            <a:pPr marL="698500" lvl="1" indent="-219075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SzPct val="105263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Simplicity of design</a:t>
            </a:r>
            <a:endParaRPr>
              <a:solidFill>
                <a:schemeClr val="dk1"/>
              </a:solidFill>
            </a:endParaRPr>
          </a:p>
          <a:p>
            <a:pPr marL="698500" lvl="1" indent="-2190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ct val="105263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Horizontal scaling</a:t>
            </a:r>
            <a:endParaRPr>
              <a:solidFill>
                <a:schemeClr val="dk1"/>
              </a:solidFill>
            </a:endParaRPr>
          </a:p>
          <a:p>
            <a:pPr marL="698500" lvl="1" indent="-21907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Finer control over availability</a:t>
            </a:r>
            <a:endParaRPr sz="20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sz="240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855406" y="928123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84084"/>
              <a:buFont typeface="Century Gothic"/>
              <a:buNone/>
            </a:pPr>
            <a:r>
              <a:rPr lang="en-US"/>
              <a:t>NOSQL DATABASES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2328</Words>
  <Application>Microsoft Office PowerPoint</Application>
  <PresentationFormat>Widescreen</PresentationFormat>
  <Paragraphs>301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Century Gothic</vt:lpstr>
      <vt:lpstr>Times New Roman</vt:lpstr>
      <vt:lpstr>Calibri</vt:lpstr>
      <vt:lpstr>Garamond</vt:lpstr>
      <vt:lpstr>Courier New</vt:lpstr>
      <vt:lpstr>Lato</vt:lpstr>
      <vt:lpstr>Arial</vt:lpstr>
      <vt:lpstr>Simple Light</vt:lpstr>
      <vt:lpstr>Introduction to NoSQL Databases</vt:lpstr>
      <vt:lpstr>RELATIONAL DATABASES</vt:lpstr>
      <vt:lpstr>RELATIONAL DATABASES</vt:lpstr>
      <vt:lpstr>RELATIONAL DATABASES - CHALLENGES</vt:lpstr>
      <vt:lpstr>RELATIONAL DATABASES - CHALLENGES</vt:lpstr>
      <vt:lpstr>RELATIONAL DATABASES - CHALLENGES</vt:lpstr>
      <vt:lpstr>MODERN DATA REQUIREMENTS</vt:lpstr>
      <vt:lpstr>NOSQL DATABASES</vt:lpstr>
      <vt:lpstr>NOSQL DATABASES</vt:lpstr>
      <vt:lpstr>Where does NoSQL come from?</vt:lpstr>
      <vt:lpstr>Dynamo and BigTable</vt:lpstr>
      <vt:lpstr>NoSQL and Big Data</vt:lpstr>
      <vt:lpstr>NoSQL Distinguishing Characteristics</vt:lpstr>
      <vt:lpstr>CHARACTERISTICS OF NOSQL DATABASES</vt:lpstr>
      <vt:lpstr>SCHEMA BASED DATA MODELLING</vt:lpstr>
      <vt:lpstr>SCHEMA BASED DATA MODELLING</vt:lpstr>
      <vt:lpstr>SCHEMALESS DATA MODEL</vt:lpstr>
      <vt:lpstr>SCHEMALESS DATA MODEL</vt:lpstr>
      <vt:lpstr>SCHEMALESS DATA MODEL - ADVANTAGES</vt:lpstr>
      <vt:lpstr>DISTRIBUTED ARCHITECTURE</vt:lpstr>
      <vt:lpstr>BASE (NOT ACID)</vt:lpstr>
      <vt:lpstr>ACID VS. BASE</vt:lpstr>
      <vt:lpstr>CAP THEOREM</vt:lpstr>
      <vt:lpstr>TYPES OF NOSQL DATABASES</vt:lpstr>
      <vt:lpstr>NoSQL Database Types</vt:lpstr>
      <vt:lpstr>Key/Value stores</vt:lpstr>
      <vt:lpstr>Document Databases (Document Store)</vt:lpstr>
      <vt:lpstr>Document Databases (Document Store)</vt:lpstr>
      <vt:lpstr>Document Databases, JSON</vt:lpstr>
      <vt:lpstr>Sorted Ordered Column-Oriented Stores</vt:lpstr>
      <vt:lpstr>Graph Databases</vt:lpstr>
      <vt:lpstr>GRAPH BASED</vt:lpstr>
      <vt:lpstr>WHEN TO USE A NOSQL DATABASE?</vt:lpstr>
      <vt:lpstr>WHEN NOT TO USE A NOSQL DATABASE?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NoSQL Databases</dc:title>
  <dc:creator>Ahmad Ghumman</dc:creator>
  <cp:lastModifiedBy>msds19087</cp:lastModifiedBy>
  <cp:revision>1</cp:revision>
  <dcterms:created xsi:type="dcterms:W3CDTF">2020-01-21T09:26:00Z</dcterms:created>
  <dcterms:modified xsi:type="dcterms:W3CDTF">2022-03-20T11:11:31Z</dcterms:modified>
</cp:coreProperties>
</file>