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</p:sldIdLst>
  <p:sldSz cx="10080625" cy="5670550"/>
  <p:notesSz cx="7772400" cy="10058400"/>
  <p:defaultTextStyle>
    <a:defPPr>
      <a:defRPr lang="en-P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135" autoAdjust="0"/>
  </p:normalViewPr>
  <p:slideViewPr>
    <p:cSldViewPr snapToGrid="0">
      <p:cViewPr varScale="1">
        <p:scale>
          <a:sx n="120" d="100"/>
          <a:sy n="120" d="100"/>
        </p:scale>
        <p:origin x="99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28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9071280" cy="1410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504000" y="3201120"/>
            <a:ext cx="9071280" cy="1410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28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4426560" cy="1410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5152320" y="1656000"/>
            <a:ext cx="4426560" cy="1410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504000" y="3201120"/>
            <a:ext cx="4426560" cy="1410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5152320" y="3201120"/>
            <a:ext cx="4426560" cy="1410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28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2920680" cy="1410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3571200" y="1656000"/>
            <a:ext cx="2920680" cy="1410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6638040" y="1656000"/>
            <a:ext cx="2920680" cy="1410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504000" y="3201120"/>
            <a:ext cx="2920680" cy="1410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3571200" y="3201120"/>
            <a:ext cx="2920680" cy="1410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6638040" y="3201120"/>
            <a:ext cx="2920680" cy="1410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28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504000" y="1656000"/>
            <a:ext cx="9071280" cy="2958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28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9071280" cy="2958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28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4426560" cy="2958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2320" y="1656000"/>
            <a:ext cx="4426560" cy="2958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28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504000" y="565560"/>
            <a:ext cx="9071280" cy="4386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28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4426560" cy="1410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5152320" y="1656000"/>
            <a:ext cx="4426560" cy="2958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504000" y="3201120"/>
            <a:ext cx="4426560" cy="1410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28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504000" y="1656000"/>
            <a:ext cx="9071280" cy="2958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28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4426560" cy="2958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5152320" y="1656000"/>
            <a:ext cx="4426560" cy="1410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5152320" y="3201120"/>
            <a:ext cx="4426560" cy="1410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28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4426560" cy="1410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320" y="1656000"/>
            <a:ext cx="4426560" cy="1410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4000" y="3201120"/>
            <a:ext cx="9071280" cy="1410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28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9071280" cy="1410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504000" y="3201120"/>
            <a:ext cx="9071280" cy="1410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28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4426560" cy="1410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5152320" y="1656000"/>
            <a:ext cx="4426560" cy="1410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504000" y="3201120"/>
            <a:ext cx="4426560" cy="1410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5152320" y="3201120"/>
            <a:ext cx="4426560" cy="1410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28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2920680" cy="1410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3571200" y="1656000"/>
            <a:ext cx="2920680" cy="1410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6638040" y="1656000"/>
            <a:ext cx="2920680" cy="1410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body"/>
          </p:nvPr>
        </p:nvSpPr>
        <p:spPr>
          <a:xfrm>
            <a:off x="504000" y="3201120"/>
            <a:ext cx="2920680" cy="1410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1" name="PlaceHolder 6"/>
          <p:cNvSpPr>
            <a:spLocks noGrp="1"/>
          </p:cNvSpPr>
          <p:nvPr>
            <p:ph type="body"/>
          </p:nvPr>
        </p:nvSpPr>
        <p:spPr>
          <a:xfrm>
            <a:off x="3571200" y="3201120"/>
            <a:ext cx="2920680" cy="1410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2" name="PlaceHolder 7"/>
          <p:cNvSpPr>
            <a:spLocks noGrp="1"/>
          </p:cNvSpPr>
          <p:nvPr>
            <p:ph type="body"/>
          </p:nvPr>
        </p:nvSpPr>
        <p:spPr>
          <a:xfrm>
            <a:off x="6638040" y="3201120"/>
            <a:ext cx="2920680" cy="1410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28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9071280" cy="2958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28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4426560" cy="2958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5152320" y="1656000"/>
            <a:ext cx="4426560" cy="2958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28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504000" y="565560"/>
            <a:ext cx="9071280" cy="4386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28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4426560" cy="1410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5152320" y="1656000"/>
            <a:ext cx="4426560" cy="2958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504000" y="3201120"/>
            <a:ext cx="4426560" cy="1410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28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4426560" cy="2958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5152320" y="1656000"/>
            <a:ext cx="4426560" cy="1410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5152320" y="3201120"/>
            <a:ext cx="4426560" cy="1410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28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4426560" cy="1410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5152320" y="1656000"/>
            <a:ext cx="4426560" cy="1410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504000" y="3201120"/>
            <a:ext cx="9071280" cy="1410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14"/>
          <a:stretch/>
        </p:blipFill>
        <p:spPr>
          <a:xfrm>
            <a:off x="0" y="5104800"/>
            <a:ext cx="10079640" cy="580680"/>
          </a:xfrm>
          <a:prstGeom prst="rect">
            <a:avLst/>
          </a:prstGeom>
          <a:ln w="0">
            <a:noFill/>
          </a:ln>
        </p:spPr>
      </p:pic>
      <p:pic>
        <p:nvPicPr>
          <p:cNvPr id="5" name="Picture 4"/>
          <p:cNvPicPr/>
          <p:nvPr/>
        </p:nvPicPr>
        <p:blipFill>
          <a:blip r:embed="rId15"/>
          <a:stretch/>
        </p:blipFill>
        <p:spPr>
          <a:xfrm>
            <a:off x="0" y="0"/>
            <a:ext cx="10079640" cy="323640"/>
          </a:xfrm>
          <a:prstGeom prst="rect">
            <a:avLst/>
          </a:prstGeom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28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39"/>
          <p:cNvPicPr/>
          <p:nvPr/>
        </p:nvPicPr>
        <p:blipFill>
          <a:blip r:embed="rId14"/>
          <a:stretch/>
        </p:blipFill>
        <p:spPr>
          <a:xfrm>
            <a:off x="6120" y="0"/>
            <a:ext cx="10079640" cy="323640"/>
          </a:xfrm>
          <a:prstGeom prst="rect">
            <a:avLst/>
          </a:prstGeom>
          <a:ln w="0">
            <a:noFill/>
          </a:ln>
        </p:spPr>
      </p:pic>
      <p:pic>
        <p:nvPicPr>
          <p:cNvPr id="41" name="Picture 40"/>
          <p:cNvPicPr/>
          <p:nvPr/>
        </p:nvPicPr>
        <p:blipFill>
          <a:blip r:embed="rId14"/>
          <a:stretch/>
        </p:blipFill>
        <p:spPr>
          <a:xfrm>
            <a:off x="6120" y="5357160"/>
            <a:ext cx="10079640" cy="323640"/>
          </a:xfrm>
          <a:prstGeom prst="rect">
            <a:avLst/>
          </a:prstGeom>
          <a:ln w="0">
            <a:noFill/>
          </a:ln>
        </p:spPr>
      </p:pic>
      <p:sp>
        <p:nvSpPr>
          <p:cNvPr id="42" name="CustomShape 1"/>
          <p:cNvSpPr/>
          <p:nvPr/>
        </p:nvSpPr>
        <p:spPr>
          <a:xfrm>
            <a:off x="1728360" y="5400360"/>
            <a:ext cx="2347920" cy="390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FFFFFF"/>
                </a:solidFill>
                <a:latin typeface="Arial"/>
              </a:rPr>
              <a:t>&lt;date/time&gt;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43" name="CustomShape 2"/>
          <p:cNvSpPr/>
          <p:nvPr/>
        </p:nvSpPr>
        <p:spPr>
          <a:xfrm>
            <a:off x="4221360" y="5400360"/>
            <a:ext cx="3194640" cy="390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FFFFFF"/>
                </a:solidFill>
                <a:latin typeface="Arial"/>
              </a:rPr>
              <a:t>&lt;footer&gt;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44" name="CustomShape 3"/>
          <p:cNvSpPr/>
          <p:nvPr/>
        </p:nvSpPr>
        <p:spPr>
          <a:xfrm>
            <a:off x="7659720" y="5400360"/>
            <a:ext cx="2347920" cy="390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algn="r">
              <a:lnSpc>
                <a:spcPct val="100000"/>
              </a:lnSpc>
            </a:pPr>
            <a:fld id="{97A4DFF4-EE3A-4EB4-A7A8-4DA5A57E5330}" type="slidenum">
              <a:rPr lang="en-US" sz="1400" b="0" strike="noStrike" spc="-1">
                <a:solidFill>
                  <a:srgbClr val="FFFFFF"/>
                </a:solidFill>
                <a:latin typeface="Arial"/>
              </a:rPr>
              <a:t>‹#›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28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6" name="PlaceHolder 5"/>
          <p:cNvSpPr>
            <a:spLocks noGrp="1"/>
          </p:cNvSpPr>
          <p:nvPr>
            <p:ph type="body"/>
          </p:nvPr>
        </p:nvSpPr>
        <p:spPr>
          <a:xfrm>
            <a:off x="504000" y="1656000"/>
            <a:ext cx="9071280" cy="2958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7920" y="648000"/>
            <a:ext cx="9071280" cy="2735640"/>
          </a:xfrm>
          <a:prstGeom prst="rect">
            <a:avLst/>
          </a:prstGeom>
          <a:solidFill>
            <a:srgbClr val="C7243A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200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GB" sz="3200" dirty="0"/>
              <a:t>Bibliometric Analysis of Research Publications in Domain of Computer Science : Case Study of Pakistani Authors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3816000" y="3600000"/>
            <a:ext cx="5255280" cy="1295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1400" dirty="0"/>
              <a:t>Bibliometric Analysis is the study of </a:t>
            </a:r>
            <a:r>
              <a:rPr lang="en-GB" sz="1400" dirty="0" err="1"/>
              <a:t>analyzing</a:t>
            </a:r>
            <a:r>
              <a:rPr lang="en-GB" sz="1400" dirty="0"/>
              <a:t> the scientific research patterns and trends in specific community, country and field etc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85" name="TextShape 3"/>
          <p:cNvSpPr txBox="1"/>
          <p:nvPr/>
        </p:nvSpPr>
        <p:spPr>
          <a:xfrm>
            <a:off x="324465" y="3600000"/>
            <a:ext cx="3200400" cy="9435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US" sz="1200" b="0" strike="noStrike" spc="-1" dirty="0">
                <a:latin typeface="Arial"/>
              </a:rPr>
              <a:t>Hamza Munir		MSDS20061</a:t>
            </a:r>
            <a:endParaRPr lang="en-PK" sz="1200" b="0" strike="noStrike" spc="-1" dirty="0">
              <a:latin typeface="Arial"/>
            </a:endParaRPr>
          </a:p>
          <a:p>
            <a:endParaRPr lang="en-US" sz="1200" b="0" strike="noStrike" spc="-1" dirty="0">
              <a:latin typeface="Arial"/>
            </a:endParaRPr>
          </a:p>
          <a:p>
            <a:r>
              <a:rPr lang="en-US" sz="1200" b="0" strike="noStrike" spc="-1" dirty="0">
                <a:latin typeface="Arial"/>
              </a:rPr>
              <a:t>Agha Muhammad Anas	MSDS20068</a:t>
            </a:r>
          </a:p>
          <a:p>
            <a:endParaRPr lang="en-US" sz="1200" b="0" strike="noStrike" spc="-1" dirty="0">
              <a:latin typeface="Arial"/>
            </a:endParaRPr>
          </a:p>
          <a:p>
            <a:r>
              <a:rPr lang="en-US" sz="1200" b="0" strike="noStrike" spc="-1" dirty="0">
                <a:latin typeface="Arial"/>
              </a:rPr>
              <a:t>Mehmood Ali		MSDS20090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AB9C4-D1D0-406F-8F2B-E34E0956E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291" y="314838"/>
            <a:ext cx="9071280" cy="606936"/>
          </a:xfrm>
        </p:spPr>
        <p:txBody>
          <a:bodyPr/>
          <a:lstStyle/>
          <a:p>
            <a:r>
              <a:rPr lang="en-PK" sz="2000" dirty="0"/>
              <a:t>Research Questions: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38DC68-DF26-467F-AAD8-381655AF529C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191729" y="840657"/>
            <a:ext cx="9383551" cy="4247537"/>
          </a:xfrm>
        </p:spPr>
        <p:txBody>
          <a:bodyPr/>
          <a:lstStyle/>
          <a:p>
            <a:endParaRPr lang="en-PK" sz="1200" dirty="0"/>
          </a:p>
          <a:p>
            <a:pPr marL="0" indent="0">
              <a:buNone/>
            </a:pPr>
            <a:r>
              <a:rPr lang="en-PK" sz="1050" dirty="0"/>
              <a:t>Asking these</a:t>
            </a:r>
            <a:r>
              <a:rPr lang="en-GB" sz="1050" dirty="0"/>
              <a:t> research questions </a:t>
            </a:r>
            <a:r>
              <a:rPr lang="en-PK" sz="1050" dirty="0"/>
              <a:t>will</a:t>
            </a:r>
            <a:r>
              <a:rPr lang="en-GB" sz="1050" dirty="0"/>
              <a:t> form the basis of our research and help us to extract fruitful insights.</a:t>
            </a:r>
            <a:endParaRPr lang="en-PK" sz="1400" dirty="0"/>
          </a:p>
          <a:p>
            <a:pPr marL="0" indent="0">
              <a:buNone/>
            </a:pPr>
            <a:r>
              <a:rPr lang="en-GB" sz="1200" dirty="0"/>
              <a:t>1) What is the trend of Computer Science publications and citations?</a:t>
            </a:r>
            <a:endParaRPr lang="en-PK" sz="1200" dirty="0"/>
          </a:p>
          <a:p>
            <a:pPr marL="0" indent="0">
              <a:buNone/>
            </a:pPr>
            <a:r>
              <a:rPr lang="en-GB" sz="1200" dirty="0"/>
              <a:t> 2) Which research areas have more Computer Science research based on the number of publications? </a:t>
            </a:r>
            <a:endParaRPr lang="en-PK" sz="1200" dirty="0"/>
          </a:p>
          <a:p>
            <a:pPr marL="0" indent="0">
              <a:buNone/>
            </a:pPr>
            <a:r>
              <a:rPr lang="en-GB" sz="1200" dirty="0"/>
              <a:t>3) What are the most influential papers in Computer Science domain according to the number of citations?</a:t>
            </a:r>
            <a:endParaRPr lang="en-PK" sz="1200" dirty="0"/>
          </a:p>
          <a:p>
            <a:pPr marL="0" indent="0">
              <a:buNone/>
            </a:pPr>
            <a:r>
              <a:rPr lang="en-GB" sz="1200" dirty="0"/>
              <a:t> 4) What are the most popular publication venues for Computer Science related papers? </a:t>
            </a:r>
            <a:endParaRPr lang="en-PK" sz="1200" dirty="0"/>
          </a:p>
          <a:p>
            <a:pPr marL="0" indent="0">
              <a:buNone/>
            </a:pPr>
            <a:r>
              <a:rPr lang="en-GB" sz="1200" dirty="0"/>
              <a:t>5) What are the top most supportive funding agencies of Computer Science papers? </a:t>
            </a:r>
            <a:endParaRPr lang="en-PK" sz="1200" dirty="0"/>
          </a:p>
          <a:p>
            <a:pPr marL="0" indent="0">
              <a:buNone/>
            </a:pPr>
            <a:r>
              <a:rPr lang="en-GB" sz="1200" dirty="0"/>
              <a:t>6) What is the future research direction in the Computer Science domain?</a:t>
            </a:r>
            <a:endParaRPr lang="en-PK" sz="1200" dirty="0"/>
          </a:p>
          <a:p>
            <a:pPr marL="0" indent="0">
              <a:buNone/>
            </a:pPr>
            <a:r>
              <a:rPr lang="en-GB" sz="1200" dirty="0"/>
              <a:t> 7) Determine the top cited publications?</a:t>
            </a:r>
            <a:endParaRPr lang="en-PK" sz="1200" dirty="0"/>
          </a:p>
          <a:p>
            <a:pPr marL="0" indent="0">
              <a:buNone/>
            </a:pPr>
            <a:r>
              <a:rPr lang="en-GB" sz="1200" dirty="0"/>
              <a:t> 8) Determine how Pakistani researcher are collaborating with other countries? </a:t>
            </a:r>
            <a:endParaRPr lang="en-PK" sz="1200" dirty="0"/>
          </a:p>
          <a:p>
            <a:pPr marL="0" indent="0">
              <a:buNone/>
            </a:pPr>
            <a:r>
              <a:rPr lang="en-GB" sz="1200" dirty="0"/>
              <a:t>9) Determine which publications were top for each year? </a:t>
            </a:r>
            <a:endParaRPr lang="en-PK" sz="1200" dirty="0"/>
          </a:p>
          <a:p>
            <a:pPr marL="0" indent="0">
              <a:buNone/>
            </a:pPr>
            <a:r>
              <a:rPr lang="en-GB" sz="1200" dirty="0"/>
              <a:t>10) Determine how many publications have recorded maximum citations throughout?</a:t>
            </a:r>
            <a:endParaRPr lang="en-PK" sz="1200" dirty="0"/>
          </a:p>
          <a:p>
            <a:pPr marL="0" indent="0">
              <a:buNone/>
            </a:pPr>
            <a:r>
              <a:rPr lang="en-GB" sz="1200" dirty="0"/>
              <a:t> 11) Determine average citations per Publication? </a:t>
            </a:r>
            <a:endParaRPr lang="en-PK" sz="1200" dirty="0"/>
          </a:p>
          <a:p>
            <a:pPr marL="0" indent="0">
              <a:buNone/>
            </a:pPr>
            <a:r>
              <a:rPr lang="en-GB" sz="1200" dirty="0"/>
              <a:t>12) Determine the publications where Number of Authors are one and greater? </a:t>
            </a:r>
            <a:endParaRPr lang="en-PK" sz="1200" dirty="0"/>
          </a:p>
          <a:p>
            <a:pPr marL="0" indent="0">
              <a:buNone/>
            </a:pPr>
            <a:r>
              <a:rPr lang="en-GB" sz="1200" dirty="0"/>
              <a:t>13) Determine average number of authors per publications?</a:t>
            </a:r>
            <a:endParaRPr lang="en-PK" sz="1200" dirty="0"/>
          </a:p>
        </p:txBody>
      </p:sp>
    </p:spTree>
    <p:extLst>
      <p:ext uri="{BB962C8B-B14F-4D97-AF65-F5344CB8AC3E}">
        <p14:creationId xmlns:p14="http://schemas.microsoft.com/office/powerpoint/2010/main" val="16271262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F6C21-E675-4715-9FE8-9CFA1E02E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858" y="263288"/>
            <a:ext cx="9071280" cy="946080"/>
          </a:xfrm>
        </p:spPr>
        <p:txBody>
          <a:bodyPr/>
          <a:lstStyle/>
          <a:p>
            <a:r>
              <a:rPr lang="en-GB" sz="3200" dirty="0"/>
              <a:t>METHODOLOGY</a:t>
            </a:r>
            <a:endParaRPr lang="en-PK" sz="3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A5DB76-18DD-48A1-AFF0-77713F758C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98755"/>
            <a:ext cx="9733447" cy="4188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162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8AF19-8232-44B9-B48C-D076A3EAE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36" y="372337"/>
            <a:ext cx="9071280" cy="946080"/>
          </a:xfrm>
        </p:spPr>
        <p:txBody>
          <a:bodyPr/>
          <a:lstStyle/>
          <a:p>
            <a:r>
              <a:rPr lang="en-GB" sz="3200" dirty="0"/>
              <a:t>METHODOLOGY</a:t>
            </a:r>
            <a:endParaRPr lang="en-PK" sz="3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E73F54-29B0-4C3E-9DA8-AAADB1E8A8A6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179536" y="1194620"/>
            <a:ext cx="9071280" cy="3157514"/>
          </a:xfrm>
        </p:spPr>
        <p:txBody>
          <a:bodyPr/>
          <a:lstStyle/>
          <a:p>
            <a:pPr marL="0" indent="0">
              <a:buNone/>
            </a:pPr>
            <a:r>
              <a:rPr lang="en-PK" sz="1600" dirty="0"/>
              <a:t>T</a:t>
            </a:r>
            <a:r>
              <a:rPr lang="en-GB" sz="1600" dirty="0"/>
              <a:t>o measure the impact of research published, we used several bibliometric indicators</a:t>
            </a:r>
            <a:endParaRPr lang="en-PK" sz="1600" dirty="0"/>
          </a:p>
          <a:p>
            <a:pPr>
              <a:buFont typeface="+mj-lt"/>
              <a:buAutoNum type="arabicPeriod"/>
            </a:pPr>
            <a:r>
              <a:rPr lang="en-GB" sz="1600" dirty="0"/>
              <a:t>META-BASED ANALYSIS</a:t>
            </a:r>
            <a:r>
              <a:rPr lang="en-PK" sz="1600" dirty="0"/>
              <a:t>:</a:t>
            </a:r>
          </a:p>
          <a:p>
            <a:pPr marL="0" indent="0">
              <a:buNone/>
            </a:pPr>
            <a:r>
              <a:rPr lang="en-PK" sz="1600" dirty="0"/>
              <a:t>        </a:t>
            </a:r>
            <a:r>
              <a:rPr lang="en-GB" sz="1600" dirty="0"/>
              <a:t>Count Of Publications (P) per Author : Author published how many number of Articles.</a:t>
            </a:r>
            <a:endParaRPr lang="en-PK" sz="1600" dirty="0"/>
          </a:p>
          <a:p>
            <a:pPr marL="0" indent="0">
              <a:buNone/>
            </a:pPr>
            <a:r>
              <a:rPr lang="en-GB" sz="1600" dirty="0"/>
              <a:t> </a:t>
            </a:r>
            <a:r>
              <a:rPr lang="en-PK" sz="1600" dirty="0"/>
              <a:t>       </a:t>
            </a:r>
            <a:r>
              <a:rPr lang="en-GB" sz="1600" dirty="0"/>
              <a:t>Count Of Publications (P) per Country : Country contributed in publishing how many number of Articles. </a:t>
            </a:r>
            <a:endParaRPr lang="en-PK" sz="1600" dirty="0"/>
          </a:p>
          <a:p>
            <a:pPr marL="0" indent="0">
              <a:buNone/>
            </a:pPr>
            <a:r>
              <a:rPr lang="en-PK" sz="1600" dirty="0"/>
              <a:t>        </a:t>
            </a:r>
            <a:r>
              <a:rPr lang="en-GB" sz="1600" dirty="0"/>
              <a:t>Count Of References per article : Article used how many number of references</a:t>
            </a:r>
            <a:r>
              <a:rPr lang="en-PK" sz="1600" dirty="0"/>
              <a:t>.</a:t>
            </a:r>
          </a:p>
          <a:p>
            <a:pPr marL="0" indent="0">
              <a:buNone/>
            </a:pPr>
            <a:endParaRPr lang="en-PK" sz="1600" dirty="0"/>
          </a:p>
          <a:p>
            <a:pPr marL="0" indent="0">
              <a:buNone/>
            </a:pPr>
            <a:r>
              <a:rPr lang="en-PK" sz="1600" dirty="0"/>
              <a:t>2.  </a:t>
            </a:r>
            <a:r>
              <a:rPr lang="en-GB" sz="1600" dirty="0"/>
              <a:t>CONTENT-BASED ANALYSIS Word Cloud : </a:t>
            </a:r>
            <a:endParaRPr lang="en-PK" sz="1600" dirty="0"/>
          </a:p>
          <a:p>
            <a:pPr marL="0" indent="0">
              <a:buNone/>
            </a:pPr>
            <a:r>
              <a:rPr lang="en-PK" sz="1600" dirty="0"/>
              <a:t>                            </a:t>
            </a:r>
            <a:r>
              <a:rPr lang="en-GB" sz="1600" dirty="0"/>
              <a:t>Most frequent word used in Document Abstract, Author Keywords and Document Title</a:t>
            </a:r>
            <a:endParaRPr lang="en-PK" sz="1600" dirty="0"/>
          </a:p>
        </p:txBody>
      </p:sp>
    </p:spTree>
    <p:extLst>
      <p:ext uri="{BB962C8B-B14F-4D97-AF65-F5344CB8AC3E}">
        <p14:creationId xmlns:p14="http://schemas.microsoft.com/office/powerpoint/2010/main" val="28494765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20377-3AB7-4212-A880-C01637FD3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 dirty="0"/>
              <a:t>METHODOLOGY</a:t>
            </a:r>
            <a:endParaRPr lang="en-PK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F68ADB-7738-4592-A58D-A6244A7C6961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235974" y="1401097"/>
            <a:ext cx="9339306" cy="3213383"/>
          </a:xfrm>
        </p:spPr>
        <p:txBody>
          <a:bodyPr/>
          <a:lstStyle/>
          <a:p>
            <a:pPr marL="0" indent="0">
              <a:buNone/>
            </a:pPr>
            <a:r>
              <a:rPr lang="en-PK" sz="1800" dirty="0"/>
              <a:t>3. </a:t>
            </a:r>
            <a:r>
              <a:rPr lang="en-GB" sz="1800" dirty="0"/>
              <a:t>CITATION-BASED ANALYSIS </a:t>
            </a:r>
            <a:r>
              <a:rPr lang="en-PK" sz="1800" dirty="0"/>
              <a:t>:</a:t>
            </a:r>
          </a:p>
          <a:p>
            <a:pPr marL="0" indent="0">
              <a:buNone/>
            </a:pPr>
            <a:r>
              <a:rPr lang="en-GB" sz="1600" dirty="0"/>
              <a:t>Average Citation per Year : What is the average citations per year.</a:t>
            </a:r>
            <a:endParaRPr lang="en-PK" sz="1600" dirty="0"/>
          </a:p>
          <a:p>
            <a:pPr marL="0" indent="0">
              <a:buNone/>
            </a:pPr>
            <a:r>
              <a:rPr lang="en-GB" sz="1600" dirty="0"/>
              <a:t> Average Citation per Author : Total Number of Citations present against a Keyword.</a:t>
            </a:r>
            <a:endParaRPr lang="en-PK" sz="1600" dirty="0"/>
          </a:p>
          <a:p>
            <a:pPr marL="0" indent="0">
              <a:buNone/>
            </a:pPr>
            <a:endParaRPr lang="en-PK" sz="1800" dirty="0"/>
          </a:p>
          <a:p>
            <a:pPr marL="0" indent="0">
              <a:buNone/>
            </a:pPr>
            <a:r>
              <a:rPr lang="en-PK" sz="1800" dirty="0"/>
              <a:t>4. </a:t>
            </a:r>
            <a:r>
              <a:rPr lang="en-GB" sz="1800" dirty="0"/>
              <a:t>SOCIAL NETWORK ANALYSIS</a:t>
            </a:r>
            <a:r>
              <a:rPr lang="en-PK" sz="1800" dirty="0"/>
              <a:t> : </a:t>
            </a:r>
          </a:p>
          <a:p>
            <a:pPr marL="0" indent="0">
              <a:buNone/>
            </a:pPr>
            <a:r>
              <a:rPr lang="en-PK" sz="1800" dirty="0"/>
              <a:t>			</a:t>
            </a:r>
            <a:r>
              <a:rPr lang="en-PK" sz="1600" dirty="0"/>
              <a:t>is</a:t>
            </a:r>
            <a:r>
              <a:rPr lang="en-GB" sz="1600" dirty="0"/>
              <a:t> used when we cannot observe relationship or dig out much information through statistical </a:t>
            </a:r>
            <a:r>
              <a:rPr lang="en-GB" sz="1600" dirty="0" err="1"/>
              <a:t>analysis.Social</a:t>
            </a:r>
            <a:r>
              <a:rPr lang="en-GB" sz="1600" dirty="0"/>
              <a:t> network analyses are useful in finding hidden details and communities within data.</a:t>
            </a:r>
            <a:r>
              <a:rPr lang="en-PK" sz="2400" dirty="0"/>
              <a:t> </a:t>
            </a:r>
          </a:p>
          <a:p>
            <a:pPr marL="0" indent="0">
              <a:buNone/>
            </a:pPr>
            <a:endParaRPr lang="en-PK" sz="1800" dirty="0"/>
          </a:p>
        </p:txBody>
      </p:sp>
    </p:spTree>
    <p:extLst>
      <p:ext uri="{BB962C8B-B14F-4D97-AF65-F5344CB8AC3E}">
        <p14:creationId xmlns:p14="http://schemas.microsoft.com/office/powerpoint/2010/main" val="17940324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60E0B-37F9-458C-B0B4-05CC24C94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400" dirty="0"/>
              <a:t>METHODOLOGY</a:t>
            </a:r>
            <a:br>
              <a:rPr lang="en-PK" sz="2400" dirty="0"/>
            </a:br>
            <a:endParaRPr lang="en-PK" sz="2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8E0015-9439-4EB5-B873-E08ED1214B5E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73742" y="1143000"/>
            <a:ext cx="4966570" cy="3961990"/>
          </a:xfrm>
        </p:spPr>
        <p:txBody>
          <a:bodyPr/>
          <a:lstStyle/>
          <a:p>
            <a:pPr marL="0" indent="0">
              <a:buNone/>
            </a:pPr>
            <a:r>
              <a:rPr lang="en-PK" dirty="0"/>
              <a:t>	</a:t>
            </a:r>
          </a:p>
          <a:p>
            <a:pPr marL="0" indent="0">
              <a:buNone/>
            </a:pPr>
            <a:r>
              <a:rPr lang="en-PK" sz="2000" dirty="0"/>
              <a:t>5. </a:t>
            </a:r>
            <a:r>
              <a:rPr lang="en-GB" sz="2000" dirty="0"/>
              <a:t> LOTKA’S LAW</a:t>
            </a:r>
            <a:r>
              <a:rPr lang="en-PK" sz="2000" dirty="0"/>
              <a:t>:</a:t>
            </a:r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sz="1800" dirty="0" err="1"/>
              <a:t>Lotka’s</a:t>
            </a:r>
            <a:r>
              <a:rPr lang="en-GB" sz="1800" dirty="0"/>
              <a:t> law is a discrete probability distribution function that tells the author productivity within that domain. </a:t>
            </a:r>
            <a:r>
              <a:rPr lang="en-GB" sz="1800" dirty="0" err="1"/>
              <a:t>Lotka’s</a:t>
            </a:r>
            <a:r>
              <a:rPr lang="en-GB" sz="1800" dirty="0"/>
              <a:t> Law describes the frequency of publication by authors in each field.</a:t>
            </a:r>
            <a:endParaRPr lang="en-PK" sz="1800" dirty="0"/>
          </a:p>
          <a:p>
            <a:pPr marL="0" indent="0">
              <a:buNone/>
            </a:pPr>
            <a:endParaRPr lang="en-PK" sz="1800" dirty="0"/>
          </a:p>
          <a:p>
            <a:pPr marL="0" indent="0">
              <a:buNone/>
            </a:pPr>
            <a:r>
              <a:rPr lang="en-PK" sz="1800" dirty="0"/>
              <a:t>6. </a:t>
            </a:r>
            <a:r>
              <a:rPr lang="en-GB" sz="2000" dirty="0"/>
              <a:t>BRADFORD’S LAW</a:t>
            </a:r>
            <a:r>
              <a:rPr lang="en-PK" sz="2000" dirty="0"/>
              <a:t>:</a:t>
            </a:r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sz="1800" dirty="0"/>
              <a:t>Bradford’s Law serves as a general guideline to librarians in determining the number of core journals in any given field.</a:t>
            </a:r>
            <a:endParaRPr lang="en-PK" sz="1800" dirty="0"/>
          </a:p>
          <a:p>
            <a:pPr marL="0" indent="0">
              <a:buNone/>
            </a:pPr>
            <a:r>
              <a:rPr lang="en-PK" dirty="0"/>
              <a:t>	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DDF597-BA6E-41E1-928C-87B0A387F6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6291" y="376085"/>
            <a:ext cx="4535838" cy="22712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75D5938-A996-4049-AEC8-D534C8D85C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9923" y="2835275"/>
            <a:ext cx="4602207" cy="2269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8194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66F65-7459-43BB-BA24-C63FA2068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290" y="336959"/>
            <a:ext cx="9071280" cy="1436181"/>
          </a:xfrm>
        </p:spPr>
        <p:txBody>
          <a:bodyPr/>
          <a:lstStyle/>
          <a:p>
            <a:r>
              <a:rPr lang="en-PK" sz="2800" dirty="0"/>
              <a:t>Results: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6F38B6-FED5-4BED-A3D0-46BE31690617}"/>
              </a:ext>
            </a:extLst>
          </p:cNvPr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r>
              <a:rPr lang="en-PK" sz="1800" dirty="0"/>
              <a:t>A</a:t>
            </a:r>
            <a:r>
              <a:rPr lang="en-GB" sz="1800" dirty="0" err="1"/>
              <a:t>nalysis</a:t>
            </a:r>
            <a:r>
              <a:rPr lang="en-GB" sz="1800" dirty="0"/>
              <a:t> and finding</a:t>
            </a:r>
            <a:r>
              <a:rPr lang="en-PK" sz="1800" dirty="0"/>
              <a:t>s </a:t>
            </a:r>
            <a:r>
              <a:rPr lang="en-GB" sz="1800" dirty="0"/>
              <a:t>about the Computer Science publications by Pakistani Authors are presented</a:t>
            </a:r>
            <a:r>
              <a:rPr lang="en-PK" sz="1800" dirty="0"/>
              <a:t>.</a:t>
            </a:r>
          </a:p>
          <a:p>
            <a:r>
              <a:rPr lang="en-GB" sz="1800" dirty="0"/>
              <a:t>Citation base</a:t>
            </a:r>
            <a:r>
              <a:rPr lang="en-PK" sz="1800" dirty="0"/>
              <a:t>d</a:t>
            </a:r>
            <a:r>
              <a:rPr lang="en-GB" sz="1800" dirty="0"/>
              <a:t> analysis is performed to analyse the impact of research.</a:t>
            </a:r>
            <a:endParaRPr lang="en-PK" sz="1800" dirty="0"/>
          </a:p>
          <a:p>
            <a:r>
              <a:rPr lang="en-GB" sz="1800" dirty="0"/>
              <a:t> Publication base</a:t>
            </a:r>
            <a:r>
              <a:rPr lang="en-PK" sz="1800" dirty="0"/>
              <a:t>d</a:t>
            </a:r>
            <a:r>
              <a:rPr lang="en-GB" sz="1800" dirty="0"/>
              <a:t> analysis is performed to </a:t>
            </a:r>
            <a:r>
              <a:rPr lang="en-GB" sz="1800" dirty="0" err="1"/>
              <a:t>analyze</a:t>
            </a:r>
            <a:r>
              <a:rPr lang="en-GB" sz="1800" dirty="0"/>
              <a:t> the top publications. </a:t>
            </a:r>
            <a:endParaRPr lang="en-PK" sz="1800" dirty="0"/>
          </a:p>
          <a:p>
            <a:r>
              <a:rPr lang="en-GB" sz="1800" dirty="0"/>
              <a:t>Different types of </a:t>
            </a:r>
            <a:r>
              <a:rPr lang="en-PK" sz="1800" dirty="0"/>
              <a:t>C</a:t>
            </a:r>
            <a:r>
              <a:rPr lang="en-GB" sz="1800" dirty="0" err="1"/>
              <a:t>ontent</a:t>
            </a:r>
            <a:r>
              <a:rPr lang="en-GB" sz="1800" dirty="0"/>
              <a:t> base</a:t>
            </a:r>
            <a:r>
              <a:rPr lang="en-PK" sz="1800" dirty="0"/>
              <a:t>d</a:t>
            </a:r>
            <a:r>
              <a:rPr lang="en-GB" sz="1800" dirty="0"/>
              <a:t> analysis is also performed for better understanding of research patterns.</a:t>
            </a:r>
            <a:endParaRPr lang="en-PK" sz="1800" dirty="0"/>
          </a:p>
          <a:p>
            <a:r>
              <a:rPr lang="en-GB" sz="1800" dirty="0"/>
              <a:t> The Impact of Different journals, Publishers and Funding Organization</a:t>
            </a:r>
            <a:r>
              <a:rPr lang="en-PK" sz="1800" dirty="0"/>
              <a:t> is also </a:t>
            </a:r>
            <a:r>
              <a:rPr lang="en-PK" sz="1800" dirty="0" err="1"/>
              <a:t>analyzed</a:t>
            </a:r>
            <a:endParaRPr lang="en-PK" sz="1800" dirty="0"/>
          </a:p>
        </p:txBody>
      </p:sp>
    </p:spTree>
    <p:extLst>
      <p:ext uri="{BB962C8B-B14F-4D97-AF65-F5344CB8AC3E}">
        <p14:creationId xmlns:p14="http://schemas.microsoft.com/office/powerpoint/2010/main" val="1737882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4C99C-8982-46E0-BA77-EE49BBF53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14837"/>
            <a:ext cx="9071280" cy="946080"/>
          </a:xfrm>
        </p:spPr>
        <p:txBody>
          <a:bodyPr/>
          <a:lstStyle/>
          <a:p>
            <a:r>
              <a:rPr lang="en-PK" sz="3200" dirty="0"/>
              <a:t>Results: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62FCBD-0A00-45F5-B0AB-131A4D34EB75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0" y="314837"/>
            <a:ext cx="4159045" cy="2958480"/>
          </a:xfrm>
        </p:spPr>
        <p:txBody>
          <a:bodyPr/>
          <a:lstStyle/>
          <a:p>
            <a:r>
              <a:rPr lang="en-GB" sz="2400" dirty="0"/>
              <a:t>CITATION ANALYSIS</a:t>
            </a:r>
            <a:endParaRPr lang="en-PK" sz="2400" dirty="0"/>
          </a:p>
          <a:p>
            <a:pPr marL="457200" indent="-457200">
              <a:buFont typeface="+mj-lt"/>
              <a:buAutoNum type="arabicPeriod"/>
            </a:pPr>
            <a:r>
              <a:rPr lang="en-GB" sz="2000" dirty="0"/>
              <a:t>Average Article Citation per</a:t>
            </a:r>
            <a:endParaRPr lang="en-PK" sz="2000" dirty="0"/>
          </a:p>
          <a:p>
            <a:pPr marL="0" indent="0">
              <a:buNone/>
            </a:pPr>
            <a:r>
              <a:rPr lang="en-GB" sz="2000" dirty="0"/>
              <a:t> Year</a:t>
            </a:r>
            <a:endParaRPr lang="en-PK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0677E1-8364-4AE1-92EF-07F38B6865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2065" y="314837"/>
            <a:ext cx="6039464" cy="4780731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6740046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4C99C-8982-46E0-BA77-EE49BBF53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14837"/>
            <a:ext cx="9071280" cy="946080"/>
          </a:xfrm>
        </p:spPr>
        <p:txBody>
          <a:bodyPr/>
          <a:lstStyle/>
          <a:p>
            <a:r>
              <a:rPr lang="en-PK" sz="3200" dirty="0"/>
              <a:t>Results: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62FCBD-0A00-45F5-B0AB-131A4D34EB75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132736" y="1260917"/>
            <a:ext cx="4159045" cy="2958480"/>
          </a:xfrm>
        </p:spPr>
        <p:txBody>
          <a:bodyPr/>
          <a:lstStyle/>
          <a:p>
            <a:r>
              <a:rPr lang="en-PK" sz="2400" dirty="0"/>
              <a:t>2</a:t>
            </a:r>
            <a:r>
              <a:rPr lang="en-PK" sz="2800" dirty="0"/>
              <a:t>. </a:t>
            </a:r>
            <a:r>
              <a:rPr lang="en-GB" sz="2400" dirty="0"/>
              <a:t>Citation Distribution</a:t>
            </a:r>
            <a:r>
              <a:rPr lang="en-PK" sz="2400" dirty="0"/>
              <a:t>:</a:t>
            </a:r>
          </a:p>
          <a:p>
            <a:endParaRPr lang="en-PK" sz="1400" dirty="0"/>
          </a:p>
          <a:p>
            <a:endParaRPr lang="en-PK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PK" sz="1200" dirty="0"/>
              <a:t>A</a:t>
            </a:r>
            <a:r>
              <a:rPr lang="en-GB" sz="1200" dirty="0"/>
              <a:t>round 38 percent of the documents only got citations from 1-5.</a:t>
            </a:r>
            <a:endParaRPr lang="en-PK" sz="1200" dirty="0"/>
          </a:p>
          <a:p>
            <a:endParaRPr lang="en-PK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/>
              <a:t> The most alarming thing is the 28 percent of the documents didn’t get any citation</a:t>
            </a:r>
            <a:r>
              <a:rPr lang="en-PK" sz="1200" dirty="0"/>
              <a:t>.</a:t>
            </a:r>
          </a:p>
          <a:p>
            <a:endParaRPr lang="en-PK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/>
              <a:t>Only 3 percent of the documents got more than 50 citations</a:t>
            </a:r>
            <a:endParaRPr lang="en-PK" sz="3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8982D9A-9BAF-4D57-A98C-F2C2AE624E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5849" y="1017569"/>
            <a:ext cx="4114800" cy="27432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289333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4C99C-8982-46E0-BA77-EE49BBF53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14837"/>
            <a:ext cx="9071280" cy="946080"/>
          </a:xfrm>
        </p:spPr>
        <p:txBody>
          <a:bodyPr/>
          <a:lstStyle/>
          <a:p>
            <a:r>
              <a:rPr lang="en-PK" sz="3200" dirty="0"/>
              <a:t>Results: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62FCBD-0A00-45F5-B0AB-131A4D34EB75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0" y="1260917"/>
            <a:ext cx="4159045" cy="2958480"/>
          </a:xfrm>
        </p:spPr>
        <p:txBody>
          <a:bodyPr/>
          <a:lstStyle/>
          <a:p>
            <a:r>
              <a:rPr lang="en-PK" sz="2400" dirty="0"/>
              <a:t>3. Most-Cited Articles:</a:t>
            </a:r>
          </a:p>
          <a:p>
            <a:endParaRPr lang="en-PK" sz="18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PK" sz="1200" dirty="0">
                <a:latin typeface="+mn-lt"/>
              </a:rPr>
              <a:t>L</a:t>
            </a:r>
            <a:r>
              <a:rPr lang="en-GB" sz="1200" dirty="0" err="1">
                <a:latin typeface="+mn-lt"/>
              </a:rPr>
              <a:t>eading</a:t>
            </a:r>
            <a:r>
              <a:rPr lang="en-GB" sz="1200" dirty="0">
                <a:latin typeface="+mn-lt"/>
              </a:rPr>
              <a:t> publication in </a:t>
            </a:r>
            <a:r>
              <a:rPr lang="en-PK" sz="1200" dirty="0">
                <a:latin typeface="+mn-lt"/>
              </a:rPr>
              <a:t>the </a:t>
            </a:r>
            <a:r>
              <a:rPr lang="en-GB" sz="1200" dirty="0">
                <a:latin typeface="+mn-lt"/>
              </a:rPr>
              <a:t>list is published in 2018 by Khan, Minhaj </a:t>
            </a:r>
            <a:r>
              <a:rPr lang="en-GB" sz="1200" dirty="0" err="1">
                <a:latin typeface="+mn-lt"/>
              </a:rPr>
              <a:t>Ahmad|Salah</a:t>
            </a:r>
            <a:r>
              <a:rPr lang="en-GB" sz="1200" dirty="0">
                <a:latin typeface="+mn-lt"/>
              </a:rPr>
              <a:t>, Khaled in the Web of Science category Computer Science, Theory &amp; Methods. The research focus in this paper is about IoT security, Block-chain and IoT protocols. </a:t>
            </a:r>
            <a:endParaRPr lang="en-PK" sz="1200" dirty="0">
              <a:latin typeface="+mn-lt"/>
            </a:endParaRPr>
          </a:p>
          <a:p>
            <a:endParaRPr lang="en-PK" sz="1200" dirty="0">
              <a:latin typeface="+mn-l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>
                <a:latin typeface="+mn-lt"/>
              </a:rPr>
              <a:t>The other leading research publication</a:t>
            </a:r>
            <a:r>
              <a:rPr lang="en-PK" sz="1200" dirty="0">
                <a:latin typeface="+mn-lt"/>
              </a:rPr>
              <a:t>s</a:t>
            </a:r>
            <a:r>
              <a:rPr lang="en-GB" sz="1200" dirty="0">
                <a:latin typeface="+mn-lt"/>
              </a:rPr>
              <a:t> are from the cloud Computing, Wireless sensor networks and Artificial Intelligence. </a:t>
            </a:r>
            <a:endParaRPr lang="en-PK" sz="1200" dirty="0">
              <a:latin typeface="+mn-l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>
                <a:latin typeface="+mn-lt"/>
              </a:rPr>
              <a:t>Whereas in detailed research we found the papers published in 2020 has got the maximum total citation are 64.</a:t>
            </a:r>
            <a:endParaRPr lang="en-PK" sz="1200" dirty="0">
              <a:latin typeface="+mn-l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>
                <a:latin typeface="+mn-lt"/>
              </a:rPr>
              <a:t> It is also observed that the top articles published in 2020 are focused on medical which we can relate with global pandemic due to COVID-19</a:t>
            </a:r>
            <a:r>
              <a:rPr lang="en-GB" sz="1050" dirty="0">
                <a:latin typeface="+mn-lt"/>
              </a:rPr>
              <a:t>.</a:t>
            </a:r>
            <a:endParaRPr lang="en-PK" dirty="0">
              <a:latin typeface="+mn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B5731C-E507-4D26-869D-0C1C341C44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5640" y="1810262"/>
            <a:ext cx="5339019" cy="151171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42912537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4C99C-8982-46E0-BA77-EE49BBF53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06566"/>
            <a:ext cx="9071280" cy="688053"/>
          </a:xfrm>
        </p:spPr>
        <p:txBody>
          <a:bodyPr/>
          <a:lstStyle/>
          <a:p>
            <a:r>
              <a:rPr lang="en-PK" sz="2400" dirty="0"/>
              <a:t>Results: </a:t>
            </a:r>
            <a:br>
              <a:rPr lang="en-PK" sz="2400" dirty="0"/>
            </a:br>
            <a:r>
              <a:rPr lang="en-PK" sz="2400" dirty="0"/>
              <a:t> 4. Annual Scientific Production:</a:t>
            </a:r>
            <a:br>
              <a:rPr lang="en-PK" sz="2400" dirty="0"/>
            </a:br>
            <a:endParaRPr lang="en-PK" sz="2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62FCBD-0A00-45F5-B0AB-131A4D34EB75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0" y="1260917"/>
            <a:ext cx="4159045" cy="2958480"/>
          </a:xfrm>
        </p:spPr>
        <p:txBody>
          <a:bodyPr/>
          <a:lstStyle/>
          <a:p>
            <a:endParaRPr lang="en-PK" sz="1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C546F00-660D-402A-9B25-097A2C81E5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94619"/>
            <a:ext cx="9733936" cy="3587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235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04000" y="565560"/>
            <a:ext cx="9071280" cy="946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400" b="0" strike="noStrike" spc="-1">
                <a:solidFill>
                  <a:srgbClr val="C7243A"/>
                </a:solidFill>
                <a:latin typeface="Arial"/>
              </a:rPr>
              <a:t>Objective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504000" y="1656000"/>
            <a:ext cx="9071280" cy="3527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PK" sz="2400" dirty="0"/>
              <a:t>P</a:t>
            </a:r>
            <a:r>
              <a:rPr lang="en-GB" sz="2400" dirty="0" err="1"/>
              <a:t>urpose</a:t>
            </a:r>
            <a:r>
              <a:rPr lang="en-GB" sz="2400" dirty="0"/>
              <a:t> is to take a general look at the different approaches adopted by different researchers</a:t>
            </a:r>
            <a:r>
              <a:rPr lang="en-PK" sz="2400" dirty="0"/>
              <a:t>.</a:t>
            </a: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PK" sz="2400" dirty="0"/>
              <a:t>O</a:t>
            </a:r>
            <a:r>
              <a:rPr lang="en-GB" sz="2400" dirty="0" err="1"/>
              <a:t>ur</a:t>
            </a:r>
            <a:r>
              <a:rPr lang="en-GB" sz="2400" dirty="0"/>
              <a:t> investigations </a:t>
            </a:r>
            <a:r>
              <a:rPr lang="en-PK" sz="2400" dirty="0"/>
              <a:t>are </a:t>
            </a:r>
            <a:r>
              <a:rPr lang="en-GB" sz="2400" dirty="0"/>
              <a:t>focus</a:t>
            </a:r>
            <a:r>
              <a:rPr lang="en-PK" sz="2400" dirty="0"/>
              <a:t>ed</a:t>
            </a:r>
            <a:r>
              <a:rPr lang="en-GB" sz="2400" dirty="0"/>
              <a:t> on the publication trends in </a:t>
            </a:r>
            <a:r>
              <a:rPr lang="en-PK" sz="2400" dirty="0"/>
              <a:t>C</a:t>
            </a:r>
            <a:r>
              <a:rPr lang="en-GB" sz="2400" dirty="0" err="1"/>
              <a:t>omputer</a:t>
            </a:r>
            <a:r>
              <a:rPr lang="en-GB" sz="2400" dirty="0"/>
              <a:t> </a:t>
            </a:r>
            <a:r>
              <a:rPr lang="en-PK" sz="2400" dirty="0"/>
              <a:t>S</a:t>
            </a:r>
            <a:r>
              <a:rPr lang="en-GB" sz="2400" dirty="0" err="1"/>
              <a:t>cience</a:t>
            </a:r>
            <a:r>
              <a:rPr lang="en-GB" sz="2400" dirty="0"/>
              <a:t> journal publications</a:t>
            </a:r>
            <a:r>
              <a:rPr lang="en-PK" sz="2400" dirty="0"/>
              <a:t>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4C99C-8982-46E0-BA77-EE49BBF53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06566"/>
            <a:ext cx="9071280" cy="688053"/>
          </a:xfrm>
        </p:spPr>
        <p:txBody>
          <a:bodyPr/>
          <a:lstStyle/>
          <a:p>
            <a:r>
              <a:rPr lang="en-PK" sz="2400" dirty="0"/>
              <a:t>Results: </a:t>
            </a:r>
            <a:br>
              <a:rPr lang="en-PK" sz="2400" dirty="0"/>
            </a:br>
            <a:r>
              <a:rPr lang="en-PK" sz="2400" dirty="0"/>
              <a:t> 5. Monthly Scientific Production(2019 and 2020):</a:t>
            </a:r>
            <a:br>
              <a:rPr lang="en-PK" sz="2400" dirty="0"/>
            </a:br>
            <a:endParaRPr lang="en-PK" sz="2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62FCBD-0A00-45F5-B0AB-131A4D34EB75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0" y="1260917"/>
            <a:ext cx="4159045" cy="2958480"/>
          </a:xfrm>
        </p:spPr>
        <p:txBody>
          <a:bodyPr/>
          <a:lstStyle/>
          <a:p>
            <a:endParaRPr lang="en-PK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7CD513-B96A-4F3B-B1A5-2F5D646594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60916"/>
            <a:ext cx="4579374" cy="342907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ED30A28-0EEA-45CA-92E8-D25D1F9036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312" y="1260916"/>
            <a:ext cx="4988592" cy="332142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759792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57913-28D6-48D4-8371-DAFFB895A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K" sz="2400" dirty="0"/>
              <a:t>Results: </a:t>
            </a:r>
            <a:br>
              <a:rPr lang="en-PK" sz="2400" dirty="0"/>
            </a:br>
            <a:r>
              <a:rPr lang="en-PK" sz="2400" dirty="0"/>
              <a:t> 6. Author Corresponding Country:</a:t>
            </a:r>
            <a:br>
              <a:rPr lang="en-PK" sz="2400" dirty="0"/>
            </a:br>
            <a:endParaRPr lang="en-PK" sz="2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BFAAD7-E6FC-4402-BC5E-9F954837C4DD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131493" y="1511640"/>
            <a:ext cx="3374826" cy="3229966"/>
          </a:xfrm>
        </p:spPr>
        <p:txBody>
          <a:bodyPr/>
          <a:lstStyle/>
          <a:p>
            <a:r>
              <a:rPr lang="en-PK" sz="1200" dirty="0"/>
              <a:t>A</a:t>
            </a:r>
            <a:r>
              <a:rPr lang="en-GB" sz="1200" dirty="0" err="1"/>
              <a:t>nalysis</a:t>
            </a:r>
            <a:r>
              <a:rPr lang="en-GB" sz="1200" dirty="0"/>
              <a:t> on International Collaboration by counting number of articles published by authors within the same country and papers with authors from different countries. In other words, there are two types of articles: single country publications (SCP) in which all authors belong to the same country and such publications represent intra-country collaboration; and multiple country publications (MCP)</a:t>
            </a:r>
            <a:endParaRPr lang="en-PK" sz="1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4A2154-47F4-4579-817C-218B282DDD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9722" y="1283110"/>
            <a:ext cx="6334431" cy="382188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0199669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57913-28D6-48D4-8371-DAFFB895A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K" sz="2400" dirty="0"/>
              <a:t>Results: </a:t>
            </a:r>
            <a:br>
              <a:rPr lang="en-PK" sz="2400" dirty="0"/>
            </a:br>
            <a:r>
              <a:rPr lang="en-PK" sz="1800" dirty="0"/>
              <a:t> 7. </a:t>
            </a:r>
            <a:r>
              <a:rPr lang="en-GB" sz="1800" dirty="0"/>
              <a:t>NETWORK GRAPH ANALYSIS</a:t>
            </a:r>
            <a:r>
              <a:rPr lang="en-PK" sz="2400" dirty="0"/>
              <a:t>:</a:t>
            </a:r>
            <a:br>
              <a:rPr lang="en-PK" sz="2400" dirty="0"/>
            </a:br>
            <a:endParaRPr lang="en-PK" sz="2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BFAAD7-E6FC-4402-BC5E-9F954837C4DD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131493" y="1511640"/>
            <a:ext cx="3374826" cy="3229966"/>
          </a:xfrm>
        </p:spPr>
        <p:txBody>
          <a:bodyPr/>
          <a:lstStyle/>
          <a:p>
            <a:r>
              <a:rPr lang="en-GB" sz="1200" dirty="0">
                <a:latin typeface="+mn-lt"/>
              </a:rPr>
              <a:t>The co-occurrence network graph is used to extract the semantic relation between the author keywords. The keyword co-occurrence helps researchers to find the publication venues most common topics. These analyses also help researchers to find domains that are strongly related to each other.</a:t>
            </a:r>
            <a:endParaRPr lang="en-PK" sz="1200" dirty="0">
              <a:latin typeface="+mn-lt"/>
            </a:endParaRPr>
          </a:p>
          <a:p>
            <a:endParaRPr lang="en-PK" sz="1200" dirty="0">
              <a:latin typeface="+mn-l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>
                <a:latin typeface="+mn-lt"/>
              </a:rPr>
              <a:t>The biggest node is machine learning in red </a:t>
            </a:r>
            <a:r>
              <a:rPr lang="en-GB" sz="1200" dirty="0" err="1">
                <a:latin typeface="+mn-lt"/>
              </a:rPr>
              <a:t>color</a:t>
            </a:r>
            <a:r>
              <a:rPr lang="en-GB" sz="1200" dirty="0">
                <a:latin typeface="+mn-lt"/>
              </a:rPr>
              <a:t> cluster and its closest </a:t>
            </a:r>
            <a:r>
              <a:rPr lang="en-GB" sz="1200" dirty="0" err="1">
                <a:latin typeface="+mn-lt"/>
              </a:rPr>
              <a:t>neighbors</a:t>
            </a:r>
            <a:r>
              <a:rPr lang="en-GB" sz="1200" dirty="0">
                <a:latin typeface="+mn-lt"/>
              </a:rPr>
              <a:t> are deep learning, feature extractions and classification.</a:t>
            </a:r>
            <a:endParaRPr lang="en-PK" sz="1200" dirty="0">
              <a:latin typeface="+mn-l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PK" sz="1200" dirty="0">
              <a:latin typeface="+mn-l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>
                <a:latin typeface="+mn-lt"/>
              </a:rPr>
              <a:t> In second cluster (blue) biggest node is cloud computing and its closest </a:t>
            </a:r>
            <a:r>
              <a:rPr lang="en-GB" sz="1200" dirty="0" err="1">
                <a:latin typeface="+mn-lt"/>
              </a:rPr>
              <a:t>neighbor</a:t>
            </a:r>
            <a:r>
              <a:rPr lang="en-GB" sz="1200" dirty="0">
                <a:latin typeface="+mn-lt"/>
              </a:rPr>
              <a:t> are internet of things, big data and security. </a:t>
            </a:r>
            <a:endParaRPr lang="en-PK" sz="1200" dirty="0">
              <a:latin typeface="+mn-l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PK" sz="1200" dirty="0">
              <a:latin typeface="+mn-l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>
                <a:latin typeface="+mn-lt"/>
              </a:rPr>
              <a:t>In third cluster (green) wireless sensor network, energy efficiency and routing are </a:t>
            </a:r>
            <a:r>
              <a:rPr lang="en-GB" sz="1200" dirty="0" err="1">
                <a:latin typeface="+mn-lt"/>
              </a:rPr>
              <a:t>neighbors</a:t>
            </a:r>
            <a:r>
              <a:rPr lang="en-GB" sz="1200" dirty="0">
                <a:latin typeface="+mn-lt"/>
              </a:rPr>
              <a:t>.</a:t>
            </a:r>
            <a:endParaRPr lang="en-PK" sz="1200" dirty="0">
              <a:latin typeface="+mn-lt"/>
            </a:endParaRPr>
          </a:p>
          <a:p>
            <a:endParaRPr lang="en-PK" sz="2400" dirty="0">
              <a:latin typeface="+mn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3E48824-3B1A-4273-A34F-AA9DF76EFF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8039" y="339213"/>
            <a:ext cx="5862586" cy="476577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127738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57913-28D6-48D4-8371-DAFFB895A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910" y="455904"/>
            <a:ext cx="9071280" cy="946080"/>
          </a:xfrm>
        </p:spPr>
        <p:txBody>
          <a:bodyPr/>
          <a:lstStyle/>
          <a:p>
            <a:r>
              <a:rPr lang="en-PK" sz="2400" dirty="0"/>
              <a:t>Results: </a:t>
            </a:r>
            <a:br>
              <a:rPr lang="en-PK" sz="2400" dirty="0"/>
            </a:br>
            <a:r>
              <a:rPr lang="en-PK" sz="1800" dirty="0"/>
              <a:t> 8. Keyword Growth</a:t>
            </a:r>
            <a:r>
              <a:rPr lang="en-PK" sz="2400" dirty="0"/>
              <a:t>:</a:t>
            </a:r>
            <a:br>
              <a:rPr lang="en-PK" sz="2400" dirty="0"/>
            </a:br>
            <a:endParaRPr lang="en-PK" sz="2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BFAAD7-E6FC-4402-BC5E-9F954837C4DD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101996" y="1094764"/>
            <a:ext cx="3374826" cy="763124"/>
          </a:xfrm>
        </p:spPr>
        <p:txBody>
          <a:bodyPr/>
          <a:lstStyle/>
          <a:p>
            <a:r>
              <a:rPr lang="en-GB" sz="1000" dirty="0">
                <a:latin typeface="+mn-lt"/>
              </a:rPr>
              <a:t>• Keywords Represent the content of the paper.</a:t>
            </a:r>
            <a:endParaRPr lang="en-PK" sz="1000" dirty="0">
              <a:latin typeface="+mn-lt"/>
            </a:endParaRPr>
          </a:p>
          <a:p>
            <a:r>
              <a:rPr lang="en-GB" sz="1000" dirty="0">
                <a:latin typeface="+mn-lt"/>
              </a:rPr>
              <a:t> </a:t>
            </a:r>
            <a:endParaRPr lang="en-PK" sz="1000" dirty="0">
              <a:latin typeface="+mn-lt"/>
            </a:endParaRPr>
          </a:p>
          <a:p>
            <a:r>
              <a:rPr lang="en-GB" sz="1000" dirty="0">
                <a:latin typeface="+mn-lt"/>
              </a:rPr>
              <a:t>• Keywords are specific to the field or sub-field</a:t>
            </a:r>
            <a:endParaRPr lang="en-PK" sz="3200" dirty="0">
              <a:latin typeface="+mn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DAFAE5-0CAC-4CCA-A555-A3F10BFDB1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2432" y="455903"/>
            <a:ext cx="4931283" cy="242132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6293520-B8F5-4751-AC29-27B6F9739A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313" y="2877226"/>
            <a:ext cx="5040312" cy="221795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9EAAE27-2AD4-4AEB-98F0-67F93FE91F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23" y="2040844"/>
            <a:ext cx="4649516" cy="2801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8005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57913-28D6-48D4-8371-DAFFB895A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910" y="455904"/>
            <a:ext cx="9071280" cy="946080"/>
          </a:xfrm>
        </p:spPr>
        <p:txBody>
          <a:bodyPr/>
          <a:lstStyle/>
          <a:p>
            <a:r>
              <a:rPr lang="en-PK" sz="2400" dirty="0"/>
              <a:t>Results: </a:t>
            </a:r>
            <a:br>
              <a:rPr lang="en-PK" sz="2400" dirty="0"/>
            </a:br>
            <a:r>
              <a:rPr lang="en-PK" sz="1800" dirty="0"/>
              <a:t> 9. Word-Cloud Analysis</a:t>
            </a:r>
            <a:r>
              <a:rPr lang="en-PK" sz="2400" dirty="0"/>
              <a:t>:</a:t>
            </a:r>
            <a:br>
              <a:rPr lang="en-PK" sz="2400" dirty="0"/>
            </a:br>
            <a:endParaRPr lang="en-PK" sz="2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BFAAD7-E6FC-4402-BC5E-9F954837C4DD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271603" y="1168506"/>
            <a:ext cx="3695714" cy="2238371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PK" sz="2000" dirty="0">
                <a:latin typeface="+mn-lt"/>
              </a:rPr>
              <a:t>Author Keywords </a:t>
            </a:r>
            <a:r>
              <a:rPr lang="en-PK" sz="2000" dirty="0" err="1">
                <a:latin typeface="+mn-lt"/>
              </a:rPr>
              <a:t>WordCloud</a:t>
            </a:r>
            <a:endParaRPr lang="en-PK" sz="2000" dirty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PK" sz="2400" dirty="0">
                <a:latin typeface="+mn-lt"/>
              </a:rPr>
              <a:t> </a:t>
            </a:r>
            <a:r>
              <a:rPr lang="en-PK" sz="1050" dirty="0"/>
              <a:t>Us</a:t>
            </a:r>
            <a:r>
              <a:rPr lang="en-GB" sz="1050" dirty="0"/>
              <a:t>e of word cloud for papers in field of computer science is that to </a:t>
            </a:r>
            <a:r>
              <a:rPr lang="en-GB" sz="1050" dirty="0" err="1"/>
              <a:t>analyze</a:t>
            </a:r>
            <a:r>
              <a:rPr lang="en-GB" sz="1050" dirty="0"/>
              <a:t> the most predominant words which represents most of the work is in those areas. </a:t>
            </a:r>
            <a:endParaRPr lang="en-PK" sz="105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PK" sz="105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050" dirty="0"/>
              <a:t>Deep learning, cloud computing, classification and feature extraction are the most relevant topics. Security, image processing, big data and clustering are also in the list. </a:t>
            </a:r>
            <a:endParaRPr lang="en-PK" sz="2400" dirty="0">
              <a:latin typeface="+mn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106D7C2-1A15-445F-9C97-1CC092F1DD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8770" y="368710"/>
            <a:ext cx="5883262" cy="471948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963169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57913-28D6-48D4-8371-DAFFB895A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186909" y="79513"/>
            <a:ext cx="9071280" cy="159026"/>
          </a:xfrm>
        </p:spPr>
        <p:txBody>
          <a:bodyPr/>
          <a:lstStyle/>
          <a:p>
            <a:endParaRPr lang="en-PK" sz="2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BFAAD7-E6FC-4402-BC5E-9F954837C4DD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0" y="326003"/>
            <a:ext cx="4930560" cy="4288477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PK" sz="2400" dirty="0">
                <a:latin typeface="+mn-lt"/>
              </a:rPr>
              <a:t>Title </a:t>
            </a:r>
            <a:r>
              <a:rPr lang="en-PK" sz="2400" dirty="0" err="1">
                <a:latin typeface="+mn-lt"/>
              </a:rPr>
              <a:t>WordCloud</a:t>
            </a:r>
            <a:endParaRPr lang="en-PK" sz="2400" dirty="0">
              <a:latin typeface="+mn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C361D7-6784-4088-BEE1-5CD72B6009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910" y="1353601"/>
            <a:ext cx="4535640" cy="371808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2015986-AFCD-4E80-853A-0D4EB9F3EA13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4648320" y="412955"/>
            <a:ext cx="4930560" cy="4658726"/>
          </a:xfrm>
        </p:spPr>
        <p:txBody>
          <a:bodyPr/>
          <a:lstStyle/>
          <a:p>
            <a:r>
              <a:rPr lang="en-PK" dirty="0"/>
              <a:t>Abstract </a:t>
            </a:r>
            <a:r>
              <a:rPr lang="en-PK" dirty="0" err="1"/>
              <a:t>WordCloud</a:t>
            </a:r>
            <a:endParaRPr lang="en-PK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4345AED-5F45-4F06-B103-9FED14DC7F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6685" y="800100"/>
            <a:ext cx="5224007" cy="4271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9076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B26CFAD-546C-40ED-B01C-29D32D776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K" sz="2800" dirty="0"/>
              <a:t>10. </a:t>
            </a:r>
            <a:r>
              <a:rPr lang="en-GB" sz="2800" dirty="0"/>
              <a:t>TOP JOURNALS</a:t>
            </a:r>
            <a:endParaRPr lang="en-PK" sz="2800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6092D57B-4742-4A8A-A1D6-C5296AAEAD68}"/>
              </a:ext>
            </a:extLst>
          </p:cNvPr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endParaRPr lang="en-PK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2F066BF-95BD-446D-B797-267532EBE9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8" y="1240404"/>
            <a:ext cx="10080625" cy="3864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2393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23D8B-975F-495F-8234-5A25ECCDF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27" y="387163"/>
            <a:ext cx="9071280" cy="946080"/>
          </a:xfrm>
        </p:spPr>
        <p:txBody>
          <a:bodyPr/>
          <a:lstStyle/>
          <a:p>
            <a:r>
              <a:rPr lang="en-PK" sz="3200" dirty="0"/>
              <a:t>11. Top Publishers: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EBE572-8508-448A-B4A0-11C3E66DC889}"/>
              </a:ext>
            </a:extLst>
          </p:cNvPr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endParaRPr lang="en-P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F6D602-1D61-4266-AD9C-3FF966BA11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76792"/>
            <a:ext cx="10080625" cy="3848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7172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3DD8E-49EB-42DD-BBFD-FEC96D4AA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K" sz="2800" dirty="0"/>
              <a:t>12. Top Funding Organizations: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533F61-C477-4FCB-8019-A0B1EBA1EF46}"/>
              </a:ext>
            </a:extLst>
          </p:cNvPr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endParaRPr lang="en-PK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9AB9E9-DC2F-459E-AAB3-E89F4245D3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07380"/>
            <a:ext cx="10080625" cy="3697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4015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E8B9D-15D7-45F9-BA63-A574EB604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K" sz="2800" dirty="0"/>
              <a:t>13. Author Production Over-Time: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6019D2-E0C4-4C2F-9A65-98E48C7D53EF}"/>
              </a:ext>
            </a:extLst>
          </p:cNvPr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endParaRPr lang="en-P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464B83-585A-4223-9246-5CC142BA6B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27868"/>
            <a:ext cx="10080625" cy="3777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871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504000" y="565560"/>
            <a:ext cx="9071280" cy="946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C7243A"/>
                </a:solidFill>
                <a:latin typeface="Arial"/>
              </a:rPr>
              <a:t>Process / Challenges: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504000" y="1656000"/>
            <a:ext cx="9071280" cy="2958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85000" lnSpcReduction="10000"/>
          </a:bodyPr>
          <a:lstStyle/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Gathering and Collection of Data</a:t>
            </a: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Cleaning  and Pre-processing of the data</a:t>
            </a: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Understand user behavior using different features available in dataset</a:t>
            </a: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Then apply machine learning model for classification and clustering of user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62B7F-34E3-4AE4-9B99-891A95449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K" sz="2800" dirty="0"/>
              <a:t>14. Most Frequent Abstract Words: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0F3871-82F3-4E32-A4DC-3AB4167C4BE5}"/>
              </a:ext>
            </a:extLst>
          </p:cNvPr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endParaRPr lang="en-PK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AF54A1-9A5D-4E7C-8F8B-CEE9EF6103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91478"/>
            <a:ext cx="10080625" cy="3963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4848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06FE0-F219-4C5A-9C19-2BCE0E648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K" sz="2800" dirty="0"/>
              <a:t>15. Most Frequent Author  </a:t>
            </a:r>
            <a:r>
              <a:rPr lang="en-PK" sz="2800" dirty="0" err="1"/>
              <a:t>KeyWords</a:t>
            </a:r>
            <a:r>
              <a:rPr lang="en-PK" sz="2800" dirty="0"/>
              <a:t>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A6D8F6-1F49-470E-92D6-B8F47C23C269}"/>
              </a:ext>
            </a:extLst>
          </p:cNvPr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endParaRPr lang="en-P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80A153-7B15-4902-A002-43FBD74B38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99430"/>
            <a:ext cx="10080625" cy="3956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1488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937F1-4E77-4A57-B43B-3AF562BB3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K" sz="4400" dirty="0"/>
              <a:t>16. Most Frequent Title Words:</a:t>
            </a:r>
            <a:endParaRPr lang="en-P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FF0343-3142-4970-A822-91EFB3D8160E}"/>
              </a:ext>
            </a:extLst>
          </p:cNvPr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endParaRPr lang="en-P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77FD71-8051-488C-9E85-94509F7686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99430"/>
            <a:ext cx="10080625" cy="3956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7655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28784-5365-468C-9631-3F06269A8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K" sz="3600" dirty="0"/>
              <a:t>Conclusion: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CAD5AE-665B-4A20-9960-9631E64ADD70}"/>
              </a:ext>
            </a:extLst>
          </p:cNvPr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335574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504000" y="685800"/>
            <a:ext cx="9071280" cy="1249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PK" sz="3600" b="0" strike="noStrike" spc="-1" dirty="0">
                <a:solidFill>
                  <a:srgbClr val="C7243A"/>
                </a:solidFill>
                <a:latin typeface="Arial"/>
              </a:rPr>
              <a:t>Data Collection</a:t>
            </a:r>
            <a:r>
              <a:rPr lang="en-US" sz="3600" b="0" strike="noStrike" spc="-1" dirty="0">
                <a:solidFill>
                  <a:srgbClr val="C7243A"/>
                </a:solidFill>
                <a:latin typeface="Arial"/>
              </a:rPr>
              <a:t>:</a:t>
            </a:r>
            <a:endParaRPr lang="en-US" sz="3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3600" b="0" strike="noStrike" spc="-1" dirty="0">
              <a:latin typeface="Arial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504000" y="1656000"/>
            <a:ext cx="9318426" cy="2958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PK" dirty="0"/>
              <a:t>D</a:t>
            </a:r>
            <a:r>
              <a:rPr lang="en-GB" dirty="0" err="1"/>
              <a:t>ata</a:t>
            </a:r>
            <a:r>
              <a:rPr lang="en-GB" dirty="0"/>
              <a:t> is collected from Web of Knowledge also known as Web of Science, Clarivate Analytics</a:t>
            </a:r>
            <a:r>
              <a:rPr lang="en-PK" dirty="0"/>
              <a:t>.</a:t>
            </a: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PK" dirty="0"/>
              <a:t>Using advanced search from </a:t>
            </a:r>
            <a:r>
              <a:rPr lang="en-GB" dirty="0"/>
              <a:t>Web of Knowledge website, data is queried using </a:t>
            </a:r>
            <a:r>
              <a:rPr lang="en-PK" dirty="0"/>
              <a:t>following </a:t>
            </a:r>
            <a:r>
              <a:rPr lang="en-GB" dirty="0"/>
              <a:t>input parameter</a:t>
            </a:r>
            <a:r>
              <a:rPr lang="en-PK" dirty="0"/>
              <a:t> from </a:t>
            </a:r>
            <a:r>
              <a:rPr lang="en-GB" dirty="0"/>
              <a:t>Web of Knowledge</a:t>
            </a:r>
            <a:r>
              <a:rPr lang="en-PK" dirty="0"/>
              <a:t>.</a:t>
            </a:r>
            <a:r>
              <a:rPr lang="en-GB" dirty="0"/>
              <a:t> </a:t>
            </a:r>
            <a:endParaRPr lang="en-PK" dirty="0"/>
          </a:p>
          <a:p>
            <a:pPr marL="108360" algn="r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</a:pPr>
            <a:r>
              <a:rPr lang="en-PK" dirty="0"/>
              <a:t>   	</a:t>
            </a:r>
            <a:r>
              <a:rPr lang="en-GB" sz="1600" dirty="0"/>
              <a:t> </a:t>
            </a:r>
            <a:r>
              <a:rPr lang="en-GB" sz="1200" dirty="0"/>
              <a:t>Query CU=(PAKISTAN) AND SU=(Computer Science) Indexes = SCI-EXPANDED, SSCI, </a:t>
            </a:r>
            <a:r>
              <a:rPr lang="en-PK" sz="1200" dirty="0"/>
              <a:t>	</a:t>
            </a:r>
            <a:r>
              <a:rPr lang="en-GB" sz="1200" dirty="0"/>
              <a:t>A&amp;HCI, ESCI Timespan = (All years)</a:t>
            </a:r>
            <a:endParaRPr lang="en-PK" sz="1200" dirty="0"/>
          </a:p>
          <a:p>
            <a:pPr marL="394110" indent="-28575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n-PK" sz="1400" dirty="0"/>
              <a:t>In our query, </a:t>
            </a:r>
            <a:r>
              <a:rPr lang="en-GB" sz="1400" dirty="0"/>
              <a:t>CU </a:t>
            </a:r>
            <a:r>
              <a:rPr lang="en-PK" sz="1400" dirty="0"/>
              <a:t>acts </a:t>
            </a:r>
            <a:r>
              <a:rPr lang="en-GB" sz="1400" dirty="0"/>
              <a:t>as Country/Region, SU as Research Area, SCI_EXPANDED as Science Citation Index Expanded, SSCI as Social Science Citation Index, A&amp;HCI as Arts &amp; Humanities Citation Index, ESCI as Emerging Sources Citation Index.</a:t>
            </a:r>
            <a:endParaRPr lang="en-PK" sz="1400" dirty="0"/>
          </a:p>
          <a:p>
            <a:pPr marL="108360" algn="r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</a:pPr>
            <a:endParaRPr lang="en-GB" sz="1400" dirty="0"/>
          </a:p>
          <a:p>
            <a:pPr marL="394110" indent="-285750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endParaRPr lang="en-PK" sz="1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33D5B-FE69-485F-B9E7-2CC0E053A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K" dirty="0">
                <a:solidFill>
                  <a:srgbClr val="C00000"/>
                </a:solidFill>
              </a:rPr>
              <a:t>Data Collection: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81091D-19C8-4428-850C-9E36E92D69B0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280220" y="1356035"/>
            <a:ext cx="9088583" cy="2958480"/>
          </a:xfrm>
        </p:spPr>
        <p:txBody>
          <a:bodyPr/>
          <a:lstStyle/>
          <a:p>
            <a:r>
              <a:rPr lang="en-PK" sz="1400" dirty="0"/>
              <a:t>Query</a:t>
            </a:r>
            <a:r>
              <a:rPr lang="en-GB" sz="1400" dirty="0"/>
              <a:t> returned a total of 8,843 publications with publications in English with a few exceptions in other languages. </a:t>
            </a:r>
            <a:endParaRPr lang="en-PK" sz="1400" dirty="0"/>
          </a:p>
          <a:p>
            <a:r>
              <a:rPr lang="en-GB" sz="1400" dirty="0"/>
              <a:t>The results were extracted and stored in the form of Text(.txt) format file.</a:t>
            </a:r>
            <a:endParaRPr lang="en-PK" sz="1400" dirty="0"/>
          </a:p>
          <a:p>
            <a:r>
              <a:rPr lang="en-GB" sz="1400" dirty="0"/>
              <a:t> The data was downloaded on 18th December 2020.</a:t>
            </a:r>
            <a:endParaRPr lang="en-PK" sz="1400" dirty="0"/>
          </a:p>
          <a:p>
            <a:r>
              <a:rPr lang="en-GB" sz="1400" dirty="0"/>
              <a:t> The data-set contains 8843 rows, each row represents single publication and 60 columns representing different information about publications.</a:t>
            </a:r>
            <a:endParaRPr lang="en-PK" sz="1400" dirty="0"/>
          </a:p>
        </p:txBody>
      </p:sp>
    </p:spTree>
    <p:extLst>
      <p:ext uri="{BB962C8B-B14F-4D97-AF65-F5344CB8AC3E}">
        <p14:creationId xmlns:p14="http://schemas.microsoft.com/office/powerpoint/2010/main" val="844687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FAAF5-5103-429C-B772-6BB1E9B83FD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418076"/>
            <a:ext cx="9072563" cy="946150"/>
          </a:xfrm>
        </p:spPr>
        <p:txBody>
          <a:bodyPr/>
          <a:lstStyle/>
          <a:p>
            <a:r>
              <a:rPr lang="en-PK" sz="3600" dirty="0" err="1"/>
              <a:t>DataSet</a:t>
            </a:r>
            <a:r>
              <a:rPr lang="en-PK" sz="3600" dirty="0"/>
              <a:t>: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E3653B9-3001-43FC-A4A6-8693EDE8A3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43" y="1364226"/>
            <a:ext cx="9903542" cy="4195916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5191027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C57F4-37BC-4FA2-88E2-1A720BA90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154" y="373901"/>
            <a:ext cx="9071280" cy="946080"/>
          </a:xfrm>
        </p:spPr>
        <p:txBody>
          <a:bodyPr/>
          <a:lstStyle/>
          <a:p>
            <a:r>
              <a:rPr lang="en-PK" sz="3600" dirty="0" err="1"/>
              <a:t>DataSet</a:t>
            </a:r>
            <a:r>
              <a:rPr lang="en-PK" sz="3600" dirty="0"/>
              <a:t>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F2F114-B3D8-4874-8860-2B53DB5E8073}"/>
              </a:ext>
            </a:extLst>
          </p:cNvPr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endParaRPr lang="en-P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571D23-DF90-413B-8F04-77D252E9E0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42" y="1319981"/>
            <a:ext cx="9910916" cy="4350569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0709855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F1E62-8FEC-4CA5-A90C-8B63846A5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161" y="506566"/>
            <a:ext cx="9071280" cy="946080"/>
          </a:xfrm>
        </p:spPr>
        <p:txBody>
          <a:bodyPr/>
          <a:lstStyle/>
          <a:p>
            <a:r>
              <a:rPr lang="en-PK" sz="3600" dirty="0"/>
              <a:t>Tools: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9761F2-F4F2-4B03-9DE0-E2D3994B2A24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319645" y="1452646"/>
            <a:ext cx="9071280" cy="2958480"/>
          </a:xfrm>
        </p:spPr>
        <p:txBody>
          <a:bodyPr/>
          <a:lstStyle/>
          <a:p>
            <a:r>
              <a:rPr lang="en-GB" sz="2000" dirty="0"/>
              <a:t>Python programming language </a:t>
            </a:r>
            <a:endParaRPr lang="en-PK" sz="2000" dirty="0"/>
          </a:p>
          <a:p>
            <a:r>
              <a:rPr lang="en-GB" sz="2000" dirty="0"/>
              <a:t> </a:t>
            </a:r>
            <a:r>
              <a:rPr lang="en-GB" sz="2000" dirty="0" err="1"/>
              <a:t>Jupyter</a:t>
            </a:r>
            <a:r>
              <a:rPr lang="en-GB" sz="2000" dirty="0"/>
              <a:t> Notebook </a:t>
            </a:r>
            <a:r>
              <a:rPr lang="en-PK" sz="2000" dirty="0"/>
              <a:t>and </a:t>
            </a:r>
            <a:r>
              <a:rPr lang="en-PK" sz="2000" dirty="0" err="1"/>
              <a:t>Colab</a:t>
            </a:r>
            <a:endParaRPr lang="en-PK" sz="2000" dirty="0"/>
          </a:p>
          <a:p>
            <a:r>
              <a:rPr lang="en-PK" sz="2000" dirty="0"/>
              <a:t>Data Analysis</a:t>
            </a:r>
            <a:r>
              <a:rPr lang="en-GB" sz="2000" dirty="0"/>
              <a:t> with libraries such as </a:t>
            </a:r>
            <a:r>
              <a:rPr lang="en-GB" sz="2000" dirty="0" err="1"/>
              <a:t>numpy</a:t>
            </a:r>
            <a:r>
              <a:rPr lang="en-GB" sz="2000" dirty="0"/>
              <a:t>, matplotlib, seaborn, pandas etc. </a:t>
            </a:r>
            <a:endParaRPr lang="en-PK" sz="2000" dirty="0"/>
          </a:p>
          <a:p>
            <a:r>
              <a:rPr lang="en-GB" sz="2000" dirty="0"/>
              <a:t>In parallel, we </a:t>
            </a:r>
            <a:r>
              <a:rPr lang="en-PK" sz="2000" dirty="0"/>
              <a:t>have also </a:t>
            </a:r>
            <a:r>
              <a:rPr lang="en-GB" sz="2000" dirty="0"/>
              <a:t>use</a:t>
            </a:r>
            <a:r>
              <a:rPr lang="en-PK" sz="2000" dirty="0"/>
              <a:t>d</a:t>
            </a:r>
            <a:r>
              <a:rPr lang="en-GB" sz="2000" dirty="0"/>
              <a:t> R language in R studio with libraries </a:t>
            </a:r>
            <a:r>
              <a:rPr lang="en-GB" sz="2000" dirty="0" err="1"/>
              <a:t>Bibliometrix</a:t>
            </a:r>
            <a:r>
              <a:rPr lang="en-GB" sz="2000" dirty="0"/>
              <a:t> and </a:t>
            </a:r>
            <a:r>
              <a:rPr lang="en-GB" sz="2000" dirty="0" err="1"/>
              <a:t>Biblioshiny</a:t>
            </a:r>
            <a:r>
              <a:rPr lang="en-GB" sz="2000" dirty="0"/>
              <a:t> to get advance level visualizations.</a:t>
            </a:r>
            <a:endParaRPr lang="en-PK" sz="2000" dirty="0"/>
          </a:p>
        </p:txBody>
      </p:sp>
    </p:spTree>
    <p:extLst>
      <p:ext uri="{BB962C8B-B14F-4D97-AF65-F5344CB8AC3E}">
        <p14:creationId xmlns:p14="http://schemas.microsoft.com/office/powerpoint/2010/main" val="5455843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DC630-70F3-4FBA-B166-B6CC0D772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K" sz="3400" dirty="0"/>
              <a:t>Data Pre-Processing and Feature Selection: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5B4A3D-798B-4B8C-A12B-873441C32346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54174" y="1356035"/>
            <a:ext cx="7688730" cy="2958480"/>
          </a:xfrm>
        </p:spPr>
        <p:txBody>
          <a:bodyPr/>
          <a:lstStyle/>
          <a:p>
            <a:r>
              <a:rPr lang="en-PK" sz="1400" dirty="0"/>
              <a:t>D</a:t>
            </a:r>
            <a:r>
              <a:rPr lang="en-GB" sz="1400" dirty="0" err="1"/>
              <a:t>ataset</a:t>
            </a:r>
            <a:r>
              <a:rPr lang="en-GB" sz="1400" dirty="0"/>
              <a:t> </a:t>
            </a:r>
            <a:r>
              <a:rPr lang="en-PK" sz="1400" dirty="0" err="1"/>
              <a:t>wa</a:t>
            </a:r>
            <a:r>
              <a:rPr lang="en-GB" sz="1400" dirty="0"/>
              <a:t>s mined in 18 plain text (.txt) format files. </a:t>
            </a:r>
            <a:endParaRPr lang="en-PK" sz="1400" dirty="0"/>
          </a:p>
          <a:p>
            <a:r>
              <a:rPr lang="en-PK" sz="1400" dirty="0"/>
              <a:t>We used </a:t>
            </a:r>
            <a:r>
              <a:rPr lang="en-GB" sz="1400" dirty="0"/>
              <a:t>online tools to convert the text data files into Comma Separated values (CSV) format</a:t>
            </a:r>
            <a:r>
              <a:rPr lang="en-PK" sz="1400" dirty="0"/>
              <a:t>.</a:t>
            </a:r>
          </a:p>
          <a:p>
            <a:r>
              <a:rPr lang="en-GB" sz="1400" dirty="0"/>
              <a:t> Using Pandas tool and Comma Separated values (CSV) files we merged these files and ma</a:t>
            </a:r>
            <a:r>
              <a:rPr lang="en-PK" sz="1400" dirty="0"/>
              <a:t>d</a:t>
            </a:r>
            <a:r>
              <a:rPr lang="en-GB" sz="1400" dirty="0"/>
              <a:t>e 1 </a:t>
            </a:r>
            <a:r>
              <a:rPr lang="en-GB" sz="1400" dirty="0" err="1"/>
              <a:t>dataframe</a:t>
            </a:r>
            <a:r>
              <a:rPr lang="en-PK" sz="1400" dirty="0"/>
              <a:t>.</a:t>
            </a:r>
          </a:p>
          <a:p>
            <a:r>
              <a:rPr lang="en-PK" sz="1400" dirty="0"/>
              <a:t>After</a:t>
            </a:r>
            <a:r>
              <a:rPr lang="en-GB" sz="1400" dirty="0"/>
              <a:t> </a:t>
            </a:r>
            <a:r>
              <a:rPr lang="en-GB" sz="1400" dirty="0" err="1"/>
              <a:t>analy</a:t>
            </a:r>
            <a:r>
              <a:rPr lang="en-PK" sz="1400" dirty="0"/>
              <a:t>sis of our dataset we </a:t>
            </a:r>
            <a:r>
              <a:rPr lang="en-GB" sz="1400" dirty="0"/>
              <a:t>identified important</a:t>
            </a:r>
            <a:r>
              <a:rPr lang="en-PK" sz="1400" dirty="0"/>
              <a:t> and unimportant features</a:t>
            </a:r>
            <a:r>
              <a:rPr lang="en-GB" sz="1400" dirty="0"/>
              <a:t> which can be useful for our analysis and research</a:t>
            </a:r>
            <a:r>
              <a:rPr lang="en-PK" sz="1400" dirty="0"/>
              <a:t>. </a:t>
            </a:r>
          </a:p>
          <a:p>
            <a:r>
              <a:rPr lang="en-PK" sz="1400" dirty="0"/>
              <a:t>W</a:t>
            </a:r>
            <a:r>
              <a:rPr lang="en-GB" sz="1400" dirty="0"/>
              <a:t>e </a:t>
            </a:r>
            <a:r>
              <a:rPr lang="en-PK" sz="1400" dirty="0"/>
              <a:t>were </a:t>
            </a:r>
            <a:r>
              <a:rPr lang="en-GB" sz="1400" dirty="0"/>
              <a:t>left with 22 columns </a:t>
            </a:r>
            <a:r>
              <a:rPr lang="en-PK" sz="1400" dirty="0"/>
              <a:t>a</a:t>
            </a:r>
            <a:r>
              <a:rPr lang="en-GB" sz="1400" dirty="0" err="1"/>
              <a:t>fter</a:t>
            </a:r>
            <a:r>
              <a:rPr lang="en-GB" sz="1400" dirty="0"/>
              <a:t> dropping non important columns </a:t>
            </a:r>
            <a:r>
              <a:rPr lang="en-PK" sz="1400" dirty="0"/>
              <a:t>to</a:t>
            </a:r>
            <a:r>
              <a:rPr lang="en-GB" sz="1400" dirty="0"/>
              <a:t> perform</a:t>
            </a:r>
            <a:r>
              <a:rPr lang="en-PK" sz="1400" dirty="0"/>
              <a:t> </a:t>
            </a:r>
            <a:r>
              <a:rPr lang="en-GB" sz="1400" dirty="0"/>
              <a:t>the analysis.</a:t>
            </a:r>
            <a:endParaRPr lang="en-PK" sz="1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5AC57F-2932-41E5-AEE9-92F1143A46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8068" y="1356035"/>
            <a:ext cx="2048161" cy="3296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0844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557</TotalTime>
  <Words>1533</Words>
  <Application>Microsoft Office PowerPoint</Application>
  <PresentationFormat>Custom</PresentationFormat>
  <Paragraphs>137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Arial</vt:lpstr>
      <vt:lpstr>Symbol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Data Collection:</vt:lpstr>
      <vt:lpstr>DataSet:</vt:lpstr>
      <vt:lpstr>DataSet:</vt:lpstr>
      <vt:lpstr>Tools:</vt:lpstr>
      <vt:lpstr>Data Pre-Processing and Feature Selection:</vt:lpstr>
      <vt:lpstr>Research Questions:</vt:lpstr>
      <vt:lpstr>METHODOLOGY</vt:lpstr>
      <vt:lpstr>METHODOLOGY</vt:lpstr>
      <vt:lpstr>METHODOLOGY</vt:lpstr>
      <vt:lpstr>METHODOLOGY </vt:lpstr>
      <vt:lpstr>Results: </vt:lpstr>
      <vt:lpstr>Results: </vt:lpstr>
      <vt:lpstr>Results: </vt:lpstr>
      <vt:lpstr>Results: </vt:lpstr>
      <vt:lpstr>Results:   4. Annual Scientific Production: </vt:lpstr>
      <vt:lpstr>Results:   5. Monthly Scientific Production(2019 and 2020): </vt:lpstr>
      <vt:lpstr>Results:   6. Author Corresponding Country: </vt:lpstr>
      <vt:lpstr>Results:   7. NETWORK GRAPH ANALYSIS: </vt:lpstr>
      <vt:lpstr>Results:   8. Keyword Growth: </vt:lpstr>
      <vt:lpstr>Results:   9. Word-Cloud Analysis: </vt:lpstr>
      <vt:lpstr>PowerPoint Presentation</vt:lpstr>
      <vt:lpstr>10. TOP JOURNALS</vt:lpstr>
      <vt:lpstr>11. Top Publishers:</vt:lpstr>
      <vt:lpstr>12. Top Funding Organizations:</vt:lpstr>
      <vt:lpstr>13. Author Production Over-Time:</vt:lpstr>
      <vt:lpstr>14. Most Frequent Abstract Words:</vt:lpstr>
      <vt:lpstr>15. Most Frequent Author  KeyWords:</vt:lpstr>
      <vt:lpstr>16. Most Frequent Title Words:</vt:lpstr>
      <vt:lpstr>Conclusion: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Classy Red</dc:title>
  <dc:subject/>
  <dc:creator/>
  <dc:description/>
  <cp:lastModifiedBy>Agha Sohaib</cp:lastModifiedBy>
  <cp:revision>28</cp:revision>
  <dcterms:created xsi:type="dcterms:W3CDTF">2020-11-20T07:49:34Z</dcterms:created>
  <dcterms:modified xsi:type="dcterms:W3CDTF">2021-01-30T22:57:19Z</dcterms:modified>
  <dc:language>en-US</dc:language>
</cp:coreProperties>
</file>