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9" r:id="rId2"/>
  </p:sldMasterIdLst>
  <p:notesMasterIdLst>
    <p:notesMasterId r:id="rId37"/>
  </p:notesMasterIdLst>
  <p:handoutMasterIdLst>
    <p:handoutMasterId r:id="rId38"/>
  </p:handoutMasterIdLst>
  <p:sldIdLst>
    <p:sldId id="256" r:id="rId3"/>
    <p:sldId id="346" r:id="rId4"/>
    <p:sldId id="307" r:id="rId5"/>
    <p:sldId id="258" r:id="rId6"/>
    <p:sldId id="260" r:id="rId7"/>
    <p:sldId id="311" r:id="rId8"/>
    <p:sldId id="312" r:id="rId9"/>
    <p:sldId id="313" r:id="rId10"/>
    <p:sldId id="314" r:id="rId11"/>
    <p:sldId id="31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5" r:id="rId21"/>
    <p:sldId id="347" r:id="rId22"/>
    <p:sldId id="348" r:id="rId23"/>
    <p:sldId id="334" r:id="rId24"/>
    <p:sldId id="336" r:id="rId25"/>
    <p:sldId id="337" r:id="rId26"/>
    <p:sldId id="338" r:id="rId27"/>
    <p:sldId id="339" r:id="rId28"/>
    <p:sldId id="340" r:id="rId29"/>
    <p:sldId id="342" r:id="rId30"/>
    <p:sldId id="344" r:id="rId31"/>
    <p:sldId id="320" r:id="rId32"/>
    <p:sldId id="325" r:id="rId33"/>
    <p:sldId id="343" r:id="rId34"/>
    <p:sldId id="318" r:id="rId35"/>
    <p:sldId id="345" r:id="rId3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9CB7"/>
    <a:srgbClr val="068394"/>
    <a:srgbClr val="233337"/>
    <a:srgbClr val="A18BA3"/>
    <a:srgbClr val="918BA3"/>
    <a:srgbClr val="357E69"/>
    <a:srgbClr val="437085"/>
    <a:srgbClr val="0E4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5374" autoAdjust="0"/>
  </p:normalViewPr>
  <p:slideViewPr>
    <p:cSldViewPr snapToObjects="1">
      <p:cViewPr>
        <p:scale>
          <a:sx n="80" d="100"/>
          <a:sy n="80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EBCD4-9176-D046-B5AF-D195B35FDF3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4F342-A3BB-324D-A234-A4379213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D67DF242-42AD-0142-A254-67E5CE78648F}" type="datetime1">
              <a:rPr lang="en-US"/>
              <a:pPr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75A24E07-1FDD-2643-B922-C0CE5D003F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09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4E07-1FDD-2643-B922-C0CE5D003F5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5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Zettair</a:t>
            </a:r>
            <a:r>
              <a:rPr lang="en-US" dirty="0" smtClean="0"/>
              <a:t> for HTML or TREC 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4E07-1FDD-2643-B922-C0CE5D003F5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65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 altLang="en-US" dirty="0" smtClean="0"/>
              <a:t>Get Lucene jar file</a:t>
            </a:r>
          </a:p>
          <a:p>
            <a:pPr marL="228600" indent="-228600">
              <a:buFontTx/>
              <a:buAutoNum type="arabicPeriod"/>
            </a:pPr>
            <a:r>
              <a:rPr lang="en-US" altLang="en-US" dirty="0" smtClean="0"/>
              <a:t>Write indexing code to get data and create Document objects to index with the </a:t>
            </a:r>
            <a:r>
              <a:rPr lang="en-US" altLang="en-US" dirty="0" err="1" smtClean="0"/>
              <a:t>IndexWriter</a:t>
            </a:r>
            <a:endParaRPr lang="en-US" altLang="en-US" dirty="0" smtClean="0"/>
          </a:p>
          <a:p>
            <a:pPr marL="228600" indent="-228600">
              <a:buFontTx/>
              <a:buAutoNum type="arabicPeriod"/>
            </a:pPr>
            <a:r>
              <a:rPr lang="en-US" altLang="en-US" dirty="0" smtClean="0"/>
              <a:t>Write code to create query objects for search</a:t>
            </a:r>
          </a:p>
          <a:p>
            <a:pPr marL="228600" indent="-228600">
              <a:buFontTx/>
              <a:buAutoNum type="arabicPeriod"/>
            </a:pPr>
            <a:r>
              <a:rPr lang="en-US" altLang="en-US" dirty="0" smtClean="0"/>
              <a:t>Write code to use/display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4E07-1FDD-2643-B922-C0CE5D003F5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36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https://www.youtube.com/watch?v=pVDVURw_AJQ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4E07-1FDD-2643-B922-C0CE5D003F5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37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inverted index.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 This is because it can list, for a term, the documents that contain it. This is the inverse of the natural relationship, in which documents list terms.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4E07-1FDD-2643-B922-C0CE5D003F5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2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40100D-A8E6-4334-87D8-ED4F9102D00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an inverted index, word, or terms, point to documents</a:t>
            </a:r>
          </a:p>
          <a:p>
            <a:r>
              <a:rPr lang="en-US" altLang="en-US"/>
              <a:t>The list of terms is sorted, so finding a term is very fast.  From there, finding the list of documents for any term is very fast (it’s a simple list)</a:t>
            </a:r>
          </a:p>
          <a:p>
            <a:pPr>
              <a:buFontTx/>
              <a:buChar char="•"/>
            </a:pPr>
            <a:r>
              <a:rPr lang="en-US" altLang="en-US"/>
              <a:t>In reality, the terms are field specific… “red” in one field is indexed separately from “red” in another field</a:t>
            </a:r>
          </a:p>
          <a:p>
            <a:pPr>
              <a:buFontTx/>
              <a:buChar char="•"/>
            </a:pPr>
            <a:r>
              <a:rPr lang="en-US" altLang="en-US"/>
              <a:t>The “pointers” Lucene uses are document ids, internal integer identifiers for each document indexed.</a:t>
            </a:r>
          </a:p>
          <a:p>
            <a:pPr>
              <a:buFontTx/>
              <a:buChar char="•"/>
            </a:pPr>
            <a:r>
              <a:rPr lang="en-US" altLang="en-US"/>
              <a:t>Additional info is stored such as the number of times the term appeared in the field, and it’s positions in the field.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1BF22A-51BD-4743-93BC-E4A93B1BC34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Non-compound format recommended over compound format because of better indexing performance</a:t>
            </a:r>
          </a:p>
          <a:p>
            <a:pPr>
              <a:buFontTx/>
              <a:buChar char="•"/>
            </a:pPr>
            <a:r>
              <a:rPr lang="en-US" altLang="en-US"/>
              <a:t>Deleted documents are removed, or “squeezed out” of segments involved in a segment merge.</a:t>
            </a:r>
          </a:p>
          <a:p>
            <a:pPr>
              <a:buFontTx/>
              <a:buChar char="•"/>
            </a:pPr>
            <a:r>
              <a:rPr lang="en-US" altLang="en-US"/>
              <a:t>After  “M” segments of the same level are written, they are all merged into a single segment of a higher level.</a:t>
            </a:r>
          </a:p>
          <a:p>
            <a:pPr>
              <a:buFontTx/>
              <a:buChar char="•"/>
            </a:pPr>
            <a:r>
              <a:rPr lang="en-US" altLang="en-US"/>
              <a:t>The smallest segment size will have MaxBufferedDocs documents in them</a:t>
            </a:r>
          </a:p>
          <a:p>
            <a:pPr>
              <a:buFontTx/>
              <a:buChar char="•"/>
            </a:pPr>
            <a:r>
              <a:rPr lang="en-US" altLang="en-US"/>
              <a:t>An optimize merges all segments into a single segment (and hence also removes all deleted documents)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1BF22A-51BD-4743-93BC-E4A93B1BC349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Non-compound format recommended over compound format because of better indexing performance</a:t>
            </a:r>
          </a:p>
          <a:p>
            <a:pPr>
              <a:buFontTx/>
              <a:buChar char="•"/>
            </a:pPr>
            <a:r>
              <a:rPr lang="en-US" altLang="en-US"/>
              <a:t>Deleted documents are removed, or “squeezed out” of segments involved in a segment merge.</a:t>
            </a:r>
          </a:p>
          <a:p>
            <a:pPr>
              <a:buFontTx/>
              <a:buChar char="•"/>
            </a:pPr>
            <a:r>
              <a:rPr lang="en-US" altLang="en-US"/>
              <a:t>After  “M” segments of the same level are written, they are all merged into a single segment of a higher level.</a:t>
            </a:r>
          </a:p>
          <a:p>
            <a:pPr>
              <a:buFontTx/>
              <a:buChar char="•"/>
            </a:pPr>
            <a:r>
              <a:rPr lang="en-US" altLang="en-US"/>
              <a:t>The smallest segment size will have MaxBufferedDocs documents in them</a:t>
            </a:r>
          </a:p>
          <a:p>
            <a:pPr>
              <a:buFontTx/>
              <a:buChar char="•"/>
            </a:pPr>
            <a:r>
              <a:rPr lang="en-US" altLang="en-US"/>
              <a:t>An optimize merges all segments into a single segment (and hence also removes all deleted documents)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3600">
                <a:solidFill>
                  <a:srgbClr val="FBFCFF"/>
                </a:solidFill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rgbClr val="139CB7"/>
                </a:solidFill>
                <a:latin typeface="Calibri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7B959E2-F900-43C2-A0FC-A8A21C2C3A8F}" type="datetime1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6458409C-5287-2045-9303-96407578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7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4445D6-D4CE-484D-AE13-D7A60E480E63}" type="datetime1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678F9-7F56-1A4F-9717-C3E0B8A769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4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A1A8FA-62B8-4D3A-B7A5-B2425BF71969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1B4A62-7CE7-A446-9172-20B4B6A1D9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41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066800"/>
            <a:ext cx="8229600" cy="5791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46FF5D6-9F99-4DAB-AA44-F50E9B2D6E03}" type="datetime1">
              <a:rPr lang="en-US" altLang="en-US" smtClean="0"/>
              <a:t>10/16/2018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6ED7D82-B88B-49B2-A4A4-BC2CB0E606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2355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D3CC-9C25-46D1-A5C3-B572AAB1DE55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0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0800-9429-4373-84F7-3E8418340254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36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CBED-0B71-4BE2-9675-75EBEB86E38B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45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DE26-C56D-4A8B-8BB9-84B7ACA69A6E}" type="datetime1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3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7D30-3770-4588-B741-FD437E9460E9}" type="datetime1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73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2A4B-15D5-49A1-8C3B-5E5345B0BB50}" type="datetime1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264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BAA8-4BCE-4509-9A04-5BAB495E0AF9}" type="datetime1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8275D4-48B7-493F-98F5-0BC08E990FE1}" type="datetime1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E70979-84F6-6C47-9682-1980960676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28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1637-50DE-47B1-ACE6-D04870A3AA68}" type="datetime1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675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970C-B42A-4BD0-A6C3-191FFF48EB46}" type="datetime1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52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86B2-A673-4C24-BBFE-BF90D75A059C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71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421A-1E8B-484A-9594-1425DDBB2E69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1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6538EF-028F-4FF4-B1D5-D85F147F5D77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9043F9-5BE6-304B-A780-01ADB7792D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2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6EF774-7C68-47DE-915C-7F01DB41A6A9}" type="datetime1">
              <a:rPr lang="en-US" smtClean="0"/>
              <a:t>10/16/2018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02626-B9A1-8C4A-B6EC-8DDE7F2053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4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9CCA7-CC8E-4D97-AFBE-411449E1CF97}" type="datetime1">
              <a:rPr lang="en-US" smtClean="0"/>
              <a:t>10/16/2018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4B7CE-BCCB-F24B-8385-704CC8C52E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8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BC3B98-16A2-4DDC-B3A0-EACA32173084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FDAD36-90EC-274B-8558-8B1B197B3A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8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9AE657-1581-44DE-A21E-39D810F1E4FF}" type="datetime1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52BF5-6878-AE44-871C-241090AF6E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6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283E6A-2561-4FA1-A345-6561BB1EEDEE}" type="datetime1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21048-A3A7-1540-A8AB-49DF79E3EA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2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624841-E5CB-48A4-8578-D04FACDC35E2}" type="datetime1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63115A-9E67-0945-8DAA-4ECEA27598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CEFC354F-85C6-421B-A16C-4EF5F39A6BEA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7A06A92A-3653-574B-9C41-A9C15614C5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600" i="1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Introduction to Information Retrieval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78" r:id="rId3"/>
    <p:sldLayoutId id="2147483685" r:id="rId4"/>
    <p:sldLayoutId id="2147483686" r:id="rId5"/>
    <p:sldLayoutId id="2147483687" r:id="rId6"/>
    <p:sldLayoutId id="2147483679" r:id="rId7"/>
    <p:sldLayoutId id="2147483680" r:id="rId8"/>
    <p:sldLayoutId id="2147483681" r:id="rId9"/>
    <p:sldLayoutId id="2147483688" r:id="rId10"/>
    <p:sldLayoutId id="2147483682" r:id="rId11"/>
    <p:sldLayoutId id="2147483701" r:id="rId12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437085"/>
        </a:buClr>
        <a:buFont typeface="Wingdings" charset="0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357E69"/>
        </a:buClr>
        <a:buFont typeface="Wingdings" charset="0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918BA3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F6E7E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33337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1E589-AE5C-4522-97AF-136443B9D6E0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8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errier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lucene.apache.org/java/docs/scoring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ucene.apache.org/core/3_5_0/scoring.html" TargetMode="External"/><Relationship Id="rId2" Type="http://schemas.openxmlformats.org/officeDocument/2006/relationships/hyperlink" Target="https://lucene.apache.org/core/7_0_1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pVDVURw_AJQ" TargetMode="External"/><Relationship Id="rId5" Type="http://schemas.openxmlformats.org/officeDocument/2006/relationships/hyperlink" Target="https://lucene.apache.org/core/7_2_1/demo/overview-summary.html" TargetMode="External"/><Relationship Id="rId4" Type="http://schemas.openxmlformats.org/officeDocument/2006/relationships/hyperlink" Target="https://lucene.apache.org/core/2_9_4/fileformats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apache.org/lucene-java/PoweredB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600" y="3886200"/>
            <a:ext cx="8458200" cy="2362200"/>
          </a:xfrm>
        </p:spPr>
        <p:txBody>
          <a:bodyPr/>
          <a:lstStyle/>
          <a:p>
            <a:r>
              <a:rPr lang="en-US" sz="3600" dirty="0" smtClean="0"/>
              <a:t>Lucene Tutorial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584476" y="4136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409C-5287-2045-9303-96407578E06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6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directory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IndexFiles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/>
              <a:t>s</a:t>
            </a:r>
            <a:r>
              <a:rPr lang="en-US" dirty="0" smtClean="0"/>
              <a:t>et </a:t>
            </a:r>
            <a:r>
              <a:rPr lang="en-US" dirty="0" err="1" smtClean="0">
                <a:solidFill>
                  <a:srgbClr val="068394"/>
                </a:solidFill>
              </a:rPr>
              <a:t>docsPath</a:t>
            </a:r>
            <a:r>
              <a:rPr lang="en-US" dirty="0" smtClean="0"/>
              <a:t>= “Documents folder path”</a:t>
            </a:r>
          </a:p>
          <a:p>
            <a:pPr marL="800100" lvl="2" indent="0">
              <a:buNone/>
            </a:pPr>
            <a:r>
              <a:rPr lang="en-US" dirty="0"/>
              <a:t>s</a:t>
            </a:r>
            <a:r>
              <a:rPr lang="en-US" dirty="0" smtClean="0"/>
              <a:t>et </a:t>
            </a:r>
            <a:r>
              <a:rPr lang="en-US" dirty="0" err="1" smtClean="0">
                <a:solidFill>
                  <a:srgbClr val="068394"/>
                </a:solidFill>
              </a:rPr>
              <a:t>indexPath</a:t>
            </a:r>
            <a:r>
              <a:rPr lang="en-US" dirty="0" smtClean="0"/>
              <a:t> = “Index </a:t>
            </a:r>
            <a:r>
              <a:rPr lang="en-US" dirty="0"/>
              <a:t>f</a:t>
            </a:r>
            <a:r>
              <a:rPr lang="en-US" dirty="0" smtClean="0"/>
              <a:t>older path”</a:t>
            </a:r>
          </a:p>
          <a:p>
            <a:r>
              <a:rPr lang="en-US" dirty="0" err="1" smtClean="0"/>
              <a:t>SearchFiles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/>
              <a:t>s</a:t>
            </a:r>
            <a:r>
              <a:rPr lang="en-US" dirty="0" smtClean="0"/>
              <a:t>et  </a:t>
            </a:r>
            <a:r>
              <a:rPr lang="en-US" dirty="0" smtClean="0">
                <a:solidFill>
                  <a:srgbClr val="068394"/>
                </a:solidFill>
              </a:rPr>
              <a:t>index</a:t>
            </a:r>
            <a:r>
              <a:rPr lang="en-US" dirty="0" smtClean="0"/>
              <a:t>= “</a:t>
            </a:r>
            <a:r>
              <a:rPr lang="en-US" dirty="0"/>
              <a:t>Index folder path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Write a query</a:t>
            </a:r>
          </a:p>
          <a:p>
            <a:r>
              <a:rPr lang="en-US" dirty="0" smtClean="0"/>
              <a:t>Top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0979-84F6-6C47-9682-19809606761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indexing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IndexWriter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>
                <a:cs typeface="Courier"/>
              </a:rPr>
              <a:t>Central component that allows you to create a new index, open an existing one, and add, remove, or update documents in an </a:t>
            </a:r>
            <a:r>
              <a:rPr lang="en-US" dirty="0" smtClean="0">
                <a:cs typeface="Courier"/>
              </a:rPr>
              <a:t>index</a:t>
            </a:r>
            <a:endParaRPr lang="en-US" dirty="0"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Built on an </a:t>
            </a:r>
            <a:r>
              <a:rPr lang="en-US" dirty="0" err="1" smtClean="0">
                <a:latin typeface="Courier"/>
                <a:cs typeface="Courier"/>
              </a:rPr>
              <a:t>IndexWriterConfig</a:t>
            </a:r>
            <a:r>
              <a:rPr lang="en-US" dirty="0" smtClean="0">
                <a:cs typeface="Courier"/>
              </a:rPr>
              <a:t> and a </a:t>
            </a:r>
            <a:r>
              <a:rPr lang="en-US" dirty="0" smtClean="0">
                <a:latin typeface="Courier"/>
                <a:cs typeface="Courier"/>
              </a:rPr>
              <a:t>Directory</a:t>
            </a:r>
          </a:p>
          <a:p>
            <a:pPr lvl="1"/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Directory</a:t>
            </a:r>
          </a:p>
          <a:p>
            <a:pPr lvl="1"/>
            <a:r>
              <a:rPr lang="en-US" dirty="0">
                <a:cs typeface="Courier"/>
              </a:rPr>
              <a:t>Abstract class that represents the location of an </a:t>
            </a:r>
            <a:r>
              <a:rPr lang="en-US" dirty="0" smtClean="0">
                <a:cs typeface="Courier"/>
              </a:rPr>
              <a:t>index</a:t>
            </a:r>
            <a:br>
              <a:rPr lang="en-US" dirty="0" smtClean="0">
                <a:cs typeface="Courier"/>
              </a:rPr>
            </a:b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Analyzer</a:t>
            </a:r>
          </a:p>
          <a:p>
            <a:pPr lvl="1"/>
            <a:r>
              <a:rPr lang="en-US" dirty="0">
                <a:cs typeface="Courier"/>
              </a:rPr>
              <a:t>Extracts tokens from a text </a:t>
            </a:r>
            <a:r>
              <a:rPr lang="en-US" dirty="0" smtClean="0">
                <a:cs typeface="Courier"/>
              </a:rPr>
              <a:t>stream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0979-84F6-6C47-9682-19809606761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2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"/>
              </a:rPr>
              <a:t>Creating an </a:t>
            </a:r>
            <a:r>
              <a:rPr lang="en-US" dirty="0" err="1" smtClean="0">
                <a:latin typeface="Courier"/>
                <a:cs typeface="Courier"/>
              </a:rPr>
              <a:t>IndexWriter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304" y="1668475"/>
            <a:ext cx="8733496" cy="49676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Import </a:t>
            </a:r>
            <a:r>
              <a:rPr lang="en-US" sz="1800" dirty="0" err="1" smtClean="0">
                <a:latin typeface="Courier"/>
                <a:cs typeface="Courier"/>
              </a:rPr>
              <a:t>org.apache.lucene.analysis.</a:t>
            </a:r>
            <a:r>
              <a:rPr lang="en-US" sz="1800" b="1" dirty="0" err="1" smtClean="0">
                <a:latin typeface="Courier"/>
                <a:cs typeface="Courier"/>
              </a:rPr>
              <a:t>Analyzer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import </a:t>
            </a:r>
            <a:r>
              <a:rPr lang="en-US" sz="1800" dirty="0" err="1" smtClean="0">
                <a:latin typeface="Courier"/>
                <a:cs typeface="Courier"/>
              </a:rPr>
              <a:t>org.apache.lucene.index.</a:t>
            </a:r>
            <a:r>
              <a:rPr lang="en-US" sz="1800" b="1" dirty="0" err="1" smtClean="0">
                <a:latin typeface="Courier"/>
                <a:cs typeface="Courier"/>
              </a:rPr>
              <a:t>IndexWriter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import </a:t>
            </a:r>
            <a:r>
              <a:rPr lang="en-US" sz="1800" dirty="0" err="1" smtClean="0">
                <a:latin typeface="Courier"/>
                <a:cs typeface="Courier"/>
              </a:rPr>
              <a:t>org.apache.lucene.index.</a:t>
            </a:r>
            <a:r>
              <a:rPr lang="en-US" sz="1800" b="1" dirty="0" err="1" smtClean="0">
                <a:latin typeface="Courier"/>
                <a:cs typeface="Courier"/>
              </a:rPr>
              <a:t>IndexWriterConfig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import </a:t>
            </a:r>
            <a:r>
              <a:rPr lang="en-US" sz="1800" dirty="0" err="1" smtClean="0">
                <a:latin typeface="Courier"/>
                <a:cs typeface="Courier"/>
              </a:rPr>
              <a:t>org.apache.lucene.store.</a:t>
            </a:r>
            <a:r>
              <a:rPr lang="en-US" sz="1800" b="1" dirty="0" err="1" smtClean="0">
                <a:latin typeface="Courier"/>
                <a:cs typeface="Courier"/>
              </a:rPr>
              <a:t>Directory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private </a:t>
            </a:r>
            <a:r>
              <a:rPr lang="en-US" sz="1800" dirty="0" err="1" smtClean="0">
                <a:latin typeface="Courier"/>
                <a:cs typeface="Courier"/>
              </a:rPr>
              <a:t>IndexWriter</a:t>
            </a:r>
            <a:r>
              <a:rPr lang="en-US" sz="1800" dirty="0" smtClean="0">
                <a:latin typeface="Courier"/>
                <a:cs typeface="Courier"/>
              </a:rPr>
              <a:t> writer;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p</a:t>
            </a:r>
            <a:r>
              <a:rPr lang="en-US" sz="1800" dirty="0" smtClean="0">
                <a:latin typeface="Courier"/>
                <a:cs typeface="Courier"/>
              </a:rPr>
              <a:t>ublic Indexer(String </a:t>
            </a:r>
            <a:r>
              <a:rPr lang="en-US" sz="1800" dirty="0" err="1" smtClean="0">
                <a:latin typeface="Courier"/>
                <a:cs typeface="Courier"/>
              </a:rPr>
              <a:t>dir</a:t>
            </a:r>
            <a:r>
              <a:rPr lang="en-US" sz="1800" dirty="0" smtClean="0">
                <a:latin typeface="Courier"/>
                <a:cs typeface="Courier"/>
              </a:rPr>
              <a:t>) throws </a:t>
            </a:r>
            <a:r>
              <a:rPr lang="en-US" sz="1800" dirty="0" err="1" smtClean="0">
                <a:latin typeface="Courier"/>
                <a:cs typeface="Courier"/>
              </a:rPr>
              <a:t>IOException</a:t>
            </a:r>
            <a:r>
              <a:rPr lang="en-US" sz="1800" dirty="0" smtClean="0">
                <a:latin typeface="Courier"/>
                <a:cs typeface="Courier"/>
              </a:rPr>
              <a:t> {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 </a:t>
            </a:r>
            <a:r>
              <a:rPr lang="en-US" sz="1800" b="1" dirty="0">
                <a:latin typeface="Courier"/>
                <a:cs typeface="Courier"/>
              </a:rPr>
              <a:t>Directory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indexDir</a:t>
            </a:r>
            <a:r>
              <a:rPr lang="en-US" sz="1800" dirty="0">
                <a:latin typeface="Courier"/>
                <a:cs typeface="Courier"/>
              </a:rPr>
              <a:t> = </a:t>
            </a:r>
            <a:r>
              <a:rPr lang="en-US" sz="1800" dirty="0" err="1">
                <a:latin typeface="Courier"/>
                <a:cs typeface="Courier"/>
              </a:rPr>
              <a:t>FSDirectory.open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smtClean="0">
                <a:latin typeface="Courier"/>
                <a:cs typeface="Courier"/>
              </a:rPr>
              <a:t>new File(</a:t>
            </a:r>
            <a:r>
              <a:rPr lang="en-US" sz="1800" dirty="0" err="1" smtClean="0">
                <a:latin typeface="Courier"/>
                <a:cs typeface="Courier"/>
              </a:rPr>
              <a:t>dir</a:t>
            </a:r>
            <a:r>
              <a:rPr lang="en-US" sz="1800" dirty="0" smtClean="0">
                <a:latin typeface="Courier"/>
                <a:cs typeface="Courier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</a:t>
            </a:r>
            <a:r>
              <a:rPr lang="en-US" sz="1800" b="1" dirty="0" smtClean="0">
                <a:latin typeface="Courier"/>
                <a:cs typeface="Courier"/>
              </a:rPr>
              <a:t>Analyzer</a:t>
            </a:r>
            <a:r>
              <a:rPr lang="en-US" sz="1800" dirty="0" smtClean="0">
                <a:latin typeface="Courier"/>
                <a:cs typeface="Courier"/>
              </a:rPr>
              <a:t> analyzer = new </a:t>
            </a:r>
            <a:r>
              <a:rPr lang="en-US" sz="1800" b="1" dirty="0" err="1" smtClean="0">
                <a:latin typeface="Courier"/>
                <a:cs typeface="Courier"/>
              </a:rPr>
              <a:t>StandardAnalyzer</a:t>
            </a:r>
            <a:r>
              <a:rPr lang="en-US" sz="1800" dirty="0" smtClean="0">
                <a:latin typeface="Courier"/>
                <a:cs typeface="Courier"/>
              </a:rPr>
              <a:t>();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</a:t>
            </a:r>
            <a:r>
              <a:rPr lang="en-US" sz="1800" b="1" dirty="0" err="1">
                <a:latin typeface="Courier"/>
                <a:cs typeface="Courier"/>
              </a:rPr>
              <a:t>IndexWriterConfig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cfg</a:t>
            </a:r>
            <a:r>
              <a:rPr lang="en-US" sz="1800" dirty="0" smtClean="0">
                <a:latin typeface="Courier"/>
                <a:cs typeface="Courier"/>
              </a:rPr>
              <a:t> = </a:t>
            </a:r>
            <a:r>
              <a:rPr lang="en-US" sz="1800" dirty="0">
                <a:latin typeface="Courier"/>
                <a:cs typeface="Courier"/>
              </a:rPr>
              <a:t>new </a:t>
            </a:r>
            <a:r>
              <a:rPr lang="en-US" sz="1800" dirty="0" err="1">
                <a:latin typeface="Courier"/>
                <a:cs typeface="Courier"/>
              </a:rPr>
              <a:t>IndexWriterConfig</a:t>
            </a:r>
            <a:r>
              <a:rPr lang="en-US" sz="1800" dirty="0" smtClean="0">
                <a:latin typeface="Courier"/>
                <a:cs typeface="Courier"/>
              </a:rPr>
              <a:t>(analyzer);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 </a:t>
            </a:r>
            <a:r>
              <a:rPr lang="en-US" sz="1800" dirty="0" err="1" smtClean="0">
                <a:latin typeface="Courier"/>
                <a:cs typeface="Courier"/>
              </a:rPr>
              <a:t>cfg.setOpenMode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err="1" smtClean="0">
                <a:latin typeface="Courier"/>
                <a:cs typeface="Courier"/>
              </a:rPr>
              <a:t>OpenMode.CREATE</a:t>
            </a:r>
            <a:r>
              <a:rPr lang="en-US" sz="1800" dirty="0" smtClean="0">
                <a:latin typeface="Courier"/>
                <a:cs typeface="Courier"/>
              </a:rPr>
              <a:t>);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writer = new </a:t>
            </a:r>
            <a:r>
              <a:rPr lang="en-US" sz="1800" b="1" dirty="0" err="1" smtClean="0">
                <a:latin typeface="Courier"/>
                <a:cs typeface="Courier"/>
              </a:rPr>
              <a:t>IndexWriter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err="1" smtClean="0">
                <a:latin typeface="Courier"/>
                <a:cs typeface="Courier"/>
              </a:rPr>
              <a:t>indexDir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dirty="0" err="1" smtClean="0">
                <a:latin typeface="Courier"/>
                <a:cs typeface="Courier"/>
              </a:rPr>
              <a:t>cfg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0979-84F6-6C47-9682-1980960676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4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indexing classes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Document</a:t>
            </a:r>
          </a:p>
          <a:p>
            <a:pPr lvl="1"/>
            <a:r>
              <a:rPr lang="en-US" dirty="0" smtClean="0">
                <a:cs typeface="Courier"/>
              </a:rPr>
              <a:t>Represents a collection of named </a:t>
            </a:r>
            <a:r>
              <a:rPr lang="en-US" dirty="0">
                <a:latin typeface="Courier"/>
                <a:cs typeface="Courier"/>
              </a:rPr>
              <a:t>Field</a:t>
            </a:r>
            <a:r>
              <a:rPr lang="en-US" dirty="0">
                <a:cs typeface="Courier"/>
              </a:rPr>
              <a:t>s</a:t>
            </a:r>
            <a:r>
              <a:rPr lang="en-US" dirty="0" smtClean="0">
                <a:cs typeface="Courier"/>
              </a:rPr>
              <a:t>.  Text in these </a:t>
            </a:r>
            <a:r>
              <a:rPr lang="en-US" dirty="0" smtClean="0">
                <a:latin typeface="Courier"/>
                <a:cs typeface="Courier"/>
              </a:rPr>
              <a:t>Field</a:t>
            </a:r>
            <a:r>
              <a:rPr lang="en-US" dirty="0" smtClean="0">
                <a:cs typeface="Courier"/>
              </a:rPr>
              <a:t>s are indexed.</a:t>
            </a:r>
            <a:br>
              <a:rPr lang="en-US" dirty="0" smtClean="0">
                <a:cs typeface="Courier"/>
              </a:rPr>
            </a:br>
            <a:endParaRPr lang="en-US" dirty="0" smtClean="0"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Field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StringField</a:t>
            </a:r>
            <a:r>
              <a:rPr lang="en-US" dirty="0" err="1" smtClean="0">
                <a:cs typeface="Courier"/>
              </a:rPr>
              <a:t>s</a:t>
            </a: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cs typeface="Courier"/>
              </a:rPr>
              <a:t>are indexed but not tokenized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TextField</a:t>
            </a:r>
            <a:r>
              <a:rPr lang="en-US" dirty="0" err="1" smtClean="0">
                <a:cs typeface="Courier"/>
              </a:rPr>
              <a:t>s</a:t>
            </a:r>
            <a:r>
              <a:rPr lang="en-US" dirty="0" smtClean="0">
                <a:cs typeface="Courier"/>
              </a:rPr>
              <a:t> are indexed and tokenized</a:t>
            </a:r>
            <a:endParaRPr lang="en-US" dirty="0"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0979-84F6-6C47-9682-19809606761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8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A </a:t>
            </a:r>
            <a:r>
              <a:rPr lang="en-US" dirty="0" smtClean="0">
                <a:latin typeface="Courier"/>
                <a:cs typeface="Courier"/>
              </a:rPr>
              <a:t>Document</a:t>
            </a:r>
            <a:r>
              <a:rPr lang="en-US" dirty="0" smtClean="0"/>
              <a:t> contains </a:t>
            </a:r>
            <a:r>
              <a:rPr lang="en-US" dirty="0" smtClean="0">
                <a:latin typeface="Courier"/>
                <a:cs typeface="Courier"/>
              </a:rPr>
              <a:t>Field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79" y="1486441"/>
            <a:ext cx="8550246" cy="5295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import </a:t>
            </a:r>
            <a:r>
              <a:rPr lang="en-US" sz="1800" dirty="0" err="1" smtClean="0">
                <a:latin typeface="Courier"/>
                <a:cs typeface="Courier"/>
              </a:rPr>
              <a:t>org.apache.lucene.document.</a:t>
            </a:r>
            <a:r>
              <a:rPr lang="en-US" sz="1800" b="1" dirty="0" err="1" smtClean="0">
                <a:latin typeface="Courier"/>
                <a:cs typeface="Courier"/>
              </a:rPr>
              <a:t>Document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import </a:t>
            </a:r>
            <a:r>
              <a:rPr lang="en-US" sz="1800" dirty="0" err="1" smtClean="0">
                <a:latin typeface="Courier"/>
                <a:cs typeface="Courier"/>
              </a:rPr>
              <a:t>org.apache.lucene.document.</a:t>
            </a:r>
            <a:r>
              <a:rPr lang="en-US" sz="1800" b="1" dirty="0" err="1" smtClean="0">
                <a:latin typeface="Courier"/>
                <a:cs typeface="Courier"/>
              </a:rPr>
              <a:t>Field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...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protected Document </a:t>
            </a:r>
            <a:r>
              <a:rPr lang="en-US" sz="1800" dirty="0" err="1" smtClean="0">
                <a:latin typeface="Courier"/>
                <a:cs typeface="Courier"/>
              </a:rPr>
              <a:t>getDocument</a:t>
            </a:r>
            <a:r>
              <a:rPr lang="en-US" sz="1800" dirty="0" smtClean="0">
                <a:latin typeface="Courier"/>
                <a:cs typeface="Courier"/>
              </a:rPr>
              <a:t>(File f) throws Exception {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b="1" dirty="0" smtClean="0">
                <a:latin typeface="Courier"/>
                <a:cs typeface="Courier"/>
              </a:rPr>
              <a:t>Document</a:t>
            </a:r>
            <a:r>
              <a:rPr lang="en-US" sz="1800" dirty="0" smtClean="0">
                <a:latin typeface="Courier"/>
                <a:cs typeface="Courier"/>
              </a:rPr>
              <a:t> doc = new </a:t>
            </a:r>
            <a:r>
              <a:rPr lang="en-US" sz="1800" b="1" dirty="0" smtClean="0">
                <a:latin typeface="Courier"/>
                <a:cs typeface="Courier"/>
              </a:rPr>
              <a:t>Document</a:t>
            </a:r>
            <a:r>
              <a:rPr lang="en-US" sz="18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doc.</a:t>
            </a:r>
            <a:r>
              <a:rPr lang="en-US" sz="1800" b="1" dirty="0" err="1" smtClean="0">
                <a:latin typeface="Courier"/>
                <a:cs typeface="Courier"/>
              </a:rPr>
              <a:t>add</a:t>
            </a:r>
            <a:r>
              <a:rPr lang="en-US" sz="1800" dirty="0" smtClean="0">
                <a:latin typeface="Courier"/>
                <a:cs typeface="Courier"/>
              </a:rPr>
              <a:t>(new </a:t>
            </a:r>
            <a:r>
              <a:rPr lang="en-US" sz="1800" b="1" dirty="0" err="1" smtClean="0">
                <a:latin typeface="Courier"/>
                <a:cs typeface="Courier"/>
              </a:rPr>
              <a:t>TextField</a:t>
            </a:r>
            <a:r>
              <a:rPr lang="en-US" sz="1800" dirty="0" smtClean="0">
                <a:latin typeface="Courier"/>
                <a:cs typeface="Courier"/>
              </a:rPr>
              <a:t>("contents”, new </a:t>
            </a:r>
            <a:r>
              <a:rPr lang="en-US" sz="1800" dirty="0" err="1" smtClean="0">
                <a:latin typeface="Courier"/>
                <a:cs typeface="Courier"/>
              </a:rPr>
              <a:t>FileReader</a:t>
            </a:r>
            <a:r>
              <a:rPr lang="en-US" sz="1800" dirty="0" smtClean="0">
                <a:latin typeface="Courier"/>
                <a:cs typeface="Courier"/>
              </a:rPr>
              <a:t>(f))) 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</a:t>
            </a:r>
            <a:r>
              <a:rPr lang="en-US" sz="1800" dirty="0" err="1" smtClean="0">
                <a:latin typeface="Courier"/>
                <a:cs typeface="Courier"/>
              </a:rPr>
              <a:t>doc.</a:t>
            </a:r>
            <a:r>
              <a:rPr lang="en-US" sz="1800" b="1" dirty="0" err="1" smtClean="0">
                <a:latin typeface="Courier"/>
                <a:cs typeface="Courier"/>
              </a:rPr>
              <a:t>add</a:t>
            </a:r>
            <a:r>
              <a:rPr lang="en-US" sz="1800" dirty="0" smtClean="0">
                <a:latin typeface="Courier"/>
                <a:cs typeface="Courier"/>
              </a:rPr>
              <a:t>(new </a:t>
            </a:r>
            <a:r>
              <a:rPr lang="en-US" sz="1800" b="1" dirty="0" err="1" smtClean="0">
                <a:latin typeface="Courier"/>
                <a:cs typeface="Courier"/>
              </a:rPr>
              <a:t>StringField</a:t>
            </a:r>
            <a:r>
              <a:rPr lang="en-US" sz="1800" dirty="0" smtClean="0">
                <a:latin typeface="Courier"/>
                <a:cs typeface="Courier"/>
              </a:rPr>
              <a:t>("filename”,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                     </a:t>
            </a:r>
            <a:r>
              <a:rPr lang="en-US" sz="1800" dirty="0" err="1" smtClean="0">
                <a:latin typeface="Courier"/>
                <a:cs typeface="Courier"/>
              </a:rPr>
              <a:t>f.getName</a:t>
            </a:r>
            <a:r>
              <a:rPr lang="en-US" sz="1800" dirty="0" smtClean="0">
                <a:latin typeface="Courier"/>
                <a:cs typeface="Courier"/>
              </a:rPr>
              <a:t>(),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                     </a:t>
            </a:r>
            <a:r>
              <a:rPr lang="en-US" sz="1800" dirty="0" err="1" smtClean="0">
                <a:latin typeface="Courier"/>
                <a:cs typeface="Courier"/>
              </a:rPr>
              <a:t>Field.Store.YES</a:t>
            </a:r>
            <a:r>
              <a:rPr lang="en-US" sz="1800" dirty="0" smtClean="0">
                <a:latin typeface="Courier"/>
                <a:cs typeface="Courier"/>
              </a:rPr>
              <a:t>)); 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</a:t>
            </a:r>
            <a:r>
              <a:rPr lang="en-US" sz="1800" dirty="0" err="1" smtClean="0">
                <a:latin typeface="Courier"/>
                <a:cs typeface="Courier"/>
              </a:rPr>
              <a:t>doc.</a:t>
            </a:r>
            <a:r>
              <a:rPr lang="en-US" sz="1800" b="1" dirty="0" err="1" smtClean="0">
                <a:latin typeface="Courier"/>
                <a:cs typeface="Courier"/>
              </a:rPr>
              <a:t>add</a:t>
            </a:r>
            <a:r>
              <a:rPr lang="en-US" sz="1800" dirty="0" smtClean="0">
                <a:latin typeface="Courier"/>
                <a:cs typeface="Courier"/>
              </a:rPr>
              <a:t>(new </a:t>
            </a:r>
            <a:r>
              <a:rPr lang="en-US" sz="1800" b="1" dirty="0" err="1" smtClean="0">
                <a:latin typeface="Courier"/>
                <a:cs typeface="Courier"/>
              </a:rPr>
              <a:t>StringField</a:t>
            </a:r>
            <a:r>
              <a:rPr lang="en-US" sz="1800" dirty="0" smtClean="0">
                <a:latin typeface="Courier"/>
                <a:cs typeface="Courier"/>
              </a:rPr>
              <a:t>("</a:t>
            </a:r>
            <a:r>
              <a:rPr lang="en-US" sz="1800" dirty="0" err="1" smtClean="0">
                <a:latin typeface="Courier"/>
                <a:cs typeface="Courier"/>
              </a:rPr>
              <a:t>fullpath</a:t>
            </a:r>
            <a:r>
              <a:rPr lang="en-US" sz="1800" dirty="0" smtClean="0">
                <a:latin typeface="Courier"/>
                <a:cs typeface="Courier"/>
              </a:rPr>
              <a:t>”,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			</a:t>
            </a: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       </a:t>
            </a:r>
            <a:r>
              <a:rPr lang="en-US" sz="1800" dirty="0" err="1" smtClean="0">
                <a:latin typeface="Courier"/>
                <a:cs typeface="Courier"/>
              </a:rPr>
              <a:t>f.getCanonicalPath</a:t>
            </a:r>
            <a:r>
              <a:rPr lang="en-US" sz="1800" dirty="0" smtClean="0">
                <a:latin typeface="Courier"/>
                <a:cs typeface="Courier"/>
              </a:rPr>
              <a:t>(),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                     </a:t>
            </a:r>
            <a:r>
              <a:rPr lang="en-US" sz="1800" dirty="0" err="1" smtClean="0">
                <a:latin typeface="Courier"/>
                <a:cs typeface="Courier"/>
              </a:rPr>
              <a:t>Field.Store.YES</a:t>
            </a:r>
            <a:r>
              <a:rPr lang="en-US" sz="1800" dirty="0" smtClean="0">
                <a:latin typeface="Courier"/>
                <a:cs typeface="Courier"/>
              </a:rPr>
              <a:t>));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return doc;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}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0979-84F6-6C47-9682-19809606761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4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 a </a:t>
            </a:r>
            <a:r>
              <a:rPr lang="en-US" dirty="0" smtClean="0">
                <a:latin typeface="Courier"/>
                <a:cs typeface="Courier"/>
              </a:rPr>
              <a:t>Document</a:t>
            </a:r>
            <a:r>
              <a:rPr lang="en-US" dirty="0" smtClean="0"/>
              <a:t> with </a:t>
            </a:r>
            <a:r>
              <a:rPr lang="en-US" dirty="0" err="1" smtClean="0">
                <a:latin typeface="Courier"/>
                <a:cs typeface="Courier"/>
              </a:rPr>
              <a:t>IndexWriter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private </a:t>
            </a:r>
            <a:r>
              <a:rPr lang="en-US" sz="2400" dirty="0" err="1" smtClean="0">
                <a:latin typeface="Courier"/>
                <a:cs typeface="Courier"/>
              </a:rPr>
              <a:t>IndexWriter</a:t>
            </a:r>
            <a:r>
              <a:rPr lang="en-US" sz="2400" dirty="0" smtClean="0">
                <a:latin typeface="Courier"/>
                <a:cs typeface="Courier"/>
              </a:rPr>
              <a:t> writer;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...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p</a:t>
            </a:r>
            <a:r>
              <a:rPr lang="en-US" sz="2400" dirty="0" smtClean="0">
                <a:latin typeface="Courier"/>
                <a:cs typeface="Courier"/>
              </a:rPr>
              <a:t>rivate void </a:t>
            </a:r>
            <a:r>
              <a:rPr lang="en-US" sz="2400" dirty="0" err="1" smtClean="0">
                <a:latin typeface="Courier"/>
                <a:cs typeface="Courier"/>
              </a:rPr>
              <a:t>indexFile</a:t>
            </a:r>
            <a:r>
              <a:rPr lang="en-US" sz="2400" dirty="0" smtClean="0">
                <a:latin typeface="Courier"/>
                <a:cs typeface="Courier"/>
              </a:rPr>
              <a:t>(File f) throws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Exception {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Document doc = </a:t>
            </a:r>
            <a:r>
              <a:rPr lang="en-US" sz="2400" dirty="0" err="1" smtClean="0">
                <a:latin typeface="Courier"/>
                <a:cs typeface="Courier"/>
              </a:rPr>
              <a:t>getDocument</a:t>
            </a:r>
            <a:r>
              <a:rPr lang="en-US" sz="2400" dirty="0" smtClean="0">
                <a:latin typeface="Courier"/>
                <a:cs typeface="Courier"/>
              </a:rPr>
              <a:t>(f);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writer.</a:t>
            </a:r>
            <a:r>
              <a:rPr lang="en-US" sz="2400" b="1" dirty="0" err="1" smtClean="0">
                <a:latin typeface="Courier"/>
                <a:cs typeface="Courier"/>
              </a:rPr>
              <a:t>addDocument</a:t>
            </a:r>
            <a:r>
              <a:rPr lang="en-US" sz="2400" dirty="0" smtClean="0">
                <a:latin typeface="Courier"/>
                <a:cs typeface="Courier"/>
              </a:rPr>
              <a:t>(doc);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0979-84F6-6C47-9682-19809606761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587"/>
            <a:ext cx="8229600" cy="51588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private </a:t>
            </a:r>
            <a:r>
              <a:rPr lang="en-US" sz="2000" dirty="0" err="1" smtClean="0">
                <a:latin typeface="Courier"/>
                <a:cs typeface="Courier"/>
              </a:rPr>
              <a:t>IndexWriter</a:t>
            </a:r>
            <a:r>
              <a:rPr lang="en-US" sz="2000" dirty="0" smtClean="0">
                <a:latin typeface="Courier"/>
                <a:cs typeface="Courier"/>
              </a:rPr>
              <a:t> writer;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...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public </a:t>
            </a: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index(String </a:t>
            </a:r>
            <a:r>
              <a:rPr lang="en-US" sz="2000" dirty="0" err="1" smtClean="0">
                <a:latin typeface="Courier"/>
                <a:cs typeface="Courier"/>
              </a:rPr>
              <a:t>dataDir</a:t>
            </a:r>
            <a:r>
              <a:rPr lang="en-US" sz="20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			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FileFilter</a:t>
            </a:r>
            <a:r>
              <a:rPr lang="en-US" sz="2000" dirty="0" smtClean="0">
                <a:latin typeface="Courier"/>
                <a:cs typeface="Courier"/>
              </a:rPr>
              <a:t> filter)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throws Exception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File[] files = new File(</a:t>
            </a:r>
            <a:r>
              <a:rPr lang="en-US" sz="2000" dirty="0" err="1" smtClean="0">
                <a:latin typeface="Courier"/>
                <a:cs typeface="Courier"/>
              </a:rPr>
              <a:t>dataDir</a:t>
            </a:r>
            <a:r>
              <a:rPr lang="en-US" sz="2000" dirty="0" smtClean="0">
                <a:latin typeface="Courier"/>
                <a:cs typeface="Courier"/>
              </a:rPr>
              <a:t>).</a:t>
            </a:r>
            <a:r>
              <a:rPr lang="en-US" sz="2000" dirty="0" err="1" smtClean="0">
                <a:latin typeface="Courier"/>
                <a:cs typeface="Courier"/>
              </a:rPr>
              <a:t>listFiles</a:t>
            </a:r>
            <a:r>
              <a:rPr lang="en-US" sz="20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for (File f: files)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if (... &amp;&amp;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	 (filter == null || </a:t>
            </a:r>
            <a:r>
              <a:rPr lang="en-US" sz="2000" dirty="0" err="1" smtClean="0">
                <a:latin typeface="Courier"/>
                <a:cs typeface="Courier"/>
              </a:rPr>
              <a:t>filter.accept</a:t>
            </a:r>
            <a:r>
              <a:rPr lang="en-US" sz="2000" dirty="0" smtClean="0">
                <a:latin typeface="Courier"/>
                <a:cs typeface="Courier"/>
              </a:rPr>
              <a:t>(f)))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	</a:t>
            </a:r>
            <a:r>
              <a:rPr lang="en-US" sz="2000" dirty="0" err="1" smtClean="0">
                <a:latin typeface="Courier"/>
                <a:cs typeface="Courier"/>
              </a:rPr>
              <a:t>indexFile</a:t>
            </a:r>
            <a:r>
              <a:rPr lang="en-US" sz="2000" dirty="0" smtClean="0">
                <a:latin typeface="Courier"/>
                <a:cs typeface="Courier"/>
              </a:rPr>
              <a:t>(f);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return </a:t>
            </a:r>
            <a:r>
              <a:rPr lang="en-US" sz="2000" dirty="0" err="1" smtClean="0">
                <a:latin typeface="Courier"/>
                <a:cs typeface="Courier"/>
              </a:rPr>
              <a:t>writer.</a:t>
            </a:r>
            <a:r>
              <a:rPr lang="en-US" sz="2000" b="1" dirty="0" err="1" smtClean="0">
                <a:latin typeface="Courier"/>
                <a:cs typeface="Courier"/>
              </a:rPr>
              <a:t>numDocs</a:t>
            </a:r>
            <a:r>
              <a:rPr lang="en-US" sz="20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0979-84F6-6C47-9682-19809606761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the </a:t>
            </a:r>
            <a:r>
              <a:rPr lang="en-US" dirty="0" err="1" smtClean="0">
                <a:latin typeface="Courier"/>
                <a:cs typeface="Courier"/>
              </a:rPr>
              <a:t>IndexWriter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private </a:t>
            </a:r>
            <a:r>
              <a:rPr lang="en-US" sz="2400" dirty="0" err="1" smtClean="0">
                <a:latin typeface="Courier"/>
                <a:cs typeface="Courier"/>
              </a:rPr>
              <a:t>IndexWriter</a:t>
            </a:r>
            <a:r>
              <a:rPr lang="en-US" sz="2400" dirty="0" smtClean="0">
                <a:latin typeface="Courier"/>
                <a:cs typeface="Courier"/>
              </a:rPr>
              <a:t> writer;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...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public void close() throws </a:t>
            </a:r>
            <a:r>
              <a:rPr lang="en-US" sz="2400" dirty="0" err="1" smtClean="0">
                <a:latin typeface="Courier"/>
                <a:cs typeface="Courier"/>
              </a:rPr>
              <a:t>IOException</a:t>
            </a:r>
            <a:r>
              <a:rPr lang="en-US" sz="2400" dirty="0" smtClean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writer.</a:t>
            </a:r>
            <a:r>
              <a:rPr lang="en-US" sz="2400" b="1" dirty="0" err="1" smtClean="0">
                <a:latin typeface="Courier"/>
                <a:cs typeface="Courier"/>
              </a:rPr>
              <a:t>close</a:t>
            </a:r>
            <a:r>
              <a:rPr lang="en-US" sz="24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0979-84F6-6C47-9682-19809606761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8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"/>
              </a:rPr>
              <a:t>The Index is the kind of inverted index we know and love</a:t>
            </a:r>
          </a:p>
          <a:p>
            <a:pPr lvl="1"/>
            <a:r>
              <a:rPr lang="en-US" dirty="0" smtClean="0"/>
              <a:t>natural </a:t>
            </a:r>
            <a:r>
              <a:rPr lang="en-US" dirty="0" smtClean="0"/>
              <a:t>ordering of </a:t>
            </a:r>
            <a:r>
              <a:rPr lang="en-US" dirty="0" err="1" smtClean="0"/>
              <a:t>docIDs</a:t>
            </a:r>
            <a:endParaRPr lang="en-US" dirty="0" smtClean="0"/>
          </a:p>
          <a:p>
            <a:pPr lvl="1"/>
            <a:r>
              <a:rPr lang="en-US" dirty="0" smtClean="0"/>
              <a:t>encodes both term frequencies and positional information</a:t>
            </a:r>
          </a:p>
          <a:p>
            <a:r>
              <a:rPr lang="en-US" dirty="0" smtClean="0"/>
              <a:t>APIs to customize the codec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0979-84F6-6C47-9682-19809606761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0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7512" y="526256"/>
            <a:ext cx="8229600" cy="747713"/>
          </a:xfrm>
        </p:spPr>
        <p:txBody>
          <a:bodyPr/>
          <a:lstStyle/>
          <a:p>
            <a:r>
              <a:rPr lang="en-US" altLang="en-US"/>
              <a:t>Inverted Index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152400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aardvark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57200" y="1905000"/>
            <a:ext cx="152400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57200" y="2286000"/>
            <a:ext cx="152400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hood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57200" y="2667000"/>
            <a:ext cx="152400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57200" y="3429000"/>
            <a:ext cx="152400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57200" y="3810000"/>
            <a:ext cx="152400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red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57200" y="3048000"/>
            <a:ext cx="152400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little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457200" y="4191000"/>
            <a:ext cx="152400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riding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457200" y="4572000"/>
            <a:ext cx="152400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robin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457200" y="4953000"/>
            <a:ext cx="152400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457200" y="5715000"/>
            <a:ext cx="152400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women</a:t>
            </a: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457200" y="6096000"/>
            <a:ext cx="152400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zoo</a:t>
            </a: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457200" y="5334000"/>
            <a:ext cx="152400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5136" name="AutoShape 16"/>
          <p:cNvSpPr>
            <a:spLocks noChangeArrowheads="1"/>
          </p:cNvSpPr>
          <p:nvPr/>
        </p:nvSpPr>
        <p:spPr bwMode="auto">
          <a:xfrm>
            <a:off x="5486400" y="1600200"/>
            <a:ext cx="3048000" cy="99060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/>
              <a:t>Little Red Riding Hood</a:t>
            </a:r>
          </a:p>
        </p:txBody>
      </p:sp>
      <p:sp>
        <p:nvSpPr>
          <p:cNvPr id="5137" name="AutoShape 17"/>
          <p:cNvSpPr>
            <a:spLocks noChangeArrowheads="1"/>
          </p:cNvSpPr>
          <p:nvPr/>
        </p:nvSpPr>
        <p:spPr bwMode="auto">
          <a:xfrm>
            <a:off x="5486400" y="3200400"/>
            <a:ext cx="3048000" cy="99060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/>
              <a:t>Robin Hood</a:t>
            </a:r>
          </a:p>
        </p:txBody>
      </p:sp>
      <p:sp>
        <p:nvSpPr>
          <p:cNvPr id="5138" name="AutoShape 18"/>
          <p:cNvSpPr>
            <a:spLocks noChangeArrowheads="1"/>
          </p:cNvSpPr>
          <p:nvPr/>
        </p:nvSpPr>
        <p:spPr bwMode="auto">
          <a:xfrm>
            <a:off x="5486400" y="4800600"/>
            <a:ext cx="3048000" cy="99060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/>
              <a:t>Little Women</a:t>
            </a:r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1981200" y="2286000"/>
            <a:ext cx="609600" cy="385763"/>
          </a:xfrm>
          <a:prstGeom prst="rect">
            <a:avLst/>
          </a:prstGeom>
          <a:solidFill>
            <a:srgbClr val="66FF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2590800" y="2286000"/>
            <a:ext cx="609600" cy="385763"/>
          </a:xfrm>
          <a:prstGeom prst="rect">
            <a:avLst/>
          </a:prstGeom>
          <a:solidFill>
            <a:srgbClr val="66FF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</a:t>
            </a:r>
          </a:p>
        </p:txBody>
      </p:sp>
      <p:cxnSp>
        <p:nvCxnSpPr>
          <p:cNvPr id="5141" name="AutoShape 21"/>
          <p:cNvCxnSpPr>
            <a:cxnSpLocks noChangeShapeType="1"/>
            <a:stCxn id="5139" idx="0"/>
            <a:endCxn id="5136" idx="1"/>
          </p:cNvCxnSpPr>
          <p:nvPr/>
        </p:nvCxnSpPr>
        <p:spPr bwMode="auto">
          <a:xfrm rot="16200000">
            <a:off x="3795712" y="585788"/>
            <a:ext cx="180975" cy="320040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2" name="AutoShape 22"/>
          <p:cNvCxnSpPr>
            <a:cxnSpLocks noChangeShapeType="1"/>
            <a:stCxn id="5140" idx="3"/>
            <a:endCxn id="5137" idx="1"/>
          </p:cNvCxnSpPr>
          <p:nvPr/>
        </p:nvCxnSpPr>
        <p:spPr bwMode="auto">
          <a:xfrm>
            <a:off x="3209925" y="2479675"/>
            <a:ext cx="2276475" cy="1216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1981200" y="3048000"/>
            <a:ext cx="609600" cy="385763"/>
          </a:xfrm>
          <a:prstGeom prst="rect">
            <a:avLst/>
          </a:prstGeom>
          <a:solidFill>
            <a:srgbClr val="66FF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2590800" y="3048000"/>
            <a:ext cx="609600" cy="385763"/>
          </a:xfrm>
          <a:prstGeom prst="rect">
            <a:avLst/>
          </a:prstGeom>
          <a:solidFill>
            <a:srgbClr val="66FF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2</a:t>
            </a:r>
          </a:p>
        </p:txBody>
      </p:sp>
      <p:cxnSp>
        <p:nvCxnSpPr>
          <p:cNvPr id="5145" name="AutoShape 25"/>
          <p:cNvCxnSpPr>
            <a:cxnSpLocks noChangeShapeType="1"/>
            <a:stCxn id="5143" idx="0"/>
            <a:endCxn id="5136" idx="1"/>
          </p:cNvCxnSpPr>
          <p:nvPr/>
        </p:nvCxnSpPr>
        <p:spPr bwMode="auto">
          <a:xfrm flipV="1">
            <a:off x="2286000" y="2095500"/>
            <a:ext cx="3200400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1981200" y="3810000"/>
            <a:ext cx="609600" cy="385763"/>
          </a:xfrm>
          <a:prstGeom prst="rect">
            <a:avLst/>
          </a:prstGeom>
          <a:solidFill>
            <a:srgbClr val="66FF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1981200" y="4191000"/>
            <a:ext cx="609600" cy="385763"/>
          </a:xfrm>
          <a:prstGeom prst="rect">
            <a:avLst/>
          </a:prstGeom>
          <a:solidFill>
            <a:srgbClr val="66FF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5148" name="Text Box 28"/>
          <p:cNvSpPr txBox="1">
            <a:spLocks noChangeArrowheads="1"/>
          </p:cNvSpPr>
          <p:nvPr/>
        </p:nvSpPr>
        <p:spPr bwMode="auto">
          <a:xfrm>
            <a:off x="1981200" y="5715000"/>
            <a:ext cx="609600" cy="385763"/>
          </a:xfrm>
          <a:prstGeom prst="rect">
            <a:avLst/>
          </a:prstGeom>
          <a:solidFill>
            <a:srgbClr val="66FF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5149" name="Text Box 29"/>
          <p:cNvSpPr txBox="1">
            <a:spLocks noChangeArrowheads="1"/>
          </p:cNvSpPr>
          <p:nvPr/>
        </p:nvSpPr>
        <p:spPr bwMode="auto">
          <a:xfrm>
            <a:off x="1981200" y="4572000"/>
            <a:ext cx="609600" cy="385763"/>
          </a:xfrm>
          <a:prstGeom prst="rect">
            <a:avLst/>
          </a:prstGeom>
          <a:solidFill>
            <a:srgbClr val="66FF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</a:t>
            </a:r>
          </a:p>
        </p:txBody>
      </p:sp>
      <p:cxnSp>
        <p:nvCxnSpPr>
          <p:cNvPr id="5150" name="AutoShape 30"/>
          <p:cNvCxnSpPr>
            <a:cxnSpLocks noChangeShapeType="1"/>
            <a:stCxn id="5144" idx="3"/>
            <a:endCxn id="5138" idx="1"/>
          </p:cNvCxnSpPr>
          <p:nvPr/>
        </p:nvCxnSpPr>
        <p:spPr bwMode="auto">
          <a:xfrm>
            <a:off x="3209925" y="3241675"/>
            <a:ext cx="2276475" cy="2054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1" name="AutoShape 31"/>
          <p:cNvCxnSpPr>
            <a:cxnSpLocks noChangeShapeType="1"/>
            <a:stCxn id="5149" idx="3"/>
            <a:endCxn id="5137" idx="1"/>
          </p:cNvCxnSpPr>
          <p:nvPr/>
        </p:nvCxnSpPr>
        <p:spPr bwMode="auto">
          <a:xfrm flipV="1">
            <a:off x="2600325" y="3695700"/>
            <a:ext cx="2886075" cy="1069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2" name="AutoShape 32"/>
          <p:cNvCxnSpPr>
            <a:cxnSpLocks noChangeShapeType="1"/>
            <a:stCxn id="5147" idx="3"/>
            <a:endCxn id="5136" idx="1"/>
          </p:cNvCxnSpPr>
          <p:nvPr/>
        </p:nvCxnSpPr>
        <p:spPr bwMode="auto">
          <a:xfrm flipV="1">
            <a:off x="2600325" y="2095500"/>
            <a:ext cx="2886075" cy="2289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3" name="AutoShape 33"/>
          <p:cNvCxnSpPr>
            <a:cxnSpLocks noChangeShapeType="1"/>
            <a:stCxn id="5146" idx="3"/>
            <a:endCxn id="5136" idx="1"/>
          </p:cNvCxnSpPr>
          <p:nvPr/>
        </p:nvCxnSpPr>
        <p:spPr bwMode="auto">
          <a:xfrm flipV="1">
            <a:off x="2600325" y="2095500"/>
            <a:ext cx="2886075" cy="1908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4" name="AutoShape 34"/>
          <p:cNvCxnSpPr>
            <a:cxnSpLocks noChangeShapeType="1"/>
            <a:stCxn id="5148" idx="3"/>
            <a:endCxn id="5138" idx="1"/>
          </p:cNvCxnSpPr>
          <p:nvPr/>
        </p:nvCxnSpPr>
        <p:spPr bwMode="auto">
          <a:xfrm flipV="1">
            <a:off x="2600325" y="5295900"/>
            <a:ext cx="2886075" cy="612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8534400" y="1600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8534400" y="3200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5157" name="Text Box 37"/>
          <p:cNvSpPr txBox="1">
            <a:spLocks noChangeArrowheads="1"/>
          </p:cNvSpPr>
          <p:nvPr/>
        </p:nvSpPr>
        <p:spPr bwMode="auto">
          <a:xfrm>
            <a:off x="8534400" y="4800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7D82-B88B-49B2-A4A4-BC2CB0E606D5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801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IR system</a:t>
            </a:r>
          </a:p>
          <a:p>
            <a:r>
              <a:rPr lang="en-US" dirty="0" smtClean="0"/>
              <a:t>Lucene Intro</a:t>
            </a:r>
          </a:p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Lucene core classes</a:t>
            </a:r>
          </a:p>
          <a:p>
            <a:r>
              <a:rPr lang="en-US" dirty="0" smtClean="0"/>
              <a:t>Scoring</a:t>
            </a:r>
          </a:p>
          <a:p>
            <a:r>
              <a:rPr lang="en-US" dirty="0" smtClean="0"/>
              <a:t>Index format</a:t>
            </a:r>
          </a:p>
          <a:p>
            <a:r>
              <a:rPr lang="en-US" dirty="0" smtClean="0"/>
              <a:t>Useful resources.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0979-84F6-6C47-9682-1980960676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Lucene index consists of one or more segments</a:t>
            </a:r>
          </a:p>
          <a:p>
            <a:pPr lvl="1"/>
            <a:r>
              <a:rPr lang="en-US" dirty="0" smtClean="0"/>
              <a:t>A segment is a standalone index for a subset of documents</a:t>
            </a:r>
          </a:p>
          <a:p>
            <a:pPr lvl="1"/>
            <a:r>
              <a:rPr lang="en-US" dirty="0" smtClean="0"/>
              <a:t>All segments are searched</a:t>
            </a:r>
          </a:p>
          <a:p>
            <a:pPr lvl="1"/>
            <a:r>
              <a:rPr lang="en-US" dirty="0" smtClean="0"/>
              <a:t>A segment is created whenever </a:t>
            </a:r>
            <a:r>
              <a:rPr lang="en-US" dirty="0" err="1" smtClean="0">
                <a:latin typeface="Courier"/>
                <a:cs typeface="Courier"/>
              </a:rPr>
              <a:t>IndexWriter</a:t>
            </a:r>
            <a:r>
              <a:rPr lang="en-US" dirty="0" smtClean="0"/>
              <a:t> flushes </a:t>
            </a:r>
            <a:r>
              <a:rPr lang="en-US" dirty="0" smtClean="0"/>
              <a:t>adds/deletes</a:t>
            </a:r>
          </a:p>
          <a:p>
            <a:r>
              <a:rPr lang="en-US" dirty="0" smtClean="0"/>
              <a:t>Periodically, </a:t>
            </a:r>
            <a:r>
              <a:rPr lang="en-US" dirty="0" err="1" smtClean="0">
                <a:latin typeface="Courier"/>
                <a:cs typeface="Courier"/>
              </a:rPr>
              <a:t>IndexWriter</a:t>
            </a:r>
            <a:r>
              <a:rPr lang="en-US" dirty="0" smtClean="0"/>
              <a:t> will merge a set of segments into a single segment</a:t>
            </a:r>
          </a:p>
          <a:p>
            <a:pPr lvl="1"/>
            <a:r>
              <a:rPr lang="en-US" dirty="0" smtClean="0"/>
              <a:t>Policy specified by a </a:t>
            </a:r>
            <a:r>
              <a:rPr lang="en-US" dirty="0" err="1" smtClean="0">
                <a:latin typeface="Courier"/>
                <a:cs typeface="Courier"/>
              </a:rPr>
              <a:t>MergePolicy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cs typeface="Courier"/>
              </a:rPr>
              <a:t>You can explicitly invoke </a:t>
            </a:r>
            <a:r>
              <a:rPr lang="en-US" dirty="0" err="1" smtClean="0">
                <a:latin typeface="Courier"/>
                <a:cs typeface="Courier"/>
              </a:rPr>
              <a:t>forceMerge</a:t>
            </a:r>
            <a:r>
              <a:rPr lang="en-US" dirty="0" smtClean="0">
                <a:latin typeface="Courier"/>
                <a:cs typeface="Courier"/>
              </a:rPr>
              <a:t>()</a:t>
            </a:r>
            <a:r>
              <a:rPr lang="en-US" dirty="0" smtClean="0">
                <a:cs typeface="Courier"/>
              </a:rPr>
              <a:t> to merge segments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0979-84F6-6C47-9682-19809606761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5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8025"/>
            <a:ext cx="8229600" cy="703263"/>
          </a:xfrm>
        </p:spPr>
        <p:txBody>
          <a:bodyPr/>
          <a:lstStyle/>
          <a:p>
            <a:r>
              <a:rPr lang="en-US" altLang="en-US"/>
              <a:t>Index Structure</a:t>
            </a:r>
          </a:p>
        </p:txBody>
      </p:sp>
      <p:sp>
        <p:nvSpPr>
          <p:cNvPr id="43011" name="AutoShape 3"/>
          <p:cNvSpPr>
            <a:spLocks noChangeArrowheads="1"/>
          </p:cNvSpPr>
          <p:nvPr/>
        </p:nvSpPr>
        <p:spPr bwMode="auto">
          <a:xfrm>
            <a:off x="381000" y="2590800"/>
            <a:ext cx="1219200" cy="4038600"/>
          </a:xfrm>
          <a:prstGeom prst="can">
            <a:avLst>
              <a:gd name="adj" fmla="val 20964"/>
            </a:avLst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en-US"/>
              <a:t>_0.fnm</a:t>
            </a:r>
          </a:p>
          <a:p>
            <a:pPr>
              <a:spcBef>
                <a:spcPct val="0"/>
              </a:spcBef>
            </a:pPr>
            <a:r>
              <a:rPr lang="en-US" altLang="en-US"/>
              <a:t>_0.fdt</a:t>
            </a:r>
          </a:p>
          <a:p>
            <a:pPr>
              <a:spcBef>
                <a:spcPct val="0"/>
              </a:spcBef>
            </a:pPr>
            <a:r>
              <a:rPr lang="en-US" altLang="en-US"/>
              <a:t>_0.fdx</a:t>
            </a:r>
          </a:p>
          <a:p>
            <a:pPr>
              <a:spcBef>
                <a:spcPct val="0"/>
              </a:spcBef>
            </a:pPr>
            <a:r>
              <a:rPr lang="en-US" altLang="en-US"/>
              <a:t>_0.frq</a:t>
            </a:r>
          </a:p>
          <a:p>
            <a:pPr>
              <a:spcBef>
                <a:spcPct val="0"/>
              </a:spcBef>
            </a:pPr>
            <a:r>
              <a:rPr lang="en-US" altLang="en-US"/>
              <a:t>_0.tis</a:t>
            </a:r>
          </a:p>
          <a:p>
            <a:pPr>
              <a:spcBef>
                <a:spcPct val="0"/>
              </a:spcBef>
            </a:pPr>
            <a:r>
              <a:rPr lang="en-US" altLang="en-US"/>
              <a:t>_0.tii</a:t>
            </a:r>
          </a:p>
          <a:p>
            <a:pPr>
              <a:spcBef>
                <a:spcPct val="0"/>
              </a:spcBef>
            </a:pPr>
            <a:r>
              <a:rPr lang="en-US" altLang="en-US"/>
              <a:t>_0.prx</a:t>
            </a:r>
          </a:p>
          <a:p>
            <a:pPr>
              <a:spcBef>
                <a:spcPct val="0"/>
              </a:spcBef>
            </a:pPr>
            <a:r>
              <a:rPr lang="en-US" altLang="en-US"/>
              <a:t>_0.nrm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r>
              <a:rPr lang="en-US" altLang="en-US"/>
              <a:t>_0_1.del</a:t>
            </a: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1676400" y="4724400"/>
            <a:ext cx="1143000" cy="1905000"/>
          </a:xfrm>
          <a:prstGeom prst="can">
            <a:avLst>
              <a:gd name="adj" fmla="val 22222"/>
            </a:avLst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en-US"/>
              <a:t>_1.fnm</a:t>
            </a:r>
          </a:p>
          <a:p>
            <a:pPr>
              <a:spcBef>
                <a:spcPct val="0"/>
              </a:spcBef>
            </a:pPr>
            <a:r>
              <a:rPr lang="en-US" altLang="en-US"/>
              <a:t>_1.fdt</a:t>
            </a:r>
          </a:p>
          <a:p>
            <a:pPr>
              <a:spcBef>
                <a:spcPct val="0"/>
              </a:spcBef>
            </a:pPr>
            <a:r>
              <a:rPr lang="en-US" altLang="en-US"/>
              <a:t>_1.fdx</a:t>
            </a:r>
          </a:p>
          <a:p>
            <a:pPr>
              <a:spcBef>
                <a:spcPct val="0"/>
              </a:spcBef>
            </a:pPr>
            <a:r>
              <a:rPr lang="en-US" altLang="en-US"/>
              <a:t>[…]</a:t>
            </a:r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2895600" y="4724400"/>
            <a:ext cx="1143000" cy="1905000"/>
          </a:xfrm>
          <a:prstGeom prst="can">
            <a:avLst>
              <a:gd name="adj" fmla="val 22222"/>
            </a:avLst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4114800" y="4724400"/>
            <a:ext cx="1143000" cy="1905000"/>
          </a:xfrm>
          <a:prstGeom prst="can">
            <a:avLst>
              <a:gd name="adj" fmla="val 22222"/>
            </a:avLst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AutoShape 7"/>
          <p:cNvSpPr>
            <a:spLocks noChangeArrowheads="1"/>
          </p:cNvSpPr>
          <p:nvPr/>
        </p:nvSpPr>
        <p:spPr bwMode="auto">
          <a:xfrm>
            <a:off x="5334000" y="6019800"/>
            <a:ext cx="1143000" cy="609600"/>
          </a:xfrm>
          <a:prstGeom prst="can">
            <a:avLst>
              <a:gd name="adj" fmla="val 35940"/>
            </a:avLst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AutoShape 8"/>
          <p:cNvSpPr>
            <a:spLocks noChangeArrowheads="1"/>
          </p:cNvSpPr>
          <p:nvPr/>
        </p:nvSpPr>
        <p:spPr bwMode="auto">
          <a:xfrm>
            <a:off x="6553200" y="6019800"/>
            <a:ext cx="1143000" cy="609600"/>
          </a:xfrm>
          <a:prstGeom prst="can">
            <a:avLst>
              <a:gd name="adj" fmla="val 35940"/>
            </a:avLst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2438400" y="1828800"/>
            <a:ext cx="1676400" cy="5334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/>
              <a:t>segments_3</a:t>
            </a:r>
          </a:p>
        </p:txBody>
      </p:sp>
      <p:cxnSp>
        <p:nvCxnSpPr>
          <p:cNvPr id="43018" name="AutoShape 10"/>
          <p:cNvCxnSpPr>
            <a:cxnSpLocks noChangeShapeType="1"/>
            <a:stCxn id="43017" idx="2"/>
            <a:endCxn id="43011" idx="1"/>
          </p:cNvCxnSpPr>
          <p:nvPr/>
        </p:nvCxnSpPr>
        <p:spPr bwMode="auto">
          <a:xfrm flipH="1">
            <a:off x="990600" y="2362200"/>
            <a:ext cx="2286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9" name="AutoShape 11"/>
          <p:cNvCxnSpPr>
            <a:cxnSpLocks noChangeShapeType="1"/>
            <a:stCxn id="43017" idx="2"/>
            <a:endCxn id="43012" idx="1"/>
          </p:cNvCxnSpPr>
          <p:nvPr/>
        </p:nvCxnSpPr>
        <p:spPr bwMode="auto">
          <a:xfrm flipH="1">
            <a:off x="2247900" y="2362200"/>
            <a:ext cx="1028700" cy="236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0" name="AutoShape 12"/>
          <p:cNvCxnSpPr>
            <a:cxnSpLocks noChangeShapeType="1"/>
            <a:stCxn id="43017" idx="2"/>
            <a:endCxn id="43013" idx="1"/>
          </p:cNvCxnSpPr>
          <p:nvPr/>
        </p:nvCxnSpPr>
        <p:spPr bwMode="auto">
          <a:xfrm>
            <a:off x="3276600" y="2362200"/>
            <a:ext cx="190500" cy="236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1" name="AutoShape 13"/>
          <p:cNvCxnSpPr>
            <a:cxnSpLocks noChangeShapeType="1"/>
            <a:stCxn id="43017" idx="2"/>
            <a:endCxn id="43014" idx="1"/>
          </p:cNvCxnSpPr>
          <p:nvPr/>
        </p:nvCxnSpPr>
        <p:spPr bwMode="auto">
          <a:xfrm>
            <a:off x="3276600" y="2362200"/>
            <a:ext cx="1409700" cy="236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2" name="AutoShape 14"/>
          <p:cNvCxnSpPr>
            <a:cxnSpLocks noChangeShapeType="1"/>
            <a:stCxn id="43017" idx="2"/>
            <a:endCxn id="43015" idx="1"/>
          </p:cNvCxnSpPr>
          <p:nvPr/>
        </p:nvCxnSpPr>
        <p:spPr bwMode="auto">
          <a:xfrm>
            <a:off x="3276600" y="2362200"/>
            <a:ext cx="2628900" cy="3657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3" name="AutoShape 15"/>
          <p:cNvCxnSpPr>
            <a:cxnSpLocks noChangeShapeType="1"/>
            <a:stCxn id="43017" idx="2"/>
            <a:endCxn id="43016" idx="1"/>
          </p:cNvCxnSpPr>
          <p:nvPr/>
        </p:nvCxnSpPr>
        <p:spPr bwMode="auto">
          <a:xfrm>
            <a:off x="3276600" y="2362200"/>
            <a:ext cx="3848100" cy="3657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5715000" y="1752600"/>
            <a:ext cx="2514600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/>
              <a:t>IndexWriter params </a:t>
            </a:r>
          </a:p>
          <a:p>
            <a:pPr>
              <a:buFontTx/>
              <a:buChar char="•"/>
            </a:pPr>
            <a:r>
              <a:rPr lang="en-US" altLang="en-US"/>
              <a:t> MaxBufferedDocs</a:t>
            </a:r>
          </a:p>
          <a:p>
            <a:pPr>
              <a:buFontTx/>
              <a:buChar char="•"/>
            </a:pPr>
            <a:r>
              <a:rPr lang="en-US" altLang="en-US"/>
              <a:t> MergeFactor</a:t>
            </a:r>
          </a:p>
          <a:p>
            <a:pPr>
              <a:buFontTx/>
              <a:buChar char="•"/>
            </a:pPr>
            <a:r>
              <a:rPr lang="en-US" altLang="en-US"/>
              <a:t> MaxMergeDocs</a:t>
            </a:r>
          </a:p>
          <a:p>
            <a:pPr>
              <a:buFontTx/>
              <a:buChar char="•"/>
            </a:pPr>
            <a:r>
              <a:rPr lang="en-US" altLang="en-US"/>
              <a:t> MaxFieldLength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0979-84F6-6C47-9682-19809606761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6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searching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53000"/>
          </a:xfrm>
        </p:spPr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IndexSearcher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Central class that exposes several search methods on an index</a:t>
            </a:r>
          </a:p>
          <a:p>
            <a:pPr lvl="1"/>
            <a:r>
              <a:rPr lang="en-US" dirty="0" smtClean="0">
                <a:cs typeface="Courier"/>
              </a:rPr>
              <a:t>Accessed via an </a:t>
            </a:r>
            <a:r>
              <a:rPr lang="en-US" dirty="0" err="1" smtClean="0">
                <a:latin typeface="Courier"/>
                <a:cs typeface="Courier"/>
              </a:rPr>
              <a:t>IndexReader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Query</a:t>
            </a:r>
          </a:p>
          <a:p>
            <a:pPr lvl="1"/>
            <a:r>
              <a:rPr lang="en-US" dirty="0" smtClean="0">
                <a:cs typeface="Courier"/>
              </a:rPr>
              <a:t>Abstract query class.  Concrete subclasses represent specific types of queries, e.g., matching terms in fields, </a:t>
            </a:r>
            <a:r>
              <a:rPr lang="en-US" dirty="0" err="1" smtClean="0">
                <a:cs typeface="Courier"/>
              </a:rPr>
              <a:t>boolean</a:t>
            </a:r>
            <a:r>
              <a:rPr lang="en-US" dirty="0" smtClean="0">
                <a:cs typeface="Courier"/>
              </a:rPr>
              <a:t> queries, phrase queries, …</a:t>
            </a:r>
          </a:p>
          <a:p>
            <a:r>
              <a:rPr lang="en-US" dirty="0" err="1" smtClean="0">
                <a:latin typeface="Courier"/>
                <a:cs typeface="Courier"/>
              </a:rPr>
              <a:t>QueryParser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Parses a textual representation of a query into a </a:t>
            </a:r>
            <a:r>
              <a:rPr lang="en-US" dirty="0" smtClean="0">
                <a:latin typeface="Courier"/>
                <a:cs typeface="Courier"/>
              </a:rPr>
              <a:t>Query </a:t>
            </a:r>
            <a:r>
              <a:rPr lang="en-US" dirty="0" smtClean="0">
                <a:cs typeface="Courier"/>
              </a:rPr>
              <a:t>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0979-84F6-6C47-9682-19809606761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2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IndexSearcher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0400" y="1905000"/>
            <a:ext cx="2590800" cy="609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IndexSearcher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0400" y="3124200"/>
            <a:ext cx="2590800" cy="609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IndexReader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4343400"/>
            <a:ext cx="2590800" cy="609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Directory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9" name="Magnetic Disk 8"/>
          <p:cNvSpPr/>
          <p:nvPr/>
        </p:nvSpPr>
        <p:spPr>
          <a:xfrm>
            <a:off x="4038600" y="5562600"/>
            <a:ext cx="914400" cy="838200"/>
          </a:xfrm>
          <a:prstGeom prst="flowChartMagneticDisk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>
            <a:off x="4495800" y="2514600"/>
            <a:ext cx="0" cy="609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95800" y="3733800"/>
            <a:ext cx="0" cy="609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95800" y="4953000"/>
            <a:ext cx="0" cy="609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1"/>
          </p:cNvCxnSpPr>
          <p:nvPr/>
        </p:nvCxnSpPr>
        <p:spPr>
          <a:xfrm>
            <a:off x="2590800" y="2209800"/>
            <a:ext cx="609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91200" y="2215848"/>
            <a:ext cx="609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82654" y="1905000"/>
            <a:ext cx="110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Query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7000" y="1905000"/>
            <a:ext cx="1477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TopDocs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0979-84F6-6C47-9682-19809606761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7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</a:t>
            </a:r>
            <a:r>
              <a:rPr lang="en-US" dirty="0" err="1" smtClean="0">
                <a:latin typeface="Courier"/>
                <a:cs typeface="Courier"/>
              </a:rPr>
              <a:t>IndexSearcher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730" y="1874837"/>
            <a:ext cx="8698492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import </a:t>
            </a:r>
            <a:r>
              <a:rPr lang="en-US" sz="2400" dirty="0" err="1" smtClean="0">
                <a:latin typeface="Courier"/>
                <a:cs typeface="Courier"/>
              </a:rPr>
              <a:t>org.apache.lucene.search.</a:t>
            </a:r>
            <a:r>
              <a:rPr lang="en-US" sz="2400" b="1" dirty="0" err="1" smtClean="0">
                <a:latin typeface="Courier"/>
                <a:cs typeface="Courier"/>
              </a:rPr>
              <a:t>IndexSearcher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public static void search(String </a:t>
            </a:r>
            <a:r>
              <a:rPr lang="en-US" sz="2400" dirty="0" err="1" smtClean="0">
                <a:latin typeface="Courier"/>
                <a:cs typeface="Courier"/>
              </a:rPr>
              <a:t>indexDir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								 String q)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throws </a:t>
            </a:r>
            <a:r>
              <a:rPr lang="en-US" sz="2400" dirty="0" err="1" smtClean="0">
                <a:latin typeface="Courier"/>
                <a:cs typeface="Courier"/>
              </a:rPr>
              <a:t>IOException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ParseException</a:t>
            </a:r>
            <a:r>
              <a:rPr lang="en-US" sz="2400" dirty="0" smtClean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b="1" dirty="0" err="1" smtClean="0">
                <a:latin typeface="Courier"/>
                <a:cs typeface="Courier"/>
              </a:rPr>
              <a:t>IndexReader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rdr</a:t>
            </a:r>
            <a:r>
              <a:rPr lang="en-US" sz="2400" dirty="0" smtClean="0">
                <a:latin typeface="Courier"/>
                <a:cs typeface="Courier"/>
              </a:rPr>
              <a:t> =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	</a:t>
            </a:r>
            <a:r>
              <a:rPr lang="en-US" sz="2400" dirty="0" err="1" smtClean="0">
                <a:latin typeface="Courier"/>
                <a:cs typeface="Courier"/>
              </a:rPr>
              <a:t>DirectoryReader.open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FSDirectory.open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						new File(</a:t>
            </a:r>
            <a:r>
              <a:rPr lang="en-US" sz="2400" dirty="0" err="1" smtClean="0">
                <a:latin typeface="Courier"/>
                <a:cs typeface="Courier"/>
              </a:rPr>
              <a:t>indexDir</a:t>
            </a:r>
            <a:r>
              <a:rPr lang="en-US" sz="2400" dirty="0" smtClean="0">
                <a:latin typeface="Courier"/>
                <a:cs typeface="Courier"/>
              </a:rPr>
              <a:t>)));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b="1" dirty="0" err="1" smtClean="0">
                <a:latin typeface="Courier"/>
                <a:cs typeface="Courier"/>
              </a:rPr>
              <a:t>IndexSearcher</a:t>
            </a:r>
            <a:r>
              <a:rPr lang="en-US" sz="2400" dirty="0" smtClean="0">
                <a:latin typeface="Courier"/>
                <a:cs typeface="Courier"/>
              </a:rPr>
              <a:t> is = new </a:t>
            </a:r>
            <a:r>
              <a:rPr lang="en-US" sz="2400" b="1" dirty="0" err="1" smtClean="0">
                <a:latin typeface="Courier"/>
                <a:cs typeface="Courier"/>
              </a:rPr>
              <a:t>IndexSearcher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rdr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0979-84F6-6C47-9682-19809606761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6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Query</a:t>
            </a:r>
            <a:r>
              <a:rPr lang="en-US" dirty="0" smtClean="0"/>
              <a:t> and </a:t>
            </a:r>
            <a:r>
              <a:rPr lang="en-US" dirty="0" err="1" smtClean="0">
                <a:latin typeface="Courier"/>
                <a:cs typeface="Courier"/>
              </a:rPr>
              <a:t>QueryParser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1529"/>
            <a:ext cx="8229600" cy="53226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import </a:t>
            </a:r>
            <a:r>
              <a:rPr lang="en-US" sz="2000" dirty="0" err="1">
                <a:latin typeface="Courier"/>
                <a:cs typeface="Courier"/>
              </a:rPr>
              <a:t>org.apache.lucene.queryParser.</a:t>
            </a:r>
            <a:r>
              <a:rPr lang="en-US" sz="2000" b="1" dirty="0" err="1">
                <a:latin typeface="Courier"/>
                <a:cs typeface="Courier"/>
              </a:rPr>
              <a:t>QueryParser</a:t>
            </a:r>
            <a:r>
              <a:rPr lang="en-US" sz="2000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import </a:t>
            </a:r>
            <a:r>
              <a:rPr lang="en-US" sz="2000" dirty="0" err="1" smtClean="0">
                <a:latin typeface="Courier"/>
                <a:cs typeface="Courier"/>
              </a:rPr>
              <a:t>org.apache.lucene.search.</a:t>
            </a:r>
            <a:r>
              <a:rPr lang="en-US" sz="2000" b="1" dirty="0" err="1" smtClean="0">
                <a:latin typeface="Courier"/>
                <a:cs typeface="Courier"/>
              </a:rPr>
              <a:t>Query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public static void search(String </a:t>
            </a:r>
            <a:r>
              <a:rPr lang="en-US" sz="2000" dirty="0" err="1" smtClean="0">
                <a:latin typeface="Courier"/>
                <a:cs typeface="Courier"/>
              </a:rPr>
              <a:t>indexDir</a:t>
            </a:r>
            <a:r>
              <a:rPr lang="en-US" sz="2000" dirty="0" smtClean="0">
                <a:latin typeface="Courier"/>
                <a:cs typeface="Courier"/>
              </a:rPr>
              <a:t>, String q)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	throws </a:t>
            </a:r>
            <a:r>
              <a:rPr lang="en-US" sz="2000" dirty="0" err="1" smtClean="0">
                <a:latin typeface="Courier"/>
                <a:cs typeface="Courier"/>
              </a:rPr>
              <a:t>IOException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ParseException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...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b="1" dirty="0" err="1" smtClean="0">
                <a:latin typeface="Courier"/>
                <a:cs typeface="Courier"/>
              </a:rPr>
              <a:t>QueryParser</a:t>
            </a:r>
            <a:r>
              <a:rPr lang="en-US" sz="2000" dirty="0" smtClean="0">
                <a:latin typeface="Courier"/>
                <a:cs typeface="Courier"/>
              </a:rPr>
              <a:t> parser =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new </a:t>
            </a:r>
            <a:r>
              <a:rPr lang="en-US" sz="2000" b="1" dirty="0" err="1" smtClean="0">
                <a:latin typeface="Courier"/>
                <a:cs typeface="Courier"/>
              </a:rPr>
              <a:t>QueryParser</a:t>
            </a:r>
            <a:r>
              <a:rPr lang="en-US" sz="2000" dirty="0" smtClean="0">
                <a:latin typeface="Courier"/>
                <a:cs typeface="Courier"/>
              </a:rPr>
              <a:t>("contents”,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					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new </a:t>
            </a:r>
            <a:r>
              <a:rPr lang="en-US" sz="2000" b="1" dirty="0" err="1" smtClean="0">
                <a:latin typeface="Courier"/>
                <a:cs typeface="Courier"/>
              </a:rPr>
              <a:t>StandardAnalyzer</a:t>
            </a:r>
            <a:r>
              <a:rPr lang="en-US" sz="2000" dirty="0" smtClean="0">
                <a:latin typeface="Courier"/>
                <a:cs typeface="Courier"/>
              </a:rPr>
              <a:t>());                                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b="1" dirty="0" smtClean="0">
                <a:latin typeface="Courier"/>
                <a:cs typeface="Courier"/>
              </a:rPr>
              <a:t>Query</a:t>
            </a:r>
            <a:r>
              <a:rPr lang="en-US" sz="2000" dirty="0" smtClean="0">
                <a:latin typeface="Courier"/>
                <a:cs typeface="Courier"/>
              </a:rPr>
              <a:t> query = </a:t>
            </a:r>
            <a:r>
              <a:rPr lang="en-US" sz="2000" dirty="0" err="1" smtClean="0">
                <a:latin typeface="Courier"/>
                <a:cs typeface="Courier"/>
              </a:rPr>
              <a:t>parser.</a:t>
            </a:r>
            <a:r>
              <a:rPr lang="en-US" sz="2000" b="1" dirty="0" err="1" smtClean="0">
                <a:latin typeface="Courier"/>
                <a:cs typeface="Courier"/>
              </a:rPr>
              <a:t>parse</a:t>
            </a:r>
            <a:r>
              <a:rPr lang="en-US" sz="2000" dirty="0" smtClean="0">
                <a:latin typeface="Courier"/>
                <a:cs typeface="Courier"/>
              </a:rPr>
              <a:t>(q);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... 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0979-84F6-6C47-9682-19809606761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searching classes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53000"/>
          </a:xfrm>
        </p:spPr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TopDocs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Contains references to the top documents returned by a search</a:t>
            </a:r>
          </a:p>
          <a:p>
            <a:r>
              <a:rPr lang="en-US" dirty="0" err="1" smtClean="0">
                <a:latin typeface="Courier"/>
                <a:cs typeface="Courier"/>
              </a:rPr>
              <a:t>ScoreDoc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Represents a single search result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0979-84F6-6C47-9682-19809606761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s</a:t>
            </a:r>
            <a:r>
              <a:rPr lang="en-US" dirty="0" smtClean="0">
                <a:latin typeface="Courier"/>
                <a:cs typeface="Courier"/>
              </a:rPr>
              <a:t>earch()</a:t>
            </a:r>
            <a:r>
              <a:rPr lang="en-US" dirty="0" smtClean="0"/>
              <a:t> returns </a:t>
            </a:r>
            <a:r>
              <a:rPr lang="en-US" dirty="0" err="1" smtClean="0">
                <a:latin typeface="Courier"/>
                <a:cs typeface="Courier"/>
              </a:rPr>
              <a:t>TopDoc</a:t>
            </a:r>
            <a:r>
              <a:rPr lang="en-US" dirty="0" err="1" smtClean="0">
                <a:cs typeface="Courier"/>
              </a:rPr>
              <a:t>s</a:t>
            </a:r>
            <a:endParaRPr lang="en-US" dirty="0"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3499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import </a:t>
            </a:r>
            <a:r>
              <a:rPr lang="en-US" sz="2400" dirty="0" err="1" smtClean="0">
                <a:latin typeface="Courier"/>
                <a:cs typeface="Courier"/>
              </a:rPr>
              <a:t>org.apache.lucene.search.</a:t>
            </a:r>
            <a:r>
              <a:rPr lang="en-US" sz="2400" b="1" dirty="0" err="1" smtClean="0">
                <a:latin typeface="Courier"/>
                <a:cs typeface="Courier"/>
              </a:rPr>
              <a:t>TopDocs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public static void search(String </a:t>
            </a:r>
            <a:r>
              <a:rPr lang="en-US" sz="2400" dirty="0" err="1" smtClean="0">
                <a:latin typeface="Courier"/>
                <a:cs typeface="Courier"/>
              </a:rPr>
              <a:t>indexDir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									 String q)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	throws </a:t>
            </a:r>
            <a:r>
              <a:rPr lang="en-US" sz="2400" dirty="0" err="1" smtClean="0">
                <a:latin typeface="Courier"/>
                <a:cs typeface="Courier"/>
              </a:rPr>
              <a:t>IOException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ParseException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...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IndexSearcher</a:t>
            </a:r>
            <a:r>
              <a:rPr lang="en-US" sz="2400" dirty="0" smtClean="0">
                <a:latin typeface="Courier"/>
                <a:cs typeface="Courier"/>
              </a:rPr>
              <a:t> is = ...;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...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Query query = ...;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...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b="1" dirty="0" err="1" smtClean="0">
                <a:latin typeface="Courier"/>
                <a:cs typeface="Courier"/>
              </a:rPr>
              <a:t>TopDocs</a:t>
            </a:r>
            <a:r>
              <a:rPr lang="en-US" sz="2400" dirty="0" smtClean="0">
                <a:latin typeface="Courier"/>
                <a:cs typeface="Courier"/>
              </a:rPr>
              <a:t> hits = </a:t>
            </a:r>
            <a:r>
              <a:rPr lang="en-US" sz="2400" dirty="0" err="1" smtClean="0">
                <a:latin typeface="Courier"/>
                <a:cs typeface="Courier"/>
              </a:rPr>
              <a:t>is.</a:t>
            </a:r>
            <a:r>
              <a:rPr lang="en-US" sz="2400" b="1" dirty="0" err="1" smtClean="0">
                <a:latin typeface="Courier"/>
                <a:cs typeface="Courier"/>
              </a:rPr>
              <a:t>search</a:t>
            </a:r>
            <a:r>
              <a:rPr lang="en-US" sz="2400" dirty="0" smtClean="0">
                <a:latin typeface="Courier"/>
                <a:cs typeface="Courier"/>
              </a:rPr>
              <a:t>(query, 10);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0979-84F6-6C47-9682-19809606761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3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Closing </a:t>
            </a:r>
            <a:r>
              <a:rPr lang="en-US" dirty="0" err="1" smtClean="0">
                <a:latin typeface="Courier"/>
                <a:cs typeface="Courier"/>
              </a:rPr>
              <a:t>IndexSearcher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public static void search(String </a:t>
            </a:r>
            <a:r>
              <a:rPr lang="en-US" sz="2400" dirty="0" err="1" smtClean="0">
                <a:latin typeface="Courier"/>
                <a:cs typeface="Courier"/>
              </a:rPr>
              <a:t>indexDir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									 String q)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	throws </a:t>
            </a:r>
            <a:r>
              <a:rPr lang="en-US" sz="2400" dirty="0" err="1" smtClean="0">
                <a:latin typeface="Courier"/>
                <a:cs typeface="Courier"/>
              </a:rPr>
              <a:t>IOException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ParseException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...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IndexSearcher</a:t>
            </a:r>
            <a:r>
              <a:rPr lang="en-US" sz="2400" dirty="0" smtClean="0">
                <a:latin typeface="Courier"/>
                <a:cs typeface="Courier"/>
              </a:rPr>
              <a:t> is = ...;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...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is.</a:t>
            </a:r>
            <a:r>
              <a:rPr lang="en-US" sz="2400" b="1" dirty="0" err="1" smtClean="0">
                <a:latin typeface="Courier"/>
                <a:cs typeface="Courier"/>
              </a:rPr>
              <a:t>close</a:t>
            </a:r>
            <a:r>
              <a:rPr lang="en-US" sz="24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}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0979-84F6-6C47-9682-19809606761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4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57200" y="788411"/>
            <a:ext cx="8229600" cy="484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/>
              </a:defRPr>
            </a:lvl9pPr>
          </a:lstStyle>
          <a:p>
            <a:pPr eaLnBrk="1" hangingPunct="1"/>
            <a:r>
              <a:rPr lang="en-US" altLang="en-US" sz="4000"/>
              <a:t>Analysis &amp; Search Relevancy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28600" y="2000683"/>
            <a:ext cx="1905000" cy="34636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latin typeface="Trebuchet MS" pitchFamily="34" charset="0"/>
              </a:rPr>
              <a:t>LexCorp BFG-9000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28600" y="3296083"/>
            <a:ext cx="1219200" cy="34636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en-US"/>
              <a:t>LexCorp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524000" y="3296083"/>
            <a:ext cx="1371600" cy="34636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latin typeface="Trebuchet MS" pitchFamily="34" charset="0"/>
              </a:rPr>
              <a:t>BFG-9000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286000" y="4515283"/>
            <a:ext cx="685800" cy="34636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latin typeface="Trebuchet MS" pitchFamily="34" charset="0"/>
              </a:rPr>
              <a:t>BFG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048000" y="4515283"/>
            <a:ext cx="609600" cy="34636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latin typeface="Trebuchet MS" pitchFamily="34" charset="0"/>
              </a:rPr>
              <a:t>9000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228600" y="4515283"/>
            <a:ext cx="685800" cy="34636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latin typeface="Trebuchet MS" pitchFamily="34" charset="0"/>
              </a:rPr>
              <a:t>Lex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990600" y="4515283"/>
            <a:ext cx="1219200" cy="34636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latin typeface="Trebuchet MS" pitchFamily="34" charset="0"/>
              </a:rPr>
              <a:t>Corp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990600" y="4896283"/>
            <a:ext cx="1219200" cy="34636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en-US"/>
              <a:t>LexCorp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2286000" y="6039283"/>
            <a:ext cx="685800" cy="34636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latin typeface="Trebuchet MS" pitchFamily="34" charset="0"/>
              </a:rPr>
              <a:t>bfg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3048000" y="6039283"/>
            <a:ext cx="609600" cy="34636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latin typeface="Trebuchet MS" pitchFamily="34" charset="0"/>
              </a:rPr>
              <a:t>9000</a:t>
            </a: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228600" y="6039283"/>
            <a:ext cx="685800" cy="34636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latin typeface="Trebuchet MS" pitchFamily="34" charset="0"/>
              </a:rPr>
              <a:t>lex</a:t>
            </a: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990600" y="6039283"/>
            <a:ext cx="1219200" cy="34636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latin typeface="Trebuchet MS" pitchFamily="34" charset="0"/>
              </a:rPr>
              <a:t>corp</a:t>
            </a: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990600" y="6420283"/>
            <a:ext cx="1219200" cy="34636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latin typeface="Trebuchet MS" pitchFamily="34" charset="0"/>
              </a:rPr>
              <a:t>lexcorp</a:t>
            </a:r>
          </a:p>
        </p:txBody>
      </p:sp>
      <p:sp>
        <p:nvSpPr>
          <p:cNvPr id="23569" name="AutoShape 17"/>
          <p:cNvSpPr>
            <a:spLocks noChangeArrowheads="1"/>
          </p:cNvSpPr>
          <p:nvPr/>
        </p:nvSpPr>
        <p:spPr bwMode="auto">
          <a:xfrm>
            <a:off x="228600" y="2683020"/>
            <a:ext cx="2819400" cy="277091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latin typeface="Trebuchet MS" pitchFamily="34" charset="0"/>
              </a:rPr>
              <a:t>WhitespaceTokenizer</a:t>
            </a:r>
          </a:p>
        </p:txBody>
      </p:sp>
      <p:sp>
        <p:nvSpPr>
          <p:cNvPr id="23570" name="AutoShape 18"/>
          <p:cNvSpPr>
            <a:spLocks noChangeArrowheads="1"/>
          </p:cNvSpPr>
          <p:nvPr/>
        </p:nvSpPr>
        <p:spPr bwMode="auto">
          <a:xfrm>
            <a:off x="228600" y="3978420"/>
            <a:ext cx="4038600" cy="277091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latin typeface="Trebuchet MS" pitchFamily="34" charset="0"/>
              </a:rPr>
              <a:t>WordDelimiterFilter catenateWords=1 </a:t>
            </a:r>
          </a:p>
        </p:txBody>
      </p:sp>
      <p:sp>
        <p:nvSpPr>
          <p:cNvPr id="23571" name="AutoShape 19"/>
          <p:cNvSpPr>
            <a:spLocks noChangeArrowheads="1"/>
          </p:cNvSpPr>
          <p:nvPr/>
        </p:nvSpPr>
        <p:spPr bwMode="auto">
          <a:xfrm>
            <a:off x="228600" y="5502420"/>
            <a:ext cx="3505200" cy="277091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latin typeface="Trebuchet MS" pitchFamily="34" charset="0"/>
              </a:rPr>
              <a:t>LowercaseFilter</a:t>
            </a:r>
          </a:p>
        </p:txBody>
      </p:sp>
      <p:sp>
        <p:nvSpPr>
          <p:cNvPr id="23572" name="AutoShape 20"/>
          <p:cNvSpPr>
            <a:spLocks noChangeArrowheads="1"/>
          </p:cNvSpPr>
          <p:nvPr/>
        </p:nvSpPr>
        <p:spPr bwMode="auto">
          <a:xfrm>
            <a:off x="1066800" y="2374756"/>
            <a:ext cx="381000" cy="20781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AutoShape 21"/>
          <p:cNvSpPr>
            <a:spLocks noChangeArrowheads="1"/>
          </p:cNvSpPr>
          <p:nvPr/>
        </p:nvSpPr>
        <p:spPr bwMode="auto">
          <a:xfrm>
            <a:off x="1066800" y="2984356"/>
            <a:ext cx="381000" cy="20781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AutoShape 22"/>
          <p:cNvSpPr>
            <a:spLocks noChangeArrowheads="1"/>
          </p:cNvSpPr>
          <p:nvPr/>
        </p:nvSpPr>
        <p:spPr bwMode="auto">
          <a:xfrm>
            <a:off x="1066800" y="3670156"/>
            <a:ext cx="381000" cy="20781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AutoShape 23"/>
          <p:cNvSpPr>
            <a:spLocks noChangeArrowheads="1"/>
          </p:cNvSpPr>
          <p:nvPr/>
        </p:nvSpPr>
        <p:spPr bwMode="auto">
          <a:xfrm>
            <a:off x="1066800" y="4276293"/>
            <a:ext cx="381000" cy="13854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AutoShape 24"/>
          <p:cNvSpPr>
            <a:spLocks noChangeArrowheads="1"/>
          </p:cNvSpPr>
          <p:nvPr/>
        </p:nvSpPr>
        <p:spPr bwMode="auto">
          <a:xfrm>
            <a:off x="1066800" y="5266893"/>
            <a:ext cx="381000" cy="13854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AutoShape 25"/>
          <p:cNvSpPr>
            <a:spLocks noChangeArrowheads="1"/>
          </p:cNvSpPr>
          <p:nvPr/>
        </p:nvSpPr>
        <p:spPr bwMode="auto">
          <a:xfrm>
            <a:off x="1066800" y="5800293"/>
            <a:ext cx="381000" cy="13854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800600" y="2000683"/>
            <a:ext cx="1905000" cy="34636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latin typeface="Trebuchet MS" pitchFamily="34" charset="0"/>
              </a:rPr>
              <a:t>Lex corp bfg9000</a:t>
            </a: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4800600" y="3296083"/>
            <a:ext cx="838200" cy="34636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latin typeface="Trebuchet MS" pitchFamily="34" charset="0"/>
              </a:rPr>
              <a:t>Lex</a:t>
            </a:r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6705600" y="3296083"/>
            <a:ext cx="1143000" cy="34636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latin typeface="Trebuchet MS" pitchFamily="34" charset="0"/>
              </a:rPr>
              <a:t>bfg9000</a:t>
            </a: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6858000" y="4515283"/>
            <a:ext cx="685800" cy="34636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latin typeface="Trebuchet MS" pitchFamily="34" charset="0"/>
              </a:rPr>
              <a:t>bfg</a:t>
            </a: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7620000" y="4515283"/>
            <a:ext cx="609600" cy="34636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latin typeface="Trebuchet MS" pitchFamily="34" charset="0"/>
              </a:rPr>
              <a:t>9000</a:t>
            </a:r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4800600" y="4515283"/>
            <a:ext cx="685800" cy="34636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en-US"/>
              <a:t>Lex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5562600" y="4515283"/>
            <a:ext cx="1219200" cy="34636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latin typeface="Trebuchet MS" pitchFamily="34" charset="0"/>
              </a:rPr>
              <a:t>corp</a:t>
            </a:r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6858000" y="6039283"/>
            <a:ext cx="685800" cy="34636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latin typeface="Trebuchet MS" pitchFamily="34" charset="0"/>
              </a:rPr>
              <a:t>bfg</a:t>
            </a:r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7620000" y="6039283"/>
            <a:ext cx="609600" cy="34636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latin typeface="Trebuchet MS" pitchFamily="34" charset="0"/>
              </a:rPr>
              <a:t>9000</a:t>
            </a:r>
          </a:p>
        </p:txBody>
      </p: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4800600" y="6039283"/>
            <a:ext cx="685800" cy="34636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latin typeface="Trebuchet MS" pitchFamily="34" charset="0"/>
              </a:rPr>
              <a:t>lex</a:t>
            </a:r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5562600" y="6039283"/>
            <a:ext cx="1219200" cy="34636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latin typeface="Trebuchet MS" pitchFamily="34" charset="0"/>
              </a:rPr>
              <a:t>corp</a:t>
            </a:r>
          </a:p>
        </p:txBody>
      </p:sp>
      <p:sp>
        <p:nvSpPr>
          <p:cNvPr id="23589" name="AutoShape 37"/>
          <p:cNvSpPr>
            <a:spLocks noChangeArrowheads="1"/>
          </p:cNvSpPr>
          <p:nvPr/>
        </p:nvSpPr>
        <p:spPr bwMode="auto">
          <a:xfrm>
            <a:off x="4800600" y="2683020"/>
            <a:ext cx="2819400" cy="277091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latin typeface="Trebuchet MS" pitchFamily="34" charset="0"/>
              </a:rPr>
              <a:t>WhitespaceTokenizer</a:t>
            </a:r>
          </a:p>
        </p:txBody>
      </p:sp>
      <p:sp>
        <p:nvSpPr>
          <p:cNvPr id="23590" name="AutoShape 38"/>
          <p:cNvSpPr>
            <a:spLocks noChangeArrowheads="1"/>
          </p:cNvSpPr>
          <p:nvPr/>
        </p:nvSpPr>
        <p:spPr bwMode="auto">
          <a:xfrm>
            <a:off x="4800600" y="3978420"/>
            <a:ext cx="4114800" cy="277091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latin typeface="Trebuchet MS" pitchFamily="34" charset="0"/>
              </a:rPr>
              <a:t>WordDelimiterFilter catenateWords=0 </a:t>
            </a:r>
          </a:p>
        </p:txBody>
      </p:sp>
      <p:sp>
        <p:nvSpPr>
          <p:cNvPr id="23591" name="AutoShape 39"/>
          <p:cNvSpPr>
            <a:spLocks noChangeArrowheads="1"/>
          </p:cNvSpPr>
          <p:nvPr/>
        </p:nvSpPr>
        <p:spPr bwMode="auto">
          <a:xfrm>
            <a:off x="4800600" y="5502420"/>
            <a:ext cx="3505200" cy="277091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latin typeface="Trebuchet MS" pitchFamily="34" charset="0"/>
              </a:rPr>
              <a:t>LowercaseFilter</a:t>
            </a:r>
          </a:p>
        </p:txBody>
      </p:sp>
      <p:sp>
        <p:nvSpPr>
          <p:cNvPr id="23592" name="AutoShape 40"/>
          <p:cNvSpPr>
            <a:spLocks noChangeArrowheads="1"/>
          </p:cNvSpPr>
          <p:nvPr/>
        </p:nvSpPr>
        <p:spPr bwMode="auto">
          <a:xfrm>
            <a:off x="5638800" y="2374756"/>
            <a:ext cx="381000" cy="20781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AutoShape 41"/>
          <p:cNvSpPr>
            <a:spLocks noChangeArrowheads="1"/>
          </p:cNvSpPr>
          <p:nvPr/>
        </p:nvSpPr>
        <p:spPr bwMode="auto">
          <a:xfrm>
            <a:off x="5638800" y="2984356"/>
            <a:ext cx="381000" cy="20781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4" name="AutoShape 42"/>
          <p:cNvSpPr>
            <a:spLocks noChangeArrowheads="1"/>
          </p:cNvSpPr>
          <p:nvPr/>
        </p:nvSpPr>
        <p:spPr bwMode="auto">
          <a:xfrm>
            <a:off x="5638800" y="3670156"/>
            <a:ext cx="381000" cy="20781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AutoShape 43"/>
          <p:cNvSpPr>
            <a:spLocks noChangeArrowheads="1"/>
          </p:cNvSpPr>
          <p:nvPr/>
        </p:nvSpPr>
        <p:spPr bwMode="auto">
          <a:xfrm>
            <a:off x="5638800" y="4276293"/>
            <a:ext cx="381000" cy="13854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AutoShape 44"/>
          <p:cNvSpPr>
            <a:spLocks noChangeArrowheads="1"/>
          </p:cNvSpPr>
          <p:nvPr/>
        </p:nvSpPr>
        <p:spPr bwMode="auto">
          <a:xfrm>
            <a:off x="5638800" y="5069465"/>
            <a:ext cx="381000" cy="33597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AutoShape 45"/>
          <p:cNvSpPr>
            <a:spLocks noChangeArrowheads="1"/>
          </p:cNvSpPr>
          <p:nvPr/>
        </p:nvSpPr>
        <p:spPr bwMode="auto">
          <a:xfrm>
            <a:off x="5638800" y="5800293"/>
            <a:ext cx="381000" cy="13854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6629400" y="1542834"/>
            <a:ext cx="2133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>
                <a:latin typeface="Trebuchet MS" pitchFamily="34" charset="0"/>
              </a:rPr>
              <a:t>Query Analysis</a:t>
            </a:r>
          </a:p>
        </p:txBody>
      </p:sp>
      <p:sp>
        <p:nvSpPr>
          <p:cNvPr id="23599" name="Text Box 47"/>
          <p:cNvSpPr txBox="1">
            <a:spLocks noChangeArrowheads="1"/>
          </p:cNvSpPr>
          <p:nvPr/>
        </p:nvSpPr>
        <p:spPr bwMode="auto">
          <a:xfrm>
            <a:off x="3505200" y="6519503"/>
            <a:ext cx="1752600" cy="773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000" dirty="0">
                <a:latin typeface="Trebuchet MS" pitchFamily="34" charset="0"/>
              </a:rPr>
              <a:t>A Match!</a:t>
            </a:r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 flipH="1" flipV="1">
            <a:off x="3581400" y="6638493"/>
            <a:ext cx="304800" cy="13854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 flipV="1">
            <a:off x="4876800" y="6638493"/>
            <a:ext cx="304800" cy="13854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2" name="Text Box 50"/>
          <p:cNvSpPr txBox="1">
            <a:spLocks noChangeArrowheads="1"/>
          </p:cNvSpPr>
          <p:nvPr/>
        </p:nvSpPr>
        <p:spPr bwMode="auto">
          <a:xfrm>
            <a:off x="228600" y="1542834"/>
            <a:ext cx="3276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>
                <a:latin typeface="Trebuchet MS" pitchFamily="34" charset="0"/>
              </a:rPr>
              <a:t>Document Indexing Analysis</a:t>
            </a:r>
          </a:p>
        </p:txBody>
      </p:sp>
      <p:sp>
        <p:nvSpPr>
          <p:cNvPr id="23603" name="Rectangle 51"/>
          <p:cNvSpPr>
            <a:spLocks noChangeArrowheads="1"/>
          </p:cNvSpPr>
          <p:nvPr/>
        </p:nvSpPr>
        <p:spPr bwMode="auto">
          <a:xfrm>
            <a:off x="5715000" y="3296083"/>
            <a:ext cx="914400" cy="34636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latin typeface="Trebuchet MS" pitchFamily="34" charset="0"/>
              </a:rPr>
              <a:t>corp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0979-84F6-6C47-9682-19809606761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1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IR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Widely used academic systems</a:t>
            </a:r>
          </a:p>
          <a:p>
            <a:pPr lvl="1"/>
            <a:r>
              <a:rPr lang="en-US" dirty="0" smtClean="0"/>
              <a:t>Terrier (Java, U. </a:t>
            </a:r>
            <a:r>
              <a:rPr lang="en-US" dirty="0"/>
              <a:t>Glasgow)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terrier.org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Indri/</a:t>
            </a:r>
            <a:r>
              <a:rPr lang="en-US" dirty="0" err="1" smtClean="0"/>
              <a:t>Galago</a:t>
            </a:r>
            <a:r>
              <a:rPr lang="en-US" dirty="0" smtClean="0"/>
              <a:t>/Lemur (C++ (&amp; Java), U. Mass &amp; CMU)</a:t>
            </a:r>
          </a:p>
          <a:p>
            <a:pPr lvl="1"/>
            <a:r>
              <a:rPr lang="en-US" dirty="0" err="1" smtClean="0"/>
              <a:t>Zettair</a:t>
            </a:r>
            <a:r>
              <a:rPr lang="en-US" dirty="0" smtClean="0"/>
              <a:t> (RMIT)..</a:t>
            </a:r>
          </a:p>
          <a:p>
            <a:r>
              <a:rPr lang="en-US" dirty="0" smtClean="0"/>
              <a:t>Widely used non-academic open source systems</a:t>
            </a:r>
          </a:p>
          <a:p>
            <a:pPr lvl="1"/>
            <a:r>
              <a:rPr lang="en-US" b="1" dirty="0" smtClean="0"/>
              <a:t>Lucene</a:t>
            </a:r>
          </a:p>
          <a:p>
            <a:pPr lvl="2"/>
            <a:r>
              <a:rPr lang="en-US" dirty="0" smtClean="0"/>
              <a:t>Things built on it: </a:t>
            </a:r>
            <a:r>
              <a:rPr lang="en-US" dirty="0" err="1" smtClean="0"/>
              <a:t>Solr</a:t>
            </a:r>
            <a:r>
              <a:rPr lang="en-US" dirty="0" smtClean="0"/>
              <a:t>, </a:t>
            </a:r>
            <a:r>
              <a:rPr lang="en-US" dirty="0" err="1" smtClean="0"/>
              <a:t>ElasticSearch</a:t>
            </a:r>
            <a:endParaRPr lang="en-US" dirty="0" smtClean="0"/>
          </a:p>
          <a:p>
            <a:pPr lvl="1"/>
            <a:r>
              <a:rPr lang="en-US" dirty="0" smtClean="0"/>
              <a:t>A few others (</a:t>
            </a:r>
            <a:r>
              <a:rPr lang="en-US" dirty="0" err="1" smtClean="0"/>
              <a:t>Xapian</a:t>
            </a:r>
            <a:r>
              <a:rPr lang="en-US" dirty="0" smtClean="0"/>
              <a:t>, 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0979-84F6-6C47-9682-19809606761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Scoring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altLang="en-US" sz="2800" dirty="0"/>
              <a:t>VSM – Vector Space Model</a:t>
            </a:r>
          </a:p>
          <a:p>
            <a:r>
              <a:rPr lang="en-US" altLang="en-US" sz="2800" dirty="0" err="1"/>
              <a:t>tf</a:t>
            </a:r>
            <a:r>
              <a:rPr lang="en-US" altLang="en-US" sz="2800" dirty="0"/>
              <a:t> – term frequency: </a:t>
            </a:r>
            <a:r>
              <a:rPr lang="en-US" altLang="en-US" sz="2800" dirty="0" err="1"/>
              <a:t>numer</a:t>
            </a:r>
            <a:r>
              <a:rPr lang="en-US" altLang="en-US" sz="2800" dirty="0"/>
              <a:t> of matching terms in field</a:t>
            </a:r>
          </a:p>
          <a:p>
            <a:r>
              <a:rPr lang="en-US" altLang="en-US" sz="2800" dirty="0" err="1"/>
              <a:t>lengthNorm</a:t>
            </a:r>
            <a:r>
              <a:rPr lang="en-US" altLang="en-US" sz="2800" dirty="0"/>
              <a:t> – number of tokens in field</a:t>
            </a:r>
          </a:p>
          <a:p>
            <a:r>
              <a:rPr lang="en-US" altLang="en-US" sz="2800" dirty="0" err="1"/>
              <a:t>idf</a:t>
            </a:r>
            <a:r>
              <a:rPr lang="en-US" altLang="en-US" sz="2800" dirty="0"/>
              <a:t> – inverse document frequency</a:t>
            </a:r>
          </a:p>
          <a:p>
            <a:r>
              <a:rPr lang="en-US" altLang="en-US" sz="2800" dirty="0" err="1"/>
              <a:t>coord</a:t>
            </a:r>
            <a:r>
              <a:rPr lang="en-US" altLang="en-US" sz="2800" dirty="0"/>
              <a:t> – coordination factor, number of matching terms</a:t>
            </a:r>
          </a:p>
          <a:p>
            <a:r>
              <a:rPr lang="en-US" altLang="en-US" sz="2800" dirty="0"/>
              <a:t>document boost</a:t>
            </a:r>
          </a:p>
          <a:p>
            <a:r>
              <a:rPr lang="en-US" altLang="en-US" sz="2800" dirty="0"/>
              <a:t>query clause boost</a:t>
            </a:r>
          </a:p>
          <a:p>
            <a:pPr>
              <a:buFontTx/>
              <a:buNone/>
            </a:pPr>
            <a:r>
              <a:rPr lang="en-US" altLang="en-US" sz="2800" dirty="0" smtClean="0">
                <a:hlinkClick r:id="rId2"/>
              </a:rPr>
              <a:t>http</a:t>
            </a:r>
            <a:r>
              <a:rPr lang="en-US" altLang="en-US" sz="2800" dirty="0">
                <a:hlinkClick r:id="rId2"/>
              </a:rPr>
              <a:t>://lucene.apache.org/java/docs/scoring.html</a:t>
            </a: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0979-84F6-6C47-9682-19809606761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5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r>
              <a:rPr lang="en-US" dirty="0" smtClean="0"/>
              <a:t> 5.0 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well as traditional </a:t>
            </a:r>
            <a:r>
              <a:rPr lang="en-US" dirty="0" err="1" smtClean="0"/>
              <a:t>tf.idf</a:t>
            </a:r>
            <a:r>
              <a:rPr lang="en-US" dirty="0" smtClean="0"/>
              <a:t> vector space model, </a:t>
            </a:r>
            <a:r>
              <a:rPr lang="en-US" dirty="0" err="1" smtClean="0"/>
              <a:t>Lucene</a:t>
            </a:r>
            <a:r>
              <a:rPr lang="en-US" dirty="0" smtClean="0"/>
              <a:t> 5.0 has:</a:t>
            </a:r>
          </a:p>
          <a:p>
            <a:pPr lvl="1"/>
            <a:r>
              <a:rPr lang="en-US" dirty="0" smtClean="0"/>
              <a:t>BM25</a:t>
            </a:r>
          </a:p>
          <a:p>
            <a:pPr lvl="1"/>
            <a:r>
              <a:rPr lang="en-US" dirty="0" err="1" smtClean="0"/>
              <a:t>drf</a:t>
            </a:r>
            <a:r>
              <a:rPr lang="en-US" dirty="0" smtClean="0"/>
              <a:t> (divergence from randomness)</a:t>
            </a:r>
          </a:p>
          <a:p>
            <a:pPr lvl="1"/>
            <a:r>
              <a:rPr lang="en-US" dirty="0" err="1" smtClean="0"/>
              <a:t>ib</a:t>
            </a:r>
            <a:r>
              <a:rPr lang="en-US" dirty="0" smtClean="0"/>
              <a:t> (information (theory)-based similarity)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indexSearcher.setSimilarity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	new </a:t>
            </a:r>
            <a:r>
              <a:rPr lang="en-US" sz="2400" dirty="0">
                <a:latin typeface="Courier"/>
                <a:cs typeface="Courier"/>
              </a:rPr>
              <a:t>BM25Similarity())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BM25Similarity custom =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new BM25Similarity(1.2, 0.75); // k1, b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indexSearcher.setSimilarity</a:t>
            </a:r>
            <a:r>
              <a:rPr lang="en-US" sz="2400" dirty="0" smtClean="0">
                <a:latin typeface="Courier"/>
                <a:cs typeface="Courier"/>
              </a:rPr>
              <a:t>(custom);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0979-84F6-6C47-9682-19809606761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0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Lucene index consists of one or more segments</a:t>
            </a:r>
          </a:p>
          <a:p>
            <a:pPr lvl="1"/>
            <a:r>
              <a:rPr lang="en-US" dirty="0" smtClean="0"/>
              <a:t>A segment is a standalone index for a subset of documents</a:t>
            </a:r>
          </a:p>
          <a:p>
            <a:pPr lvl="1"/>
            <a:r>
              <a:rPr lang="en-US" dirty="0" smtClean="0"/>
              <a:t>All segments are searched</a:t>
            </a:r>
          </a:p>
          <a:p>
            <a:pPr lvl="1"/>
            <a:r>
              <a:rPr lang="en-US" dirty="0" smtClean="0"/>
              <a:t>A segment is created whenever </a:t>
            </a:r>
            <a:r>
              <a:rPr lang="en-US" dirty="0" err="1" smtClean="0">
                <a:latin typeface="Courier"/>
                <a:cs typeface="Courier"/>
              </a:rPr>
              <a:t>IndexWriter</a:t>
            </a:r>
            <a:r>
              <a:rPr lang="en-US" dirty="0" smtClean="0"/>
              <a:t> flushes </a:t>
            </a:r>
            <a:r>
              <a:rPr lang="en-US" dirty="0" smtClean="0"/>
              <a:t>adds/deletes</a:t>
            </a:r>
          </a:p>
          <a:p>
            <a:r>
              <a:rPr lang="en-US" dirty="0" smtClean="0"/>
              <a:t>Periodically, </a:t>
            </a:r>
            <a:r>
              <a:rPr lang="en-US" dirty="0" err="1" smtClean="0">
                <a:latin typeface="Courier"/>
                <a:cs typeface="Courier"/>
              </a:rPr>
              <a:t>IndexWriter</a:t>
            </a:r>
            <a:r>
              <a:rPr lang="en-US" dirty="0" smtClean="0"/>
              <a:t> will merge a set of segments into a single segment</a:t>
            </a:r>
          </a:p>
          <a:p>
            <a:pPr lvl="1"/>
            <a:r>
              <a:rPr lang="en-US" dirty="0" smtClean="0"/>
              <a:t>Policy specified by a </a:t>
            </a:r>
            <a:r>
              <a:rPr lang="en-US" dirty="0" err="1" smtClean="0">
                <a:latin typeface="Courier"/>
                <a:cs typeface="Courier"/>
              </a:rPr>
              <a:t>MergePolicy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cs typeface="Courier"/>
              </a:rPr>
              <a:t>You can explicitly invoke </a:t>
            </a:r>
            <a:r>
              <a:rPr lang="en-US" dirty="0" err="1" smtClean="0">
                <a:latin typeface="Courier"/>
                <a:cs typeface="Courier"/>
              </a:rPr>
              <a:t>forceMerge</a:t>
            </a:r>
            <a:r>
              <a:rPr lang="en-US" dirty="0" smtClean="0">
                <a:latin typeface="Courier"/>
                <a:cs typeface="Courier"/>
              </a:rPr>
              <a:t>()</a:t>
            </a:r>
            <a:r>
              <a:rPr lang="en-US" dirty="0" smtClean="0">
                <a:cs typeface="Courier"/>
              </a:rPr>
              <a:t> to merge segments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0979-84F6-6C47-9682-19809606761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8025"/>
            <a:ext cx="8229600" cy="703263"/>
          </a:xfrm>
        </p:spPr>
        <p:txBody>
          <a:bodyPr/>
          <a:lstStyle/>
          <a:p>
            <a:r>
              <a:rPr lang="en-US" altLang="en-US"/>
              <a:t>Index Structure</a:t>
            </a:r>
          </a:p>
        </p:txBody>
      </p:sp>
      <p:sp>
        <p:nvSpPr>
          <p:cNvPr id="43011" name="AutoShape 3"/>
          <p:cNvSpPr>
            <a:spLocks noChangeArrowheads="1"/>
          </p:cNvSpPr>
          <p:nvPr/>
        </p:nvSpPr>
        <p:spPr bwMode="auto">
          <a:xfrm>
            <a:off x="381000" y="2590800"/>
            <a:ext cx="1219200" cy="4038600"/>
          </a:xfrm>
          <a:prstGeom prst="can">
            <a:avLst>
              <a:gd name="adj" fmla="val 20964"/>
            </a:avLst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en-US"/>
              <a:t>_0.fnm</a:t>
            </a:r>
          </a:p>
          <a:p>
            <a:pPr>
              <a:spcBef>
                <a:spcPct val="0"/>
              </a:spcBef>
            </a:pPr>
            <a:r>
              <a:rPr lang="en-US" altLang="en-US"/>
              <a:t>_0.fdt</a:t>
            </a:r>
          </a:p>
          <a:p>
            <a:pPr>
              <a:spcBef>
                <a:spcPct val="0"/>
              </a:spcBef>
            </a:pPr>
            <a:r>
              <a:rPr lang="en-US" altLang="en-US"/>
              <a:t>_0.fdx</a:t>
            </a:r>
          </a:p>
          <a:p>
            <a:pPr>
              <a:spcBef>
                <a:spcPct val="0"/>
              </a:spcBef>
            </a:pPr>
            <a:r>
              <a:rPr lang="en-US" altLang="en-US"/>
              <a:t>_0.frq</a:t>
            </a:r>
          </a:p>
          <a:p>
            <a:pPr>
              <a:spcBef>
                <a:spcPct val="0"/>
              </a:spcBef>
            </a:pPr>
            <a:r>
              <a:rPr lang="en-US" altLang="en-US"/>
              <a:t>_0.tis</a:t>
            </a:r>
          </a:p>
          <a:p>
            <a:pPr>
              <a:spcBef>
                <a:spcPct val="0"/>
              </a:spcBef>
            </a:pPr>
            <a:r>
              <a:rPr lang="en-US" altLang="en-US"/>
              <a:t>_0.tii</a:t>
            </a:r>
          </a:p>
          <a:p>
            <a:pPr>
              <a:spcBef>
                <a:spcPct val="0"/>
              </a:spcBef>
            </a:pPr>
            <a:r>
              <a:rPr lang="en-US" altLang="en-US"/>
              <a:t>_0.prx</a:t>
            </a:r>
          </a:p>
          <a:p>
            <a:pPr>
              <a:spcBef>
                <a:spcPct val="0"/>
              </a:spcBef>
            </a:pPr>
            <a:r>
              <a:rPr lang="en-US" altLang="en-US"/>
              <a:t>_0.nrm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r>
              <a:rPr lang="en-US" altLang="en-US"/>
              <a:t>_0_1.del</a:t>
            </a: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1676400" y="4724400"/>
            <a:ext cx="1143000" cy="1905000"/>
          </a:xfrm>
          <a:prstGeom prst="can">
            <a:avLst>
              <a:gd name="adj" fmla="val 22222"/>
            </a:avLst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en-US"/>
              <a:t>_1.fnm</a:t>
            </a:r>
          </a:p>
          <a:p>
            <a:pPr>
              <a:spcBef>
                <a:spcPct val="0"/>
              </a:spcBef>
            </a:pPr>
            <a:r>
              <a:rPr lang="en-US" altLang="en-US"/>
              <a:t>_1.fdt</a:t>
            </a:r>
          </a:p>
          <a:p>
            <a:pPr>
              <a:spcBef>
                <a:spcPct val="0"/>
              </a:spcBef>
            </a:pPr>
            <a:r>
              <a:rPr lang="en-US" altLang="en-US"/>
              <a:t>_1.fdx</a:t>
            </a:r>
          </a:p>
          <a:p>
            <a:pPr>
              <a:spcBef>
                <a:spcPct val="0"/>
              </a:spcBef>
            </a:pPr>
            <a:r>
              <a:rPr lang="en-US" altLang="en-US"/>
              <a:t>[…]</a:t>
            </a:r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2895600" y="4724400"/>
            <a:ext cx="1143000" cy="1905000"/>
          </a:xfrm>
          <a:prstGeom prst="can">
            <a:avLst>
              <a:gd name="adj" fmla="val 22222"/>
            </a:avLst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4114800" y="4724400"/>
            <a:ext cx="1143000" cy="1905000"/>
          </a:xfrm>
          <a:prstGeom prst="can">
            <a:avLst>
              <a:gd name="adj" fmla="val 22222"/>
            </a:avLst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AutoShape 7"/>
          <p:cNvSpPr>
            <a:spLocks noChangeArrowheads="1"/>
          </p:cNvSpPr>
          <p:nvPr/>
        </p:nvSpPr>
        <p:spPr bwMode="auto">
          <a:xfrm>
            <a:off x="5334000" y="6019800"/>
            <a:ext cx="1143000" cy="609600"/>
          </a:xfrm>
          <a:prstGeom prst="can">
            <a:avLst>
              <a:gd name="adj" fmla="val 35940"/>
            </a:avLst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AutoShape 8"/>
          <p:cNvSpPr>
            <a:spLocks noChangeArrowheads="1"/>
          </p:cNvSpPr>
          <p:nvPr/>
        </p:nvSpPr>
        <p:spPr bwMode="auto">
          <a:xfrm>
            <a:off x="6553200" y="6019800"/>
            <a:ext cx="1143000" cy="609600"/>
          </a:xfrm>
          <a:prstGeom prst="can">
            <a:avLst>
              <a:gd name="adj" fmla="val 35940"/>
            </a:avLst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2438400" y="1828800"/>
            <a:ext cx="1676400" cy="5334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/>
              <a:t>segments_3</a:t>
            </a:r>
          </a:p>
        </p:txBody>
      </p:sp>
      <p:cxnSp>
        <p:nvCxnSpPr>
          <p:cNvPr id="43018" name="AutoShape 10"/>
          <p:cNvCxnSpPr>
            <a:cxnSpLocks noChangeShapeType="1"/>
            <a:stCxn id="43017" idx="2"/>
            <a:endCxn id="43011" idx="1"/>
          </p:cNvCxnSpPr>
          <p:nvPr/>
        </p:nvCxnSpPr>
        <p:spPr bwMode="auto">
          <a:xfrm flipH="1">
            <a:off x="990600" y="2362200"/>
            <a:ext cx="2286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9" name="AutoShape 11"/>
          <p:cNvCxnSpPr>
            <a:cxnSpLocks noChangeShapeType="1"/>
            <a:stCxn id="43017" idx="2"/>
            <a:endCxn id="43012" idx="1"/>
          </p:cNvCxnSpPr>
          <p:nvPr/>
        </p:nvCxnSpPr>
        <p:spPr bwMode="auto">
          <a:xfrm flipH="1">
            <a:off x="2247900" y="2362200"/>
            <a:ext cx="1028700" cy="236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0" name="AutoShape 12"/>
          <p:cNvCxnSpPr>
            <a:cxnSpLocks noChangeShapeType="1"/>
            <a:stCxn id="43017" idx="2"/>
            <a:endCxn id="43013" idx="1"/>
          </p:cNvCxnSpPr>
          <p:nvPr/>
        </p:nvCxnSpPr>
        <p:spPr bwMode="auto">
          <a:xfrm>
            <a:off x="3276600" y="2362200"/>
            <a:ext cx="190500" cy="236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1" name="AutoShape 13"/>
          <p:cNvCxnSpPr>
            <a:cxnSpLocks noChangeShapeType="1"/>
            <a:stCxn id="43017" idx="2"/>
            <a:endCxn id="43014" idx="1"/>
          </p:cNvCxnSpPr>
          <p:nvPr/>
        </p:nvCxnSpPr>
        <p:spPr bwMode="auto">
          <a:xfrm>
            <a:off x="3276600" y="2362200"/>
            <a:ext cx="1409700" cy="236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2" name="AutoShape 14"/>
          <p:cNvCxnSpPr>
            <a:cxnSpLocks noChangeShapeType="1"/>
            <a:stCxn id="43017" idx="2"/>
            <a:endCxn id="43015" idx="1"/>
          </p:cNvCxnSpPr>
          <p:nvPr/>
        </p:nvCxnSpPr>
        <p:spPr bwMode="auto">
          <a:xfrm>
            <a:off x="3276600" y="2362200"/>
            <a:ext cx="2628900" cy="3657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3" name="AutoShape 15"/>
          <p:cNvCxnSpPr>
            <a:cxnSpLocks noChangeShapeType="1"/>
            <a:stCxn id="43017" idx="2"/>
            <a:endCxn id="43016" idx="1"/>
          </p:cNvCxnSpPr>
          <p:nvPr/>
        </p:nvCxnSpPr>
        <p:spPr bwMode="auto">
          <a:xfrm>
            <a:off x="3276600" y="2362200"/>
            <a:ext cx="3848100" cy="3657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5715000" y="1752600"/>
            <a:ext cx="2514600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/>
              <a:t>IndexWriter params </a:t>
            </a:r>
          </a:p>
          <a:p>
            <a:pPr>
              <a:buFontTx/>
              <a:buChar char="•"/>
            </a:pPr>
            <a:r>
              <a:rPr lang="en-US" altLang="en-US"/>
              <a:t> MaxBufferedDocs</a:t>
            </a:r>
          </a:p>
          <a:p>
            <a:pPr>
              <a:buFontTx/>
              <a:buChar char="•"/>
            </a:pPr>
            <a:r>
              <a:rPr lang="en-US" altLang="en-US"/>
              <a:t> MergeFactor</a:t>
            </a:r>
          </a:p>
          <a:p>
            <a:pPr>
              <a:buFontTx/>
              <a:buChar char="•"/>
            </a:pPr>
            <a:r>
              <a:rPr lang="en-US" altLang="en-US"/>
              <a:t> MaxMergeDocs</a:t>
            </a:r>
          </a:p>
          <a:p>
            <a:pPr>
              <a:buFontTx/>
              <a:buChar char="•"/>
            </a:pPr>
            <a:r>
              <a:rPr lang="en-US" altLang="en-US"/>
              <a:t> MaxFieldLength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0979-84F6-6C47-9682-19809606761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0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</a:t>
            </a:r>
            <a:r>
              <a:rPr lang="en-US" dirty="0"/>
              <a:t>R</a:t>
            </a:r>
            <a:r>
              <a:rPr lang="en-US" dirty="0" smtClean="0"/>
              <a:t>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>
                <a:hlinkClick r:id="rId2"/>
              </a:rPr>
              <a:t>https://</a:t>
            </a:r>
            <a:r>
              <a:rPr lang="en-US" sz="2700" dirty="0" smtClean="0">
                <a:hlinkClick r:id="rId2"/>
              </a:rPr>
              <a:t>lucene.apache.org/core/7_0_1/index.html</a:t>
            </a:r>
            <a:endParaRPr lang="en-US" sz="2700" dirty="0" smtClean="0"/>
          </a:p>
          <a:p>
            <a:r>
              <a:rPr lang="en-US" sz="2700" dirty="0">
                <a:hlinkClick r:id="rId3"/>
              </a:rPr>
              <a:t>https://</a:t>
            </a:r>
            <a:r>
              <a:rPr lang="en-US" sz="2700" dirty="0" smtClean="0">
                <a:hlinkClick r:id="rId3"/>
              </a:rPr>
              <a:t>lucene.apache.org/core/3_5_0/scoring.html</a:t>
            </a:r>
            <a:endParaRPr lang="en-US" sz="2700" dirty="0"/>
          </a:p>
          <a:p>
            <a:r>
              <a:rPr lang="en-US" sz="2700" dirty="0">
                <a:hlinkClick r:id="rId4"/>
              </a:rPr>
              <a:t>https://</a:t>
            </a:r>
            <a:r>
              <a:rPr lang="en-US" sz="2700" dirty="0" smtClean="0">
                <a:hlinkClick r:id="rId4"/>
              </a:rPr>
              <a:t>lucene.apache.org/core/2_9_4/fileformats.pdf</a:t>
            </a:r>
            <a:endParaRPr lang="en-US" sz="2700" dirty="0" smtClean="0"/>
          </a:p>
          <a:p>
            <a:r>
              <a:rPr lang="en-US" sz="2700" dirty="0">
                <a:hlinkClick r:id="rId5"/>
              </a:rPr>
              <a:t>https://</a:t>
            </a:r>
            <a:r>
              <a:rPr lang="en-US" sz="2700" dirty="0" smtClean="0">
                <a:hlinkClick r:id="rId5"/>
              </a:rPr>
              <a:t>lucene.apache.org/core/7_2_1/demo/overview-summary.html</a:t>
            </a:r>
            <a:endParaRPr lang="en-US" sz="2700" dirty="0" smtClean="0"/>
          </a:p>
          <a:p>
            <a:r>
              <a:rPr lang="en-US" sz="2700" dirty="0">
                <a:hlinkClick r:id="rId6"/>
              </a:rPr>
              <a:t>https://</a:t>
            </a:r>
            <a:r>
              <a:rPr lang="en-US" sz="2700" dirty="0" smtClean="0">
                <a:hlinkClick r:id="rId6"/>
              </a:rPr>
              <a:t>www.youtube.com/watch?v=pVDVURw_AJQ</a:t>
            </a:r>
            <a:endParaRPr lang="en-US" sz="2700" dirty="0" smtClean="0"/>
          </a:p>
          <a:p>
            <a:endParaRPr lang="en-US" sz="2700" dirty="0"/>
          </a:p>
          <a:p>
            <a:endParaRPr lang="en-US" sz="2700" dirty="0" smtClean="0"/>
          </a:p>
          <a:p>
            <a:endParaRPr lang="en-US" sz="2700" dirty="0"/>
          </a:p>
          <a:p>
            <a:endParaRPr lang="en-US" sz="27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0979-84F6-6C47-9682-19809606761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0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Open source Java library for indexing and searching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ets you add search to your application</a:t>
            </a:r>
          </a:p>
          <a:p>
            <a:pPr lvl="1"/>
            <a:r>
              <a:rPr lang="en-US" dirty="0" smtClean="0"/>
              <a:t>Not a complete search system by itself</a:t>
            </a:r>
          </a:p>
          <a:p>
            <a:pPr lvl="1"/>
            <a:r>
              <a:rPr lang="en-US" dirty="0" smtClean="0"/>
              <a:t>Written by Doug Cutting</a:t>
            </a:r>
          </a:p>
          <a:p>
            <a:r>
              <a:rPr lang="en-US" dirty="0" smtClean="0"/>
              <a:t>Used by: Twitter, LinkedIn, </a:t>
            </a:r>
            <a:r>
              <a:rPr lang="en-US" dirty="0" err="1" smtClean="0"/>
              <a:t>Zappos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CiteSeer</a:t>
            </a:r>
            <a:r>
              <a:rPr lang="en-US" dirty="0" smtClean="0"/>
              <a:t>, Eclipse, …</a:t>
            </a:r>
          </a:p>
          <a:p>
            <a:pPr lvl="1"/>
            <a:r>
              <a:rPr lang="en-US" dirty="0" smtClean="0"/>
              <a:t>… and many more (see </a:t>
            </a:r>
            <a:r>
              <a:rPr lang="en-US" dirty="0" smtClean="0">
                <a:hlinkClick r:id="rId2"/>
              </a:rPr>
              <a:t>http://wiki.apache.org/lucene-java/PoweredBy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Ports/integrations to other languages</a:t>
            </a:r>
          </a:p>
          <a:p>
            <a:pPr lvl="1"/>
            <a:r>
              <a:rPr lang="en-US" dirty="0" smtClean="0"/>
              <a:t>C/C++, C#, Ruby, Perl, Python (</a:t>
            </a:r>
            <a:r>
              <a:rPr lang="en-US" dirty="0" err="1" smtClean="0"/>
              <a:t>Pylucene</a:t>
            </a:r>
            <a:r>
              <a:rPr lang="en-US" dirty="0" smtClean="0"/>
              <a:t>), PHP,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0979-84F6-6C47-9682-19809606761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Lucene in a search system</a:t>
            </a:r>
            <a:endParaRPr lang="en-US" dirty="0"/>
          </a:p>
        </p:txBody>
      </p:sp>
      <p:sp>
        <p:nvSpPr>
          <p:cNvPr id="4" name="Explosion 1 3"/>
          <p:cNvSpPr/>
          <p:nvPr/>
        </p:nvSpPr>
        <p:spPr>
          <a:xfrm>
            <a:off x="1174368" y="5202392"/>
            <a:ext cx="1679615" cy="1119674"/>
          </a:xfrm>
          <a:prstGeom prst="irregularSeal1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Content</a:t>
            </a:r>
            <a:endParaRPr lang="en-US" dirty="0"/>
          </a:p>
        </p:txBody>
      </p:sp>
      <p:sp>
        <p:nvSpPr>
          <p:cNvPr id="5" name="Alternate Process 4"/>
          <p:cNvSpPr/>
          <p:nvPr/>
        </p:nvSpPr>
        <p:spPr>
          <a:xfrm>
            <a:off x="1106091" y="4574261"/>
            <a:ext cx="1816169" cy="53252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Acquire content</a:t>
            </a:r>
            <a:endParaRPr lang="en-US" dirty="0"/>
          </a:p>
        </p:txBody>
      </p:sp>
      <p:sp>
        <p:nvSpPr>
          <p:cNvPr id="6" name="Alternate Process 5"/>
          <p:cNvSpPr/>
          <p:nvPr/>
        </p:nvSpPr>
        <p:spPr>
          <a:xfrm>
            <a:off x="1106091" y="3675231"/>
            <a:ext cx="1816169" cy="53252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document</a:t>
            </a:r>
            <a:endParaRPr lang="en-US" dirty="0"/>
          </a:p>
        </p:txBody>
      </p:sp>
      <p:sp>
        <p:nvSpPr>
          <p:cNvPr id="8" name="Alternate Process 7"/>
          <p:cNvSpPr/>
          <p:nvPr/>
        </p:nvSpPr>
        <p:spPr>
          <a:xfrm>
            <a:off x="1106091" y="2776228"/>
            <a:ext cx="1816169" cy="532527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 document</a:t>
            </a:r>
            <a:endParaRPr lang="en-US" dirty="0"/>
          </a:p>
        </p:txBody>
      </p:sp>
      <p:sp>
        <p:nvSpPr>
          <p:cNvPr id="9" name="Alternate Process 8"/>
          <p:cNvSpPr/>
          <p:nvPr/>
        </p:nvSpPr>
        <p:spPr>
          <a:xfrm>
            <a:off x="1106091" y="1863569"/>
            <a:ext cx="1816169" cy="532527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document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014175" y="5106788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014175" y="4207753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14175" y="3308718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14175" y="2407540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Magnetic Disk 19"/>
          <p:cNvSpPr/>
          <p:nvPr/>
        </p:nvSpPr>
        <p:spPr>
          <a:xfrm>
            <a:off x="4424351" y="3308718"/>
            <a:ext cx="1447473" cy="1083379"/>
          </a:xfrm>
          <a:prstGeom prst="flowChartMagneticDisk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cxnSp>
        <p:nvCxnSpPr>
          <p:cNvPr id="22" name="Elbow Connector 21"/>
          <p:cNvCxnSpPr>
            <a:stCxn id="9" idx="3"/>
            <a:endCxn id="20" idx="2"/>
          </p:cNvCxnSpPr>
          <p:nvPr/>
        </p:nvCxnSpPr>
        <p:spPr>
          <a:xfrm>
            <a:off x="2922260" y="2129833"/>
            <a:ext cx="1502091" cy="172057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xplosion 1 23"/>
          <p:cNvSpPr/>
          <p:nvPr/>
        </p:nvSpPr>
        <p:spPr>
          <a:xfrm>
            <a:off x="6890220" y="1656554"/>
            <a:ext cx="1679615" cy="1119674"/>
          </a:xfrm>
          <a:prstGeom prst="irregularSeal1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25" name="Alternate Process 24"/>
          <p:cNvSpPr/>
          <p:nvPr/>
        </p:nvSpPr>
        <p:spPr>
          <a:xfrm>
            <a:off x="6821943" y="2937914"/>
            <a:ext cx="1816169" cy="53252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UI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6581895" y="3941489"/>
            <a:ext cx="2296265" cy="826146"/>
            <a:chOff x="6581895" y="3941489"/>
            <a:chExt cx="2296265" cy="826146"/>
          </a:xfrm>
        </p:grpSpPr>
        <p:sp>
          <p:nvSpPr>
            <p:cNvPr id="26" name="Alternate Process 25"/>
            <p:cNvSpPr/>
            <p:nvPr/>
          </p:nvSpPr>
          <p:spPr>
            <a:xfrm>
              <a:off x="6581895" y="3941489"/>
              <a:ext cx="1010500" cy="823951"/>
            </a:xfrm>
            <a:prstGeom prst="flowChartAlternate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Build query</a:t>
              </a:r>
              <a:endParaRPr lang="en-US" dirty="0"/>
            </a:p>
          </p:txBody>
        </p:sp>
        <p:sp>
          <p:nvSpPr>
            <p:cNvPr id="27" name="Alternate Process 26"/>
            <p:cNvSpPr/>
            <p:nvPr/>
          </p:nvSpPr>
          <p:spPr>
            <a:xfrm>
              <a:off x="7867660" y="3943684"/>
              <a:ext cx="1010500" cy="823951"/>
            </a:xfrm>
            <a:prstGeom prst="flowChartAlternate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Render results</a:t>
              </a:r>
              <a:endParaRPr lang="en-US" dirty="0"/>
            </a:p>
          </p:txBody>
        </p:sp>
      </p:grpSp>
      <p:sp>
        <p:nvSpPr>
          <p:cNvPr id="28" name="Alternate Process 27"/>
          <p:cNvSpPr/>
          <p:nvPr/>
        </p:nvSpPr>
        <p:spPr>
          <a:xfrm>
            <a:off x="6821943" y="5193031"/>
            <a:ext cx="1816169" cy="532527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query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26" idx="0"/>
          </p:cNvCxnSpPr>
          <p:nvPr/>
        </p:nvCxnSpPr>
        <p:spPr>
          <a:xfrm flipH="1">
            <a:off x="7087145" y="3470441"/>
            <a:ext cx="396016" cy="471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0"/>
          </p:cNvCxnSpPr>
          <p:nvPr/>
        </p:nvCxnSpPr>
        <p:spPr>
          <a:xfrm flipH="1" flipV="1">
            <a:off x="8001000" y="3470441"/>
            <a:ext cx="371910" cy="4732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2"/>
          </p:cNvCxnSpPr>
          <p:nvPr/>
        </p:nvCxnSpPr>
        <p:spPr>
          <a:xfrm>
            <a:off x="7087145" y="4765440"/>
            <a:ext cx="396016" cy="4275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8001000" y="4719789"/>
            <a:ext cx="338355" cy="4732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8" idx="1"/>
            <a:endCxn id="20" idx="4"/>
          </p:cNvCxnSpPr>
          <p:nvPr/>
        </p:nvCxnSpPr>
        <p:spPr>
          <a:xfrm rot="10800000">
            <a:off x="5871825" y="3850409"/>
            <a:ext cx="950119" cy="1608887"/>
          </a:xfrm>
          <a:prstGeom prst="bentConnector3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5" idx="0"/>
          </p:cNvCxnSpPr>
          <p:nvPr/>
        </p:nvCxnSpPr>
        <p:spPr>
          <a:xfrm>
            <a:off x="7730028" y="2407540"/>
            <a:ext cx="0" cy="53037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0979-84F6-6C47-9682-19809606761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Application</a:t>
            </a: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143000" y="4073237"/>
            <a:ext cx="2438400" cy="692727"/>
          </a:xfrm>
          <a:prstGeom prst="roundRect">
            <a:avLst>
              <a:gd name="adj" fmla="val 16667"/>
            </a:avLst>
          </a:prstGeom>
          <a:solidFill>
            <a:srgbClr val="139CB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 dirty="0" err="1"/>
              <a:t>IndexWriter</a:t>
            </a:r>
            <a:endParaRPr lang="en-US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648200" y="4073237"/>
            <a:ext cx="2438400" cy="692727"/>
          </a:xfrm>
          <a:prstGeom prst="roundRect">
            <a:avLst>
              <a:gd name="adj" fmla="val 16667"/>
            </a:avLst>
          </a:prstGeom>
          <a:solidFill>
            <a:srgbClr val="139CB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 dirty="0" err="1"/>
              <a:t>IndexSearcher</a:t>
            </a:r>
            <a:endParaRPr lang="en-US" alt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167832" y="5625441"/>
            <a:ext cx="1732847" cy="1039091"/>
          </a:xfrm>
          <a:prstGeom prst="can">
            <a:avLst>
              <a:gd name="adj" fmla="val 25000"/>
            </a:avLst>
          </a:prstGeom>
          <a:solidFill>
            <a:srgbClr val="139CB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/>
              <a:t>Lucene Index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 rot="1775794">
            <a:off x="2209800" y="5049982"/>
            <a:ext cx="1295400" cy="415636"/>
          </a:xfrm>
          <a:prstGeom prst="rightArrow">
            <a:avLst>
              <a:gd name="adj1" fmla="val 50000"/>
              <a:gd name="adj2" fmla="val 70833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rot="19984052">
            <a:off x="4252980" y="4995376"/>
            <a:ext cx="1295400" cy="415636"/>
          </a:xfrm>
          <a:prstGeom prst="rightArrow">
            <a:avLst>
              <a:gd name="adj1" fmla="val 50000"/>
              <a:gd name="adj2" fmla="val 70833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85800" y="1752600"/>
            <a:ext cx="3124200" cy="1524001"/>
          </a:xfrm>
          <a:prstGeom prst="foldedCorner">
            <a:avLst>
              <a:gd name="adj" fmla="val 12500"/>
            </a:avLst>
          </a:prstGeom>
          <a:solidFill>
            <a:srgbClr val="139CB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en-US" dirty="0"/>
              <a:t>           Document</a:t>
            </a:r>
          </a:p>
          <a:p>
            <a:pPr>
              <a:spcBef>
                <a:spcPct val="0"/>
              </a:spcBef>
            </a:pPr>
            <a:r>
              <a:rPr lang="en-US" altLang="en-US" dirty="0" err="1" smtClean="0"/>
              <a:t>Doc_name</a:t>
            </a:r>
            <a:r>
              <a:rPr lang="en-US" altLang="en-US" dirty="0"/>
              <a:t>: Spider-Man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name: Peter Parker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category: superhero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powers: agility, spider-sense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 rot="4121426">
            <a:off x="1333500" y="3487882"/>
            <a:ext cx="685800" cy="415636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rot="16200000">
            <a:off x="5566568" y="3089060"/>
            <a:ext cx="982663" cy="900545"/>
          </a:xfrm>
          <a:prstGeom prst="curvedRightArrow">
            <a:avLst>
              <a:gd name="adj1" fmla="val 20162"/>
              <a:gd name="adj2" fmla="val 40323"/>
              <a:gd name="adj3" fmla="val 33333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6248400" y="2029691"/>
            <a:ext cx="2057400" cy="969818"/>
          </a:xfrm>
          <a:prstGeom prst="flowChartMultidocument">
            <a:avLst/>
          </a:prstGeom>
          <a:solidFill>
            <a:srgbClr val="139C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/>
              <a:t>Hits</a:t>
            </a:r>
          </a:p>
          <a:p>
            <a:pPr algn="ctr">
              <a:spcBef>
                <a:spcPct val="0"/>
              </a:spcBef>
            </a:pPr>
            <a:r>
              <a:rPr lang="en-US" altLang="en-US"/>
              <a:t>(Matching Docs)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4495800" y="2102428"/>
            <a:ext cx="1600200" cy="900545"/>
          </a:xfrm>
          <a:prstGeom prst="roundRect">
            <a:avLst>
              <a:gd name="adj" fmla="val 16667"/>
            </a:avLst>
          </a:prstGeom>
          <a:solidFill>
            <a:srgbClr val="139CB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 dirty="0"/>
              <a:t>Query</a:t>
            </a:r>
          </a:p>
          <a:p>
            <a:pPr algn="ctr">
              <a:spcBef>
                <a:spcPct val="0"/>
              </a:spcBef>
            </a:pPr>
            <a:r>
              <a:rPr lang="en-US" altLang="en-US" dirty="0"/>
              <a:t>(</a:t>
            </a:r>
            <a:r>
              <a:rPr lang="en-US" altLang="en-US" dirty="0" err="1"/>
              <a:t>powers:agility</a:t>
            </a:r>
            <a:r>
              <a:rPr lang="en-US" altLang="en-US" dirty="0"/>
              <a:t>)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05000" y="3598069"/>
            <a:ext cx="19050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addDocument()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724400" y="3598069"/>
            <a:ext cx="1066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search()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0979-84F6-6C47-9682-19809606761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1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smtClean="0"/>
              <a:t>Lucene </a:t>
            </a:r>
            <a:r>
              <a:rPr lang="en-US" sz="2000" dirty="0" smtClean="0"/>
              <a:t>(http</a:t>
            </a:r>
            <a:r>
              <a:rPr lang="en-US" sz="2000" dirty="0"/>
              <a:t>://</a:t>
            </a:r>
            <a:r>
              <a:rPr lang="en-US" sz="2000" dirty="0" smtClean="0"/>
              <a:t>lucene.apache.org/core/downloads)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after downloading extract the files to the desktop.</a:t>
            </a:r>
          </a:p>
          <a:p>
            <a:r>
              <a:rPr lang="en-US" dirty="0" smtClean="0"/>
              <a:t>JDK/JRE 7/8</a:t>
            </a:r>
          </a:p>
          <a:p>
            <a:r>
              <a:rPr lang="en-US" dirty="0" smtClean="0"/>
              <a:t>Eclipse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0979-84F6-6C47-9682-19809606761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External </a:t>
            </a:r>
            <a:r>
              <a:rPr lang="en-US" dirty="0" smtClean="0"/>
              <a:t>Jar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…</a:t>
            </a:r>
            <a:r>
              <a:rPr lang="en-US" sz="2400" dirty="0" smtClean="0"/>
              <a:t>\lucene-7.2.1\analysis\common\lucene-analyzers-common-7.2.1.jar</a:t>
            </a:r>
            <a:endParaRPr lang="en-US" sz="2400" dirty="0" smtClean="0"/>
          </a:p>
          <a:p>
            <a:r>
              <a:rPr lang="en-US" sz="2400" dirty="0" smtClean="0"/>
              <a:t>…</a:t>
            </a:r>
            <a:r>
              <a:rPr lang="en-US" sz="2400" dirty="0" smtClean="0"/>
              <a:t>\lucene-7.2.1\core\lucene-core-7.2.1.jar</a:t>
            </a:r>
            <a:endParaRPr lang="en-US" sz="2400" dirty="0" smtClean="0"/>
          </a:p>
          <a:p>
            <a:r>
              <a:rPr lang="en-US" sz="2400" dirty="0" smtClean="0"/>
              <a:t>…</a:t>
            </a:r>
            <a:r>
              <a:rPr lang="en-US" sz="2400" dirty="0" smtClean="0"/>
              <a:t>\lucene-7.2.1\demo\lucene-demo-5.0.0.jar</a:t>
            </a:r>
            <a:endParaRPr lang="en-US" sz="2400" dirty="0" smtClean="0"/>
          </a:p>
          <a:p>
            <a:r>
              <a:rPr lang="en-US" sz="2400" dirty="0" smtClean="0"/>
              <a:t>…</a:t>
            </a:r>
            <a:r>
              <a:rPr lang="en-US" sz="2400" dirty="0" smtClean="0"/>
              <a:t>\lucene-7.2.1\</a:t>
            </a:r>
            <a:r>
              <a:rPr lang="en-US" sz="2400" dirty="0" err="1" smtClean="0"/>
              <a:t>queryparser</a:t>
            </a:r>
            <a:r>
              <a:rPr lang="en-US" sz="2400" dirty="0" smtClean="0"/>
              <a:t>\lucene-queryparser-7.2.1.jar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0979-84F6-6C47-9682-19809606761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to find the code for the search files and the index files</a:t>
            </a:r>
          </a:p>
          <a:p>
            <a:r>
              <a:rPr lang="en-US" dirty="0" smtClean="0"/>
              <a:t>Here you will find two files.</a:t>
            </a:r>
          </a:p>
          <a:p>
            <a:r>
              <a:rPr lang="en-US" dirty="0" smtClean="0">
                <a:solidFill>
                  <a:srgbClr val="068394"/>
                </a:solidFill>
              </a:rPr>
              <a:t>IndexFiles.java</a:t>
            </a:r>
            <a:r>
              <a:rPr lang="en-US" dirty="0" smtClean="0"/>
              <a:t>- Code to create a </a:t>
            </a:r>
            <a:r>
              <a:rPr lang="en-US" dirty="0"/>
              <a:t>L</a:t>
            </a:r>
            <a:r>
              <a:rPr lang="en-US" dirty="0" smtClean="0"/>
              <a:t>ucene index.</a:t>
            </a:r>
          </a:p>
          <a:p>
            <a:r>
              <a:rPr lang="en-US" dirty="0" smtClean="0">
                <a:solidFill>
                  <a:srgbClr val="068394"/>
                </a:solidFill>
              </a:rPr>
              <a:t>SearchFiles.java</a:t>
            </a:r>
            <a:r>
              <a:rPr lang="en-US" dirty="0" smtClean="0"/>
              <a:t>- Code to search a Lucene Index.</a:t>
            </a:r>
          </a:p>
          <a:p>
            <a:pPr marL="400050" lvl="1" indent="0">
              <a:buNone/>
            </a:pPr>
            <a:endParaRPr lang="en-US" sz="1600" dirty="0" smtClean="0"/>
          </a:p>
          <a:p>
            <a:pPr marL="400050" lvl="1" indent="0">
              <a:buNone/>
            </a:pPr>
            <a:r>
              <a:rPr lang="en-US" sz="1600" dirty="0" smtClean="0">
                <a:solidFill>
                  <a:srgbClr val="068394"/>
                </a:solidFill>
              </a:rPr>
              <a:t>https</a:t>
            </a:r>
            <a:r>
              <a:rPr lang="en-US" sz="1600" dirty="0">
                <a:solidFill>
                  <a:srgbClr val="068394"/>
                </a:solidFill>
              </a:rPr>
              <a:t>://lucene.apache.org/core/7_2_1/demo/overview-summary.html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0979-84F6-6C47-9682-19809606761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IR-slides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7AD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20727</TotalTime>
  <Words>1401</Words>
  <Application>Microsoft Office PowerPoint</Application>
  <PresentationFormat>On-screen Show (4:3)</PresentationFormat>
  <Paragraphs>439</Paragraphs>
  <Slides>34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IIR-slides</vt:lpstr>
      <vt:lpstr>Custom Design</vt:lpstr>
      <vt:lpstr>PowerPoint Presentation</vt:lpstr>
      <vt:lpstr>Overview</vt:lpstr>
      <vt:lpstr>Open source IR systems</vt:lpstr>
      <vt:lpstr>Lucene</vt:lpstr>
      <vt:lpstr>Lucene in a search system</vt:lpstr>
      <vt:lpstr>Basic Application</vt:lpstr>
      <vt:lpstr>Installation</vt:lpstr>
      <vt:lpstr>Add External Jar Files</vt:lpstr>
      <vt:lpstr>Demo Files</vt:lpstr>
      <vt:lpstr>Set directory Paths</vt:lpstr>
      <vt:lpstr>Core indexing classes</vt:lpstr>
      <vt:lpstr>Creating an IndexWriter</vt:lpstr>
      <vt:lpstr>Core indexing classes (contd.)</vt:lpstr>
      <vt:lpstr>A Document contains Fields</vt:lpstr>
      <vt:lpstr>Index a Document with IndexWriter</vt:lpstr>
      <vt:lpstr>Indexing a directory</vt:lpstr>
      <vt:lpstr>Closing the IndexWriter</vt:lpstr>
      <vt:lpstr>The Index</vt:lpstr>
      <vt:lpstr>Inverted Index</vt:lpstr>
      <vt:lpstr>Index format</vt:lpstr>
      <vt:lpstr>Index Structure</vt:lpstr>
      <vt:lpstr>Core searching classes</vt:lpstr>
      <vt:lpstr>IndexSearcher</vt:lpstr>
      <vt:lpstr>Creating an IndexSearcher</vt:lpstr>
      <vt:lpstr>Query and QueryParser</vt:lpstr>
      <vt:lpstr>Core searching classes (contd.)</vt:lpstr>
      <vt:lpstr>search() returns TopDocs</vt:lpstr>
      <vt:lpstr>Closing IndexSearcher</vt:lpstr>
      <vt:lpstr>PowerPoint Presentation</vt:lpstr>
      <vt:lpstr>Scoring</vt:lpstr>
      <vt:lpstr>Lucene 5.0 Scoring</vt:lpstr>
      <vt:lpstr>Index format</vt:lpstr>
      <vt:lpstr>Index Structure</vt:lpstr>
      <vt:lpstr>Useful Resources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Christopher Manning</dc:creator>
  <cp:lastModifiedBy>Iqra Safder</cp:lastModifiedBy>
  <cp:revision>270</cp:revision>
  <cp:lastPrinted>2015-05-21T04:51:21Z</cp:lastPrinted>
  <dcterms:created xsi:type="dcterms:W3CDTF">2009-03-26T15:51:14Z</dcterms:created>
  <dcterms:modified xsi:type="dcterms:W3CDTF">2018-10-16T09:03:10Z</dcterms:modified>
</cp:coreProperties>
</file>