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63" r:id="rId11"/>
    <p:sldId id="257" r:id="rId12"/>
    <p:sldId id="258" r:id="rId13"/>
    <p:sldId id="259" r:id="rId14"/>
    <p:sldId id="260" r:id="rId15"/>
    <p:sldId id="261" r:id="rId16"/>
    <p:sldId id="262" r:id="rId17"/>
    <p:sldId id="264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99D6-B66A-448E-886A-6CE29E0B07E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2170-5357-46DF-813B-88C8054D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6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2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</a:p>
          <a:p>
            <a:pPr lvl="1"/>
            <a:r>
              <a:rPr lang="en-US" sz="2800" dirty="0" smtClean="0"/>
              <a:t>HDFS</a:t>
            </a:r>
          </a:p>
          <a:p>
            <a:pPr lvl="1"/>
            <a:r>
              <a:rPr lang="en-US" sz="2800" dirty="0" err="1" smtClean="0"/>
              <a:t>MapReduce</a:t>
            </a:r>
            <a:endParaRPr lang="en-US" sz="2800" dirty="0"/>
          </a:p>
          <a:p>
            <a:pPr lvl="2"/>
            <a:endParaRPr lang="en-US" sz="2400" dirty="0" smtClean="0"/>
          </a:p>
          <a:p>
            <a:r>
              <a:rPr lang="en-US" sz="3200" b="1" dirty="0" smtClean="0"/>
              <a:t>Spark</a:t>
            </a:r>
          </a:p>
          <a:p>
            <a:pPr lvl="1"/>
            <a:r>
              <a:rPr lang="en-US" sz="2800" dirty="0" smtClean="0"/>
              <a:t>RDD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861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169193"/>
            <a:ext cx="10515600" cy="3953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"The name my kid gave a stuffed </a:t>
            </a:r>
            <a:r>
              <a:rPr lang="en-US" sz="2400" dirty="0" smtClean="0"/>
              <a:t>yellow</a:t>
            </a:r>
          </a:p>
          <a:p>
            <a:pPr marL="0" indent="0">
              <a:buNone/>
            </a:pPr>
            <a:r>
              <a:rPr lang="en-US" sz="2400" dirty="0" smtClean="0"/>
              <a:t>elephant. Short, relatively easy to spell and</a:t>
            </a:r>
          </a:p>
          <a:p>
            <a:pPr marL="0" indent="0">
              <a:buNone/>
            </a:pPr>
            <a:r>
              <a:rPr lang="en-US" sz="2400" dirty="0" smtClean="0"/>
              <a:t>pronounce</a:t>
            </a:r>
            <a:r>
              <a:rPr lang="en-US" sz="2400" dirty="0"/>
              <a:t>, meaningless and not used</a:t>
            </a:r>
          </a:p>
          <a:p>
            <a:pPr marL="0" indent="0">
              <a:buNone/>
            </a:pPr>
            <a:r>
              <a:rPr lang="en-US" sz="2400" dirty="0"/>
              <a:t>elsewhere: those are my naming criteria.</a:t>
            </a:r>
          </a:p>
          <a:p>
            <a:pPr marL="0" indent="0">
              <a:buNone/>
            </a:pPr>
            <a:r>
              <a:rPr lang="en-US" sz="2400" dirty="0"/>
              <a:t>Kids are good at generating such."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3632200"/>
            <a:ext cx="633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Doug Cutting, Creator of Hadoop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59" y="1169194"/>
            <a:ext cx="4355941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“Hadoop is the popular </a:t>
            </a:r>
            <a:r>
              <a:rPr lang="en-US" dirty="0" smtClean="0"/>
              <a:t>open source </a:t>
            </a:r>
            <a:r>
              <a:rPr lang="en-US" dirty="0"/>
              <a:t>implementation </a:t>
            </a:r>
            <a:r>
              <a:rPr lang="en-US" dirty="0" smtClean="0"/>
              <a:t>of </a:t>
            </a:r>
            <a:r>
              <a:rPr lang="en-US" dirty="0" err="1" smtClean="0"/>
              <a:t>MapReduce</a:t>
            </a:r>
            <a:r>
              <a:rPr lang="en-US" dirty="0"/>
              <a:t>, a powerful </a:t>
            </a:r>
            <a:r>
              <a:rPr lang="en-US" dirty="0" smtClean="0"/>
              <a:t>tool designed </a:t>
            </a:r>
            <a:r>
              <a:rPr lang="en-US" dirty="0"/>
              <a:t>for deep </a:t>
            </a:r>
            <a:r>
              <a:rPr lang="en-US" dirty="0" smtClean="0"/>
              <a:t>analysis and </a:t>
            </a:r>
            <a:r>
              <a:rPr lang="en-US" dirty="0"/>
              <a:t>transformation of </a:t>
            </a:r>
            <a:r>
              <a:rPr lang="en-US" dirty="0" smtClean="0"/>
              <a:t>very large </a:t>
            </a:r>
            <a:r>
              <a:rPr lang="en-US" dirty="0"/>
              <a:t>data sets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://hadoop.apache.org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is a </a:t>
            </a:r>
            <a:r>
              <a:rPr lang="en-US" dirty="0"/>
              <a:t>software framework for storage and large scale processing of data-sets on clusters of commodity hardware</a:t>
            </a:r>
            <a:r>
              <a:rPr lang="en-US" dirty="0" smtClean="0"/>
              <a:t>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87" y="230188"/>
            <a:ext cx="18002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Hadoop?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For Processing Really BIG Data.</a:t>
            </a:r>
          </a:p>
          <a:p>
            <a:pPr marL="0" indent="0">
              <a:buNone/>
            </a:pPr>
            <a:r>
              <a:rPr lang="en-US" dirty="0"/>
              <a:t>2. For Storing a Diverse Set of Data.</a:t>
            </a:r>
          </a:p>
          <a:p>
            <a:pPr marL="0" indent="0">
              <a:buNone/>
            </a:pPr>
            <a:r>
              <a:rPr lang="en-US" dirty="0"/>
              <a:t>3. For Parallel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36300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Hadoop?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For Real-Time Data Analysis.</a:t>
            </a:r>
          </a:p>
          <a:p>
            <a:pPr marL="0" indent="0">
              <a:buNone/>
            </a:pPr>
            <a:r>
              <a:rPr lang="en-US" dirty="0"/>
              <a:t>2. For a Relational Database System.</a:t>
            </a:r>
          </a:p>
          <a:p>
            <a:pPr marL="0" indent="0">
              <a:buNone/>
            </a:pPr>
            <a:r>
              <a:rPr lang="en-US" dirty="0"/>
              <a:t>3. For a General Network File System.</a:t>
            </a:r>
          </a:p>
          <a:p>
            <a:pPr marL="0" indent="0">
              <a:buNone/>
            </a:pPr>
            <a:r>
              <a:rPr lang="it-IT" dirty="0"/>
              <a:t>4. For Non-Parallel Data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5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Core </a:t>
            </a: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62" y="1690688"/>
            <a:ext cx="7712075" cy="46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0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861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HDFS </a:t>
            </a:r>
            <a:r>
              <a:rPr lang="en-US" sz="2400" dirty="0"/>
              <a:t>is a distributed file system allowing multiple files to be stored </a:t>
            </a:r>
            <a:r>
              <a:rPr lang="en-US" sz="2400" dirty="0" smtClean="0"/>
              <a:t>and retrieved </a:t>
            </a:r>
            <a:r>
              <a:rPr lang="en-US" sz="2400" dirty="0"/>
              <a:t>at the same time at an unprecedented speed. It is one of the </a:t>
            </a:r>
            <a:r>
              <a:rPr lang="en-US" sz="2400" dirty="0" smtClean="0"/>
              <a:t>basic components </a:t>
            </a:r>
            <a:r>
              <a:rPr lang="en-US" sz="2400" dirty="0"/>
              <a:t>of Hadoop framework.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597024"/>
            <a:ext cx="7954166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3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Hadoop </a:t>
            </a:r>
            <a:r>
              <a:rPr lang="en-US" dirty="0" err="1" smtClean="0"/>
              <a:t>MapReduce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Hadoop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b="1" dirty="0" smtClean="0"/>
              <a:t>programming model </a:t>
            </a:r>
            <a:r>
              <a:rPr lang="en-US" sz="2400" dirty="0"/>
              <a:t>or </a:t>
            </a:r>
            <a:r>
              <a:rPr lang="en-US" sz="2400" b="1" dirty="0"/>
              <a:t>pattern </a:t>
            </a:r>
            <a:r>
              <a:rPr lang="en-US" sz="2400" dirty="0"/>
              <a:t>within </a:t>
            </a:r>
            <a:r>
              <a:rPr lang="en-US" sz="2400" dirty="0" smtClean="0"/>
              <a:t>the Hadoop </a:t>
            </a:r>
            <a:r>
              <a:rPr lang="en-US" sz="2400" dirty="0"/>
              <a:t>framework that is used </a:t>
            </a:r>
            <a:r>
              <a:rPr lang="en-US" sz="2400" dirty="0" smtClean="0"/>
              <a:t>to access </a:t>
            </a:r>
            <a:r>
              <a:rPr lang="en-US" sz="2400" dirty="0"/>
              <a:t>big data stored in </a:t>
            </a:r>
            <a:r>
              <a:rPr lang="en-US" sz="2400" dirty="0" smtClean="0"/>
              <a:t>the Hadoop File System </a:t>
            </a:r>
            <a:r>
              <a:rPr lang="en-US" sz="2400" dirty="0"/>
              <a:t>(HDFS). It is </a:t>
            </a:r>
            <a:r>
              <a:rPr lang="en-US" sz="2400" dirty="0" smtClean="0"/>
              <a:t>a core </a:t>
            </a:r>
            <a:r>
              <a:rPr lang="en-US" sz="2400" dirty="0"/>
              <a:t>component, integral to </a:t>
            </a:r>
            <a:r>
              <a:rPr lang="en-US" sz="2400" dirty="0" smtClean="0"/>
              <a:t>the functioning of the Hadoop framework</a:t>
            </a:r>
            <a:r>
              <a:rPr lang="en-US" sz="2400" dirty="0"/>
              <a:t>.</a:t>
            </a:r>
          </a:p>
        </p:txBody>
      </p:sp>
      <p:pic>
        <p:nvPicPr>
          <p:cNvPr id="2050" name="Picture 2" descr="Hadoop MapReduce Introduction and Deep Insight | Insight, Cloud computing,  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2" b="20390"/>
          <a:stretch/>
        </p:blipFill>
        <p:spPr bwMode="auto">
          <a:xfrm>
            <a:off x="2196942" y="3365500"/>
            <a:ext cx="7798116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03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Mapper </a:t>
            </a:r>
            <a:r>
              <a:rPr lang="en-US" dirty="0" smtClean="0"/>
              <a:t>Works?</a:t>
            </a:r>
            <a:endParaRPr lang="en-US" dirty="0"/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745992"/>
            <a:ext cx="1143000" cy="8382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759708"/>
            <a:ext cx="1143000" cy="8382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92" y="2069592"/>
            <a:ext cx="1143000" cy="838200"/>
          </a:xfrm>
          <a:prstGeom prst="rect">
            <a:avLst/>
          </a:prstGeom>
        </p:spPr>
      </p:pic>
      <p:sp>
        <p:nvSpPr>
          <p:cNvPr id="7" name="object 42"/>
          <p:cNvSpPr/>
          <p:nvPr/>
        </p:nvSpPr>
        <p:spPr>
          <a:xfrm>
            <a:off x="5029581" y="2907665"/>
            <a:ext cx="103378" cy="852423"/>
          </a:xfrm>
          <a:custGeom>
            <a:avLst/>
            <a:gdLst/>
            <a:ahLst/>
            <a:cxnLst/>
            <a:rect l="l" t="t" r="r" b="b"/>
            <a:pathLst>
              <a:path w="103378" h="852423">
                <a:moveTo>
                  <a:pt x="55753" y="0"/>
                </a:moveTo>
                <a:lnTo>
                  <a:pt x="44196" y="839724"/>
                </a:lnTo>
                <a:lnTo>
                  <a:pt x="56896" y="839851"/>
                </a:lnTo>
                <a:lnTo>
                  <a:pt x="68453" y="254"/>
                </a:lnTo>
                <a:close/>
                <a:moveTo>
                  <a:pt x="1651" y="766064"/>
                </a:moveTo>
                <a:lnTo>
                  <a:pt x="50419" y="852424"/>
                </a:lnTo>
                <a:lnTo>
                  <a:pt x="101472" y="767461"/>
                </a:lnTo>
                <a:cubicBezTo>
                  <a:pt x="103378" y="764413"/>
                  <a:pt x="102362" y="760603"/>
                  <a:pt x="99314" y="758698"/>
                </a:cubicBezTo>
                <a:cubicBezTo>
                  <a:pt x="96393" y="756920"/>
                  <a:pt x="92456" y="757936"/>
                  <a:pt x="90678" y="760857"/>
                </a:cubicBezTo>
                <a:lnTo>
                  <a:pt x="90678" y="760857"/>
                </a:lnTo>
                <a:lnTo>
                  <a:pt x="45212" y="836549"/>
                </a:lnTo>
                <a:lnTo>
                  <a:pt x="56134" y="836676"/>
                </a:lnTo>
                <a:lnTo>
                  <a:pt x="12700" y="759841"/>
                </a:lnTo>
                <a:cubicBezTo>
                  <a:pt x="11049" y="756793"/>
                  <a:pt x="7112" y="755650"/>
                  <a:pt x="4064" y="757428"/>
                </a:cubicBezTo>
                <a:cubicBezTo>
                  <a:pt x="1015" y="759206"/>
                  <a:pt x="0" y="763016"/>
                  <a:pt x="1651" y="766064"/>
                </a:cubicBezTo>
                <a:close/>
              </a:path>
            </a:pathLst>
          </a:custGeom>
          <a:solidFill>
            <a:srgbClr val="5C7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43"/>
          <p:cNvSpPr/>
          <p:nvPr/>
        </p:nvSpPr>
        <p:spPr>
          <a:xfrm>
            <a:off x="5089017" y="2902331"/>
            <a:ext cx="1439291" cy="844804"/>
          </a:xfrm>
          <a:custGeom>
            <a:avLst/>
            <a:gdLst/>
            <a:ahLst/>
            <a:cxnLst/>
            <a:rect l="l" t="t" r="r" b="b"/>
            <a:pathLst>
              <a:path w="1439291" h="844804">
                <a:moveTo>
                  <a:pt x="6350" y="0"/>
                </a:moveTo>
                <a:lnTo>
                  <a:pt x="1431544" y="832993"/>
                </a:lnTo>
                <a:lnTo>
                  <a:pt x="1425194" y="843915"/>
                </a:lnTo>
                <a:lnTo>
                  <a:pt x="0" y="10922"/>
                </a:lnTo>
                <a:close/>
                <a:moveTo>
                  <a:pt x="1390523" y="758571"/>
                </a:moveTo>
                <a:lnTo>
                  <a:pt x="1439291" y="844804"/>
                </a:lnTo>
                <a:lnTo>
                  <a:pt x="1340231" y="844677"/>
                </a:lnTo>
                <a:cubicBezTo>
                  <a:pt x="1336675" y="844677"/>
                  <a:pt x="1333881" y="841883"/>
                  <a:pt x="1333881" y="838327"/>
                </a:cubicBezTo>
                <a:cubicBezTo>
                  <a:pt x="1333881" y="834898"/>
                  <a:pt x="1336675" y="831977"/>
                  <a:pt x="1340231" y="831977"/>
                </a:cubicBezTo>
                <a:lnTo>
                  <a:pt x="1428369" y="832104"/>
                </a:lnTo>
                <a:lnTo>
                  <a:pt x="1422908" y="841629"/>
                </a:lnTo>
                <a:lnTo>
                  <a:pt x="1379474" y="764794"/>
                </a:lnTo>
                <a:cubicBezTo>
                  <a:pt x="1377823" y="761746"/>
                  <a:pt x="1378839" y="757809"/>
                  <a:pt x="1381887" y="756158"/>
                </a:cubicBezTo>
                <a:cubicBezTo>
                  <a:pt x="1384935" y="754380"/>
                  <a:pt x="1388872" y="755396"/>
                  <a:pt x="1390523" y="758571"/>
                </a:cubicBezTo>
                <a:close/>
              </a:path>
            </a:pathLst>
          </a:custGeom>
          <a:solidFill>
            <a:srgbClr val="5C7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3733800"/>
            <a:ext cx="1143000" cy="838200"/>
          </a:xfrm>
          <a:prstGeom prst="rect">
            <a:avLst/>
          </a:prstGeom>
        </p:spPr>
      </p:pic>
      <p:sp>
        <p:nvSpPr>
          <p:cNvPr id="10" name="object 44"/>
          <p:cNvSpPr/>
          <p:nvPr/>
        </p:nvSpPr>
        <p:spPr>
          <a:xfrm>
            <a:off x="3703828" y="2903220"/>
            <a:ext cx="1392428" cy="835660"/>
          </a:xfrm>
          <a:custGeom>
            <a:avLst/>
            <a:gdLst/>
            <a:ahLst/>
            <a:cxnLst/>
            <a:rect l="l" t="t" r="r" b="b"/>
            <a:pathLst>
              <a:path w="1392428" h="835660">
                <a:moveTo>
                  <a:pt x="1387856" y="4572"/>
                </a:moveTo>
                <a:lnTo>
                  <a:pt x="4572" y="831088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7355967" y="2161565"/>
            <a:ext cx="1195520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Palatino Linotype"/>
                <a:cs typeface="Palatino Linotype"/>
              </a:rPr>
              <a:t>250 Mb File</a:t>
            </a:r>
            <a:endParaRPr sz="1800" dirty="0">
              <a:latin typeface="Palatino Linotype"/>
              <a:cs typeface="Palatino Linotype"/>
            </a:endParaRPr>
          </a:p>
          <a:p>
            <a:pPr marL="0">
              <a:lnSpc>
                <a:spcPct val="100000"/>
              </a:lnSpc>
            </a:pPr>
            <a:r>
              <a:rPr lang="en-US" sz="1800" spc="10" dirty="0" smtClean="0">
                <a:latin typeface="Palatino Linotype"/>
                <a:cs typeface="Palatino Linotype"/>
              </a:rPr>
              <a:t>Data</a:t>
            </a:r>
            <a:r>
              <a:rPr sz="1800" spc="10" dirty="0" smtClean="0">
                <a:latin typeface="Palatino Linotype"/>
                <a:cs typeface="Palatino Linotype"/>
              </a:rPr>
              <a:t>.txt</a:t>
            </a:r>
            <a:endParaRPr sz="1800" dirty="0">
              <a:latin typeface="Palatino Linotype"/>
              <a:cs typeface="Palatino Linotype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55967" y="2984779"/>
            <a:ext cx="1708734" cy="5063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Palatino Linotype"/>
                <a:cs typeface="Palatino Linotype"/>
              </a:rPr>
              <a:t>Block 1 -- &gt; DN1</a:t>
            </a:r>
            <a:endParaRPr sz="1800" dirty="0">
              <a:latin typeface="Palatino Linotype"/>
              <a:cs typeface="Palatino Linotype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Palatino Linotype"/>
                <a:cs typeface="Palatino Linotype"/>
              </a:rPr>
              <a:t>Block 2 -- &gt; DN2</a:t>
            </a:r>
            <a:endParaRPr sz="1800" dirty="0">
              <a:latin typeface="Palatino Linotype"/>
              <a:cs typeface="Palatino Linotype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457194" y="5351043"/>
            <a:ext cx="4306137" cy="23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Palatino Linotype"/>
                <a:cs typeface="Palatino Linotype"/>
              </a:rPr>
              <a:t>Number of Mappers == Number of Blocks</a:t>
            </a:r>
            <a:endParaRPr sz="18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2090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Reducers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pc="10" dirty="0">
                <a:latin typeface="Arial"/>
                <a:cs typeface="Arial"/>
              </a:rPr>
              <a:t>•  Summarization operation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spc="10" dirty="0">
                <a:latin typeface="Arial"/>
                <a:cs typeface="Arial"/>
              </a:rPr>
              <a:t>•  By Default One </a:t>
            </a:r>
            <a:r>
              <a:rPr lang="en-US" sz="2400" spc="10" dirty="0" smtClean="0">
                <a:latin typeface="Arial"/>
                <a:cs typeface="Arial"/>
              </a:rPr>
              <a:t>reducer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7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</a:p>
          <a:p>
            <a:r>
              <a:rPr lang="en-US" dirty="0" smtClean="0"/>
              <a:t>Big Data Platforms</a:t>
            </a:r>
          </a:p>
          <a:p>
            <a:r>
              <a:rPr lang="en-US" dirty="0" smtClean="0"/>
              <a:t>Brief Introduction on Apache Hadoop and its core components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MapReduce</a:t>
            </a:r>
            <a:r>
              <a:rPr lang="en-US" dirty="0" smtClean="0"/>
              <a:t> works?</a:t>
            </a:r>
          </a:p>
          <a:p>
            <a:pPr lvl="1"/>
            <a:r>
              <a:rPr lang="en-US" dirty="0" smtClean="0"/>
              <a:t>How Mapper works?</a:t>
            </a:r>
          </a:p>
          <a:p>
            <a:pPr lvl="1"/>
            <a:r>
              <a:rPr lang="en-US" dirty="0" smtClean="0"/>
              <a:t>Reducer Tasks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1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10" dirty="0" smtClean="0">
                <a:latin typeface="Arial"/>
                <a:cs typeface="Arial"/>
              </a:rPr>
              <a:t>Map</a:t>
            </a:r>
          </a:p>
          <a:p>
            <a:pPr lvl="1"/>
            <a:r>
              <a:rPr lang="en-US" spc="10" dirty="0">
                <a:latin typeface="Arial"/>
                <a:cs typeface="Arial"/>
              </a:rPr>
              <a:t>Mapper Get Data from input File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spc="10" dirty="0">
                <a:latin typeface="Arial"/>
                <a:cs typeface="Arial"/>
              </a:rPr>
              <a:t>Write business logic to process data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spc="10" dirty="0">
                <a:latin typeface="Arial"/>
                <a:cs typeface="Arial"/>
              </a:rPr>
              <a:t>Write </a:t>
            </a:r>
            <a:r>
              <a:rPr lang="en-US" spc="10" dirty="0" smtClean="0">
                <a:latin typeface="Arial"/>
                <a:cs typeface="Arial"/>
              </a:rPr>
              <a:t>Output</a:t>
            </a:r>
          </a:p>
          <a:p>
            <a:r>
              <a:rPr lang="en-US" spc="10" dirty="0">
                <a:latin typeface="Arial"/>
                <a:cs typeface="Arial"/>
              </a:rPr>
              <a:t>Reduce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spc="10" dirty="0">
                <a:latin typeface="Arial"/>
                <a:cs typeface="Arial"/>
              </a:rPr>
              <a:t>Get Data From </a:t>
            </a:r>
            <a:r>
              <a:rPr lang="en-US" spc="10" dirty="0" smtClean="0">
                <a:latin typeface="Arial"/>
                <a:cs typeface="Arial"/>
              </a:rPr>
              <a:t>mapper</a:t>
            </a:r>
          </a:p>
          <a:p>
            <a:pPr lvl="1"/>
            <a:r>
              <a:rPr lang="en-US" spc="10" dirty="0">
                <a:latin typeface="Arial"/>
                <a:cs typeface="Arial"/>
              </a:rPr>
              <a:t>Write business logic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spc="10" dirty="0">
                <a:latin typeface="Arial"/>
                <a:cs typeface="Arial"/>
              </a:rPr>
              <a:t>Write output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MR Approach</a:t>
            </a:r>
          </a:p>
        </p:txBody>
      </p:sp>
      <p:sp>
        <p:nvSpPr>
          <p:cNvPr id="4" name="object 55"/>
          <p:cNvSpPr/>
          <p:nvPr/>
        </p:nvSpPr>
        <p:spPr>
          <a:xfrm>
            <a:off x="1918462" y="2489962"/>
            <a:ext cx="1447800" cy="2667000"/>
          </a:xfrm>
          <a:custGeom>
            <a:avLst/>
            <a:gdLst/>
            <a:ahLst/>
            <a:cxnLst/>
            <a:rect l="l" t="t" r="r" b="b"/>
            <a:pathLst>
              <a:path w="1447800" h="2667000">
                <a:moveTo>
                  <a:pt x="0" y="241300"/>
                </a:moveTo>
                <a:cubicBezTo>
                  <a:pt x="0" y="108077"/>
                  <a:pt x="108038" y="0"/>
                  <a:pt x="241300" y="0"/>
                </a:cubicBezTo>
                <a:lnTo>
                  <a:pt x="1206500" y="0"/>
                </a:lnTo>
                <a:cubicBezTo>
                  <a:pt x="1339723" y="0"/>
                  <a:pt x="1447800" y="108077"/>
                  <a:pt x="1447800" y="241300"/>
                </a:cubicBezTo>
                <a:lnTo>
                  <a:pt x="1447800" y="2425700"/>
                </a:lnTo>
                <a:cubicBezTo>
                  <a:pt x="1447800" y="2558923"/>
                  <a:pt x="1339723" y="2667000"/>
                  <a:pt x="1206500" y="2667000"/>
                </a:cubicBezTo>
                <a:lnTo>
                  <a:pt x="241300" y="2667000"/>
                </a:lnTo>
                <a:cubicBezTo>
                  <a:pt x="108038" y="2667000"/>
                  <a:pt x="0" y="2558923"/>
                  <a:pt x="0" y="2425700"/>
                </a:cubicBez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321255" y="3519754"/>
            <a:ext cx="716996" cy="6752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97536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Big</a:t>
            </a:r>
            <a:endParaRPr sz="2400">
              <a:latin typeface="Palatino Linotype"/>
              <a:cs typeface="Palatino Linotyp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57"/>
          <p:cNvSpPr/>
          <p:nvPr/>
        </p:nvSpPr>
        <p:spPr>
          <a:xfrm>
            <a:off x="3823462" y="2489962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8"/>
          <p:cNvSpPr/>
          <p:nvPr/>
        </p:nvSpPr>
        <p:spPr>
          <a:xfrm>
            <a:off x="3808984" y="2475484"/>
            <a:ext cx="1324356" cy="638556"/>
          </a:xfrm>
          <a:custGeom>
            <a:avLst/>
            <a:gdLst/>
            <a:ahLst/>
            <a:cxnLst/>
            <a:rect l="l" t="t" r="r" b="b"/>
            <a:pathLst>
              <a:path w="1324356" h="638556">
                <a:moveTo>
                  <a:pt x="14478" y="624078"/>
                </a:moveTo>
                <a:lnTo>
                  <a:pt x="14478" y="14478"/>
                </a:lnTo>
                <a:lnTo>
                  <a:pt x="1309878" y="14478"/>
                </a:lnTo>
                <a:lnTo>
                  <a:pt x="1309878" y="624078"/>
                </a:lnTo>
                <a:lnTo>
                  <a:pt x="14478" y="624078"/>
                </a:lnTo>
                <a:close/>
              </a:path>
            </a:pathLst>
          </a:custGeom>
          <a:ln w="28956">
            <a:solidFill>
              <a:srgbClr val="4455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3968369" y="2703728"/>
            <a:ext cx="1060704" cy="232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Split Data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59"/>
          <p:cNvSpPr/>
          <p:nvPr/>
        </p:nvSpPr>
        <p:spPr>
          <a:xfrm>
            <a:off x="3823462" y="3175762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0"/>
          <p:cNvSpPr/>
          <p:nvPr/>
        </p:nvSpPr>
        <p:spPr>
          <a:xfrm>
            <a:off x="3808984" y="3161283"/>
            <a:ext cx="1324356" cy="638556"/>
          </a:xfrm>
          <a:custGeom>
            <a:avLst/>
            <a:gdLst/>
            <a:ahLst/>
            <a:cxnLst/>
            <a:rect l="l" t="t" r="r" b="b"/>
            <a:pathLst>
              <a:path w="1324356" h="638556">
                <a:moveTo>
                  <a:pt x="14478" y="624079"/>
                </a:moveTo>
                <a:lnTo>
                  <a:pt x="14478" y="14479"/>
                </a:lnTo>
                <a:lnTo>
                  <a:pt x="1309878" y="14479"/>
                </a:lnTo>
                <a:lnTo>
                  <a:pt x="1309878" y="624079"/>
                </a:lnTo>
                <a:lnTo>
                  <a:pt x="14478" y="624079"/>
                </a:lnTo>
                <a:close/>
              </a:path>
            </a:pathLst>
          </a:custGeom>
          <a:ln w="28956">
            <a:solidFill>
              <a:srgbClr val="4455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3968369" y="3389528"/>
            <a:ext cx="1060704" cy="232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Split Data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61"/>
          <p:cNvSpPr/>
          <p:nvPr/>
        </p:nvSpPr>
        <p:spPr>
          <a:xfrm>
            <a:off x="3823462" y="3861562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62"/>
          <p:cNvSpPr/>
          <p:nvPr/>
        </p:nvSpPr>
        <p:spPr>
          <a:xfrm>
            <a:off x="3808984" y="3847083"/>
            <a:ext cx="1324356" cy="638556"/>
          </a:xfrm>
          <a:custGeom>
            <a:avLst/>
            <a:gdLst/>
            <a:ahLst/>
            <a:cxnLst/>
            <a:rect l="l" t="t" r="r" b="b"/>
            <a:pathLst>
              <a:path w="1324356" h="638556">
                <a:moveTo>
                  <a:pt x="14478" y="624079"/>
                </a:moveTo>
                <a:lnTo>
                  <a:pt x="14478" y="14479"/>
                </a:lnTo>
                <a:lnTo>
                  <a:pt x="1309878" y="14479"/>
                </a:lnTo>
                <a:lnTo>
                  <a:pt x="1309878" y="624079"/>
                </a:lnTo>
                <a:lnTo>
                  <a:pt x="14478" y="624079"/>
                </a:lnTo>
                <a:close/>
              </a:path>
            </a:pathLst>
          </a:custGeom>
          <a:ln w="28956">
            <a:solidFill>
              <a:srgbClr val="4455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3968369" y="4075582"/>
            <a:ext cx="1060704" cy="232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Split Data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63"/>
          <p:cNvSpPr/>
          <p:nvPr/>
        </p:nvSpPr>
        <p:spPr>
          <a:xfrm>
            <a:off x="3823462" y="4547362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64"/>
          <p:cNvSpPr/>
          <p:nvPr/>
        </p:nvSpPr>
        <p:spPr>
          <a:xfrm>
            <a:off x="3808984" y="4532884"/>
            <a:ext cx="1324356" cy="638556"/>
          </a:xfrm>
          <a:custGeom>
            <a:avLst/>
            <a:gdLst/>
            <a:ahLst/>
            <a:cxnLst/>
            <a:rect l="l" t="t" r="r" b="b"/>
            <a:pathLst>
              <a:path w="1324356" h="638556">
                <a:moveTo>
                  <a:pt x="14478" y="624078"/>
                </a:moveTo>
                <a:lnTo>
                  <a:pt x="14478" y="14478"/>
                </a:lnTo>
                <a:lnTo>
                  <a:pt x="1309878" y="14478"/>
                </a:lnTo>
                <a:lnTo>
                  <a:pt x="1309878" y="624078"/>
                </a:lnTo>
                <a:lnTo>
                  <a:pt x="14478" y="624078"/>
                </a:lnTo>
                <a:close/>
              </a:path>
            </a:pathLst>
          </a:custGeom>
          <a:ln w="28956">
            <a:solidFill>
              <a:srgbClr val="4455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3968369" y="4761383"/>
            <a:ext cx="1060704" cy="232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Split Data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8" name="object 65"/>
          <p:cNvSpPr/>
          <p:nvPr/>
        </p:nvSpPr>
        <p:spPr>
          <a:xfrm>
            <a:off x="5200396" y="2768219"/>
            <a:ext cx="381000" cy="103378"/>
          </a:xfrm>
          <a:custGeom>
            <a:avLst/>
            <a:gdLst/>
            <a:ahLst/>
            <a:cxnLst/>
            <a:rect l="l" t="t" r="r" b="b"/>
            <a:pathLst>
              <a:path w="381000" h="103378">
                <a:moveTo>
                  <a:pt x="0" y="45339"/>
                </a:moveTo>
                <a:lnTo>
                  <a:pt x="368427" y="45339"/>
                </a:lnTo>
                <a:lnTo>
                  <a:pt x="368427" y="58039"/>
                </a:lnTo>
                <a:lnTo>
                  <a:pt x="0" y="58039"/>
                </a:lnTo>
                <a:close/>
                <a:moveTo>
                  <a:pt x="295402" y="1778"/>
                </a:moveTo>
                <a:lnTo>
                  <a:pt x="381000" y="51689"/>
                </a:lnTo>
                <a:lnTo>
                  <a:pt x="295402" y="101600"/>
                </a:lnTo>
                <a:cubicBezTo>
                  <a:pt x="292354" y="103378"/>
                  <a:pt x="288544" y="102362"/>
                  <a:pt x="286766" y="99314"/>
                </a:cubicBezTo>
                <a:cubicBezTo>
                  <a:pt x="284988" y="96266"/>
                  <a:pt x="286004" y="92456"/>
                  <a:pt x="289052" y="90678"/>
                </a:cubicBezTo>
                <a:lnTo>
                  <a:pt x="365252" y="46228"/>
                </a:lnTo>
                <a:lnTo>
                  <a:pt x="365252" y="57150"/>
                </a:lnTo>
                <a:lnTo>
                  <a:pt x="289052" y="12700"/>
                </a:lnTo>
                <a:cubicBezTo>
                  <a:pt x="286004" y="10922"/>
                  <a:pt x="284988" y="7112"/>
                  <a:pt x="286766" y="4064"/>
                </a:cubicBezTo>
                <a:cubicBezTo>
                  <a:pt x="288544" y="1016"/>
                  <a:pt x="292354" y="0"/>
                  <a:pt x="295402" y="1778"/>
                </a:cubicBezTo>
                <a:close/>
              </a:path>
            </a:pathLst>
          </a:custGeom>
          <a:solidFill>
            <a:srgbClr val="5C7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66"/>
          <p:cNvSpPr/>
          <p:nvPr/>
        </p:nvSpPr>
        <p:spPr>
          <a:xfrm>
            <a:off x="5200396" y="3422015"/>
            <a:ext cx="457200" cy="103377"/>
          </a:xfrm>
          <a:custGeom>
            <a:avLst/>
            <a:gdLst/>
            <a:ahLst/>
            <a:cxnLst/>
            <a:rect l="l" t="t" r="r" b="b"/>
            <a:pathLst>
              <a:path w="457200" h="103377">
                <a:moveTo>
                  <a:pt x="0" y="45338"/>
                </a:moveTo>
                <a:lnTo>
                  <a:pt x="444627" y="45338"/>
                </a:lnTo>
                <a:lnTo>
                  <a:pt x="444627" y="58038"/>
                </a:lnTo>
                <a:lnTo>
                  <a:pt x="0" y="58038"/>
                </a:lnTo>
                <a:close/>
                <a:moveTo>
                  <a:pt x="371602" y="1778"/>
                </a:moveTo>
                <a:lnTo>
                  <a:pt x="457200" y="51688"/>
                </a:lnTo>
                <a:lnTo>
                  <a:pt x="371602" y="101600"/>
                </a:lnTo>
                <a:lnTo>
                  <a:pt x="371602" y="101600"/>
                </a:lnTo>
                <a:cubicBezTo>
                  <a:pt x="368554" y="103378"/>
                  <a:pt x="364744" y="102362"/>
                  <a:pt x="362966" y="99313"/>
                </a:cubicBezTo>
                <a:cubicBezTo>
                  <a:pt x="361188" y="96266"/>
                  <a:pt x="362204" y="92456"/>
                  <a:pt x="365252" y="90678"/>
                </a:cubicBezTo>
                <a:lnTo>
                  <a:pt x="441452" y="46228"/>
                </a:lnTo>
                <a:lnTo>
                  <a:pt x="441452" y="57150"/>
                </a:lnTo>
                <a:lnTo>
                  <a:pt x="365252" y="12700"/>
                </a:lnTo>
                <a:cubicBezTo>
                  <a:pt x="362204" y="10922"/>
                  <a:pt x="361188" y="7112"/>
                  <a:pt x="362966" y="4063"/>
                </a:cubicBezTo>
                <a:cubicBezTo>
                  <a:pt x="364744" y="1016"/>
                  <a:pt x="368554" y="0"/>
                  <a:pt x="371602" y="1778"/>
                </a:cubicBezTo>
                <a:close/>
              </a:path>
            </a:pathLst>
          </a:custGeom>
          <a:solidFill>
            <a:srgbClr val="5C7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67"/>
          <p:cNvSpPr/>
          <p:nvPr/>
        </p:nvSpPr>
        <p:spPr>
          <a:xfrm>
            <a:off x="5200396" y="4113911"/>
            <a:ext cx="457200" cy="103378"/>
          </a:xfrm>
          <a:custGeom>
            <a:avLst/>
            <a:gdLst/>
            <a:ahLst/>
            <a:cxnLst/>
            <a:rect l="l" t="t" r="r" b="b"/>
            <a:pathLst>
              <a:path w="457200" h="103378">
                <a:moveTo>
                  <a:pt x="0" y="45339"/>
                </a:moveTo>
                <a:lnTo>
                  <a:pt x="444627" y="45339"/>
                </a:lnTo>
                <a:lnTo>
                  <a:pt x="444627" y="58039"/>
                </a:lnTo>
                <a:lnTo>
                  <a:pt x="0" y="58039"/>
                </a:lnTo>
                <a:close/>
                <a:moveTo>
                  <a:pt x="371602" y="1778"/>
                </a:moveTo>
                <a:lnTo>
                  <a:pt x="457200" y="51689"/>
                </a:lnTo>
                <a:lnTo>
                  <a:pt x="371602" y="101600"/>
                </a:lnTo>
                <a:cubicBezTo>
                  <a:pt x="368554" y="103378"/>
                  <a:pt x="364744" y="102362"/>
                  <a:pt x="362966" y="99314"/>
                </a:cubicBezTo>
                <a:cubicBezTo>
                  <a:pt x="361188" y="96266"/>
                  <a:pt x="362204" y="92456"/>
                  <a:pt x="365252" y="90678"/>
                </a:cubicBezTo>
                <a:lnTo>
                  <a:pt x="441452" y="46228"/>
                </a:lnTo>
                <a:lnTo>
                  <a:pt x="441452" y="57150"/>
                </a:lnTo>
                <a:lnTo>
                  <a:pt x="365252" y="12700"/>
                </a:lnTo>
                <a:cubicBezTo>
                  <a:pt x="362204" y="10922"/>
                  <a:pt x="361188" y="7112"/>
                  <a:pt x="362966" y="4064"/>
                </a:cubicBezTo>
                <a:cubicBezTo>
                  <a:pt x="364744" y="1016"/>
                  <a:pt x="368554" y="0"/>
                  <a:pt x="371602" y="1778"/>
                </a:cubicBezTo>
                <a:close/>
              </a:path>
            </a:pathLst>
          </a:custGeom>
          <a:solidFill>
            <a:srgbClr val="5C7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68"/>
          <p:cNvSpPr/>
          <p:nvPr/>
        </p:nvSpPr>
        <p:spPr>
          <a:xfrm>
            <a:off x="5200396" y="4840859"/>
            <a:ext cx="457200" cy="103378"/>
          </a:xfrm>
          <a:custGeom>
            <a:avLst/>
            <a:gdLst/>
            <a:ahLst/>
            <a:cxnLst/>
            <a:rect l="l" t="t" r="r" b="b"/>
            <a:pathLst>
              <a:path w="457200" h="103378">
                <a:moveTo>
                  <a:pt x="0" y="45339"/>
                </a:moveTo>
                <a:lnTo>
                  <a:pt x="444627" y="45339"/>
                </a:lnTo>
                <a:lnTo>
                  <a:pt x="444627" y="58039"/>
                </a:lnTo>
                <a:lnTo>
                  <a:pt x="0" y="58039"/>
                </a:lnTo>
                <a:close/>
                <a:moveTo>
                  <a:pt x="371602" y="1778"/>
                </a:moveTo>
                <a:lnTo>
                  <a:pt x="457200" y="51689"/>
                </a:lnTo>
                <a:lnTo>
                  <a:pt x="371602" y="101600"/>
                </a:lnTo>
                <a:lnTo>
                  <a:pt x="371602" y="101600"/>
                </a:lnTo>
                <a:cubicBezTo>
                  <a:pt x="368554" y="103378"/>
                  <a:pt x="364744" y="102362"/>
                  <a:pt x="362966" y="99314"/>
                </a:cubicBezTo>
                <a:cubicBezTo>
                  <a:pt x="361188" y="96266"/>
                  <a:pt x="362204" y="92456"/>
                  <a:pt x="365252" y="90678"/>
                </a:cubicBezTo>
                <a:lnTo>
                  <a:pt x="441452" y="46228"/>
                </a:lnTo>
                <a:lnTo>
                  <a:pt x="441452" y="57150"/>
                </a:lnTo>
                <a:lnTo>
                  <a:pt x="365252" y="12700"/>
                </a:lnTo>
                <a:cubicBezTo>
                  <a:pt x="362204" y="10922"/>
                  <a:pt x="361188" y="7112"/>
                  <a:pt x="362966" y="4064"/>
                </a:cubicBezTo>
                <a:cubicBezTo>
                  <a:pt x="364744" y="1016"/>
                  <a:pt x="368554" y="0"/>
                  <a:pt x="371602" y="1778"/>
                </a:cubicBezTo>
                <a:close/>
              </a:path>
            </a:pathLst>
          </a:custGeom>
          <a:solidFill>
            <a:srgbClr val="5C7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9"/>
          <p:cNvSpPr/>
          <p:nvPr/>
        </p:nvSpPr>
        <p:spPr>
          <a:xfrm>
            <a:off x="9125457" y="3290062"/>
            <a:ext cx="1327404" cy="1181100"/>
          </a:xfrm>
          <a:custGeom>
            <a:avLst/>
            <a:gdLst/>
            <a:ahLst/>
            <a:cxnLst/>
            <a:rect l="l" t="t" r="r" b="b"/>
            <a:pathLst>
              <a:path w="1327404" h="1181100">
                <a:moveTo>
                  <a:pt x="0" y="196850"/>
                </a:moveTo>
                <a:cubicBezTo>
                  <a:pt x="0" y="88138"/>
                  <a:pt x="88139" y="0"/>
                  <a:pt x="196850" y="0"/>
                </a:cubicBezTo>
                <a:lnTo>
                  <a:pt x="1130555" y="0"/>
                </a:lnTo>
                <a:cubicBezTo>
                  <a:pt x="1239267" y="0"/>
                  <a:pt x="1327405" y="88138"/>
                  <a:pt x="1327405" y="196850"/>
                </a:cubicBezTo>
                <a:lnTo>
                  <a:pt x="1327405" y="984250"/>
                </a:lnTo>
                <a:cubicBezTo>
                  <a:pt x="1327405" y="1092962"/>
                  <a:pt x="1239267" y="1181100"/>
                  <a:pt x="1130555" y="1181100"/>
                </a:cubicBezTo>
                <a:lnTo>
                  <a:pt x="196850" y="1181100"/>
                </a:lnTo>
                <a:cubicBezTo>
                  <a:pt x="88139" y="1181100"/>
                  <a:pt x="0" y="1092962"/>
                  <a:pt x="0" y="984250"/>
                </a:cubicBez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70"/>
          <p:cNvSpPr/>
          <p:nvPr/>
        </p:nvSpPr>
        <p:spPr>
          <a:xfrm>
            <a:off x="9110979" y="3275583"/>
            <a:ext cx="1356360" cy="1210056"/>
          </a:xfrm>
          <a:custGeom>
            <a:avLst/>
            <a:gdLst/>
            <a:ahLst/>
            <a:cxnLst/>
            <a:rect l="l" t="t" r="r" b="b"/>
            <a:pathLst>
              <a:path w="1356360" h="1210056">
                <a:moveTo>
                  <a:pt x="14478" y="211329"/>
                </a:moveTo>
                <a:cubicBezTo>
                  <a:pt x="14478" y="102617"/>
                  <a:pt x="102617" y="14479"/>
                  <a:pt x="211328" y="14479"/>
                </a:cubicBezTo>
                <a:lnTo>
                  <a:pt x="1145033" y="14479"/>
                </a:lnTo>
                <a:cubicBezTo>
                  <a:pt x="1253745" y="14479"/>
                  <a:pt x="1341883" y="102617"/>
                  <a:pt x="1341883" y="211329"/>
                </a:cubicBezTo>
                <a:lnTo>
                  <a:pt x="1341883" y="998729"/>
                </a:lnTo>
                <a:cubicBezTo>
                  <a:pt x="1341883" y="1107441"/>
                  <a:pt x="1253745" y="1195579"/>
                  <a:pt x="1145033" y="1195579"/>
                </a:cubicBezTo>
                <a:lnTo>
                  <a:pt x="211328" y="1195579"/>
                </a:lnTo>
                <a:cubicBezTo>
                  <a:pt x="102617" y="1195579"/>
                  <a:pt x="14478" y="1107441"/>
                  <a:pt x="14478" y="998729"/>
                </a:cubicBezTo>
                <a:close/>
              </a:path>
            </a:pathLst>
          </a:custGeom>
          <a:ln w="28956">
            <a:solidFill>
              <a:srgbClr val="4455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9318879" y="3627510"/>
            <a:ext cx="1005053" cy="5631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97179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All</a:t>
            </a:r>
            <a:endParaRPr sz="2000">
              <a:latin typeface="Palatino Linotype"/>
              <a:cs typeface="Palatino Linotype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Matches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5" name="object 71"/>
          <p:cNvSpPr/>
          <p:nvPr/>
        </p:nvSpPr>
        <p:spPr>
          <a:xfrm>
            <a:off x="3245104" y="3809111"/>
            <a:ext cx="425831" cy="103378"/>
          </a:xfrm>
          <a:custGeom>
            <a:avLst/>
            <a:gdLst/>
            <a:ahLst/>
            <a:cxnLst/>
            <a:rect l="l" t="t" r="r" b="b"/>
            <a:pathLst>
              <a:path w="425831" h="103378">
                <a:moveTo>
                  <a:pt x="0" y="45339"/>
                </a:moveTo>
                <a:lnTo>
                  <a:pt x="413131" y="45339"/>
                </a:lnTo>
                <a:lnTo>
                  <a:pt x="413131" y="58039"/>
                </a:lnTo>
                <a:lnTo>
                  <a:pt x="0" y="58039"/>
                </a:lnTo>
                <a:close/>
                <a:moveTo>
                  <a:pt x="340233" y="1778"/>
                </a:moveTo>
                <a:lnTo>
                  <a:pt x="425831" y="51689"/>
                </a:lnTo>
                <a:lnTo>
                  <a:pt x="340233" y="101600"/>
                </a:lnTo>
                <a:cubicBezTo>
                  <a:pt x="337185" y="103378"/>
                  <a:pt x="333247" y="102362"/>
                  <a:pt x="331470" y="99314"/>
                </a:cubicBezTo>
                <a:cubicBezTo>
                  <a:pt x="329692" y="96266"/>
                  <a:pt x="330708" y="92456"/>
                  <a:pt x="333756" y="90678"/>
                </a:cubicBezTo>
                <a:lnTo>
                  <a:pt x="409956" y="46228"/>
                </a:lnTo>
                <a:lnTo>
                  <a:pt x="409956" y="57150"/>
                </a:lnTo>
                <a:lnTo>
                  <a:pt x="333756" y="12700"/>
                </a:lnTo>
                <a:cubicBezTo>
                  <a:pt x="330708" y="10922"/>
                  <a:pt x="329692" y="7112"/>
                  <a:pt x="331470" y="4064"/>
                </a:cubicBezTo>
                <a:cubicBezTo>
                  <a:pt x="333247" y="1016"/>
                  <a:pt x="337185" y="0"/>
                  <a:pt x="340233" y="1778"/>
                </a:cubicBezTo>
                <a:close/>
              </a:path>
            </a:pathLst>
          </a:custGeom>
          <a:solidFill>
            <a:srgbClr val="5C7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72"/>
          <p:cNvSpPr/>
          <p:nvPr/>
        </p:nvSpPr>
        <p:spPr>
          <a:xfrm>
            <a:off x="5880862" y="2489962"/>
            <a:ext cx="1066800" cy="2667000"/>
          </a:xfrm>
          <a:custGeom>
            <a:avLst/>
            <a:gdLst/>
            <a:ahLst/>
            <a:cxnLst/>
            <a:rect l="l" t="t" r="r" b="b"/>
            <a:pathLst>
              <a:path w="1066800" h="2667000">
                <a:moveTo>
                  <a:pt x="0" y="2667000"/>
                </a:moveTo>
                <a:lnTo>
                  <a:pt x="0" y="0"/>
                </a:lnTo>
                <a:lnTo>
                  <a:pt x="1066800" y="0"/>
                </a:lnTo>
                <a:lnTo>
                  <a:pt x="1066800" y="2667000"/>
                </a:lnTo>
                <a:lnTo>
                  <a:pt x="0" y="266700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73"/>
          <p:cNvSpPr/>
          <p:nvPr/>
        </p:nvSpPr>
        <p:spPr>
          <a:xfrm>
            <a:off x="5866383" y="2475484"/>
            <a:ext cx="1095756" cy="2695956"/>
          </a:xfrm>
          <a:custGeom>
            <a:avLst/>
            <a:gdLst/>
            <a:ahLst/>
            <a:cxnLst/>
            <a:rect l="l" t="t" r="r" b="b"/>
            <a:pathLst>
              <a:path w="1095756" h="2695956">
                <a:moveTo>
                  <a:pt x="14479" y="2681478"/>
                </a:moveTo>
                <a:lnTo>
                  <a:pt x="14479" y="14478"/>
                </a:lnTo>
                <a:lnTo>
                  <a:pt x="1081279" y="14478"/>
                </a:lnTo>
                <a:lnTo>
                  <a:pt x="1081279" y="2681478"/>
                </a:lnTo>
                <a:lnTo>
                  <a:pt x="14479" y="2681478"/>
                </a:lnTo>
                <a:close/>
              </a:path>
            </a:pathLst>
          </a:custGeom>
          <a:ln w="28956">
            <a:solidFill>
              <a:srgbClr val="4455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6146546" y="3732428"/>
            <a:ext cx="589331" cy="232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MAP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9" name="object 74"/>
          <p:cNvSpPr/>
          <p:nvPr/>
        </p:nvSpPr>
        <p:spPr>
          <a:xfrm>
            <a:off x="7481062" y="2489962"/>
            <a:ext cx="1066800" cy="2667000"/>
          </a:xfrm>
          <a:custGeom>
            <a:avLst/>
            <a:gdLst/>
            <a:ahLst/>
            <a:cxnLst/>
            <a:rect l="l" t="t" r="r" b="b"/>
            <a:pathLst>
              <a:path w="1066800" h="2667000">
                <a:moveTo>
                  <a:pt x="0" y="2667000"/>
                </a:moveTo>
                <a:lnTo>
                  <a:pt x="0" y="0"/>
                </a:lnTo>
                <a:lnTo>
                  <a:pt x="1066800" y="0"/>
                </a:lnTo>
                <a:lnTo>
                  <a:pt x="1066800" y="2667000"/>
                </a:lnTo>
                <a:lnTo>
                  <a:pt x="0" y="266700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75"/>
          <p:cNvSpPr/>
          <p:nvPr/>
        </p:nvSpPr>
        <p:spPr>
          <a:xfrm>
            <a:off x="7466584" y="2475484"/>
            <a:ext cx="1095756" cy="2695956"/>
          </a:xfrm>
          <a:custGeom>
            <a:avLst/>
            <a:gdLst/>
            <a:ahLst/>
            <a:cxnLst/>
            <a:rect l="l" t="t" r="r" b="b"/>
            <a:pathLst>
              <a:path w="1095756" h="2695956">
                <a:moveTo>
                  <a:pt x="14478" y="2681478"/>
                </a:moveTo>
                <a:lnTo>
                  <a:pt x="14478" y="14478"/>
                </a:lnTo>
                <a:lnTo>
                  <a:pt x="1081278" y="14478"/>
                </a:lnTo>
                <a:lnTo>
                  <a:pt x="1081278" y="2681478"/>
                </a:lnTo>
                <a:lnTo>
                  <a:pt x="14478" y="2681478"/>
                </a:lnTo>
                <a:close/>
              </a:path>
            </a:pathLst>
          </a:custGeom>
          <a:ln w="28956">
            <a:solidFill>
              <a:srgbClr val="4455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7638796" y="3732428"/>
            <a:ext cx="807873" cy="232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Reduce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2" name="object 76"/>
          <p:cNvSpPr/>
          <p:nvPr/>
        </p:nvSpPr>
        <p:spPr>
          <a:xfrm>
            <a:off x="8623300" y="3809111"/>
            <a:ext cx="381000" cy="103378"/>
          </a:xfrm>
          <a:custGeom>
            <a:avLst/>
            <a:gdLst/>
            <a:ahLst/>
            <a:cxnLst/>
            <a:rect l="l" t="t" r="r" b="b"/>
            <a:pathLst>
              <a:path w="381000" h="103378">
                <a:moveTo>
                  <a:pt x="0" y="45339"/>
                </a:moveTo>
                <a:lnTo>
                  <a:pt x="368427" y="45339"/>
                </a:lnTo>
                <a:lnTo>
                  <a:pt x="368427" y="58039"/>
                </a:lnTo>
                <a:lnTo>
                  <a:pt x="0" y="58039"/>
                </a:lnTo>
                <a:close/>
                <a:moveTo>
                  <a:pt x="295402" y="1778"/>
                </a:moveTo>
                <a:lnTo>
                  <a:pt x="381000" y="51689"/>
                </a:lnTo>
                <a:lnTo>
                  <a:pt x="295402" y="101600"/>
                </a:lnTo>
                <a:cubicBezTo>
                  <a:pt x="292354" y="103378"/>
                  <a:pt x="288543" y="102362"/>
                  <a:pt x="286766" y="99314"/>
                </a:cubicBezTo>
                <a:cubicBezTo>
                  <a:pt x="284988" y="96266"/>
                  <a:pt x="286004" y="92456"/>
                  <a:pt x="289052" y="90678"/>
                </a:cubicBezTo>
                <a:lnTo>
                  <a:pt x="365252" y="46228"/>
                </a:lnTo>
                <a:lnTo>
                  <a:pt x="365252" y="57150"/>
                </a:lnTo>
                <a:lnTo>
                  <a:pt x="289052" y="12700"/>
                </a:lnTo>
                <a:cubicBezTo>
                  <a:pt x="286004" y="10922"/>
                  <a:pt x="284988" y="7112"/>
                  <a:pt x="286766" y="4064"/>
                </a:cubicBezTo>
                <a:cubicBezTo>
                  <a:pt x="288543" y="1016"/>
                  <a:pt x="292354" y="0"/>
                  <a:pt x="295402" y="1778"/>
                </a:cubicBezTo>
                <a:close/>
              </a:path>
            </a:pathLst>
          </a:custGeom>
          <a:solidFill>
            <a:srgbClr val="5C7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27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Reduce: Word Count</a:t>
            </a:r>
            <a:endParaRPr lang="en-US" dirty="0"/>
          </a:p>
        </p:txBody>
      </p:sp>
      <p:pic>
        <p:nvPicPr>
          <p:cNvPr id="4" name="Content Placeholder 7" descr="MapReduce-Way-MapReduce-Tutorial-Edurek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" b="-54"/>
          <a:stretch/>
        </p:blipFill>
        <p:spPr>
          <a:xfrm>
            <a:off x="1358900" y="1993900"/>
            <a:ext cx="9474200" cy="4152900"/>
          </a:xfrm>
        </p:spPr>
      </p:pic>
    </p:spTree>
    <p:extLst>
      <p:ext uri="{BB962C8B-B14F-4D97-AF65-F5344CB8AC3E}">
        <p14:creationId xmlns:p14="http://schemas.microsoft.com/office/powerpoint/2010/main" val="402880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BIG-DATA?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Big data </a:t>
            </a:r>
            <a:r>
              <a:rPr lang="en-US" dirty="0"/>
              <a:t>is a term that describes </a:t>
            </a:r>
            <a:r>
              <a:rPr lang="en-US" dirty="0" smtClean="0"/>
              <a:t>the large </a:t>
            </a:r>
            <a:r>
              <a:rPr lang="en-US" dirty="0"/>
              <a:t>volume of data – </a:t>
            </a:r>
            <a:r>
              <a:rPr lang="en-US" dirty="0" smtClean="0"/>
              <a:t>both </a:t>
            </a:r>
            <a:r>
              <a:rPr lang="en-US" b="1" dirty="0" smtClean="0"/>
              <a:t>structured </a:t>
            </a:r>
            <a:r>
              <a:rPr lang="en-US" dirty="0"/>
              <a:t>and </a:t>
            </a:r>
            <a:r>
              <a:rPr lang="en-US" b="1" dirty="0"/>
              <a:t>unstructured </a:t>
            </a:r>
            <a:r>
              <a:rPr lang="en-US" dirty="0"/>
              <a:t>– </a:t>
            </a:r>
            <a:r>
              <a:rPr lang="en-US" dirty="0" smtClean="0"/>
              <a:t>that inundates </a:t>
            </a:r>
            <a:r>
              <a:rPr lang="en-US" dirty="0"/>
              <a:t>a business on a </a:t>
            </a:r>
            <a:r>
              <a:rPr lang="en-US" dirty="0" smtClean="0"/>
              <a:t>day-to-day basis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not the amount of </a:t>
            </a:r>
            <a:r>
              <a:rPr lang="en-US" dirty="0" smtClean="0"/>
              <a:t>data that’s </a:t>
            </a:r>
            <a:r>
              <a:rPr lang="en-US" dirty="0"/>
              <a:t>important. It’s </a:t>
            </a:r>
            <a:r>
              <a:rPr lang="en-US" dirty="0" smtClean="0"/>
              <a:t>what organizations </a:t>
            </a:r>
            <a:r>
              <a:rPr lang="en-US" dirty="0"/>
              <a:t>do with the data </a:t>
            </a:r>
            <a:r>
              <a:rPr lang="en-US" dirty="0" smtClean="0"/>
              <a:t>that matters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/>
              <a:t>data can be analyzed </a:t>
            </a:r>
            <a:r>
              <a:rPr lang="en-US" dirty="0" smtClean="0"/>
              <a:t>for insights </a:t>
            </a:r>
            <a:r>
              <a:rPr lang="en-US" dirty="0"/>
              <a:t>that lead to better </a:t>
            </a:r>
            <a:r>
              <a:rPr lang="en-US" dirty="0" smtClean="0"/>
              <a:t>decisions and </a:t>
            </a:r>
            <a:r>
              <a:rPr lang="en-US" dirty="0"/>
              <a:t>strategic business moves.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2244655"/>
            <a:ext cx="4683644" cy="30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Using 4 Vs</a:t>
            </a:r>
            <a:endParaRPr lang="en-US" dirty="0"/>
          </a:p>
        </p:txBody>
      </p:sp>
      <p:pic>
        <p:nvPicPr>
          <p:cNvPr id="4" name="Google Shape;368;p22" descr="Image result for big data 4 vs&quot;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941793" y="1690688"/>
            <a:ext cx="6308414" cy="4104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77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6"/>
          </a:xfrm>
        </p:spPr>
        <p:txBody>
          <a:bodyPr>
            <a:normAutofit/>
          </a:bodyPr>
          <a:lstStyle/>
          <a:p>
            <a:pPr algn="just">
              <a:buClr>
                <a:schemeClr val="dk1"/>
              </a:buClr>
              <a:buSzPts val="2281"/>
            </a:pPr>
            <a:r>
              <a:rPr lang="en-US" sz="2400" dirty="0"/>
              <a:t>A typical PC might have had 10 gigabytes of storage in 2000.</a:t>
            </a:r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/>
              <a:t>Today, Snapchat users share 527,760 photos every minute.</a:t>
            </a:r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/>
              <a:t>More than 120 professionals join LinkedIn every minute.</a:t>
            </a:r>
            <a:endParaRPr lang="en-US" sz="2400" dirty="0" smtClean="0"/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/>
              <a:t>Users watch 4,146,600 YouTube videos every minute.</a:t>
            </a:r>
            <a:endParaRPr lang="en-US" sz="2400" dirty="0" smtClean="0"/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/>
              <a:t>In one minute 456,000 tweets are sent on Twitter.</a:t>
            </a:r>
            <a:endParaRPr lang="en-US" sz="2400" dirty="0" smtClean="0"/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/>
              <a:t>Instagram users post 46,740 photos.</a:t>
            </a:r>
            <a:endParaRPr lang="en-US" sz="2400" dirty="0" smtClean="0"/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/>
              <a:t>More than 300 million photos get uploaded per day on Facebook.</a:t>
            </a:r>
            <a:endParaRPr lang="en-US" sz="2400" dirty="0" smtClean="0"/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/>
              <a:t>Every minute there are 510,000 comments posted and 293,000 statuses </a:t>
            </a:r>
            <a:r>
              <a:rPr lang="en-US" sz="2400" dirty="0" smtClean="0"/>
              <a:t>updated.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1708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6"/>
          </a:xfrm>
        </p:spPr>
        <p:txBody>
          <a:bodyPr>
            <a:normAutofit/>
          </a:bodyPr>
          <a:lstStyle/>
          <a:p>
            <a:pPr algn="just">
              <a:buClr>
                <a:schemeClr val="dk1"/>
              </a:buClr>
              <a:buSzPts val="2281"/>
            </a:pPr>
            <a:r>
              <a:rPr lang="en-US" sz="2400" dirty="0" smtClean="0"/>
              <a:t>Clickstream and ad impressions capture user behavior at millions of events per second.</a:t>
            </a:r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 smtClean="0"/>
              <a:t>High-frequency stock trading algorithms reflect market changes within microseconds.</a:t>
            </a:r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 smtClean="0"/>
              <a:t>Machine to machine processes exchange data between billions of devices.</a:t>
            </a:r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 smtClean="0"/>
              <a:t>Infrastructure and sensors generate massive log data in real-time.</a:t>
            </a:r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 smtClean="0"/>
              <a:t>On-line gaming systems support millions of concurrent users, each producing multiple inputs per second.</a:t>
            </a:r>
          </a:p>
        </p:txBody>
      </p:sp>
    </p:spTree>
    <p:extLst>
      <p:ext uri="{BB962C8B-B14F-4D97-AF65-F5344CB8AC3E}">
        <p14:creationId xmlns:p14="http://schemas.microsoft.com/office/powerpoint/2010/main" val="161537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6"/>
          </a:xfrm>
        </p:spPr>
        <p:txBody>
          <a:bodyPr>
            <a:normAutofit/>
          </a:bodyPr>
          <a:lstStyle/>
          <a:p>
            <a:pPr marL="355600" marR="508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 smtClean="0"/>
              <a:t>Big Data isn't just numbers, dates, and strings. Big Data is also </a:t>
            </a:r>
          </a:p>
          <a:p>
            <a:pPr marL="812800" marR="5080" lvl="1" indent="-342900">
              <a:lnSpc>
                <a:spcPct val="100000"/>
              </a:lnSpc>
              <a:spcBef>
                <a:spcPts val="95"/>
              </a:spcBef>
              <a:buClr>
                <a:schemeClr val="dk1"/>
              </a:buClr>
              <a:buSzPts val="2400"/>
            </a:pPr>
            <a:r>
              <a:rPr lang="en-US" dirty="0" smtClean="0"/>
              <a:t>Geospatial data</a:t>
            </a:r>
          </a:p>
          <a:p>
            <a:pPr marL="812800" marR="5080" lvl="1" indent="-342900">
              <a:lnSpc>
                <a:spcPct val="100000"/>
              </a:lnSpc>
              <a:spcBef>
                <a:spcPts val="95"/>
              </a:spcBef>
              <a:buClr>
                <a:schemeClr val="dk1"/>
              </a:buClr>
              <a:buSzPts val="2400"/>
            </a:pPr>
            <a:r>
              <a:rPr lang="en-US" dirty="0" smtClean="0"/>
              <a:t>3D data</a:t>
            </a:r>
          </a:p>
          <a:p>
            <a:pPr marL="812800" marR="5080" lvl="1" indent="-342900">
              <a:lnSpc>
                <a:spcPct val="100000"/>
              </a:lnSpc>
              <a:spcBef>
                <a:spcPts val="95"/>
              </a:spcBef>
              <a:buClr>
                <a:schemeClr val="dk1"/>
              </a:buClr>
              <a:buSzPts val="2400"/>
            </a:pPr>
            <a:r>
              <a:rPr lang="en-US" dirty="0" smtClean="0"/>
              <a:t>Audio and video</a:t>
            </a:r>
          </a:p>
          <a:p>
            <a:pPr marL="812800" marR="5080" lvl="1" indent="-342900">
              <a:lnSpc>
                <a:spcPct val="100000"/>
              </a:lnSpc>
              <a:spcBef>
                <a:spcPts val="95"/>
              </a:spcBef>
              <a:buClr>
                <a:schemeClr val="dk1"/>
              </a:buClr>
              <a:buSzPts val="2400"/>
            </a:pPr>
            <a:r>
              <a:rPr lang="en-US" dirty="0" smtClean="0"/>
              <a:t>unstructured text, including log files and social media.</a:t>
            </a:r>
          </a:p>
          <a:p>
            <a:pPr marL="355600" marR="31750" lvl="0" indent="-342900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-US" sz="2400" dirty="0" smtClean="0"/>
              <a:t>Traditional database systems were designed to address smaller volumes of structured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27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Veracity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6"/>
          </a:xfrm>
        </p:spPr>
        <p:txBody>
          <a:bodyPr>
            <a:normAutofit/>
          </a:bodyPr>
          <a:lstStyle/>
          <a:p>
            <a:pPr algn="just">
              <a:buClr>
                <a:schemeClr val="dk1"/>
              </a:buClr>
              <a:buSzPts val="2281"/>
            </a:pPr>
            <a:r>
              <a:rPr lang="en-US" sz="2400" dirty="0" smtClean="0"/>
              <a:t>Biases, noise and abnormality in data.</a:t>
            </a:r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 smtClean="0"/>
              <a:t>Is the data that is being stored, and mined meaningful to the problem being analyzed?</a:t>
            </a:r>
          </a:p>
          <a:p>
            <a:pPr algn="just">
              <a:buClr>
                <a:schemeClr val="dk1"/>
              </a:buClr>
              <a:buSzPts val="2281"/>
            </a:pPr>
            <a:r>
              <a:rPr lang="en-US" sz="2400" dirty="0" smtClean="0"/>
              <a:t>Need to have your team and partners work to help keep your data clean.</a:t>
            </a:r>
          </a:p>
        </p:txBody>
      </p:sp>
    </p:spTree>
    <p:extLst>
      <p:ext uri="{BB962C8B-B14F-4D97-AF65-F5344CB8AC3E}">
        <p14:creationId xmlns:p14="http://schemas.microsoft.com/office/powerpoint/2010/main" val="351279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Scaling Vs. </a:t>
            </a:r>
            <a:r>
              <a:rPr lang="en-US" dirty="0" smtClean="0"/>
              <a:t>Vertical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b="1" dirty="0"/>
              <a:t>Horizontal scaling</a:t>
            </a:r>
            <a:r>
              <a:rPr lang="en-US" dirty="0"/>
              <a:t> means that you scale by adding more machines into your pool of resources </a:t>
            </a:r>
            <a:r>
              <a:rPr lang="en-US" dirty="0" smtClean="0"/>
              <a:t>.</a:t>
            </a:r>
            <a:endParaRPr lang="en-US" dirty="0" smtClean="0"/>
          </a:p>
          <a:p>
            <a:pPr lvl="0">
              <a:buClr>
                <a:schemeClr val="dk1"/>
              </a:buClr>
              <a:buSzPts val="3200"/>
            </a:pPr>
            <a:r>
              <a:rPr lang="en-US" b="1" dirty="0"/>
              <a:t>Vertical scaling</a:t>
            </a:r>
            <a:r>
              <a:rPr lang="en-US" dirty="0"/>
              <a:t> means that you scale by adding more power (CPU, RAM) to an existing machine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3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664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Palatino Linotype</vt:lpstr>
      <vt:lpstr>Office Theme</vt:lpstr>
      <vt:lpstr>MapReduce</vt:lpstr>
      <vt:lpstr>Contents</vt:lpstr>
      <vt:lpstr>What is BIG-DATA?</vt:lpstr>
      <vt:lpstr>Big Data Using 4 Vs</vt:lpstr>
      <vt:lpstr>Data Volume</vt:lpstr>
      <vt:lpstr>Data Velocity</vt:lpstr>
      <vt:lpstr>Data Variety</vt:lpstr>
      <vt:lpstr>Data Veracity</vt:lpstr>
      <vt:lpstr>Horizontal Scaling Vs. Vertical Scaling</vt:lpstr>
      <vt:lpstr>Big Data Platforms</vt:lpstr>
      <vt:lpstr>PowerPoint Presentation</vt:lpstr>
      <vt:lpstr>Hadoop</vt:lpstr>
      <vt:lpstr>When to Use Hadoop?</vt:lpstr>
      <vt:lpstr>When NOT to Use Hadoop?</vt:lpstr>
      <vt:lpstr>Hadoop Core Components</vt:lpstr>
      <vt:lpstr>What is HDFS?</vt:lpstr>
      <vt:lpstr>What is Hadoop MapReduce?</vt:lpstr>
      <vt:lpstr>How Mapper Works?</vt:lpstr>
      <vt:lpstr>Reducers Tasks</vt:lpstr>
      <vt:lpstr>MapReduce</vt:lpstr>
      <vt:lpstr>MR Approach</vt:lpstr>
      <vt:lpstr>Map Reduce: Word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M. Sohaib Khalid</dc:creator>
  <cp:lastModifiedBy>M. Sohaib Khalid</cp:lastModifiedBy>
  <cp:revision>18</cp:revision>
  <dcterms:created xsi:type="dcterms:W3CDTF">2021-01-07T11:13:36Z</dcterms:created>
  <dcterms:modified xsi:type="dcterms:W3CDTF">2021-01-07T12:15:10Z</dcterms:modified>
</cp:coreProperties>
</file>