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9" r:id="rId9"/>
    <p:sldId id="264" r:id="rId10"/>
    <p:sldId id="268" r:id="rId11"/>
    <p:sldId id="265" r:id="rId12"/>
    <p:sldId id="266" r:id="rId13"/>
    <p:sldId id="271" r:id="rId14"/>
    <p:sldId id="272" r:id="rId15"/>
    <p:sldId id="267" r:id="rId16"/>
    <p:sldId id="260"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801B9-EA6B-403E-864E-3921DACD11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E520B6-E3CD-4235-B30E-968FBCA67874}">
      <dgm:prSet/>
      <dgm:spPr/>
      <dgm:t>
        <a:bodyPr/>
        <a:lstStyle/>
        <a:p>
          <a:r>
            <a:rPr lang="en-US"/>
            <a:t>Visual Fidelity</a:t>
          </a:r>
        </a:p>
      </dgm:t>
    </dgm:pt>
    <dgm:pt modelId="{86CF6C11-FD93-4D63-BF4E-2ABDE3C28D1F}" type="parTrans" cxnId="{13FFF1A0-C30B-47C3-8C1B-8A06A7E5C529}">
      <dgm:prSet/>
      <dgm:spPr/>
      <dgm:t>
        <a:bodyPr/>
        <a:lstStyle/>
        <a:p>
          <a:endParaRPr lang="en-US"/>
        </a:p>
      </dgm:t>
    </dgm:pt>
    <dgm:pt modelId="{5E94E84E-5BF6-4951-A34F-5A3F69C67371}" type="sibTrans" cxnId="{13FFF1A0-C30B-47C3-8C1B-8A06A7E5C529}">
      <dgm:prSet/>
      <dgm:spPr/>
      <dgm:t>
        <a:bodyPr/>
        <a:lstStyle/>
        <a:p>
          <a:endParaRPr lang="en-US"/>
        </a:p>
      </dgm:t>
    </dgm:pt>
    <dgm:pt modelId="{DC1A74A0-B4B4-4E6C-9F03-F9C41690988F}">
      <dgm:prSet/>
      <dgm:spPr/>
      <dgm:t>
        <a:bodyPr/>
        <a:lstStyle/>
        <a:p>
          <a:r>
            <a:rPr lang="en-US"/>
            <a:t>Aging Accuracy</a:t>
          </a:r>
        </a:p>
      </dgm:t>
    </dgm:pt>
    <dgm:pt modelId="{E6069C12-3D59-4373-BE48-624385AAFF0C}" type="parTrans" cxnId="{CA0C3C9B-89A5-4A69-BCFE-B96B97BDE597}">
      <dgm:prSet/>
      <dgm:spPr/>
      <dgm:t>
        <a:bodyPr/>
        <a:lstStyle/>
        <a:p>
          <a:endParaRPr lang="en-US"/>
        </a:p>
      </dgm:t>
    </dgm:pt>
    <dgm:pt modelId="{C1ECD07A-A5D1-452B-8BEC-D8ED69C0777F}" type="sibTrans" cxnId="{CA0C3C9B-89A5-4A69-BCFE-B96B97BDE597}">
      <dgm:prSet/>
      <dgm:spPr/>
      <dgm:t>
        <a:bodyPr/>
        <a:lstStyle/>
        <a:p>
          <a:endParaRPr lang="en-US"/>
        </a:p>
      </dgm:t>
    </dgm:pt>
    <dgm:pt modelId="{A7506D62-F93A-4392-87F2-6BF2ADD81F82}">
      <dgm:prSet/>
      <dgm:spPr/>
      <dgm:t>
        <a:bodyPr/>
        <a:lstStyle/>
        <a:p>
          <a:r>
            <a:rPr lang="en-US"/>
            <a:t>Identity Preservation</a:t>
          </a:r>
        </a:p>
      </dgm:t>
    </dgm:pt>
    <dgm:pt modelId="{64DCF032-CA49-4FEC-B78E-56FFA49DAFEC}" type="parTrans" cxnId="{4F736581-2A5B-4E44-899E-458D1F34D196}">
      <dgm:prSet/>
      <dgm:spPr/>
      <dgm:t>
        <a:bodyPr/>
        <a:lstStyle/>
        <a:p>
          <a:endParaRPr lang="en-US"/>
        </a:p>
      </dgm:t>
    </dgm:pt>
    <dgm:pt modelId="{1199F56E-C346-4EFF-882C-60B9E302DFF1}" type="sibTrans" cxnId="{4F736581-2A5B-4E44-899E-458D1F34D196}">
      <dgm:prSet/>
      <dgm:spPr/>
      <dgm:t>
        <a:bodyPr/>
        <a:lstStyle/>
        <a:p>
          <a:endParaRPr lang="en-US"/>
        </a:p>
      </dgm:t>
    </dgm:pt>
    <dgm:pt modelId="{DD407FB6-6921-4921-A7A5-149DC187ECA3}" type="pres">
      <dgm:prSet presAssocID="{53E801B9-EA6B-403E-864E-3921DACD112E}" presName="root" presStyleCnt="0">
        <dgm:presLayoutVars>
          <dgm:dir/>
          <dgm:resizeHandles val="exact"/>
        </dgm:presLayoutVars>
      </dgm:prSet>
      <dgm:spPr/>
    </dgm:pt>
    <dgm:pt modelId="{16ECB70E-A3A1-4FCE-B057-D068441E6D26}" type="pres">
      <dgm:prSet presAssocID="{BEE520B6-E3CD-4235-B30E-968FBCA67874}" presName="compNode" presStyleCnt="0"/>
      <dgm:spPr/>
    </dgm:pt>
    <dgm:pt modelId="{FFC9EE1B-9FA5-4DED-B313-6216D91D1FFB}" type="pres">
      <dgm:prSet presAssocID="{BEE520B6-E3CD-4235-B30E-968FBCA67874}" presName="bgRect" presStyleLbl="bgShp" presStyleIdx="0" presStyleCnt="3"/>
      <dgm:spPr/>
    </dgm:pt>
    <dgm:pt modelId="{00E21F11-C678-4A83-91D3-1EE90B32F5D1}" type="pres">
      <dgm:prSet presAssocID="{BEE520B6-E3CD-4235-B30E-968FBCA678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91C9B499-9F01-44BB-9799-B327580A54AF}" type="pres">
      <dgm:prSet presAssocID="{BEE520B6-E3CD-4235-B30E-968FBCA67874}" presName="spaceRect" presStyleCnt="0"/>
      <dgm:spPr/>
    </dgm:pt>
    <dgm:pt modelId="{3C554AA7-F9BF-4341-8F20-6DCF8971502A}" type="pres">
      <dgm:prSet presAssocID="{BEE520B6-E3CD-4235-B30E-968FBCA67874}" presName="parTx" presStyleLbl="revTx" presStyleIdx="0" presStyleCnt="3">
        <dgm:presLayoutVars>
          <dgm:chMax val="0"/>
          <dgm:chPref val="0"/>
        </dgm:presLayoutVars>
      </dgm:prSet>
      <dgm:spPr/>
    </dgm:pt>
    <dgm:pt modelId="{1A285D2C-8F5C-40E3-9172-2E9037A5460F}" type="pres">
      <dgm:prSet presAssocID="{5E94E84E-5BF6-4951-A34F-5A3F69C67371}" presName="sibTrans" presStyleCnt="0"/>
      <dgm:spPr/>
    </dgm:pt>
    <dgm:pt modelId="{5FA6D799-A6A8-4333-852A-28BF4F533F3D}" type="pres">
      <dgm:prSet presAssocID="{DC1A74A0-B4B4-4E6C-9F03-F9C41690988F}" presName="compNode" presStyleCnt="0"/>
      <dgm:spPr/>
    </dgm:pt>
    <dgm:pt modelId="{88CDCE3E-758F-44DF-97EB-A575C4773C24}" type="pres">
      <dgm:prSet presAssocID="{DC1A74A0-B4B4-4E6C-9F03-F9C41690988F}" presName="bgRect" presStyleLbl="bgShp" presStyleIdx="1" presStyleCnt="3"/>
      <dgm:spPr/>
    </dgm:pt>
    <dgm:pt modelId="{DDDD755A-0E92-4FCB-A56D-A6EF425C12C6}" type="pres">
      <dgm:prSet presAssocID="{DC1A74A0-B4B4-4E6C-9F03-F9C4169098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2281EEE9-FFB9-4304-A927-A5EDDA36BDF5}" type="pres">
      <dgm:prSet presAssocID="{DC1A74A0-B4B4-4E6C-9F03-F9C41690988F}" presName="spaceRect" presStyleCnt="0"/>
      <dgm:spPr/>
    </dgm:pt>
    <dgm:pt modelId="{5C6871B2-2409-46A5-A5C2-B34D88EE1429}" type="pres">
      <dgm:prSet presAssocID="{DC1A74A0-B4B4-4E6C-9F03-F9C41690988F}" presName="parTx" presStyleLbl="revTx" presStyleIdx="1" presStyleCnt="3">
        <dgm:presLayoutVars>
          <dgm:chMax val="0"/>
          <dgm:chPref val="0"/>
        </dgm:presLayoutVars>
      </dgm:prSet>
      <dgm:spPr/>
    </dgm:pt>
    <dgm:pt modelId="{18D42C8F-5202-496D-A915-72CBA7107822}" type="pres">
      <dgm:prSet presAssocID="{C1ECD07A-A5D1-452B-8BEC-D8ED69C0777F}" presName="sibTrans" presStyleCnt="0"/>
      <dgm:spPr/>
    </dgm:pt>
    <dgm:pt modelId="{0AF2D4E9-7204-44FE-B914-9E0759E12CCA}" type="pres">
      <dgm:prSet presAssocID="{A7506D62-F93A-4392-87F2-6BF2ADD81F82}" presName="compNode" presStyleCnt="0"/>
      <dgm:spPr/>
    </dgm:pt>
    <dgm:pt modelId="{E45A2018-7D02-47AC-A517-12828C7C7FAB}" type="pres">
      <dgm:prSet presAssocID="{A7506D62-F93A-4392-87F2-6BF2ADD81F82}" presName="bgRect" presStyleLbl="bgShp" presStyleIdx="2" presStyleCnt="3"/>
      <dgm:spPr/>
    </dgm:pt>
    <dgm:pt modelId="{04125401-FC49-4DE9-86DA-444E7C491B0C}" type="pres">
      <dgm:prSet presAssocID="{A7506D62-F93A-4392-87F2-6BF2ADD81F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46BAC54F-AD42-4AC6-8000-45C6D63FE30C}" type="pres">
      <dgm:prSet presAssocID="{A7506D62-F93A-4392-87F2-6BF2ADD81F82}" presName="spaceRect" presStyleCnt="0"/>
      <dgm:spPr/>
    </dgm:pt>
    <dgm:pt modelId="{70026339-D6CF-4A8A-A3F3-FD62B55BF603}" type="pres">
      <dgm:prSet presAssocID="{A7506D62-F93A-4392-87F2-6BF2ADD81F82}" presName="parTx" presStyleLbl="revTx" presStyleIdx="2" presStyleCnt="3">
        <dgm:presLayoutVars>
          <dgm:chMax val="0"/>
          <dgm:chPref val="0"/>
        </dgm:presLayoutVars>
      </dgm:prSet>
      <dgm:spPr/>
    </dgm:pt>
  </dgm:ptLst>
  <dgm:cxnLst>
    <dgm:cxn modelId="{6C88F624-404F-47BF-A692-84DDD6CDAC80}" type="presOf" srcId="{DC1A74A0-B4B4-4E6C-9F03-F9C41690988F}" destId="{5C6871B2-2409-46A5-A5C2-B34D88EE1429}" srcOrd="0" destOrd="0" presId="urn:microsoft.com/office/officeart/2018/2/layout/IconVerticalSolidList"/>
    <dgm:cxn modelId="{4CF1F93C-C1E4-4F7B-8BEF-5C6C47D62900}" type="presOf" srcId="{BEE520B6-E3CD-4235-B30E-968FBCA67874}" destId="{3C554AA7-F9BF-4341-8F20-6DCF8971502A}" srcOrd="0" destOrd="0" presId="urn:microsoft.com/office/officeart/2018/2/layout/IconVerticalSolidList"/>
    <dgm:cxn modelId="{D551E45C-C118-4962-B5FA-16D258F52998}" type="presOf" srcId="{A7506D62-F93A-4392-87F2-6BF2ADD81F82}" destId="{70026339-D6CF-4A8A-A3F3-FD62B55BF603}" srcOrd="0" destOrd="0" presId="urn:microsoft.com/office/officeart/2018/2/layout/IconVerticalSolidList"/>
    <dgm:cxn modelId="{4F736581-2A5B-4E44-899E-458D1F34D196}" srcId="{53E801B9-EA6B-403E-864E-3921DACD112E}" destId="{A7506D62-F93A-4392-87F2-6BF2ADD81F82}" srcOrd="2" destOrd="0" parTransId="{64DCF032-CA49-4FEC-B78E-56FFA49DAFEC}" sibTransId="{1199F56E-C346-4EFF-882C-60B9E302DFF1}"/>
    <dgm:cxn modelId="{D2BAB682-B52B-4458-A2E7-3D23C285419A}" type="presOf" srcId="{53E801B9-EA6B-403E-864E-3921DACD112E}" destId="{DD407FB6-6921-4921-A7A5-149DC187ECA3}" srcOrd="0" destOrd="0" presId="urn:microsoft.com/office/officeart/2018/2/layout/IconVerticalSolidList"/>
    <dgm:cxn modelId="{CA0C3C9B-89A5-4A69-BCFE-B96B97BDE597}" srcId="{53E801B9-EA6B-403E-864E-3921DACD112E}" destId="{DC1A74A0-B4B4-4E6C-9F03-F9C41690988F}" srcOrd="1" destOrd="0" parTransId="{E6069C12-3D59-4373-BE48-624385AAFF0C}" sibTransId="{C1ECD07A-A5D1-452B-8BEC-D8ED69C0777F}"/>
    <dgm:cxn modelId="{13FFF1A0-C30B-47C3-8C1B-8A06A7E5C529}" srcId="{53E801B9-EA6B-403E-864E-3921DACD112E}" destId="{BEE520B6-E3CD-4235-B30E-968FBCA67874}" srcOrd="0" destOrd="0" parTransId="{86CF6C11-FD93-4D63-BF4E-2ABDE3C28D1F}" sibTransId="{5E94E84E-5BF6-4951-A34F-5A3F69C67371}"/>
    <dgm:cxn modelId="{9B9E5A56-338A-4360-B63D-7F1E45D48608}" type="presParOf" srcId="{DD407FB6-6921-4921-A7A5-149DC187ECA3}" destId="{16ECB70E-A3A1-4FCE-B057-D068441E6D26}" srcOrd="0" destOrd="0" presId="urn:microsoft.com/office/officeart/2018/2/layout/IconVerticalSolidList"/>
    <dgm:cxn modelId="{17DB1055-80A3-46FD-A7BE-831E7CE32E22}" type="presParOf" srcId="{16ECB70E-A3A1-4FCE-B057-D068441E6D26}" destId="{FFC9EE1B-9FA5-4DED-B313-6216D91D1FFB}" srcOrd="0" destOrd="0" presId="urn:microsoft.com/office/officeart/2018/2/layout/IconVerticalSolidList"/>
    <dgm:cxn modelId="{AADF002A-6E6C-42DA-A64D-5C1C0BDF4400}" type="presParOf" srcId="{16ECB70E-A3A1-4FCE-B057-D068441E6D26}" destId="{00E21F11-C678-4A83-91D3-1EE90B32F5D1}" srcOrd="1" destOrd="0" presId="urn:microsoft.com/office/officeart/2018/2/layout/IconVerticalSolidList"/>
    <dgm:cxn modelId="{4E69D160-458D-4312-8F1A-0327DF20B4CB}" type="presParOf" srcId="{16ECB70E-A3A1-4FCE-B057-D068441E6D26}" destId="{91C9B499-9F01-44BB-9799-B327580A54AF}" srcOrd="2" destOrd="0" presId="urn:microsoft.com/office/officeart/2018/2/layout/IconVerticalSolidList"/>
    <dgm:cxn modelId="{E02349E8-76AF-4115-8253-17B22596C288}" type="presParOf" srcId="{16ECB70E-A3A1-4FCE-B057-D068441E6D26}" destId="{3C554AA7-F9BF-4341-8F20-6DCF8971502A}" srcOrd="3" destOrd="0" presId="urn:microsoft.com/office/officeart/2018/2/layout/IconVerticalSolidList"/>
    <dgm:cxn modelId="{46A36ACF-E7DD-4C3E-8360-737A0E0470D6}" type="presParOf" srcId="{DD407FB6-6921-4921-A7A5-149DC187ECA3}" destId="{1A285D2C-8F5C-40E3-9172-2E9037A5460F}" srcOrd="1" destOrd="0" presId="urn:microsoft.com/office/officeart/2018/2/layout/IconVerticalSolidList"/>
    <dgm:cxn modelId="{B7DC4E45-686E-4CB8-83BB-86BEE8FDADB9}" type="presParOf" srcId="{DD407FB6-6921-4921-A7A5-149DC187ECA3}" destId="{5FA6D799-A6A8-4333-852A-28BF4F533F3D}" srcOrd="2" destOrd="0" presId="urn:microsoft.com/office/officeart/2018/2/layout/IconVerticalSolidList"/>
    <dgm:cxn modelId="{AEB48F1A-464A-4647-B726-245F88BA36C3}" type="presParOf" srcId="{5FA6D799-A6A8-4333-852A-28BF4F533F3D}" destId="{88CDCE3E-758F-44DF-97EB-A575C4773C24}" srcOrd="0" destOrd="0" presId="urn:microsoft.com/office/officeart/2018/2/layout/IconVerticalSolidList"/>
    <dgm:cxn modelId="{44EE952B-95FA-4EC2-8279-15D0553B5F70}" type="presParOf" srcId="{5FA6D799-A6A8-4333-852A-28BF4F533F3D}" destId="{DDDD755A-0E92-4FCB-A56D-A6EF425C12C6}" srcOrd="1" destOrd="0" presId="urn:microsoft.com/office/officeart/2018/2/layout/IconVerticalSolidList"/>
    <dgm:cxn modelId="{86D30248-887B-4D3B-BF79-AB99059E9B62}" type="presParOf" srcId="{5FA6D799-A6A8-4333-852A-28BF4F533F3D}" destId="{2281EEE9-FFB9-4304-A927-A5EDDA36BDF5}" srcOrd="2" destOrd="0" presId="urn:microsoft.com/office/officeart/2018/2/layout/IconVerticalSolidList"/>
    <dgm:cxn modelId="{73B47A3E-5F65-4611-AE9F-C172EFB21C06}" type="presParOf" srcId="{5FA6D799-A6A8-4333-852A-28BF4F533F3D}" destId="{5C6871B2-2409-46A5-A5C2-B34D88EE1429}" srcOrd="3" destOrd="0" presId="urn:microsoft.com/office/officeart/2018/2/layout/IconVerticalSolidList"/>
    <dgm:cxn modelId="{B0AD240A-6ADE-45E8-B9A5-475212870A0C}" type="presParOf" srcId="{DD407FB6-6921-4921-A7A5-149DC187ECA3}" destId="{18D42C8F-5202-496D-A915-72CBA7107822}" srcOrd="3" destOrd="0" presId="urn:microsoft.com/office/officeart/2018/2/layout/IconVerticalSolidList"/>
    <dgm:cxn modelId="{A5EF6BF2-B663-4D95-8823-157CFD174AC7}" type="presParOf" srcId="{DD407FB6-6921-4921-A7A5-149DC187ECA3}" destId="{0AF2D4E9-7204-44FE-B914-9E0759E12CCA}" srcOrd="4" destOrd="0" presId="urn:microsoft.com/office/officeart/2018/2/layout/IconVerticalSolidList"/>
    <dgm:cxn modelId="{CF7416AF-6EA7-46E4-80E0-683CB75F111E}" type="presParOf" srcId="{0AF2D4E9-7204-44FE-B914-9E0759E12CCA}" destId="{E45A2018-7D02-47AC-A517-12828C7C7FAB}" srcOrd="0" destOrd="0" presId="urn:microsoft.com/office/officeart/2018/2/layout/IconVerticalSolidList"/>
    <dgm:cxn modelId="{D93B18A2-6176-4248-9877-537383F8F158}" type="presParOf" srcId="{0AF2D4E9-7204-44FE-B914-9E0759E12CCA}" destId="{04125401-FC49-4DE9-86DA-444E7C491B0C}" srcOrd="1" destOrd="0" presId="urn:microsoft.com/office/officeart/2018/2/layout/IconVerticalSolidList"/>
    <dgm:cxn modelId="{C9375A42-C50A-4412-8315-21049CE4345E}" type="presParOf" srcId="{0AF2D4E9-7204-44FE-B914-9E0759E12CCA}" destId="{46BAC54F-AD42-4AC6-8000-45C6D63FE30C}" srcOrd="2" destOrd="0" presId="urn:microsoft.com/office/officeart/2018/2/layout/IconVerticalSolidList"/>
    <dgm:cxn modelId="{B2426260-86C7-450A-8A32-878E539E9F8D}" type="presParOf" srcId="{0AF2D4E9-7204-44FE-B914-9E0759E12CCA}" destId="{70026339-D6CF-4A8A-A3F3-FD62B55BF6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9EE1B-9FA5-4DED-B313-6216D91D1FFB}">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21F11-C678-4A83-91D3-1EE90B32F5D1}">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54AA7-F9BF-4341-8F20-6DCF8971502A}">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Visual Fidelity</a:t>
          </a:r>
        </a:p>
      </dsp:txBody>
      <dsp:txXfrm>
        <a:off x="1945450" y="719"/>
        <a:ext cx="4643240" cy="1684372"/>
      </dsp:txXfrm>
    </dsp:sp>
    <dsp:sp modelId="{88CDCE3E-758F-44DF-97EB-A575C4773C24}">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D755A-0E92-4FCB-A56D-A6EF425C12C6}">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6871B2-2409-46A5-A5C2-B34D88EE1429}">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Aging Accuracy</a:t>
          </a:r>
        </a:p>
      </dsp:txBody>
      <dsp:txXfrm>
        <a:off x="1945450" y="2106185"/>
        <a:ext cx="4643240" cy="1684372"/>
      </dsp:txXfrm>
    </dsp:sp>
    <dsp:sp modelId="{E45A2018-7D02-47AC-A517-12828C7C7FAB}">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125401-FC49-4DE9-86DA-444E7C491B0C}">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26339-D6CF-4A8A-A3F3-FD62B55BF603}">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Identity Preservation</a:t>
          </a:r>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3EE8-104C-8BCF-DDA7-64D6A3D47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3CE7C1-C2DA-1EFA-4EE4-AB375793B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D0E7C-4379-F781-8B61-E36296DEE691}"/>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5" name="Footer Placeholder 4">
            <a:extLst>
              <a:ext uri="{FF2B5EF4-FFF2-40B4-BE49-F238E27FC236}">
                <a16:creationId xmlns:a16="http://schemas.microsoft.com/office/drawing/2014/main" id="{F6051BE6-27EB-7ADD-8D29-22101D3154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C9534-38D3-4702-C94C-9762C6BFA5B8}"/>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77788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0A99-9515-C572-E501-3A97C85F16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EF0B75-8B94-5523-08E9-ACA8E9AB7B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E7791-8A03-CF99-BBD7-92726D73C9F3}"/>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5" name="Footer Placeholder 4">
            <a:extLst>
              <a:ext uri="{FF2B5EF4-FFF2-40B4-BE49-F238E27FC236}">
                <a16:creationId xmlns:a16="http://schemas.microsoft.com/office/drawing/2014/main" id="{454CEA81-2A05-4D60-321E-D06778E16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BAC40-4E89-4688-B45E-E4E06BA53DD4}"/>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294666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CB2A6E-D3B8-66D7-A07B-4E1012A4B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D5D0D-FAF7-92A3-0636-2E8D0D79B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498E6-451E-44FA-D9ED-28CB25F9F297}"/>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5" name="Footer Placeholder 4">
            <a:extLst>
              <a:ext uri="{FF2B5EF4-FFF2-40B4-BE49-F238E27FC236}">
                <a16:creationId xmlns:a16="http://schemas.microsoft.com/office/drawing/2014/main" id="{CA9BE689-5D66-0E54-5248-57AE65B7F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B1514-4958-663A-3651-F7ED0DCD56FF}"/>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111759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C06C-774A-7A13-92E3-89F70200B6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B4A3F5-DED5-6048-4715-6D692C767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26D83-B8B9-EE75-475D-E9B2E044A167}"/>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5" name="Footer Placeholder 4">
            <a:extLst>
              <a:ext uri="{FF2B5EF4-FFF2-40B4-BE49-F238E27FC236}">
                <a16:creationId xmlns:a16="http://schemas.microsoft.com/office/drawing/2014/main" id="{D458D08A-7C9A-727C-2575-0143AC87E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189B8-2125-B86F-B553-CD37B6556BFF}"/>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231536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197F-23D4-A104-259A-4CF09F7DCE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95DF19-7D66-1D4A-1A6E-A45700BF86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4EE0-C112-CCE6-5BE4-2A4313786645}"/>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5" name="Footer Placeholder 4">
            <a:extLst>
              <a:ext uri="{FF2B5EF4-FFF2-40B4-BE49-F238E27FC236}">
                <a16:creationId xmlns:a16="http://schemas.microsoft.com/office/drawing/2014/main" id="{BB7BBF4E-23B4-47FE-DA23-567653B5B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06DAF-E3F7-D81B-E399-D538D99EB590}"/>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262044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657F-5A4F-4FB1-A679-5A88BDF902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B266A-F4C6-DAB1-A2D2-CC9B01F6F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CFEE87-9DCC-EEA4-F95C-BC8CC798C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B5EFE4-A1AF-3103-B062-4C17973987F0}"/>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6" name="Footer Placeholder 5">
            <a:extLst>
              <a:ext uri="{FF2B5EF4-FFF2-40B4-BE49-F238E27FC236}">
                <a16:creationId xmlns:a16="http://schemas.microsoft.com/office/drawing/2014/main" id="{C4E07A6B-6B1C-9E77-60D3-A53DF611EA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7E1CD-97A2-2DB3-ACD4-69F2D29DB5B7}"/>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355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3B2B-3231-0342-E4B4-D52F9F91DB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E2F9FE-FEC9-8639-C356-2EF374C63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4A565A-EB19-61BB-AAE4-02786CFD5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3E0A8F-5808-B36C-531C-D8DEBEC830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BE0CB-3ABF-9176-1EE0-70D39DBF00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A291E8-6B1E-DAAD-2F35-920CBBA5D7CE}"/>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8" name="Footer Placeholder 7">
            <a:extLst>
              <a:ext uri="{FF2B5EF4-FFF2-40B4-BE49-F238E27FC236}">
                <a16:creationId xmlns:a16="http://schemas.microsoft.com/office/drawing/2014/main" id="{B2662DF7-466F-4EA3-068F-E291EBEBAB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051E1D-5321-7D85-B6B4-BE1104EE08DD}"/>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6565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5E69-5D02-C4CF-06B8-4C82DDD291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37A553-3A4C-0F4F-4439-E284EB294D66}"/>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4" name="Footer Placeholder 3">
            <a:extLst>
              <a:ext uri="{FF2B5EF4-FFF2-40B4-BE49-F238E27FC236}">
                <a16:creationId xmlns:a16="http://schemas.microsoft.com/office/drawing/2014/main" id="{578F8381-8532-C79C-3BD1-BEBE5D903C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23AEB-8B08-AA00-1492-5E4802680623}"/>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162106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D44A91-B88F-5252-A29E-3326CFC319D5}"/>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3" name="Footer Placeholder 2">
            <a:extLst>
              <a:ext uri="{FF2B5EF4-FFF2-40B4-BE49-F238E27FC236}">
                <a16:creationId xmlns:a16="http://schemas.microsoft.com/office/drawing/2014/main" id="{D475667B-58A6-2CB8-A95D-7624541A71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8311E3-F96C-B1D1-D9BD-E955B380ACF6}"/>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3644170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2A898-14DE-47D1-175B-ECC7611D3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D21ED9-7BE1-88C6-B253-98474165D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5F3C5C-E5A2-25B1-9B95-0FCAB38616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9811B-8A55-0203-8A7D-7050D47053CE}"/>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6" name="Footer Placeholder 5">
            <a:extLst>
              <a:ext uri="{FF2B5EF4-FFF2-40B4-BE49-F238E27FC236}">
                <a16:creationId xmlns:a16="http://schemas.microsoft.com/office/drawing/2014/main" id="{C443AB9A-0358-5FAF-4A4F-E4F7A4560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AE6370-A70B-B5DC-E3BB-F03347B54261}"/>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46885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716F-E4A2-FB8D-6B78-52DD9874E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226809-78E9-6702-62F6-E12E72521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04DD0-EB8C-ADFB-0749-DBC9CAC34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C005A-9A25-FB27-3FD0-06ACD7F9019E}"/>
              </a:ext>
            </a:extLst>
          </p:cNvPr>
          <p:cNvSpPr>
            <a:spLocks noGrp="1"/>
          </p:cNvSpPr>
          <p:nvPr>
            <p:ph type="dt" sz="half" idx="10"/>
          </p:nvPr>
        </p:nvSpPr>
        <p:spPr/>
        <p:txBody>
          <a:bodyPr/>
          <a:lstStyle/>
          <a:p>
            <a:fld id="{D447DBE2-EF00-4352-BB50-67AA9EA0F1EA}" type="datetimeFigureOut">
              <a:rPr lang="en-US" smtClean="0"/>
              <a:t>7/28/2022</a:t>
            </a:fld>
            <a:endParaRPr lang="en-US"/>
          </a:p>
        </p:txBody>
      </p:sp>
      <p:sp>
        <p:nvSpPr>
          <p:cNvPr id="6" name="Footer Placeholder 5">
            <a:extLst>
              <a:ext uri="{FF2B5EF4-FFF2-40B4-BE49-F238E27FC236}">
                <a16:creationId xmlns:a16="http://schemas.microsoft.com/office/drawing/2014/main" id="{2AEB87F2-DF87-0A2E-8F45-C2258FCE2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28DD3-86FA-A6F5-1D15-7AE77F5B7E3F}"/>
              </a:ext>
            </a:extLst>
          </p:cNvPr>
          <p:cNvSpPr>
            <a:spLocks noGrp="1"/>
          </p:cNvSpPr>
          <p:nvPr>
            <p:ph type="sldNum" sz="quarter" idx="12"/>
          </p:nvPr>
        </p:nvSpPr>
        <p:spPr/>
        <p:txBody>
          <a:bodyPr/>
          <a:lstStyle/>
          <a:p>
            <a:fld id="{F7083464-2A0E-4934-9014-EEA30DF39552}" type="slidenum">
              <a:rPr lang="en-US" smtClean="0"/>
              <a:t>‹#›</a:t>
            </a:fld>
            <a:endParaRPr lang="en-US"/>
          </a:p>
        </p:txBody>
      </p:sp>
    </p:spTree>
    <p:extLst>
      <p:ext uri="{BB962C8B-B14F-4D97-AF65-F5344CB8AC3E}">
        <p14:creationId xmlns:p14="http://schemas.microsoft.com/office/powerpoint/2010/main" val="22664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D6B175-A661-756A-8A69-475440317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9ED4A-4152-5991-C219-31862B579F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8AE17-BF76-178B-7B8E-2E927B569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7DBE2-EF00-4352-BB50-67AA9EA0F1EA}" type="datetimeFigureOut">
              <a:rPr lang="en-US" smtClean="0"/>
              <a:t>7/28/2022</a:t>
            </a:fld>
            <a:endParaRPr lang="en-US"/>
          </a:p>
        </p:txBody>
      </p:sp>
      <p:sp>
        <p:nvSpPr>
          <p:cNvPr id="5" name="Footer Placeholder 4">
            <a:extLst>
              <a:ext uri="{FF2B5EF4-FFF2-40B4-BE49-F238E27FC236}">
                <a16:creationId xmlns:a16="http://schemas.microsoft.com/office/drawing/2014/main" id="{3BA62E32-2F53-6782-EE3B-B77F62742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38209A-E5C2-10FB-DA60-17CE0274C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83464-2A0E-4934-9014-EEA30DF39552}" type="slidenum">
              <a:rPr lang="en-US" smtClean="0"/>
              <a:t>‹#›</a:t>
            </a:fld>
            <a:endParaRPr lang="en-US"/>
          </a:p>
        </p:txBody>
      </p:sp>
    </p:spTree>
    <p:extLst>
      <p:ext uri="{BB962C8B-B14F-4D97-AF65-F5344CB8AC3E}">
        <p14:creationId xmlns:p14="http://schemas.microsoft.com/office/powerpoint/2010/main" val="4250134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57D5DE7-3278-B70D-3643-A7774B6106ED}"/>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Learning Face Age Progression: A Pyramid Architecture of GANs</a:t>
            </a: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7442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057AF-9A84-F39F-E610-2F9137630913}"/>
              </a:ext>
            </a:extLst>
          </p:cNvPr>
          <p:cNvSpPr>
            <a:spLocks noGrp="1"/>
          </p:cNvSpPr>
          <p:nvPr>
            <p:ph type="title"/>
          </p:nvPr>
        </p:nvSpPr>
        <p:spPr>
          <a:xfrm>
            <a:off x="838200" y="365125"/>
            <a:ext cx="10515600" cy="1325563"/>
          </a:xfrm>
        </p:spPr>
        <p:txBody>
          <a:bodyPr>
            <a:normAutofit/>
          </a:bodyPr>
          <a:lstStyle/>
          <a:p>
            <a:r>
              <a:rPr lang="en-US" sz="5400"/>
              <a:t>Dataset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651467-2274-4B02-6D1D-A06981E16B32}"/>
              </a:ext>
            </a:extLst>
          </p:cNvPr>
          <p:cNvSpPr>
            <a:spLocks noGrp="1"/>
          </p:cNvSpPr>
          <p:nvPr>
            <p:ph idx="1"/>
          </p:nvPr>
        </p:nvSpPr>
        <p:spPr>
          <a:xfrm>
            <a:off x="838200" y="1929384"/>
            <a:ext cx="10515600" cy="4251960"/>
          </a:xfrm>
        </p:spPr>
        <p:txBody>
          <a:bodyPr>
            <a:normAutofit/>
          </a:bodyPr>
          <a:lstStyle/>
          <a:p>
            <a:r>
              <a:rPr lang="en-US" sz="2200"/>
              <a:t>FG-NET </a:t>
            </a:r>
          </a:p>
          <a:p>
            <a:pPr lvl="1"/>
            <a:r>
              <a:rPr lang="en-US" sz="2200"/>
              <a:t>1,002 images from 82 individuals</a:t>
            </a:r>
          </a:p>
          <a:p>
            <a:r>
              <a:rPr lang="en-US" sz="2200"/>
              <a:t>Note:</a:t>
            </a:r>
          </a:p>
          <a:p>
            <a:pPr lvl="1"/>
            <a:r>
              <a:rPr lang="en-US" sz="2200"/>
              <a:t>MORPH and CACD for used for training and validation.</a:t>
            </a:r>
          </a:p>
          <a:p>
            <a:pPr lvl="1"/>
            <a:r>
              <a:rPr lang="en-US" sz="2200"/>
              <a:t>FG-NET was used for testing and comparison with prior work. </a:t>
            </a:r>
          </a:p>
          <a:p>
            <a:pPr lvl="1"/>
            <a:endParaRPr lang="en-US" sz="2200"/>
          </a:p>
        </p:txBody>
      </p:sp>
    </p:spTree>
    <p:extLst>
      <p:ext uri="{BB962C8B-B14F-4D97-AF65-F5344CB8AC3E}">
        <p14:creationId xmlns:p14="http://schemas.microsoft.com/office/powerpoint/2010/main" val="212140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511ADC-F6EF-E729-816D-9ED4ABB502DF}"/>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Evaluation Metrics</a:t>
            </a:r>
          </a:p>
        </p:txBody>
      </p:sp>
      <p:graphicFrame>
        <p:nvGraphicFramePr>
          <p:cNvPr id="12" name="Content Placeholder 2">
            <a:extLst>
              <a:ext uri="{FF2B5EF4-FFF2-40B4-BE49-F238E27FC236}">
                <a16:creationId xmlns:a16="http://schemas.microsoft.com/office/drawing/2014/main" id="{C9843A10-55C7-208F-9B75-3916882357B3}"/>
              </a:ext>
            </a:extLst>
          </p:cNvPr>
          <p:cNvGraphicFramePr>
            <a:graphicFrameLocks noGrp="1"/>
          </p:cNvGraphicFramePr>
          <p:nvPr>
            <p:ph idx="1"/>
            <p:extLst>
              <p:ext uri="{D42A27DB-BD31-4B8C-83A1-F6EECF244321}">
                <p14:modId xmlns:p14="http://schemas.microsoft.com/office/powerpoint/2010/main" val="104046128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30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3874B-EAED-55E9-9EDE-6342172F7A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Results </a:t>
            </a:r>
          </a:p>
        </p:txBody>
      </p:sp>
      <p:pic>
        <p:nvPicPr>
          <p:cNvPr id="5" name="Content Placeholder 4">
            <a:extLst>
              <a:ext uri="{FF2B5EF4-FFF2-40B4-BE49-F238E27FC236}">
                <a16:creationId xmlns:a16="http://schemas.microsoft.com/office/drawing/2014/main" id="{3164CE20-C055-2C49-55EB-6154CE0908E4}"/>
              </a:ext>
            </a:extLst>
          </p:cNvPr>
          <p:cNvPicPr>
            <a:picLocks noGrp="1" noChangeAspect="1"/>
          </p:cNvPicPr>
          <p:nvPr>
            <p:ph idx="1"/>
          </p:nvPr>
        </p:nvPicPr>
        <p:blipFill>
          <a:blip r:embed="rId2"/>
          <a:stretch>
            <a:fillRect/>
          </a:stretch>
        </p:blipFill>
        <p:spPr>
          <a:xfrm>
            <a:off x="643467" y="2495562"/>
            <a:ext cx="10905066" cy="2753528"/>
          </a:xfrm>
          <a:prstGeom prst="rect">
            <a:avLst/>
          </a:prstGeom>
        </p:spPr>
      </p:pic>
    </p:spTree>
    <p:extLst>
      <p:ext uri="{BB962C8B-B14F-4D97-AF65-F5344CB8AC3E}">
        <p14:creationId xmlns:p14="http://schemas.microsoft.com/office/powerpoint/2010/main" val="117555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3874B-EAED-55E9-9EDE-6342172F7A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Results </a:t>
            </a:r>
          </a:p>
        </p:txBody>
      </p:sp>
      <p:pic>
        <p:nvPicPr>
          <p:cNvPr id="7" name="Content Placeholder 6">
            <a:extLst>
              <a:ext uri="{FF2B5EF4-FFF2-40B4-BE49-F238E27FC236}">
                <a16:creationId xmlns:a16="http://schemas.microsoft.com/office/drawing/2014/main" id="{BAB4443D-B12A-4B2E-0EB3-92B26CFD1587}"/>
              </a:ext>
            </a:extLst>
          </p:cNvPr>
          <p:cNvPicPr>
            <a:picLocks noGrp="1" noChangeAspect="1"/>
          </p:cNvPicPr>
          <p:nvPr>
            <p:ph idx="1"/>
          </p:nvPr>
        </p:nvPicPr>
        <p:blipFill>
          <a:blip r:embed="rId2"/>
          <a:stretch>
            <a:fillRect/>
          </a:stretch>
        </p:blipFill>
        <p:spPr>
          <a:xfrm>
            <a:off x="1542816" y="2626448"/>
            <a:ext cx="9106368" cy="2749691"/>
          </a:xfrm>
        </p:spPr>
      </p:pic>
    </p:spTree>
    <p:extLst>
      <p:ext uri="{BB962C8B-B14F-4D97-AF65-F5344CB8AC3E}">
        <p14:creationId xmlns:p14="http://schemas.microsoft.com/office/powerpoint/2010/main" val="3347501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3874B-EAED-55E9-9EDE-6342172F7AA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Results </a:t>
            </a:r>
          </a:p>
        </p:txBody>
      </p:sp>
      <p:pic>
        <p:nvPicPr>
          <p:cNvPr id="6" name="Content Placeholder 5">
            <a:extLst>
              <a:ext uri="{FF2B5EF4-FFF2-40B4-BE49-F238E27FC236}">
                <a16:creationId xmlns:a16="http://schemas.microsoft.com/office/drawing/2014/main" id="{AA5D16F5-651B-3B7F-45DF-5B3652B66698}"/>
              </a:ext>
            </a:extLst>
          </p:cNvPr>
          <p:cNvPicPr>
            <a:picLocks noGrp="1" noChangeAspect="1"/>
          </p:cNvPicPr>
          <p:nvPr>
            <p:ph idx="1"/>
          </p:nvPr>
        </p:nvPicPr>
        <p:blipFill>
          <a:blip r:embed="rId2"/>
          <a:stretch>
            <a:fillRect/>
          </a:stretch>
        </p:blipFill>
        <p:spPr>
          <a:xfrm>
            <a:off x="1542816" y="2312107"/>
            <a:ext cx="9106368" cy="3378374"/>
          </a:xfrm>
        </p:spPr>
      </p:pic>
    </p:spTree>
    <p:extLst>
      <p:ext uri="{BB962C8B-B14F-4D97-AF65-F5344CB8AC3E}">
        <p14:creationId xmlns:p14="http://schemas.microsoft.com/office/powerpoint/2010/main" val="234863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1348E-C3B1-A708-8633-F4CCC2A89231}"/>
              </a:ext>
            </a:extLst>
          </p:cNvPr>
          <p:cNvSpPr>
            <a:spLocks noGrp="1"/>
          </p:cNvSpPr>
          <p:nvPr>
            <p:ph type="title"/>
          </p:nvPr>
        </p:nvSpPr>
        <p:spPr>
          <a:xfrm>
            <a:off x="1075767" y="1188637"/>
            <a:ext cx="2988234" cy="4480726"/>
          </a:xfrm>
        </p:spPr>
        <p:txBody>
          <a:bodyPr>
            <a:normAutofit/>
          </a:bodyPr>
          <a:lstStyle/>
          <a:p>
            <a:pPr algn="r"/>
            <a:r>
              <a:rPr lang="en-US" sz="3600"/>
              <a:t>Contributions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2A20A2-6366-874D-DC26-CB15A0C8118E}"/>
              </a:ext>
            </a:extLst>
          </p:cNvPr>
          <p:cNvSpPr>
            <a:spLocks noGrp="1"/>
          </p:cNvSpPr>
          <p:nvPr>
            <p:ph idx="1"/>
          </p:nvPr>
        </p:nvSpPr>
        <p:spPr>
          <a:xfrm>
            <a:off x="5255260" y="1648870"/>
            <a:ext cx="4702848" cy="3560260"/>
          </a:xfrm>
        </p:spPr>
        <p:txBody>
          <a:bodyPr anchor="ctr">
            <a:normAutofit lnSpcReduction="10000"/>
          </a:bodyPr>
          <a:lstStyle/>
          <a:p>
            <a:r>
              <a:rPr lang="en-US" sz="1900" dirty="0"/>
              <a:t>Ali Khalid (MSDS21001)</a:t>
            </a:r>
          </a:p>
          <a:p>
            <a:pPr lvl="1"/>
            <a:r>
              <a:rPr lang="en-US" sz="1900" dirty="0"/>
              <a:t>Interim Report </a:t>
            </a:r>
          </a:p>
          <a:p>
            <a:pPr lvl="1"/>
            <a:r>
              <a:rPr lang="en-US" sz="1900" dirty="0"/>
              <a:t>Presentation </a:t>
            </a:r>
          </a:p>
          <a:p>
            <a:pPr lvl="1"/>
            <a:r>
              <a:rPr lang="en-US" sz="1900" dirty="0"/>
              <a:t>Final Report </a:t>
            </a:r>
          </a:p>
          <a:p>
            <a:pPr lvl="1"/>
            <a:r>
              <a:rPr lang="en-US" sz="1900" dirty="0"/>
              <a:t>Coding </a:t>
            </a:r>
          </a:p>
          <a:p>
            <a:endParaRPr lang="en-US" sz="1900" dirty="0"/>
          </a:p>
          <a:p>
            <a:r>
              <a:rPr lang="en-US" sz="1900" dirty="0"/>
              <a:t>Muhammad </a:t>
            </a:r>
            <a:r>
              <a:rPr lang="en-US" sz="1900" dirty="0" err="1"/>
              <a:t>Maisam</a:t>
            </a:r>
            <a:r>
              <a:rPr lang="en-US" sz="1900" dirty="0"/>
              <a:t> Abbas (MSDS21003)</a:t>
            </a:r>
          </a:p>
          <a:p>
            <a:pPr lvl="1"/>
            <a:r>
              <a:rPr lang="en-US" sz="1900" dirty="0"/>
              <a:t>Interim report</a:t>
            </a:r>
          </a:p>
          <a:p>
            <a:pPr lvl="1"/>
            <a:r>
              <a:rPr lang="en-US" sz="1900"/>
              <a:t>Presentation </a:t>
            </a:r>
            <a:endParaRPr lang="en-US" sz="1900" dirty="0"/>
          </a:p>
          <a:p>
            <a:pPr lvl="1"/>
            <a:r>
              <a:rPr lang="en-US" sz="1900" dirty="0"/>
              <a:t>Final Report </a:t>
            </a:r>
          </a:p>
          <a:p>
            <a:pPr lvl="1"/>
            <a:r>
              <a:rPr lang="en-US" sz="1900" dirty="0"/>
              <a:t>Coding </a:t>
            </a:r>
          </a:p>
        </p:txBody>
      </p:sp>
    </p:spTree>
    <p:extLst>
      <p:ext uri="{BB962C8B-B14F-4D97-AF65-F5344CB8AC3E}">
        <p14:creationId xmlns:p14="http://schemas.microsoft.com/office/powerpoint/2010/main" val="350902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004B0-819B-EC51-C205-7C535030EBE8}"/>
              </a:ext>
            </a:extLst>
          </p:cNvPr>
          <p:cNvSpPr>
            <a:spLocks noGrp="1"/>
          </p:cNvSpPr>
          <p:nvPr>
            <p:ph type="title"/>
          </p:nvPr>
        </p:nvSpPr>
        <p:spPr>
          <a:xfrm>
            <a:off x="838200" y="631825"/>
            <a:ext cx="10515600" cy="1325563"/>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7030FDA8-17B2-2286-47EF-20CC2A343BFD}"/>
              </a:ext>
            </a:extLst>
          </p:cNvPr>
          <p:cNvSpPr>
            <a:spLocks noGrp="1"/>
          </p:cNvSpPr>
          <p:nvPr>
            <p:ph idx="1"/>
          </p:nvPr>
        </p:nvSpPr>
        <p:spPr>
          <a:xfrm>
            <a:off x="838200" y="2057400"/>
            <a:ext cx="10515600" cy="3871762"/>
          </a:xfrm>
        </p:spPr>
        <p:txBody>
          <a:bodyPr>
            <a:normAutofit/>
          </a:bodyPr>
          <a:lstStyle/>
          <a:p>
            <a:pPr marL="0" indent="0">
              <a:buNone/>
            </a:pPr>
            <a:r>
              <a:rPr lang="en-US" sz="1500" b="0" i="0" dirty="0">
                <a:effectLst/>
                <a:latin typeface="Arial" panose="020B0604020202020204" pitchFamily="34" charset="0"/>
              </a:rPr>
              <a:t>[1] 	Todd, James T., et al. "The perception of human growth." </a:t>
            </a:r>
            <a:r>
              <a:rPr lang="en-US" sz="1500" b="0" i="1" dirty="0">
                <a:effectLst/>
                <a:latin typeface="Arial" panose="020B0604020202020204" pitchFamily="34" charset="0"/>
              </a:rPr>
              <a:t>Scientific </a:t>
            </a:r>
            <a:r>
              <a:rPr lang="en-US" sz="1500" b="0" i="1" dirty="0" err="1">
                <a:effectLst/>
                <a:latin typeface="Arial" panose="020B0604020202020204" pitchFamily="34" charset="0"/>
              </a:rPr>
              <a:t>american</a:t>
            </a:r>
            <a:r>
              <a:rPr lang="en-US" sz="1500" b="0" i="0" dirty="0">
                <a:effectLst/>
                <a:latin typeface="Arial" panose="020B0604020202020204" pitchFamily="34" charset="0"/>
              </a:rPr>
              <a:t> 242.2 (1980): 132-145.</a:t>
            </a:r>
            <a:endParaRPr lang="en-US" sz="1500" dirty="0">
              <a:latin typeface="Arial" panose="020B0604020202020204" pitchFamily="34" charset="0"/>
            </a:endParaRPr>
          </a:p>
          <a:p>
            <a:pPr marL="0" indent="0">
              <a:buNone/>
            </a:pPr>
            <a:r>
              <a:rPr lang="en-US" sz="1500" b="0" i="0" dirty="0">
                <a:effectLst/>
                <a:latin typeface="Arial" panose="020B0604020202020204" pitchFamily="34" charset="0"/>
              </a:rPr>
              <a:t>[2] 	Wu, Yin, Nadia </a:t>
            </a:r>
            <a:r>
              <a:rPr lang="en-US" sz="1500" b="0" i="0" dirty="0" err="1">
                <a:effectLst/>
                <a:latin typeface="Arial" panose="020B0604020202020204" pitchFamily="34" charset="0"/>
              </a:rPr>
              <a:t>Magnenat</a:t>
            </a:r>
            <a:r>
              <a:rPr lang="en-US" sz="1500" b="0" i="0" dirty="0">
                <a:effectLst/>
                <a:latin typeface="Arial" panose="020B0604020202020204" pitchFamily="34" charset="0"/>
              </a:rPr>
              <a:t> </a:t>
            </a:r>
            <a:r>
              <a:rPr lang="en-US" sz="1500" b="0" i="0" dirty="0" err="1">
                <a:effectLst/>
                <a:latin typeface="Arial" panose="020B0604020202020204" pitchFamily="34" charset="0"/>
              </a:rPr>
              <a:t>Thalmann</a:t>
            </a:r>
            <a:r>
              <a:rPr lang="en-US" sz="1500" b="0" i="0" dirty="0">
                <a:effectLst/>
                <a:latin typeface="Arial" panose="020B0604020202020204" pitchFamily="34" charset="0"/>
              </a:rPr>
              <a:t>, and Daniel </a:t>
            </a:r>
            <a:r>
              <a:rPr lang="en-US" sz="1500" b="0" i="0" dirty="0" err="1">
                <a:effectLst/>
                <a:latin typeface="Arial" panose="020B0604020202020204" pitchFamily="34" charset="0"/>
              </a:rPr>
              <a:t>Thalmann</a:t>
            </a:r>
            <a:r>
              <a:rPr lang="en-US" sz="1500" b="0" i="0" dirty="0">
                <a:effectLst/>
                <a:latin typeface="Arial" panose="020B0604020202020204" pitchFamily="34" charset="0"/>
              </a:rPr>
              <a:t>. "A plastic-</a:t>
            </a:r>
            <a:r>
              <a:rPr lang="en-US" sz="1500" b="0" i="0" dirty="0" err="1">
                <a:effectLst/>
                <a:latin typeface="Arial" panose="020B0604020202020204" pitchFamily="34" charset="0"/>
              </a:rPr>
              <a:t>visco</a:t>
            </a:r>
            <a:r>
              <a:rPr lang="en-US" sz="1500" b="0" i="0" dirty="0">
                <a:effectLst/>
                <a:latin typeface="Arial" panose="020B0604020202020204" pitchFamily="34" charset="0"/>
              </a:rPr>
              <a:t>-elastic model for wrinkles in 	facial animation and skin aging." </a:t>
            </a:r>
            <a:r>
              <a:rPr lang="en-US" sz="1500" b="0" i="1" dirty="0">
                <a:effectLst/>
                <a:latin typeface="Arial" panose="020B0604020202020204" pitchFamily="34" charset="0"/>
              </a:rPr>
              <a:t>Fundamentals of Computer Graphics</a:t>
            </a:r>
            <a:r>
              <a:rPr lang="en-US" sz="1500" b="0" i="0" dirty="0">
                <a:effectLst/>
                <a:latin typeface="Arial" panose="020B0604020202020204" pitchFamily="34" charset="0"/>
              </a:rPr>
              <a:t>. 1994. 201-213.</a:t>
            </a:r>
          </a:p>
          <a:p>
            <a:pPr marL="0" indent="0">
              <a:buNone/>
            </a:pPr>
            <a:r>
              <a:rPr lang="en-US" sz="1500" dirty="0">
                <a:latin typeface="Arial" panose="020B0604020202020204" pitchFamily="34" charset="0"/>
              </a:rPr>
              <a:t>[3] 	</a:t>
            </a:r>
            <a:r>
              <a:rPr lang="en-US" sz="1500" b="0" i="0" dirty="0">
                <a:effectLst/>
                <a:latin typeface="Arial" panose="020B0604020202020204" pitchFamily="34" charset="0"/>
              </a:rPr>
              <a:t>Wang, Wei, et al. "Recurrent face aging." </a:t>
            </a:r>
            <a:r>
              <a:rPr lang="en-US" sz="1500" b="0" i="1" dirty="0">
                <a:effectLst/>
                <a:latin typeface="Arial" panose="020B0604020202020204" pitchFamily="34" charset="0"/>
              </a:rPr>
              <a:t>Proceedings of the IEEE conference on computer vision and 	pattern recognition</a:t>
            </a:r>
            <a:r>
              <a:rPr lang="en-US" sz="1500" b="0" i="0" dirty="0">
                <a:effectLst/>
                <a:latin typeface="Arial" panose="020B0604020202020204" pitchFamily="34" charset="0"/>
              </a:rPr>
              <a:t>. 2016.</a:t>
            </a:r>
            <a:endParaRPr lang="en-US" sz="1500" dirty="0">
              <a:latin typeface="Arial" panose="020B0604020202020204" pitchFamily="34" charset="0"/>
            </a:endParaRPr>
          </a:p>
          <a:p>
            <a:pPr marL="0" indent="0">
              <a:buNone/>
            </a:pPr>
            <a:r>
              <a:rPr lang="en-US" sz="1500" dirty="0">
                <a:latin typeface="Arial" panose="020B0604020202020204" pitchFamily="34" charset="0"/>
              </a:rPr>
              <a:t>[4] 	</a:t>
            </a:r>
            <a:r>
              <a:rPr lang="en-US" sz="1500" dirty="0" err="1">
                <a:latin typeface="Arial" panose="020B0604020202020204" pitchFamily="34" charset="0"/>
              </a:rPr>
              <a:t>Nhan</a:t>
            </a:r>
            <a:r>
              <a:rPr lang="en-US" sz="1500" dirty="0">
                <a:latin typeface="Arial" panose="020B0604020202020204" pitchFamily="34" charset="0"/>
              </a:rPr>
              <a:t> Duong, Chi, et al. "Temporal non-volume preserving approach to facial age-progression and age-	invariant face recognition." Proceedings of the IEEE international conference on computer vision. 2017.</a:t>
            </a:r>
          </a:p>
          <a:p>
            <a:pPr marL="0" indent="0">
              <a:buNone/>
            </a:pPr>
            <a:r>
              <a:rPr lang="en-US" sz="1500" dirty="0">
                <a:latin typeface="Arial" panose="020B0604020202020204" pitchFamily="34" charset="0"/>
              </a:rPr>
              <a:t>[5]	</a:t>
            </a:r>
            <a:r>
              <a:rPr lang="en-US" sz="1500" b="0" i="0" dirty="0" err="1">
                <a:effectLst/>
                <a:latin typeface="Arial" panose="020B0604020202020204" pitchFamily="34" charset="0"/>
              </a:rPr>
              <a:t>Ricanek</a:t>
            </a:r>
            <a:r>
              <a:rPr lang="en-US" sz="1500" b="0" i="0" dirty="0">
                <a:effectLst/>
                <a:latin typeface="Arial" panose="020B0604020202020204" pitchFamily="34" charset="0"/>
              </a:rPr>
              <a:t>, Karl, and </a:t>
            </a:r>
            <a:r>
              <a:rPr lang="en-US" sz="1500" b="0" i="0" dirty="0" err="1">
                <a:effectLst/>
                <a:latin typeface="Arial" panose="020B0604020202020204" pitchFamily="34" charset="0"/>
              </a:rPr>
              <a:t>Tamirat</a:t>
            </a:r>
            <a:r>
              <a:rPr lang="en-US" sz="1500" b="0" i="0" dirty="0">
                <a:effectLst/>
                <a:latin typeface="Arial" panose="020B0604020202020204" pitchFamily="34" charset="0"/>
              </a:rPr>
              <a:t> </a:t>
            </a:r>
            <a:r>
              <a:rPr lang="en-US" sz="1500" b="0" i="0" dirty="0" err="1">
                <a:effectLst/>
                <a:latin typeface="Arial" panose="020B0604020202020204" pitchFamily="34" charset="0"/>
              </a:rPr>
              <a:t>Tesafaye</a:t>
            </a:r>
            <a:r>
              <a:rPr lang="en-US" sz="1500" b="0" i="0" dirty="0">
                <a:effectLst/>
                <a:latin typeface="Arial" panose="020B0604020202020204" pitchFamily="34" charset="0"/>
              </a:rPr>
              <a:t>. "Morph: A longitudinal image database of normal adult age-	progression." </a:t>
            </a:r>
            <a:r>
              <a:rPr lang="en-US" sz="1500" b="0" i="1" dirty="0">
                <a:effectLst/>
                <a:latin typeface="Arial" panose="020B0604020202020204" pitchFamily="34" charset="0"/>
              </a:rPr>
              <a:t>7th international conference on automatic face and gesture recognition (FGR06)</a:t>
            </a:r>
            <a:r>
              <a:rPr lang="en-US" sz="1500" b="0" i="0" dirty="0">
                <a:effectLst/>
                <a:latin typeface="Arial" panose="020B0604020202020204" pitchFamily="34" charset="0"/>
              </a:rPr>
              <a:t>. IEEE, 2006.</a:t>
            </a:r>
            <a:endParaRPr lang="en-US" sz="1500" dirty="0">
              <a:latin typeface="Arial" panose="020B0604020202020204" pitchFamily="34" charset="0"/>
            </a:endParaRPr>
          </a:p>
          <a:p>
            <a:pPr marL="0" indent="0">
              <a:buNone/>
            </a:pPr>
            <a:r>
              <a:rPr lang="en-US" sz="1500" dirty="0">
                <a:latin typeface="Arial" panose="020B0604020202020204" pitchFamily="34" charset="0"/>
              </a:rPr>
              <a:t>[6]	</a:t>
            </a:r>
            <a:r>
              <a:rPr lang="en-US" sz="1500" b="0" i="0" dirty="0">
                <a:effectLst/>
                <a:latin typeface="Arial" panose="020B0604020202020204" pitchFamily="34" charset="0"/>
              </a:rPr>
              <a:t>Chen, </a:t>
            </a:r>
            <a:r>
              <a:rPr lang="en-US" sz="1500" b="0" i="0" dirty="0" err="1">
                <a:effectLst/>
                <a:latin typeface="Arial" panose="020B0604020202020204" pitchFamily="34" charset="0"/>
              </a:rPr>
              <a:t>Bor</a:t>
            </a:r>
            <a:r>
              <a:rPr lang="en-US" sz="1500" b="0" i="0" dirty="0">
                <a:effectLst/>
                <a:latin typeface="Arial" panose="020B0604020202020204" pitchFamily="34" charset="0"/>
              </a:rPr>
              <a:t>-Chun, Chu-Song Chen, and Winston H. Hsu. "Face recognition and retrieval using cross-age 	reference 	coding with cross-age celebrity dataset." </a:t>
            </a:r>
            <a:r>
              <a:rPr lang="en-US" sz="1500" b="0" i="1" dirty="0">
                <a:effectLst/>
                <a:latin typeface="Arial" panose="020B0604020202020204" pitchFamily="34" charset="0"/>
              </a:rPr>
              <a:t>IEEE Transactions on Multimedia</a:t>
            </a:r>
            <a:r>
              <a:rPr lang="en-US" sz="1500" b="0" i="0" dirty="0">
                <a:effectLst/>
                <a:latin typeface="Arial" panose="020B0604020202020204" pitchFamily="34" charset="0"/>
              </a:rPr>
              <a:t> 17.6 (2015): 804-815.</a:t>
            </a:r>
            <a:endParaRPr lang="en-US" sz="1500" dirty="0">
              <a:latin typeface="Arial" panose="020B0604020202020204" pitchFamily="34" charset="0"/>
            </a:endParaRPr>
          </a:p>
        </p:txBody>
      </p:sp>
    </p:spTree>
    <p:extLst>
      <p:ext uri="{BB962C8B-B14F-4D97-AF65-F5344CB8AC3E}">
        <p14:creationId xmlns:p14="http://schemas.microsoft.com/office/powerpoint/2010/main" val="3325616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2F5DFA0-F553-0E4C-7FE4-DA8EEFAA4BC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Questions?</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42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929871-A744-D9BD-1753-8FBD7562D625}"/>
              </a:ext>
            </a:extLst>
          </p:cNvPr>
          <p:cNvSpPr>
            <a:spLocks noGrp="1"/>
          </p:cNvSpPr>
          <p:nvPr>
            <p:ph type="title"/>
          </p:nvPr>
        </p:nvSpPr>
        <p:spPr>
          <a:xfrm>
            <a:off x="1043631" y="809898"/>
            <a:ext cx="9942716" cy="1554480"/>
          </a:xfrm>
        </p:spPr>
        <p:txBody>
          <a:bodyPr anchor="ctr">
            <a:normAutofit/>
          </a:bodyPr>
          <a:lstStyle/>
          <a:p>
            <a:r>
              <a:rPr lang="en-US" sz="4800"/>
              <a:t>Group Details</a:t>
            </a:r>
          </a:p>
        </p:txBody>
      </p:sp>
      <p:sp>
        <p:nvSpPr>
          <p:cNvPr id="3" name="Content Placeholder 2">
            <a:extLst>
              <a:ext uri="{FF2B5EF4-FFF2-40B4-BE49-F238E27FC236}">
                <a16:creationId xmlns:a16="http://schemas.microsoft.com/office/drawing/2014/main" id="{412BF9E2-FA01-9B90-BC01-D8AE207F1C5E}"/>
              </a:ext>
            </a:extLst>
          </p:cNvPr>
          <p:cNvSpPr>
            <a:spLocks noGrp="1"/>
          </p:cNvSpPr>
          <p:nvPr>
            <p:ph idx="1"/>
          </p:nvPr>
        </p:nvSpPr>
        <p:spPr>
          <a:xfrm>
            <a:off x="1045028" y="3017522"/>
            <a:ext cx="9941319" cy="3124658"/>
          </a:xfrm>
        </p:spPr>
        <p:txBody>
          <a:bodyPr anchor="ctr">
            <a:normAutofit/>
          </a:bodyPr>
          <a:lstStyle/>
          <a:p>
            <a:r>
              <a:rPr lang="en-US" sz="2400"/>
              <a:t>Ali Khalid(MSDS21001)</a:t>
            </a:r>
          </a:p>
          <a:p>
            <a:r>
              <a:rPr lang="en-US" sz="2400"/>
              <a:t>Muhammad Maisam Abbas(MSDS21003)</a:t>
            </a:r>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699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3CFA97-B47C-7166-81D9-0D555BE96FFB}"/>
              </a:ext>
            </a:extLst>
          </p:cNvPr>
          <p:cNvSpPr>
            <a:spLocks noGrp="1"/>
          </p:cNvSpPr>
          <p:nvPr>
            <p:ph type="title"/>
          </p:nvPr>
        </p:nvSpPr>
        <p:spPr>
          <a:xfrm>
            <a:off x="1006900" y="1188637"/>
            <a:ext cx="3141430" cy="4480726"/>
          </a:xfrm>
        </p:spPr>
        <p:txBody>
          <a:bodyPr>
            <a:normAutofit/>
          </a:bodyPr>
          <a:lstStyle/>
          <a:p>
            <a:pPr algn="r"/>
            <a:r>
              <a:rPr lang="en-US" sz="5100"/>
              <a:t>Problem Statement</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AD2FA6-6573-EFF9-EE67-3BB09527B6A1}"/>
              </a:ext>
            </a:extLst>
          </p:cNvPr>
          <p:cNvSpPr>
            <a:spLocks noGrp="1"/>
          </p:cNvSpPr>
          <p:nvPr>
            <p:ph idx="1"/>
          </p:nvPr>
        </p:nvSpPr>
        <p:spPr>
          <a:xfrm>
            <a:off x="5138928" y="1338729"/>
            <a:ext cx="4795584" cy="4180542"/>
          </a:xfrm>
        </p:spPr>
        <p:txBody>
          <a:bodyPr anchor="ctr">
            <a:normAutofit/>
          </a:bodyPr>
          <a:lstStyle/>
          <a:p>
            <a:r>
              <a:rPr lang="en-US" sz="2400" dirty="0"/>
              <a:t>To develop a generative model that can introduce age-specific facial changes in the input image while retaining the subject-specific characteristic.</a:t>
            </a:r>
          </a:p>
        </p:txBody>
      </p:sp>
    </p:spTree>
    <p:extLst>
      <p:ext uri="{BB962C8B-B14F-4D97-AF65-F5344CB8AC3E}">
        <p14:creationId xmlns:p14="http://schemas.microsoft.com/office/powerpoint/2010/main" val="73318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0" name="Rectangle 3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B88F6-8D9F-2F7E-1677-74E1E408CBD4}"/>
              </a:ext>
            </a:extLst>
          </p:cNvPr>
          <p:cNvSpPr>
            <a:spLocks noGrp="1"/>
          </p:cNvSpPr>
          <p:nvPr>
            <p:ph type="title"/>
          </p:nvPr>
        </p:nvSpPr>
        <p:spPr>
          <a:xfrm>
            <a:off x="1043631" y="809898"/>
            <a:ext cx="9942716" cy="1554480"/>
          </a:xfrm>
        </p:spPr>
        <p:txBody>
          <a:bodyPr anchor="ctr">
            <a:normAutofit/>
          </a:bodyPr>
          <a:lstStyle/>
          <a:p>
            <a:r>
              <a:rPr lang="en-US" sz="4800"/>
              <a:t>Related Work </a:t>
            </a:r>
          </a:p>
        </p:txBody>
      </p:sp>
      <p:sp>
        <p:nvSpPr>
          <p:cNvPr id="3" name="Content Placeholder 2">
            <a:extLst>
              <a:ext uri="{FF2B5EF4-FFF2-40B4-BE49-F238E27FC236}">
                <a16:creationId xmlns:a16="http://schemas.microsoft.com/office/drawing/2014/main" id="{0FCE408F-B8A3-D2C9-97BC-F723EE74A615}"/>
              </a:ext>
            </a:extLst>
          </p:cNvPr>
          <p:cNvSpPr>
            <a:spLocks noGrp="1"/>
          </p:cNvSpPr>
          <p:nvPr>
            <p:ph idx="1"/>
          </p:nvPr>
        </p:nvSpPr>
        <p:spPr>
          <a:xfrm>
            <a:off x="1045028" y="3017522"/>
            <a:ext cx="9941319" cy="3124658"/>
          </a:xfrm>
        </p:spPr>
        <p:txBody>
          <a:bodyPr anchor="ctr">
            <a:normAutofit/>
          </a:bodyPr>
          <a:lstStyle/>
          <a:p>
            <a:r>
              <a:rPr lang="en-US" sz="2400"/>
              <a:t>Physical Models</a:t>
            </a:r>
          </a:p>
          <a:p>
            <a:pPr lvl="1"/>
            <a:r>
              <a:rPr lang="en-US"/>
              <a:t>using aging mechanisms of cranium and facial muscles. [1]</a:t>
            </a:r>
          </a:p>
          <a:p>
            <a:pPr lvl="1"/>
            <a:r>
              <a:rPr lang="en-US"/>
              <a:t>3-layered dynamic skin model to simulate wrinkles. [2]</a:t>
            </a:r>
          </a:p>
          <a:p>
            <a:pPr lvl="1"/>
            <a:endParaRPr lang="en-US"/>
          </a:p>
        </p:txBody>
      </p:sp>
      <p:cxnSp>
        <p:nvCxnSpPr>
          <p:cNvPr id="46" name="Straight Connector 4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75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14015-9FE1-0BCF-53AC-AE409D27AC59}"/>
              </a:ext>
            </a:extLst>
          </p:cNvPr>
          <p:cNvSpPr>
            <a:spLocks noGrp="1"/>
          </p:cNvSpPr>
          <p:nvPr>
            <p:ph type="title"/>
          </p:nvPr>
        </p:nvSpPr>
        <p:spPr>
          <a:xfrm>
            <a:off x="808638" y="386930"/>
            <a:ext cx="9236700" cy="1188950"/>
          </a:xfrm>
        </p:spPr>
        <p:txBody>
          <a:bodyPr anchor="b">
            <a:normAutofit/>
          </a:bodyPr>
          <a:lstStyle/>
          <a:p>
            <a:r>
              <a:rPr lang="en-US" sz="5400"/>
              <a:t>Related Work</a:t>
            </a:r>
          </a:p>
        </p:txBody>
      </p:sp>
      <p:grpSp>
        <p:nvGrpSpPr>
          <p:cNvPr id="44" name="Group 4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5" name="Rectangle 4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F838E0-D131-3EE5-07F2-5F1AE3CD7F93}"/>
              </a:ext>
            </a:extLst>
          </p:cNvPr>
          <p:cNvSpPr>
            <a:spLocks noGrp="1"/>
          </p:cNvSpPr>
          <p:nvPr>
            <p:ph idx="1"/>
          </p:nvPr>
        </p:nvSpPr>
        <p:spPr>
          <a:xfrm>
            <a:off x="793660" y="2599509"/>
            <a:ext cx="10143668" cy="3435531"/>
          </a:xfrm>
        </p:spPr>
        <p:txBody>
          <a:bodyPr anchor="ctr">
            <a:normAutofit/>
          </a:bodyPr>
          <a:lstStyle/>
          <a:p>
            <a:r>
              <a:rPr lang="en-US" sz="1700"/>
              <a:t>Data Driven Models </a:t>
            </a:r>
          </a:p>
          <a:p>
            <a:pPr lvl="1"/>
            <a:r>
              <a:rPr lang="en-US" sz="1700"/>
              <a:t>RNN model [3]</a:t>
            </a:r>
          </a:p>
          <a:p>
            <a:pPr lvl="2"/>
            <a:r>
              <a:rPr lang="en-US" sz="1700"/>
              <a:t>modeling the intermediate transition states in an RNN model</a:t>
            </a:r>
          </a:p>
          <a:p>
            <a:pPr lvl="2"/>
            <a:r>
              <a:rPr lang="en-US" sz="1700"/>
              <a:t>multiple face images of various ages of each subject were required at the training stage, and the exact age label of the probe face was needed during test, thus greatly limiting its flexibility</a:t>
            </a:r>
          </a:p>
          <a:p>
            <a:pPr lvl="1"/>
            <a:r>
              <a:rPr lang="en-US" sz="1700"/>
              <a:t>Temporal Non-Volume Preserving [4]</a:t>
            </a:r>
          </a:p>
          <a:p>
            <a:pPr lvl="2"/>
            <a:r>
              <a:rPr lang="en-US" sz="1700"/>
              <a:t>the short-term age progression was accomplished by mapping the data densities of two consecutive age groups with ResNet blocks, and the long-term aging synthesis was finally reached by a chaining of short-term stages.</a:t>
            </a:r>
          </a:p>
          <a:p>
            <a:pPr lvl="2"/>
            <a:r>
              <a:rPr lang="en-US" sz="1700"/>
              <a:t>Its major weakness, however, was that it merely considered the probability distribution of a set of faces without any individuality information. As a result, the synthesized faces in a complete aging sequence varied a lot in color, expression, and even identity</a:t>
            </a:r>
          </a:p>
          <a:p>
            <a:endParaRPr lang="en-US" sz="1700"/>
          </a:p>
        </p:txBody>
      </p:sp>
    </p:spTree>
    <p:extLst>
      <p:ext uri="{BB962C8B-B14F-4D97-AF65-F5344CB8AC3E}">
        <p14:creationId xmlns:p14="http://schemas.microsoft.com/office/powerpoint/2010/main" val="3526852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8" name="Rectangle 17">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41CF4-69E7-1183-7D96-548A291D121E}"/>
              </a:ext>
            </a:extLst>
          </p:cNvPr>
          <p:cNvSpPr>
            <a:spLocks noGrp="1"/>
          </p:cNvSpPr>
          <p:nvPr>
            <p:ph type="title"/>
          </p:nvPr>
        </p:nvSpPr>
        <p:spPr>
          <a:xfrm>
            <a:off x="1153618" y="1239927"/>
            <a:ext cx="4008586" cy="4680583"/>
          </a:xfrm>
        </p:spPr>
        <p:txBody>
          <a:bodyPr anchor="ctr">
            <a:normAutofit/>
          </a:bodyPr>
          <a:lstStyle/>
          <a:p>
            <a:r>
              <a:rPr lang="en-US" sz="5200" dirty="0"/>
              <a:t>Selected Paper</a:t>
            </a:r>
          </a:p>
        </p:txBody>
      </p:sp>
      <p:sp>
        <p:nvSpPr>
          <p:cNvPr id="3" name="Content Placeholder 2">
            <a:extLst>
              <a:ext uri="{FF2B5EF4-FFF2-40B4-BE49-F238E27FC236}">
                <a16:creationId xmlns:a16="http://schemas.microsoft.com/office/drawing/2014/main" id="{514CCBBC-968B-F0F9-7E18-92A2F7F107FE}"/>
              </a:ext>
            </a:extLst>
          </p:cNvPr>
          <p:cNvSpPr>
            <a:spLocks noGrp="1"/>
          </p:cNvSpPr>
          <p:nvPr>
            <p:ph idx="1"/>
          </p:nvPr>
        </p:nvSpPr>
        <p:spPr>
          <a:xfrm>
            <a:off x="6291923" y="1239927"/>
            <a:ext cx="4971824" cy="4680583"/>
          </a:xfrm>
        </p:spPr>
        <p:txBody>
          <a:bodyPr anchor="ctr">
            <a:normAutofit/>
          </a:bodyPr>
          <a:lstStyle/>
          <a:p>
            <a:r>
              <a:rPr lang="en-US" sz="2000" b="0" i="0">
                <a:effectLst/>
                <a:latin typeface="Arial" panose="020B0604020202020204" pitchFamily="34" charset="0"/>
              </a:rPr>
              <a:t>Yang, Hongyu, et al. "Learning face age progression: A pyramid architecture of gans." </a:t>
            </a:r>
            <a:r>
              <a:rPr lang="en-US" sz="2000" b="0" i="1">
                <a:effectLst/>
                <a:latin typeface="Arial" panose="020B0604020202020204" pitchFamily="34" charset="0"/>
              </a:rPr>
              <a:t>Proceedings of the IEEE conference on computer vision and pattern recognition</a:t>
            </a:r>
            <a:r>
              <a:rPr lang="en-US" sz="2000" b="0" i="0">
                <a:effectLst/>
                <a:latin typeface="Arial" panose="020B0604020202020204" pitchFamily="34" charset="0"/>
              </a:rPr>
              <a:t>. 2018.</a:t>
            </a:r>
          </a:p>
          <a:p>
            <a:endParaRPr lang="en-US" sz="2000">
              <a:latin typeface="Arial" panose="020B0604020202020204" pitchFamily="34" charset="0"/>
            </a:endParaRPr>
          </a:p>
          <a:p>
            <a:pPr marL="0" indent="0">
              <a:buNone/>
            </a:pPr>
            <a:endParaRPr lang="en-US" sz="2000"/>
          </a:p>
        </p:txBody>
      </p:sp>
    </p:spTree>
    <p:extLst>
      <p:ext uri="{BB962C8B-B14F-4D97-AF65-F5344CB8AC3E}">
        <p14:creationId xmlns:p14="http://schemas.microsoft.com/office/powerpoint/2010/main" val="4107537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DF2BD-8E58-EAAF-B0D6-713FE0F454B5}"/>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Methodology</a:t>
            </a: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9DAA1C5-F4BC-F6FA-EF56-FB334F6FA18D}"/>
              </a:ext>
            </a:extLst>
          </p:cNvPr>
          <p:cNvPicPr>
            <a:picLocks noGrp="1" noChangeAspect="1"/>
          </p:cNvPicPr>
          <p:nvPr>
            <p:ph idx="1"/>
          </p:nvPr>
        </p:nvPicPr>
        <p:blipFill>
          <a:blip r:embed="rId2"/>
          <a:stretch>
            <a:fillRect/>
          </a:stretch>
        </p:blipFill>
        <p:spPr>
          <a:xfrm>
            <a:off x="516176" y="2427541"/>
            <a:ext cx="11104549" cy="3997637"/>
          </a:xfrm>
          <a:prstGeom prst="rect">
            <a:avLst/>
          </a:prstGeom>
        </p:spPr>
      </p:pic>
    </p:spTree>
    <p:extLst>
      <p:ext uri="{BB962C8B-B14F-4D97-AF65-F5344CB8AC3E}">
        <p14:creationId xmlns:p14="http://schemas.microsoft.com/office/powerpoint/2010/main" val="68907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olor Cover">
            <a:extLst>
              <a:ext uri="{FF2B5EF4-FFF2-40B4-BE49-F238E27FC236}">
                <a16:creationId xmlns:a16="http://schemas.microsoft.com/office/drawing/2014/main" id="{FDDE486D-EC09-4733-AE74-2A4C40543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578"/>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21">
            <a:extLst>
              <a:ext uri="{FF2B5EF4-FFF2-40B4-BE49-F238E27FC236}">
                <a16:creationId xmlns:a16="http://schemas.microsoft.com/office/drawing/2014/main" id="{16EE1D2D-BC0B-46D1-9F03-BBE8CD24BC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6064235" cy="6858000"/>
            <a:chOff x="651279" y="598259"/>
            <a:chExt cx="10889442" cy="5680742"/>
          </a:xfrm>
        </p:grpSpPr>
        <p:sp>
          <p:nvSpPr>
            <p:cNvPr id="35" name="Color">
              <a:extLst>
                <a:ext uri="{FF2B5EF4-FFF2-40B4-BE49-F238E27FC236}">
                  <a16:creationId xmlns:a16="http://schemas.microsoft.com/office/drawing/2014/main" id="{06DE9A07-2825-4373-B4B2-F947E3EA7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lor">
              <a:extLst>
                <a:ext uri="{FF2B5EF4-FFF2-40B4-BE49-F238E27FC236}">
                  <a16:creationId xmlns:a16="http://schemas.microsoft.com/office/drawing/2014/main" id="{B3BEAE80-CFF3-48F6-BAB1-BC8398EE7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22AE115C-327B-96CE-5BBF-40463A61891E}"/>
              </a:ext>
            </a:extLst>
          </p:cNvPr>
          <p:cNvPicPr>
            <a:picLocks noChangeAspect="1"/>
          </p:cNvPicPr>
          <p:nvPr/>
        </p:nvPicPr>
        <p:blipFill>
          <a:blip r:embed="rId2"/>
          <a:stretch>
            <a:fillRect/>
          </a:stretch>
        </p:blipFill>
        <p:spPr>
          <a:xfrm>
            <a:off x="7132500" y="1047598"/>
            <a:ext cx="3986315" cy="1136099"/>
          </a:xfrm>
          <a:prstGeom prst="rect">
            <a:avLst/>
          </a:prstGeom>
        </p:spPr>
      </p:pic>
      <p:pic>
        <p:nvPicPr>
          <p:cNvPr id="11" name="Picture 10">
            <a:extLst>
              <a:ext uri="{FF2B5EF4-FFF2-40B4-BE49-F238E27FC236}">
                <a16:creationId xmlns:a16="http://schemas.microsoft.com/office/drawing/2014/main" id="{4494D6F1-486F-BEFB-2689-7B941D2F6D9D}"/>
              </a:ext>
            </a:extLst>
          </p:cNvPr>
          <p:cNvPicPr>
            <a:picLocks noChangeAspect="1"/>
          </p:cNvPicPr>
          <p:nvPr/>
        </p:nvPicPr>
        <p:blipFill>
          <a:blip r:embed="rId3"/>
          <a:stretch>
            <a:fillRect/>
          </a:stretch>
        </p:blipFill>
        <p:spPr>
          <a:xfrm>
            <a:off x="7132500" y="2478290"/>
            <a:ext cx="3986315" cy="961844"/>
          </a:xfrm>
          <a:prstGeom prst="rect">
            <a:avLst/>
          </a:prstGeom>
        </p:spPr>
      </p:pic>
      <p:pic>
        <p:nvPicPr>
          <p:cNvPr id="13" name="Picture 12">
            <a:extLst>
              <a:ext uri="{FF2B5EF4-FFF2-40B4-BE49-F238E27FC236}">
                <a16:creationId xmlns:a16="http://schemas.microsoft.com/office/drawing/2014/main" id="{CBB141F4-4889-050C-9973-A70F4DDD7176}"/>
              </a:ext>
            </a:extLst>
          </p:cNvPr>
          <p:cNvPicPr>
            <a:picLocks noChangeAspect="1"/>
          </p:cNvPicPr>
          <p:nvPr/>
        </p:nvPicPr>
        <p:blipFill>
          <a:blip r:embed="rId4"/>
          <a:stretch>
            <a:fillRect/>
          </a:stretch>
        </p:blipFill>
        <p:spPr>
          <a:xfrm>
            <a:off x="7132500" y="4953043"/>
            <a:ext cx="3986315" cy="926817"/>
          </a:xfrm>
          <a:prstGeom prst="rect">
            <a:avLst/>
          </a:prstGeom>
        </p:spPr>
      </p:pic>
      <p:pic>
        <p:nvPicPr>
          <p:cNvPr id="9" name="Picture 8">
            <a:extLst>
              <a:ext uri="{FF2B5EF4-FFF2-40B4-BE49-F238E27FC236}">
                <a16:creationId xmlns:a16="http://schemas.microsoft.com/office/drawing/2014/main" id="{36C073CC-0832-27E2-5BFA-11E7D1440831}"/>
              </a:ext>
            </a:extLst>
          </p:cNvPr>
          <p:cNvPicPr>
            <a:picLocks noChangeAspect="1"/>
          </p:cNvPicPr>
          <p:nvPr/>
        </p:nvPicPr>
        <p:blipFill>
          <a:blip r:embed="rId5"/>
          <a:stretch>
            <a:fillRect/>
          </a:stretch>
        </p:blipFill>
        <p:spPr>
          <a:xfrm>
            <a:off x="7132500" y="3760368"/>
            <a:ext cx="3986315" cy="587980"/>
          </a:xfrm>
          <a:prstGeom prst="rect">
            <a:avLst/>
          </a:prstGeom>
        </p:spPr>
      </p:pic>
      <p:grpSp>
        <p:nvGrpSpPr>
          <p:cNvPr id="37" name="Group 25">
            <a:extLst>
              <a:ext uri="{FF2B5EF4-FFF2-40B4-BE49-F238E27FC236}">
                <a16:creationId xmlns:a16="http://schemas.microsoft.com/office/drawing/2014/main" id="{4676B60F-98A6-4A65-98EA-6E1CEB649D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7" name="Freeform: Shape 26">
              <a:extLst>
                <a:ext uri="{FF2B5EF4-FFF2-40B4-BE49-F238E27FC236}">
                  <a16:creationId xmlns:a16="http://schemas.microsoft.com/office/drawing/2014/main" id="{60389BEA-7799-4423-A728-AE2BF8E96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7E398201-1204-4724-A20A-4F169B177C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ED91B5A2-B236-4592-8C80-71260263D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0630FACA-D2FD-4E26-80A1-360C0CA132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40661DB5-ADF3-403D-82B2-271AB761B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E946864B-CC35-4F10-8C0F-FBA8EA88E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E4289C2F-6737-4F4A-AA7B-99532294B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6EDF2BD-8E58-EAAF-B0D6-713FE0F454B5}"/>
              </a:ext>
            </a:extLst>
          </p:cNvPr>
          <p:cNvSpPr>
            <a:spLocks noGrp="1"/>
          </p:cNvSpPr>
          <p:nvPr>
            <p:ph type="title"/>
          </p:nvPr>
        </p:nvSpPr>
        <p:spPr>
          <a:xfrm>
            <a:off x="786384" y="841249"/>
            <a:ext cx="5562787" cy="2865125"/>
          </a:xfrm>
        </p:spPr>
        <p:txBody>
          <a:bodyPr anchor="b">
            <a:normAutofit/>
          </a:bodyPr>
          <a:lstStyle/>
          <a:p>
            <a:r>
              <a:rPr lang="en-US" sz="4800">
                <a:solidFill>
                  <a:schemeClr val="bg1"/>
                </a:solidFill>
              </a:rPr>
              <a:t>Methodology</a:t>
            </a:r>
          </a:p>
        </p:txBody>
      </p:sp>
      <p:sp>
        <p:nvSpPr>
          <p:cNvPr id="4" name="Content Placeholder 3">
            <a:extLst>
              <a:ext uri="{FF2B5EF4-FFF2-40B4-BE49-F238E27FC236}">
                <a16:creationId xmlns:a16="http://schemas.microsoft.com/office/drawing/2014/main" id="{1D6C1254-6C6A-AEFA-6E4C-A60350A1E916}"/>
              </a:ext>
            </a:extLst>
          </p:cNvPr>
          <p:cNvSpPr>
            <a:spLocks noGrp="1"/>
          </p:cNvSpPr>
          <p:nvPr>
            <p:ph idx="1"/>
          </p:nvPr>
        </p:nvSpPr>
        <p:spPr>
          <a:xfrm>
            <a:off x="786382" y="3724743"/>
            <a:ext cx="5562787" cy="2456601"/>
          </a:xfrm>
        </p:spPr>
        <p:txBody>
          <a:bodyPr anchor="t">
            <a:normAutofit/>
          </a:bodyPr>
          <a:lstStyle/>
          <a:p>
            <a:r>
              <a:rPr lang="en-US" sz="1800">
                <a:solidFill>
                  <a:schemeClr val="bg1"/>
                </a:solidFill>
              </a:rPr>
              <a:t>least squares loss substituting for the negative log likelihood objective, which penalizes the samples depending on how close they are to the decision boundary</a:t>
            </a:r>
          </a:p>
        </p:txBody>
      </p:sp>
    </p:spTree>
    <p:extLst>
      <p:ext uri="{BB962C8B-B14F-4D97-AF65-F5344CB8AC3E}">
        <p14:creationId xmlns:p14="http://schemas.microsoft.com/office/powerpoint/2010/main" val="1917997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1FF073-F344-0634-1650-D4EC0CD0285E}"/>
              </a:ext>
            </a:extLst>
          </p:cNvPr>
          <p:cNvSpPr>
            <a:spLocks noGrp="1"/>
          </p:cNvSpPr>
          <p:nvPr>
            <p:ph type="title"/>
          </p:nvPr>
        </p:nvSpPr>
        <p:spPr>
          <a:xfrm>
            <a:off x="838200" y="365125"/>
            <a:ext cx="10515600" cy="1325563"/>
          </a:xfrm>
        </p:spPr>
        <p:txBody>
          <a:bodyPr>
            <a:normAutofit/>
          </a:bodyPr>
          <a:lstStyle/>
          <a:p>
            <a:r>
              <a:rPr lang="en-US" sz="5400"/>
              <a:t>Dataset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5F47F5-0E9F-5535-67E7-04E23AA48B6B}"/>
              </a:ext>
            </a:extLst>
          </p:cNvPr>
          <p:cNvSpPr>
            <a:spLocks noGrp="1"/>
          </p:cNvSpPr>
          <p:nvPr>
            <p:ph idx="1"/>
          </p:nvPr>
        </p:nvSpPr>
        <p:spPr>
          <a:xfrm>
            <a:off x="838200" y="1929384"/>
            <a:ext cx="10515600" cy="4251960"/>
          </a:xfrm>
        </p:spPr>
        <p:txBody>
          <a:bodyPr>
            <a:normAutofit/>
          </a:bodyPr>
          <a:lstStyle/>
          <a:p>
            <a:r>
              <a:rPr lang="en-US" sz="2200"/>
              <a:t>MORPH mugshot dataset [5]</a:t>
            </a:r>
          </a:p>
          <a:p>
            <a:pPr lvl="1"/>
            <a:r>
              <a:rPr lang="en-US" sz="2200"/>
              <a:t>52,099 color images with near-frontal pose, neutral expression, and uniform illumination.</a:t>
            </a:r>
          </a:p>
          <a:p>
            <a:pPr lvl="1"/>
            <a:r>
              <a:rPr lang="en-US" sz="2200"/>
              <a:t>The subject age ranges from 16 to 77 years old, with the average age being approximately 33.</a:t>
            </a:r>
          </a:p>
          <a:p>
            <a:pPr lvl="1"/>
            <a:r>
              <a:rPr lang="en-US" sz="2200"/>
              <a:t>The longitudinal age span of a subject varies from 46 days to 33 years.</a:t>
            </a:r>
          </a:p>
          <a:p>
            <a:r>
              <a:rPr lang="en-US" sz="2200"/>
              <a:t>Cross-Age Celebrity Dataset (CACD) [6] </a:t>
            </a:r>
          </a:p>
          <a:p>
            <a:pPr lvl="1"/>
            <a:r>
              <a:rPr lang="en-US" sz="2200"/>
              <a:t>collected via the Google Image Search.</a:t>
            </a:r>
          </a:p>
          <a:p>
            <a:pPr lvl="1"/>
            <a:r>
              <a:rPr lang="en-US" sz="2200"/>
              <a:t>containing 163,446 face images of 2,000 celebrities across 10 years, with age ranging from 14 to 62.</a:t>
            </a:r>
          </a:p>
        </p:txBody>
      </p:sp>
    </p:spTree>
    <p:extLst>
      <p:ext uri="{BB962C8B-B14F-4D97-AF65-F5344CB8AC3E}">
        <p14:creationId xmlns:p14="http://schemas.microsoft.com/office/powerpoint/2010/main" val="273896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656</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Learning Face Age Progression: A Pyramid Architecture of GANs</vt:lpstr>
      <vt:lpstr>Group Details</vt:lpstr>
      <vt:lpstr>Problem Statement</vt:lpstr>
      <vt:lpstr>Related Work </vt:lpstr>
      <vt:lpstr>Related Work</vt:lpstr>
      <vt:lpstr>Selected Paper</vt:lpstr>
      <vt:lpstr>Methodology</vt:lpstr>
      <vt:lpstr>Methodology</vt:lpstr>
      <vt:lpstr>Dataset</vt:lpstr>
      <vt:lpstr>Dataset</vt:lpstr>
      <vt:lpstr>Evaluation Metrics</vt:lpstr>
      <vt:lpstr>Results </vt:lpstr>
      <vt:lpstr>Results </vt:lpstr>
      <vt:lpstr>Results </vt:lpstr>
      <vt:lpstr>Contributions</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Face Age Progression: A Pyramid Architecture of GANs</dc:title>
  <dc:creator>Ali Khalid</dc:creator>
  <cp:lastModifiedBy>Ali Khalid</cp:lastModifiedBy>
  <cp:revision>2</cp:revision>
  <dcterms:created xsi:type="dcterms:W3CDTF">2022-07-28T10:09:47Z</dcterms:created>
  <dcterms:modified xsi:type="dcterms:W3CDTF">2022-07-28T13:14:45Z</dcterms:modified>
</cp:coreProperties>
</file>