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60" r:id="rId5"/>
    <p:sldId id="258" r:id="rId6"/>
    <p:sldId id="259" r:id="rId7"/>
    <p:sldId id="264" r:id="rId8"/>
    <p:sldId id="261" r:id="rId9"/>
    <p:sldId id="262" r:id="rId10"/>
    <p:sldId id="263"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105" d="100"/>
          <a:sy n="105" d="100"/>
        </p:scale>
        <p:origin x="67"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7E06-6428-237E-6B04-CD1FFBE6A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AC39D-BC17-D561-1AB1-2A4919C6B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D24BD-906F-9CC0-6EF3-24A39C9E3B35}"/>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F41246C3-0815-BFDC-08F4-8567B07A9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9AD77-82AA-B190-2942-3AAC072A4E76}"/>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403538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2EBE-177C-0838-086D-F245189878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C67A6-C577-2659-D353-F7AF0FB33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C0490-FF9B-7816-4742-72E2CFCA7137}"/>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2DB45071-48A0-315F-6F7D-D517D163D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E61FB-FFC6-DCE6-890D-0C7C723B68CC}"/>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86492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F676-8685-1F5F-FED0-BFFCEC07D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A8370-FA49-3308-2C04-B2D2E96D4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E4A3A-43AA-FDEF-7EA5-A1C1FA50D189}"/>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652296BB-52DC-4A17-3DD7-F2DC8E90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837F9-8DC8-8EDA-F96F-6F01EABCFD3C}"/>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93293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1350-65A8-342D-DA72-F609FDD3E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C32A4-EED8-BEC5-88F4-717D8DCE92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2FF96-EDD9-B2F3-310D-332C5DE984EE}"/>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7E3F3FE8-7D9F-832C-94CB-DBA0D1392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86212-0AAA-BC76-DFC2-1A98B9FE009A}"/>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78249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2B19-5492-F85E-BB3D-C348EE825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21839C-E33B-3104-07FE-CFDE9F0F3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F0175-67D6-9B7F-0AD0-0A865CA147F7}"/>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FC7162B9-65B6-2551-754D-76097D09F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2B28A-F968-899E-A06A-E122B7BCB2DC}"/>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64303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887A-F454-CDD3-274D-58D2C30F9B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1DC1C-7624-0D5A-F827-A931F21A1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3017C-85C3-A3F4-0D49-E5C918FCC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5386A8-FB60-EADA-D405-37F7B8B7D86F}"/>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6" name="Footer Placeholder 5">
            <a:extLst>
              <a:ext uri="{FF2B5EF4-FFF2-40B4-BE49-F238E27FC236}">
                <a16:creationId xmlns:a16="http://schemas.microsoft.com/office/drawing/2014/main" id="{32CC4562-61BF-368C-EDCB-DA313E321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6710D-122A-681D-CB56-D3BFBD6981AE}"/>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13872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0148-7737-27F0-FA14-71AC339B72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EDEF6B-7571-9CBE-96ED-176544F55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818833-A125-2958-A4A3-366A690DC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3B54E-806F-AAC7-6B1F-DB294FE59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A44A4-F0FE-5E7E-C0E7-998AE19A4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49047-FA9C-E71F-383D-B335C64BCEB6}"/>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8" name="Footer Placeholder 7">
            <a:extLst>
              <a:ext uri="{FF2B5EF4-FFF2-40B4-BE49-F238E27FC236}">
                <a16:creationId xmlns:a16="http://schemas.microsoft.com/office/drawing/2014/main" id="{104AA35B-A829-1358-4D76-9F3B28E36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AA738-9F09-87D3-96A7-18D329F82E22}"/>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98375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D6F1-A5F0-52A3-6840-5AA0D649E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6FA902-B297-7195-6B15-1B40FC6FC5A4}"/>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4" name="Footer Placeholder 3">
            <a:extLst>
              <a:ext uri="{FF2B5EF4-FFF2-40B4-BE49-F238E27FC236}">
                <a16:creationId xmlns:a16="http://schemas.microsoft.com/office/drawing/2014/main" id="{5EA011D7-BF36-C33B-3279-08FB6FFFAE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F1C1AA-A7C8-3840-7699-28E95D631354}"/>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37971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24D14-9C54-ABAD-C156-7D9A9E97FE23}"/>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3" name="Footer Placeholder 2">
            <a:extLst>
              <a:ext uri="{FF2B5EF4-FFF2-40B4-BE49-F238E27FC236}">
                <a16:creationId xmlns:a16="http://schemas.microsoft.com/office/drawing/2014/main" id="{BC4F6A00-BAF0-591C-672C-F5B6D6CC0C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BB851E-E608-CC47-4B86-38D627DD5951}"/>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37526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FF51-B370-853C-A7E5-E3BD7ECC2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833200-E274-97AF-8E5B-39B5E0254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F9F56-2F4E-80BF-9AE1-BBA18261C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8EFB3-A596-3384-3735-FE54465C45C9}"/>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6" name="Footer Placeholder 5">
            <a:extLst>
              <a:ext uri="{FF2B5EF4-FFF2-40B4-BE49-F238E27FC236}">
                <a16:creationId xmlns:a16="http://schemas.microsoft.com/office/drawing/2014/main" id="{46E6FA7F-A423-84EA-EE8E-DF59D6F4B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1BA3D-90EB-CBA0-D75E-14953A6BC4F5}"/>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20221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BD29-0423-932C-6717-090A6BD9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4525D-5E8A-DC3C-58F2-E23F86D6E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46004D-BD3B-A136-BC61-17CA1E3D5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8CF6C-741E-C17D-81FD-BAF29327AE67}"/>
              </a:ext>
            </a:extLst>
          </p:cNvPr>
          <p:cNvSpPr>
            <a:spLocks noGrp="1"/>
          </p:cNvSpPr>
          <p:nvPr>
            <p:ph type="dt" sz="half" idx="10"/>
          </p:nvPr>
        </p:nvSpPr>
        <p:spPr/>
        <p:txBody>
          <a:bodyPr/>
          <a:lstStyle/>
          <a:p>
            <a:fld id="{A5D2578E-F8ED-448C-B20F-5AE428ABF13B}" type="datetimeFigureOut">
              <a:rPr lang="en-US" smtClean="0"/>
              <a:t>11/27/2023</a:t>
            </a:fld>
            <a:endParaRPr lang="en-US"/>
          </a:p>
        </p:txBody>
      </p:sp>
      <p:sp>
        <p:nvSpPr>
          <p:cNvPr id="6" name="Footer Placeholder 5">
            <a:extLst>
              <a:ext uri="{FF2B5EF4-FFF2-40B4-BE49-F238E27FC236}">
                <a16:creationId xmlns:a16="http://schemas.microsoft.com/office/drawing/2014/main" id="{D746C091-0EB1-82C5-7ACD-7221EF83E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91FB51-66D6-3140-C8CB-884AEF0FED6E}"/>
              </a:ext>
            </a:extLst>
          </p:cNvPr>
          <p:cNvSpPr>
            <a:spLocks noGrp="1"/>
          </p:cNvSpPr>
          <p:nvPr>
            <p:ph type="sldNum" sz="quarter" idx="12"/>
          </p:nvPr>
        </p:nvSpPr>
        <p:spPr/>
        <p:txBody>
          <a:bodyPr/>
          <a:lstStyle/>
          <a:p>
            <a:fld id="{8F184EEE-15C1-4B91-8D53-ED78BE88BF8A}" type="slidenum">
              <a:rPr lang="en-US" smtClean="0"/>
              <a:t>‹#›</a:t>
            </a:fld>
            <a:endParaRPr lang="en-US"/>
          </a:p>
        </p:txBody>
      </p:sp>
    </p:spTree>
    <p:extLst>
      <p:ext uri="{BB962C8B-B14F-4D97-AF65-F5344CB8AC3E}">
        <p14:creationId xmlns:p14="http://schemas.microsoft.com/office/powerpoint/2010/main" val="219106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E5826-DC46-D276-3EB6-F42F9FD3B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52D2D2-CE41-E8D4-219F-480848DEB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8EC36-4509-E18C-4612-1FA6EF8B6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578E-F8ED-448C-B20F-5AE428ABF13B}" type="datetimeFigureOut">
              <a:rPr lang="en-US" smtClean="0"/>
              <a:t>11/27/2023</a:t>
            </a:fld>
            <a:endParaRPr lang="en-US"/>
          </a:p>
        </p:txBody>
      </p:sp>
      <p:sp>
        <p:nvSpPr>
          <p:cNvPr id="5" name="Footer Placeholder 4">
            <a:extLst>
              <a:ext uri="{FF2B5EF4-FFF2-40B4-BE49-F238E27FC236}">
                <a16:creationId xmlns:a16="http://schemas.microsoft.com/office/drawing/2014/main" id="{0A51EB55-DCCB-2368-77C7-B246D89E1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F702DC-88B7-D656-7EDF-D02313281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84EEE-15C1-4B91-8D53-ED78BE88BF8A}" type="slidenum">
              <a:rPr lang="en-US" smtClean="0"/>
              <a:t>‹#›</a:t>
            </a:fld>
            <a:endParaRPr lang="en-US"/>
          </a:p>
        </p:txBody>
      </p:sp>
    </p:spTree>
    <p:extLst>
      <p:ext uri="{BB962C8B-B14F-4D97-AF65-F5344CB8AC3E}">
        <p14:creationId xmlns:p14="http://schemas.microsoft.com/office/powerpoint/2010/main" val="185332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Windows_Regist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software-download/windows10" TargetMode="External"/><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 Id="rId4" Type="http://schemas.openxmlformats.org/officeDocument/2006/relationships/hyperlink" Target="https://github.com/mandiant/flare-v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ationalSecurityAgency/ghidra" TargetMode="External"/><Relationship Id="rId2" Type="http://schemas.openxmlformats.org/officeDocument/2006/relationships/hyperlink" Target="https://www.nirsoft.net/utils/hash_my_file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Executable" TargetMode="External"/><Relationship Id="rId7" Type="http://schemas.openxmlformats.org/officeDocument/2006/relationships/hyperlink" Target="https://wiki.osdev.org/PE#:~:text=Optional%20header,-The%20optional%20PE&amp;text=The%20optional%20PE%20header%20begins,running%20on%20a%20compatible%20system." TargetMode="External"/><Relationship Id="rId2" Type="http://schemas.openxmlformats.org/officeDocument/2006/relationships/hyperlink" Target="https://en.wikipedia.org/wiki/File_format" TargetMode="External"/><Relationship Id="rId1" Type="http://schemas.openxmlformats.org/officeDocument/2006/relationships/slideLayout" Target="../slideLayouts/slideLayout2.xml"/><Relationship Id="rId6" Type="http://schemas.openxmlformats.org/officeDocument/2006/relationships/hyperlink" Target="https://medium.com/ax1al/a-brief-introduction-to-pe-format-6052914cc8dd" TargetMode="External"/><Relationship Id="rId5" Type="http://schemas.openxmlformats.org/officeDocument/2006/relationships/hyperlink" Target="https://en.wikipedia.org/wiki/Dynamic-link_library" TargetMode="External"/><Relationship Id="rId4" Type="http://schemas.openxmlformats.org/officeDocument/2006/relationships/hyperlink" Target="https://en.wikipedia.org/wiki/Object_fi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ortinet.com/resources/cyberglossary/spyware" TargetMode="External"/><Relationship Id="rId7" Type="http://schemas.openxmlformats.org/officeDocument/2006/relationships/hyperlink" Target="https://www.fortinet.com/resources/cyberglossary/malware" TargetMode="External"/><Relationship Id="rId2" Type="http://schemas.openxmlformats.org/officeDocument/2006/relationships/hyperlink" Target="https://www.crowdstrike.com/cybersecurity-101/malware/" TargetMode="External"/><Relationship Id="rId1" Type="http://schemas.openxmlformats.org/officeDocument/2006/relationships/slideLayout" Target="../slideLayouts/slideLayout2.xml"/><Relationship Id="rId6" Type="http://schemas.openxmlformats.org/officeDocument/2006/relationships/hyperlink" Target="https://www.fortinet.com/resources/cyberglossary/ransomware" TargetMode="External"/><Relationship Id="rId5" Type="http://schemas.openxmlformats.org/officeDocument/2006/relationships/hyperlink" Target="https://www.fortinet.com/resources/cyberglossary/malvertising" TargetMode="External"/><Relationship Id="rId4" Type="http://schemas.openxmlformats.org/officeDocument/2006/relationships/hyperlink" Target="https://www.fortinet.com/resources/cyberglossary/computer-vir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rojan_horse_(computing)" TargetMode="External"/><Relationship Id="rId2" Type="http://schemas.openxmlformats.org/officeDocument/2006/relationships/hyperlink" Target="https://www.ibm.com/topics/malware" TargetMode="External"/><Relationship Id="rId1" Type="http://schemas.openxmlformats.org/officeDocument/2006/relationships/slideLayout" Target="../slideLayouts/slideLayout2.xml"/><Relationship Id="rId6" Type="http://schemas.openxmlformats.org/officeDocument/2006/relationships/hyperlink" Target="https://en.wikipedia.org/wiki/Backdoor_(computing)" TargetMode="External"/><Relationship Id="rId5" Type="http://schemas.openxmlformats.org/officeDocument/2006/relationships/hyperlink" Target="https://en.wikipedia.org/wiki/Computer_virus" TargetMode="External"/><Relationship Id="rId4" Type="http://schemas.openxmlformats.org/officeDocument/2006/relationships/hyperlink" Target="https://en.wikipedia.org/wiki/Malw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ynamic-link_library" TargetMode="External"/><Relationship Id="rId2" Type="http://schemas.openxmlformats.org/officeDocument/2006/relationships/hyperlink" Target="https://en.wikipedia.org/wiki/Portable_Executable"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instruction-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33A5-84C9-92CF-FF01-5E386EC5284D}"/>
              </a:ext>
            </a:extLst>
          </p:cNvPr>
          <p:cNvSpPr>
            <a:spLocks noGrp="1"/>
          </p:cNvSpPr>
          <p:nvPr>
            <p:ph type="title"/>
          </p:nvPr>
        </p:nvSpPr>
        <p:spPr>
          <a:xfrm>
            <a:off x="8153400" y="1128094"/>
            <a:ext cx="3676650" cy="1415270"/>
          </a:xfrm>
        </p:spPr>
        <p:txBody>
          <a:bodyPr anchor="t">
            <a:normAutofit/>
          </a:bodyPr>
          <a:lstStyle/>
          <a:p>
            <a:r>
              <a:rPr lang="en-US" sz="3200" b="1" dirty="0"/>
              <a:t>Malware analysis course for beginners </a:t>
            </a:r>
          </a:p>
        </p:txBody>
      </p:sp>
      <p:pic>
        <p:nvPicPr>
          <p:cNvPr id="5" name="Content Placeholder 4">
            <a:extLst>
              <a:ext uri="{FF2B5EF4-FFF2-40B4-BE49-F238E27FC236}">
                <a16:creationId xmlns:a16="http://schemas.microsoft.com/office/drawing/2014/main" id="{95C774E2-67FF-2F90-9676-3B084296B796}"/>
              </a:ext>
            </a:extLst>
          </p:cNvPr>
          <p:cNvPicPr>
            <a:picLocks noChangeAspect="1"/>
          </p:cNvPicPr>
          <p:nvPr/>
        </p:nvPicPr>
        <p:blipFill rotWithShape="1">
          <a:blip r:embed="rId2"/>
          <a:srcRect t="3761" r="3" b="5678"/>
          <a:stretch/>
        </p:blipFill>
        <p:spPr>
          <a:xfrm>
            <a:off x="-9886" y="10"/>
            <a:ext cx="7572605" cy="6857990"/>
          </a:xfrm>
          <a:prstGeom prst="rect">
            <a:avLst/>
          </a:prstGeom>
        </p:spPr>
      </p:pic>
      <p:cxnSp>
        <p:nvCxnSpPr>
          <p:cNvPr id="12" name="Straight Connector 1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C10D7E6-0829-0F34-CDF3-9EEF6B22D788}"/>
              </a:ext>
            </a:extLst>
          </p:cNvPr>
          <p:cNvSpPr>
            <a:spLocks noGrp="1"/>
          </p:cNvSpPr>
          <p:nvPr>
            <p:ph idx="1"/>
          </p:nvPr>
        </p:nvSpPr>
        <p:spPr>
          <a:xfrm>
            <a:off x="8153400" y="2543364"/>
            <a:ext cx="3434180" cy="3599019"/>
          </a:xfrm>
        </p:spPr>
        <p:txBody>
          <a:bodyPr>
            <a:normAutofit/>
          </a:bodyPr>
          <a:lstStyle/>
          <a:p>
            <a:r>
              <a:rPr lang="en-US" sz="2000" b="0" i="0" dirty="0">
                <a:solidFill>
                  <a:srgbClr val="333333"/>
                </a:solidFill>
                <a:effectLst/>
                <a:latin typeface="Open Sans" panose="020B0606030504020204" pitchFamily="34" charset="0"/>
              </a:rPr>
              <a:t>I think computer viruses should count as life ... I think it says something about human nature that the only form of life we have created so far is purely destructive. We've created life in our own image     </a:t>
            </a:r>
          </a:p>
          <a:p>
            <a:pPr marL="0" indent="0" algn="l">
              <a:buNone/>
            </a:pPr>
            <a:r>
              <a:rPr lang="en-US" sz="1800" b="0" i="0" dirty="0">
                <a:solidFill>
                  <a:srgbClr val="202124"/>
                </a:solidFill>
                <a:effectLst/>
                <a:latin typeface="Google Sans"/>
              </a:rPr>
              <a:t> </a:t>
            </a:r>
            <a:r>
              <a:rPr lang="en-US" sz="1800" b="0" i="0" dirty="0">
                <a:solidFill>
                  <a:srgbClr val="0000FF"/>
                </a:solidFill>
                <a:effectLst/>
                <a:latin typeface="Google Sans"/>
              </a:rPr>
              <a:t>Stephen Hawking</a:t>
            </a:r>
          </a:p>
        </p:txBody>
      </p:sp>
    </p:spTree>
    <p:extLst>
      <p:ext uri="{BB962C8B-B14F-4D97-AF65-F5344CB8AC3E}">
        <p14:creationId xmlns:p14="http://schemas.microsoft.com/office/powerpoint/2010/main" val="137470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2BC5-D0B7-CEF4-836A-FF53FE85D825}"/>
              </a:ext>
            </a:extLst>
          </p:cNvPr>
          <p:cNvSpPr>
            <a:spLocks noGrp="1"/>
          </p:cNvSpPr>
          <p:nvPr>
            <p:ph type="title"/>
          </p:nvPr>
        </p:nvSpPr>
        <p:spPr/>
        <p:txBody>
          <a:bodyPr/>
          <a:lstStyle/>
          <a:p>
            <a:r>
              <a:rPr lang="en-US" b="1" dirty="0"/>
              <a:t>Dynamic analysis in details </a:t>
            </a:r>
          </a:p>
        </p:txBody>
      </p:sp>
      <p:sp>
        <p:nvSpPr>
          <p:cNvPr id="3" name="Content Placeholder 2">
            <a:extLst>
              <a:ext uri="{FF2B5EF4-FFF2-40B4-BE49-F238E27FC236}">
                <a16:creationId xmlns:a16="http://schemas.microsoft.com/office/drawing/2014/main" id="{3E03D370-B49B-7E08-63EA-BB4D1FECE311}"/>
              </a:ext>
            </a:extLst>
          </p:cNvPr>
          <p:cNvSpPr>
            <a:spLocks noGrp="1"/>
          </p:cNvSpPr>
          <p:nvPr>
            <p:ph idx="1"/>
          </p:nvPr>
        </p:nvSpPr>
        <p:spPr>
          <a:xfrm>
            <a:off x="838200" y="1825624"/>
            <a:ext cx="10515600" cy="2569913"/>
          </a:xfrm>
        </p:spPr>
        <p:txBody>
          <a:bodyPr/>
          <a:lstStyle/>
          <a:p>
            <a:pPr algn="l">
              <a:buFont typeface="+mj-lt"/>
              <a:buAutoNum type="arabicPeriod"/>
            </a:pPr>
            <a:r>
              <a:rPr lang="en-US" i="0" dirty="0">
                <a:solidFill>
                  <a:schemeClr val="bg2">
                    <a:lumMod val="10000"/>
                  </a:schemeClr>
                </a:solidFill>
                <a:effectLst/>
                <a:latin typeface="Roboto" panose="02000000000000000000" pitchFamily="2" charset="0"/>
              </a:rPr>
              <a:t>Network Connections</a:t>
            </a:r>
          </a:p>
          <a:p>
            <a:pPr algn="l">
              <a:buFont typeface="+mj-lt"/>
              <a:buAutoNum type="arabicPeriod"/>
            </a:pPr>
            <a:r>
              <a:rPr lang="en-US" i="0" dirty="0">
                <a:solidFill>
                  <a:schemeClr val="bg2">
                    <a:lumMod val="10000"/>
                  </a:schemeClr>
                </a:solidFill>
                <a:effectLst/>
                <a:latin typeface="Roboto" panose="02000000000000000000" pitchFamily="2" charset="0"/>
              </a:rPr>
              <a:t>File Events</a:t>
            </a:r>
          </a:p>
          <a:p>
            <a:pPr algn="l">
              <a:buFont typeface="+mj-lt"/>
              <a:buAutoNum type="arabicPeriod"/>
            </a:pPr>
            <a:r>
              <a:rPr lang="en-US" i="0" dirty="0">
                <a:solidFill>
                  <a:schemeClr val="bg2">
                    <a:lumMod val="10000"/>
                  </a:schemeClr>
                </a:solidFill>
                <a:effectLst/>
                <a:latin typeface="Roboto" panose="02000000000000000000" pitchFamily="2" charset="0"/>
              </a:rPr>
              <a:t>Process Events</a:t>
            </a:r>
          </a:p>
          <a:p>
            <a:pPr algn="l">
              <a:buFont typeface="+mj-lt"/>
              <a:buAutoNum type="arabicPeriod"/>
            </a:pPr>
            <a:r>
              <a:rPr lang="en-US" i="0" dirty="0">
                <a:solidFill>
                  <a:schemeClr val="bg2">
                    <a:lumMod val="10000"/>
                  </a:schemeClr>
                </a:solidFill>
                <a:effectLst/>
                <a:latin typeface="Roboto" panose="02000000000000000000" pitchFamily="2" charset="0"/>
              </a:rPr>
              <a:t>Registry Events </a:t>
            </a:r>
            <a:r>
              <a:rPr lang="en-US" i="0" dirty="0">
                <a:solidFill>
                  <a:schemeClr val="bg2">
                    <a:lumMod val="10000"/>
                  </a:schemeClr>
                </a:solidFill>
                <a:effectLst/>
                <a:latin typeface="Roboto" panose="02000000000000000000" pitchFamily="2" charset="0"/>
                <a:hlinkClick r:id="rId2"/>
              </a:rPr>
              <a:t>link</a:t>
            </a:r>
            <a:endParaRPr lang="en-US" i="0" dirty="0">
              <a:solidFill>
                <a:schemeClr val="bg2">
                  <a:lumMod val="10000"/>
                </a:schemeClr>
              </a:solidFill>
              <a:effectLst/>
              <a:latin typeface="Roboto" panose="02000000000000000000" pitchFamily="2" charset="0"/>
            </a:endParaRPr>
          </a:p>
        </p:txBody>
      </p:sp>
    </p:spTree>
    <p:extLst>
      <p:ext uri="{BB962C8B-B14F-4D97-AF65-F5344CB8AC3E}">
        <p14:creationId xmlns:p14="http://schemas.microsoft.com/office/powerpoint/2010/main" val="31746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A181-0447-B899-E2DF-FF1EA4D31330}"/>
              </a:ext>
            </a:extLst>
          </p:cNvPr>
          <p:cNvSpPr>
            <a:spLocks noGrp="1"/>
          </p:cNvSpPr>
          <p:nvPr>
            <p:ph type="title"/>
          </p:nvPr>
        </p:nvSpPr>
        <p:spPr/>
        <p:txBody>
          <a:bodyPr/>
          <a:lstStyle/>
          <a:p>
            <a:r>
              <a:rPr lang="en-US" b="1" dirty="0"/>
              <a:t>building the lab</a:t>
            </a:r>
          </a:p>
        </p:txBody>
      </p:sp>
      <p:sp>
        <p:nvSpPr>
          <p:cNvPr id="3" name="Content Placeholder 2">
            <a:extLst>
              <a:ext uri="{FF2B5EF4-FFF2-40B4-BE49-F238E27FC236}">
                <a16:creationId xmlns:a16="http://schemas.microsoft.com/office/drawing/2014/main" id="{22FEAFF6-17D9-3DB3-8900-C2123C2CDE72}"/>
              </a:ext>
            </a:extLst>
          </p:cNvPr>
          <p:cNvSpPr>
            <a:spLocks noGrp="1"/>
          </p:cNvSpPr>
          <p:nvPr>
            <p:ph idx="1"/>
          </p:nvPr>
        </p:nvSpPr>
        <p:spPr/>
        <p:txBody>
          <a:bodyPr/>
          <a:lstStyle/>
          <a:p>
            <a:r>
              <a:rPr lang="en-US" dirty="0"/>
              <a:t>What we </a:t>
            </a:r>
            <a:r>
              <a:rPr lang="en-US" dirty="0" err="1"/>
              <a:t>gonna</a:t>
            </a:r>
            <a:r>
              <a:rPr lang="en-US" dirty="0"/>
              <a:t> need?</a:t>
            </a:r>
          </a:p>
          <a:p>
            <a:r>
              <a:rPr lang="en-US" dirty="0" err="1">
                <a:hlinkClick r:id="rId2"/>
              </a:rPr>
              <a:t>virtualbox</a:t>
            </a:r>
            <a:r>
              <a:rPr lang="en-US" dirty="0"/>
              <a:t> or </a:t>
            </a:r>
            <a:r>
              <a:rPr lang="en-US" dirty="0" err="1"/>
              <a:t>Vmware</a:t>
            </a:r>
            <a:endParaRPr lang="en-US" dirty="0"/>
          </a:p>
          <a:p>
            <a:r>
              <a:rPr lang="en-US" dirty="0"/>
              <a:t>Windows 10 iso image </a:t>
            </a:r>
            <a:r>
              <a:rPr lang="en-US" dirty="0">
                <a:hlinkClick r:id="rId3"/>
              </a:rPr>
              <a:t>link</a:t>
            </a:r>
            <a:endParaRPr lang="en-US" dirty="0"/>
          </a:p>
          <a:p>
            <a:r>
              <a:rPr lang="en-US" dirty="0"/>
              <a:t>VLARE VM </a:t>
            </a:r>
            <a:r>
              <a:rPr lang="en-US" dirty="0">
                <a:hlinkClick r:id="rId4"/>
              </a:rPr>
              <a:t>link</a:t>
            </a:r>
            <a:endParaRPr lang="en-US" dirty="0"/>
          </a:p>
          <a:p>
            <a:endParaRPr lang="en-US" dirty="0"/>
          </a:p>
        </p:txBody>
      </p:sp>
    </p:spTree>
    <p:extLst>
      <p:ext uri="{BB962C8B-B14F-4D97-AF65-F5344CB8AC3E}">
        <p14:creationId xmlns:p14="http://schemas.microsoft.com/office/powerpoint/2010/main" val="287623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228C-5E44-6938-FAD0-4B119C37F2A0}"/>
              </a:ext>
            </a:extLst>
          </p:cNvPr>
          <p:cNvSpPr>
            <a:spLocks noGrp="1"/>
          </p:cNvSpPr>
          <p:nvPr>
            <p:ph type="title"/>
          </p:nvPr>
        </p:nvSpPr>
        <p:spPr>
          <a:xfrm>
            <a:off x="838200" y="1"/>
            <a:ext cx="10515600" cy="1089660"/>
          </a:xfrm>
        </p:spPr>
        <p:txBody>
          <a:bodyPr/>
          <a:lstStyle/>
          <a:p>
            <a:r>
              <a:rPr lang="en-US" dirty="0"/>
              <a:t>Basic configuration with your VM</a:t>
            </a:r>
          </a:p>
        </p:txBody>
      </p:sp>
      <p:sp>
        <p:nvSpPr>
          <p:cNvPr id="3" name="Content Placeholder 2">
            <a:extLst>
              <a:ext uri="{FF2B5EF4-FFF2-40B4-BE49-F238E27FC236}">
                <a16:creationId xmlns:a16="http://schemas.microsoft.com/office/drawing/2014/main" id="{A02DD2A2-CA6F-75B0-60E7-98A80F9251B4}"/>
              </a:ext>
            </a:extLst>
          </p:cNvPr>
          <p:cNvSpPr>
            <a:spLocks noGrp="1"/>
          </p:cNvSpPr>
          <p:nvPr>
            <p:ph idx="1"/>
          </p:nvPr>
        </p:nvSpPr>
        <p:spPr>
          <a:xfrm>
            <a:off x="327660" y="1013460"/>
            <a:ext cx="11026140" cy="5479415"/>
          </a:xfrm>
        </p:spPr>
        <p:txBody>
          <a:bodyPr>
            <a:normAutofit/>
          </a:bodyPr>
          <a:lstStyle/>
          <a:p>
            <a:r>
              <a:rPr lang="en-US" dirty="0"/>
              <a:t>Disable windows auto updates &gt; </a:t>
            </a:r>
            <a:r>
              <a:rPr lang="en-US" dirty="0" err="1"/>
              <a:t>services.msc</a:t>
            </a:r>
            <a:endParaRPr lang="en-US" dirty="0"/>
          </a:p>
          <a:p>
            <a:r>
              <a:rPr lang="en-US" dirty="0"/>
              <a:t>Disable windows defender &gt; </a:t>
            </a:r>
            <a:r>
              <a:rPr lang="en-US" dirty="0" err="1"/>
              <a:t>gpedit.msc</a:t>
            </a:r>
            <a:endParaRPr lang="en-US" dirty="0"/>
          </a:p>
          <a:p>
            <a:r>
              <a:rPr lang="en-US" dirty="0"/>
              <a:t>disable shared folders </a:t>
            </a:r>
          </a:p>
          <a:p>
            <a:r>
              <a:rPr lang="en-US" dirty="0"/>
              <a:t>disable windows defender and firewall then take the snapshot</a:t>
            </a:r>
          </a:p>
          <a:p>
            <a:r>
              <a:rPr lang="en-US" dirty="0"/>
              <a:t>do not use </a:t>
            </a:r>
            <a:r>
              <a:rPr lang="en-US" dirty="0" err="1"/>
              <a:t>usb</a:t>
            </a:r>
            <a:r>
              <a:rPr lang="en-US" dirty="0"/>
              <a:t> devices in the </a:t>
            </a:r>
            <a:r>
              <a:rPr lang="en-US" dirty="0" err="1"/>
              <a:t>vm</a:t>
            </a:r>
            <a:r>
              <a:rPr lang="en-US" dirty="0"/>
              <a:t> compress all samples with password</a:t>
            </a:r>
          </a:p>
          <a:p>
            <a:r>
              <a:rPr lang="en-US" dirty="0"/>
              <a:t> take snap shot </a:t>
            </a:r>
          </a:p>
          <a:p>
            <a:r>
              <a:rPr lang="en-US" dirty="0"/>
              <a:t>do not log in with any of </a:t>
            </a:r>
            <a:r>
              <a:rPr lang="en-US" dirty="0" err="1"/>
              <a:t>ur</a:t>
            </a:r>
            <a:r>
              <a:rPr lang="en-US" dirty="0"/>
              <a:t> accounts or sensitive data </a:t>
            </a:r>
          </a:p>
          <a:p>
            <a:r>
              <a:rPr lang="en-US" dirty="0"/>
              <a:t>install some third party programs (ninite.com)to tell the malware it is a real machine and give it high </a:t>
            </a:r>
            <a:r>
              <a:rPr lang="en-US" dirty="0" err="1"/>
              <a:t>cpu</a:t>
            </a:r>
            <a:r>
              <a:rPr lang="en-US" dirty="0"/>
              <a:t> and ram if </a:t>
            </a:r>
            <a:r>
              <a:rPr lang="en-US"/>
              <a:t>it possible</a:t>
            </a:r>
            <a:endParaRPr lang="en-US" dirty="0"/>
          </a:p>
          <a:p>
            <a:r>
              <a:rPr lang="en-US" dirty="0"/>
              <a:t>use </a:t>
            </a:r>
            <a:r>
              <a:rPr lang="en-US" dirty="0" err="1"/>
              <a:t>fakenet</a:t>
            </a:r>
            <a:r>
              <a:rPr lang="en-US" dirty="0"/>
              <a:t> to trick the malware that </a:t>
            </a:r>
            <a:r>
              <a:rPr lang="en-US" dirty="0" err="1"/>
              <a:t>ur</a:t>
            </a:r>
            <a:r>
              <a:rPr lang="en-US" dirty="0"/>
              <a:t> machine online </a:t>
            </a:r>
          </a:p>
          <a:p>
            <a:r>
              <a:rPr lang="en-US" dirty="0"/>
              <a:t>Inside </a:t>
            </a:r>
            <a:r>
              <a:rPr lang="en-US" dirty="0" err="1"/>
              <a:t>flarevm</a:t>
            </a:r>
            <a:r>
              <a:rPr lang="en-US" dirty="0"/>
              <a:t> download </a:t>
            </a:r>
            <a:r>
              <a:rPr lang="en-US" dirty="0" err="1">
                <a:hlinkClick r:id="rId2"/>
              </a:rPr>
              <a:t>hashmyfiles</a:t>
            </a:r>
            <a:r>
              <a:rPr lang="en-US" dirty="0"/>
              <a:t>, </a:t>
            </a:r>
            <a:r>
              <a:rPr lang="en-US" dirty="0" err="1">
                <a:hlinkClick r:id="rId3"/>
              </a:rPr>
              <a:t>ghidra</a:t>
            </a:r>
            <a:endParaRPr lang="en-US" dirty="0"/>
          </a:p>
        </p:txBody>
      </p:sp>
    </p:spTree>
    <p:extLst>
      <p:ext uri="{BB962C8B-B14F-4D97-AF65-F5344CB8AC3E}">
        <p14:creationId xmlns:p14="http://schemas.microsoft.com/office/powerpoint/2010/main" val="109532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50EC-0B61-CB8E-B6F9-A2BB19F2FF15}"/>
              </a:ext>
            </a:extLst>
          </p:cNvPr>
          <p:cNvSpPr>
            <a:spLocks noGrp="1"/>
          </p:cNvSpPr>
          <p:nvPr>
            <p:ph type="title"/>
          </p:nvPr>
        </p:nvSpPr>
        <p:spPr/>
        <p:txBody>
          <a:bodyPr/>
          <a:lstStyle/>
          <a:p>
            <a:r>
              <a:rPr lang="en-US" dirty="0"/>
              <a:t>File type identify </a:t>
            </a:r>
          </a:p>
        </p:txBody>
      </p:sp>
      <p:sp>
        <p:nvSpPr>
          <p:cNvPr id="3" name="Content Placeholder 2">
            <a:extLst>
              <a:ext uri="{FF2B5EF4-FFF2-40B4-BE49-F238E27FC236}">
                <a16:creationId xmlns:a16="http://schemas.microsoft.com/office/drawing/2014/main" id="{DDB4FD40-13A1-B79E-D8F1-39D40A8F227D}"/>
              </a:ext>
            </a:extLst>
          </p:cNvPr>
          <p:cNvSpPr>
            <a:spLocks noGrp="1"/>
          </p:cNvSpPr>
          <p:nvPr>
            <p:ph idx="1"/>
          </p:nvPr>
        </p:nvSpPr>
        <p:spPr>
          <a:xfrm>
            <a:off x="838200" y="1690688"/>
            <a:ext cx="10515600" cy="4486275"/>
          </a:xfrm>
        </p:spPr>
        <p:txBody>
          <a:bodyPr/>
          <a:lstStyle/>
          <a:p>
            <a:r>
              <a:rPr lang="en-US" dirty="0"/>
              <a:t>PE Format &gt;&gt; is the </a:t>
            </a:r>
            <a:r>
              <a:rPr lang="en-US" b="0" i="0" u="none" strike="noStrike" dirty="0">
                <a:solidFill>
                  <a:srgbClr val="3366CC"/>
                </a:solidFill>
                <a:effectLst/>
                <a:latin typeface="Arial" panose="020B0604020202020204" pitchFamily="34" charset="0"/>
                <a:hlinkClick r:id="rId2" tooltip="File format"/>
              </a:rPr>
              <a:t>file format</a:t>
            </a:r>
            <a:r>
              <a:rPr lang="en-US" b="0" i="0" dirty="0">
                <a:solidFill>
                  <a:srgbClr val="202122"/>
                </a:solidFill>
                <a:effectLst/>
                <a:latin typeface="Arial" panose="020B0604020202020204" pitchFamily="34" charset="0"/>
              </a:rPr>
              <a:t> for </a:t>
            </a:r>
            <a:r>
              <a:rPr lang="en-US" b="0" i="0" u="none" strike="noStrike" dirty="0">
                <a:solidFill>
                  <a:srgbClr val="3366CC"/>
                </a:solidFill>
                <a:effectLst/>
                <a:latin typeface="Arial" panose="020B0604020202020204" pitchFamily="34" charset="0"/>
                <a:hlinkClick r:id="rId3" tooltip="Executable"/>
              </a:rPr>
              <a:t>executables</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Object file"/>
              </a:rPr>
              <a:t>object code</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5" tooltip="Dynamic-link library"/>
              </a:rPr>
              <a:t>DLLs</a:t>
            </a:r>
            <a:r>
              <a:rPr lang="en-US" b="0" i="0" u="none" strike="noStrike" dirty="0">
                <a:solidFill>
                  <a:srgbClr val="3366CC"/>
                </a:solidFill>
                <a:effectLst/>
                <a:latin typeface="Arial" panose="020B0604020202020204" pitchFamily="34" charset="0"/>
              </a:rPr>
              <a:t> </a:t>
            </a:r>
            <a:r>
              <a:rPr lang="en-US" dirty="0"/>
              <a:t> </a:t>
            </a:r>
          </a:p>
          <a:p>
            <a:r>
              <a:rPr lang="en-US" dirty="0"/>
              <a:t>PE Headers or file headers consider important to know more about the file type </a:t>
            </a:r>
          </a:p>
          <a:p>
            <a:r>
              <a:rPr lang="en-US" dirty="0"/>
              <a:t>It often starts with 4D,5A,MZ </a:t>
            </a:r>
          </a:p>
          <a:p>
            <a:r>
              <a:rPr lang="en-US" dirty="0"/>
              <a:t>Read more about the PE format </a:t>
            </a:r>
            <a:r>
              <a:rPr lang="en-US" dirty="0">
                <a:hlinkClick r:id="rId6"/>
              </a:rPr>
              <a:t>link</a:t>
            </a:r>
            <a:r>
              <a:rPr lang="en-US" dirty="0"/>
              <a:t>, </a:t>
            </a:r>
            <a:r>
              <a:rPr lang="en-US" dirty="0">
                <a:hlinkClick r:id="rId7"/>
              </a:rPr>
              <a:t>link</a:t>
            </a:r>
            <a:endParaRPr lang="en-US" dirty="0"/>
          </a:p>
          <a:p>
            <a:r>
              <a:rPr lang="en-US" dirty="0"/>
              <a:t>We </a:t>
            </a:r>
            <a:r>
              <a:rPr lang="en-US" dirty="0" err="1"/>
              <a:t>gonna</a:t>
            </a:r>
            <a:r>
              <a:rPr lang="en-US" dirty="0"/>
              <a:t> use </a:t>
            </a:r>
            <a:r>
              <a:rPr lang="en-US" dirty="0" err="1"/>
              <a:t>HxD</a:t>
            </a:r>
            <a:r>
              <a:rPr lang="en-US" dirty="0"/>
              <a:t>, </a:t>
            </a:r>
            <a:r>
              <a:rPr lang="en-US" dirty="0" err="1"/>
              <a:t>exeinfo</a:t>
            </a:r>
            <a:r>
              <a:rPr lang="en-US" dirty="0"/>
              <a:t>, </a:t>
            </a:r>
            <a:r>
              <a:rPr lang="en-US" dirty="0" err="1"/>
              <a:t>pestudio</a:t>
            </a:r>
            <a:r>
              <a:rPr lang="en-US" dirty="0"/>
              <a:t>, CFF Explorer</a:t>
            </a:r>
          </a:p>
        </p:txBody>
      </p:sp>
    </p:spTree>
    <p:extLst>
      <p:ext uri="{BB962C8B-B14F-4D97-AF65-F5344CB8AC3E}">
        <p14:creationId xmlns:p14="http://schemas.microsoft.com/office/powerpoint/2010/main" val="238976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EED9-BC50-6ED0-6BF8-0F56961841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85F243-D5FA-CB9C-DFB4-F017532EC7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1F90-0BA8-B81B-C5EB-7E7B6488877A}"/>
              </a:ext>
            </a:extLst>
          </p:cNvPr>
          <p:cNvSpPr>
            <a:spLocks noGrp="1"/>
          </p:cNvSpPr>
          <p:nvPr>
            <p:ph type="ctrTitle"/>
          </p:nvPr>
        </p:nvSpPr>
        <p:spPr>
          <a:xfrm>
            <a:off x="1524000" y="509955"/>
            <a:ext cx="9144000" cy="1160583"/>
          </a:xfrm>
        </p:spPr>
        <p:txBody>
          <a:bodyPr>
            <a:normAutofit/>
          </a:bodyPr>
          <a:lstStyle/>
          <a:p>
            <a:r>
              <a:rPr lang="en-US" b="1" dirty="0"/>
              <a:t>What Is malware</a:t>
            </a:r>
            <a:r>
              <a:rPr lang="en-US" dirty="0"/>
              <a:t> ?</a:t>
            </a:r>
          </a:p>
        </p:txBody>
      </p:sp>
      <p:sp>
        <p:nvSpPr>
          <p:cNvPr id="3" name="Subtitle 2">
            <a:extLst>
              <a:ext uri="{FF2B5EF4-FFF2-40B4-BE49-F238E27FC236}">
                <a16:creationId xmlns:a16="http://schemas.microsoft.com/office/drawing/2014/main" id="{501B0412-AC13-8593-E55D-2A8741ACF13A}"/>
              </a:ext>
            </a:extLst>
          </p:cNvPr>
          <p:cNvSpPr>
            <a:spLocks noGrp="1"/>
          </p:cNvSpPr>
          <p:nvPr>
            <p:ph type="subTitle" idx="1"/>
          </p:nvPr>
        </p:nvSpPr>
        <p:spPr>
          <a:xfrm>
            <a:off x="656491" y="2074985"/>
            <a:ext cx="10886832" cy="4360984"/>
          </a:xfrm>
        </p:spPr>
        <p:txBody>
          <a:bodyPr>
            <a:normAutofit/>
          </a:bodyPr>
          <a:lstStyle/>
          <a:p>
            <a:r>
              <a:rPr lang="en-US" b="0" i="0" dirty="0">
                <a:solidFill>
                  <a:srgbClr val="161616"/>
                </a:solidFill>
                <a:effectLst/>
                <a:latin typeface="IBM Plex Sans" panose="020B0503050203000203" pitchFamily="34" charset="0"/>
              </a:rPr>
              <a:t>Malicious software, or "malware," is any program designed to harm computer systems or their users—like ransomware, Trojan horses, and spyware.</a:t>
            </a:r>
          </a:p>
          <a:p>
            <a:r>
              <a:rPr lang="en-US" dirty="0">
                <a:solidFill>
                  <a:srgbClr val="161616"/>
                </a:solidFill>
                <a:latin typeface="IBM Plex Sans" panose="020B0503050203000203" pitchFamily="34" charset="0"/>
              </a:rPr>
              <a:t>(IBM)</a:t>
            </a:r>
          </a:p>
          <a:p>
            <a:r>
              <a:rPr lang="en-US" b="0" i="0" dirty="0">
                <a:solidFill>
                  <a:srgbClr val="141414"/>
                </a:solidFill>
                <a:effectLst/>
                <a:latin typeface="Merriweather" panose="020F0502020204030204" pitchFamily="2" charset="0"/>
              </a:rPr>
              <a:t>Malware (short for “malicious software”) is a file or code, typically delivered over a network, that infects, explores, steals or conducts virtually any behavior an attacker wants. And because malware comes in so many variants, there are numerous methods to infect computer systems.</a:t>
            </a:r>
          </a:p>
          <a:p>
            <a:r>
              <a:rPr lang="en-US" b="0" i="0" dirty="0">
                <a:solidFill>
                  <a:srgbClr val="141414"/>
                </a:solidFill>
                <a:effectLst/>
                <a:latin typeface="Merriweather" panose="020F0502020204030204" pitchFamily="2" charset="0"/>
              </a:rPr>
              <a:t>(</a:t>
            </a:r>
            <a:r>
              <a:rPr lang="en-US" b="0" i="0" dirty="0" err="1">
                <a:solidFill>
                  <a:srgbClr val="141414"/>
                </a:solidFill>
                <a:effectLst/>
                <a:latin typeface="Merriweather" panose="020F0502020204030204" pitchFamily="2" charset="0"/>
              </a:rPr>
              <a:t>Paloaltonetworks</a:t>
            </a:r>
            <a:r>
              <a:rPr lang="en-US" b="0" i="0" dirty="0">
                <a:solidFill>
                  <a:srgbClr val="141414"/>
                </a:solidFill>
                <a:effectLst/>
                <a:latin typeface="Merriweather" panose="020F0502020204030204" pitchFamily="2" charset="0"/>
              </a:rPr>
              <a:t>)</a:t>
            </a:r>
          </a:p>
          <a:p>
            <a:endParaRPr lang="en-US" dirty="0">
              <a:solidFill>
                <a:srgbClr val="000000"/>
              </a:solidFill>
              <a:latin typeface="Inter"/>
            </a:endParaRPr>
          </a:p>
          <a:p>
            <a:endParaRPr lang="en-US" dirty="0">
              <a:solidFill>
                <a:srgbClr val="000000"/>
              </a:solidFill>
              <a:latin typeface="Inter"/>
            </a:endParaRPr>
          </a:p>
          <a:p>
            <a:endParaRPr lang="en-US" dirty="0">
              <a:solidFill>
                <a:srgbClr val="000000"/>
              </a:solidFill>
              <a:latin typeface="Inter"/>
            </a:endParaRPr>
          </a:p>
          <a:p>
            <a:endParaRPr lang="en-US" dirty="0">
              <a:solidFill>
                <a:srgbClr val="000000"/>
              </a:solidFill>
              <a:latin typeface="Inter"/>
            </a:endParaRPr>
          </a:p>
          <a:p>
            <a:endParaRPr lang="en-US" dirty="0">
              <a:solidFill>
                <a:srgbClr val="000000"/>
              </a:solidFill>
              <a:latin typeface="Inter"/>
            </a:endParaRPr>
          </a:p>
          <a:p>
            <a:endParaRPr lang="en-US" dirty="0">
              <a:solidFill>
                <a:srgbClr val="000000"/>
              </a:solidFill>
              <a:latin typeface="Inter"/>
            </a:endParaRPr>
          </a:p>
          <a:p>
            <a:endParaRPr lang="en-US" dirty="0">
              <a:solidFill>
                <a:srgbClr val="000000"/>
              </a:solidFill>
              <a:latin typeface="Inter"/>
            </a:endParaRPr>
          </a:p>
        </p:txBody>
      </p:sp>
    </p:spTree>
    <p:extLst>
      <p:ext uri="{BB962C8B-B14F-4D97-AF65-F5344CB8AC3E}">
        <p14:creationId xmlns:p14="http://schemas.microsoft.com/office/powerpoint/2010/main" val="19686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1702-C03F-E0EA-1813-EF11E992807F}"/>
              </a:ext>
            </a:extLst>
          </p:cNvPr>
          <p:cNvSpPr>
            <a:spLocks noGrp="1"/>
          </p:cNvSpPr>
          <p:nvPr>
            <p:ph type="title"/>
          </p:nvPr>
        </p:nvSpPr>
        <p:spPr/>
        <p:txBody>
          <a:bodyPr/>
          <a:lstStyle/>
          <a:p>
            <a:r>
              <a:rPr lang="en-US" b="1" dirty="0"/>
              <a:t>What Is malware analysis</a:t>
            </a:r>
          </a:p>
        </p:txBody>
      </p:sp>
      <p:sp>
        <p:nvSpPr>
          <p:cNvPr id="3" name="Content Placeholder 2">
            <a:extLst>
              <a:ext uri="{FF2B5EF4-FFF2-40B4-BE49-F238E27FC236}">
                <a16:creationId xmlns:a16="http://schemas.microsoft.com/office/drawing/2014/main" id="{2939FCA0-E5D3-3D00-65DD-DD833D335B6E}"/>
              </a:ext>
            </a:extLst>
          </p:cNvPr>
          <p:cNvSpPr>
            <a:spLocks noGrp="1"/>
          </p:cNvSpPr>
          <p:nvPr>
            <p:ph idx="1"/>
          </p:nvPr>
        </p:nvSpPr>
        <p:spPr/>
        <p:txBody>
          <a:bodyPr/>
          <a:lstStyle/>
          <a:p>
            <a:r>
              <a:rPr lang="en-US" b="0" i="0" u="none" strike="noStrike" dirty="0">
                <a:solidFill>
                  <a:srgbClr val="FC0000"/>
                </a:solidFill>
                <a:effectLst/>
                <a:latin typeface="neue-haas-grotesk-display"/>
                <a:hlinkClick r:id="rId2"/>
              </a:rPr>
              <a:t>Malware</a:t>
            </a:r>
            <a:r>
              <a:rPr lang="en-US" b="0" i="0" dirty="0">
                <a:solidFill>
                  <a:srgbClr val="000000"/>
                </a:solidFill>
                <a:effectLst/>
                <a:latin typeface="neue-haas-grotesk-display"/>
              </a:rPr>
              <a:t> analysis is the process of understanding the behavior and purpose of a suspicious file or URL. The output of the analysis aids in the detection and mitigation of the potential threat. </a:t>
            </a:r>
          </a:p>
          <a:p>
            <a:r>
              <a:rPr lang="en-US" dirty="0"/>
              <a:t>(</a:t>
            </a:r>
            <a:r>
              <a:rPr lang="en-US" dirty="0" err="1"/>
              <a:t>crowdstrike</a:t>
            </a:r>
            <a:r>
              <a:rPr lang="en-US" dirty="0"/>
              <a:t>)</a:t>
            </a:r>
          </a:p>
          <a:p>
            <a:r>
              <a:rPr lang="en-US" b="0" i="0" dirty="0">
                <a:solidFill>
                  <a:srgbClr val="000000"/>
                </a:solidFill>
                <a:effectLst/>
                <a:latin typeface="Inter"/>
              </a:rPr>
              <a:t>Malware analysis is the study of the unique features, objectives, sources, and potential effects of harmful software and code, such as </a:t>
            </a:r>
            <a:r>
              <a:rPr lang="en-US" b="0" i="0" u="none" strike="noStrike" dirty="0">
                <a:solidFill>
                  <a:srgbClr val="333333"/>
                </a:solidFill>
                <a:effectLst/>
                <a:latin typeface="Inter"/>
                <a:hlinkClick r:id="rId3"/>
              </a:rPr>
              <a:t>spyware</a:t>
            </a:r>
            <a:r>
              <a:rPr lang="en-US" b="0" i="0" dirty="0">
                <a:solidFill>
                  <a:srgbClr val="000000"/>
                </a:solidFill>
                <a:effectLst/>
                <a:latin typeface="Inter"/>
              </a:rPr>
              <a:t>, </a:t>
            </a:r>
            <a:r>
              <a:rPr lang="en-US" b="0" i="0" u="none" strike="noStrike" dirty="0">
                <a:solidFill>
                  <a:srgbClr val="333333"/>
                </a:solidFill>
                <a:effectLst/>
                <a:latin typeface="Inter"/>
                <a:hlinkClick r:id="rId4"/>
              </a:rPr>
              <a:t>viruses</a:t>
            </a:r>
            <a:r>
              <a:rPr lang="en-US" b="0" i="0" dirty="0">
                <a:solidFill>
                  <a:srgbClr val="000000"/>
                </a:solidFill>
                <a:effectLst/>
                <a:latin typeface="Inter"/>
              </a:rPr>
              <a:t>, </a:t>
            </a:r>
            <a:r>
              <a:rPr lang="en-US" b="0" i="0" u="none" strike="noStrike" dirty="0" err="1">
                <a:solidFill>
                  <a:srgbClr val="333333"/>
                </a:solidFill>
                <a:effectLst/>
                <a:latin typeface="Inter"/>
                <a:hlinkClick r:id="rId5"/>
              </a:rPr>
              <a:t>malvertising</a:t>
            </a:r>
            <a:r>
              <a:rPr lang="en-US" b="0" i="0" dirty="0">
                <a:solidFill>
                  <a:srgbClr val="000000"/>
                </a:solidFill>
                <a:effectLst/>
                <a:latin typeface="Inter"/>
              </a:rPr>
              <a:t>, and </a:t>
            </a:r>
            <a:r>
              <a:rPr lang="en-US" b="0" i="0" u="none" strike="noStrike" dirty="0">
                <a:solidFill>
                  <a:srgbClr val="333333"/>
                </a:solidFill>
                <a:effectLst/>
                <a:latin typeface="Inter"/>
                <a:hlinkClick r:id="rId6"/>
              </a:rPr>
              <a:t>ransomware</a:t>
            </a:r>
            <a:r>
              <a:rPr lang="en-US" b="0" i="0" dirty="0">
                <a:solidFill>
                  <a:srgbClr val="000000"/>
                </a:solidFill>
                <a:effectLst/>
                <a:latin typeface="Inter"/>
              </a:rPr>
              <a:t>. It analyzes </a:t>
            </a:r>
            <a:r>
              <a:rPr lang="en-US" b="0" i="0" u="none" strike="noStrike" dirty="0">
                <a:solidFill>
                  <a:srgbClr val="333333"/>
                </a:solidFill>
                <a:effectLst/>
                <a:latin typeface="Inter"/>
                <a:hlinkClick r:id="rId7"/>
              </a:rPr>
              <a:t>malware</a:t>
            </a:r>
            <a:r>
              <a:rPr lang="en-US" b="0" i="0" dirty="0">
                <a:solidFill>
                  <a:srgbClr val="000000"/>
                </a:solidFill>
                <a:effectLst/>
                <a:latin typeface="Inter"/>
              </a:rPr>
              <a:t> code to understand how it varies from other kinds. </a:t>
            </a:r>
          </a:p>
          <a:p>
            <a:r>
              <a:rPr lang="en-US" dirty="0">
                <a:solidFill>
                  <a:srgbClr val="000000"/>
                </a:solidFill>
                <a:latin typeface="Inter"/>
              </a:rPr>
              <a:t>(Fortinet)</a:t>
            </a:r>
          </a:p>
          <a:p>
            <a:endParaRPr lang="en-US" dirty="0"/>
          </a:p>
        </p:txBody>
      </p:sp>
    </p:spTree>
    <p:extLst>
      <p:ext uri="{BB962C8B-B14F-4D97-AF65-F5344CB8AC3E}">
        <p14:creationId xmlns:p14="http://schemas.microsoft.com/office/powerpoint/2010/main" val="408177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F806-5BA7-34D6-BE0C-863E0964897D}"/>
              </a:ext>
            </a:extLst>
          </p:cNvPr>
          <p:cNvSpPr>
            <a:spLocks noGrp="1"/>
          </p:cNvSpPr>
          <p:nvPr>
            <p:ph type="title"/>
          </p:nvPr>
        </p:nvSpPr>
        <p:spPr/>
        <p:txBody>
          <a:bodyPr/>
          <a:lstStyle/>
          <a:p>
            <a:r>
              <a:rPr lang="en-US" b="1" dirty="0"/>
              <a:t>Types of Malware Analysis </a:t>
            </a:r>
          </a:p>
        </p:txBody>
      </p:sp>
      <p:sp>
        <p:nvSpPr>
          <p:cNvPr id="3" name="Content Placeholder 2">
            <a:extLst>
              <a:ext uri="{FF2B5EF4-FFF2-40B4-BE49-F238E27FC236}">
                <a16:creationId xmlns:a16="http://schemas.microsoft.com/office/drawing/2014/main" id="{D23B3A6C-6C52-FEF6-B8C7-38CE0461B3B3}"/>
              </a:ext>
            </a:extLst>
          </p:cNvPr>
          <p:cNvSpPr>
            <a:spLocks noGrp="1"/>
          </p:cNvSpPr>
          <p:nvPr>
            <p:ph idx="1"/>
          </p:nvPr>
        </p:nvSpPr>
        <p:spPr>
          <a:xfrm>
            <a:off x="838200" y="1825625"/>
            <a:ext cx="10515600" cy="4478460"/>
          </a:xfrm>
        </p:spPr>
        <p:txBody>
          <a:bodyPr/>
          <a:lstStyle/>
          <a:p>
            <a:r>
              <a:rPr lang="en-US" b="1" i="0" dirty="0">
                <a:solidFill>
                  <a:srgbClr val="292929"/>
                </a:solidFill>
                <a:effectLst/>
                <a:latin typeface="neue-haas-grotesk-display"/>
              </a:rPr>
              <a:t>Static Analysis </a:t>
            </a:r>
            <a:r>
              <a:rPr lang="en-US" i="0" dirty="0">
                <a:solidFill>
                  <a:srgbClr val="000000"/>
                </a:solidFill>
                <a:effectLst/>
                <a:latin typeface="neue-haas-grotesk-display"/>
              </a:rPr>
              <a:t>static analysis examines the file for signs of malicious intent</a:t>
            </a:r>
            <a:r>
              <a:rPr lang="en-US" b="0" i="0" dirty="0">
                <a:solidFill>
                  <a:srgbClr val="000000"/>
                </a:solidFill>
                <a:effectLst/>
                <a:latin typeface="neue-haas-grotesk-display"/>
              </a:rPr>
              <a:t>. It can be useful to identify malicious infrastructure, libraries or packed files. </a:t>
            </a:r>
          </a:p>
          <a:p>
            <a:pPr marL="0" indent="0">
              <a:buNone/>
            </a:pPr>
            <a:r>
              <a:rPr lang="en-US" dirty="0">
                <a:solidFill>
                  <a:srgbClr val="000000"/>
                </a:solidFill>
                <a:latin typeface="neue-haas-grotesk-display"/>
              </a:rPr>
              <a:t>Extract meta data from the file like strings and PE headers </a:t>
            </a:r>
            <a:endParaRPr lang="en-US" b="1" i="0" dirty="0">
              <a:solidFill>
                <a:srgbClr val="292929"/>
              </a:solidFill>
              <a:effectLst/>
              <a:latin typeface="neue-haas-grotesk-display"/>
            </a:endParaRPr>
          </a:p>
          <a:p>
            <a:r>
              <a:rPr lang="en-US" b="1" i="0" dirty="0">
                <a:solidFill>
                  <a:srgbClr val="292929"/>
                </a:solidFill>
                <a:effectLst/>
                <a:latin typeface="neue-haas-grotesk-display"/>
              </a:rPr>
              <a:t>Dynamic Analysis </a:t>
            </a:r>
            <a:r>
              <a:rPr lang="en-US" i="0" dirty="0">
                <a:solidFill>
                  <a:srgbClr val="000000"/>
                </a:solidFill>
                <a:effectLst/>
                <a:latin typeface="neue-haas-grotesk-display"/>
              </a:rPr>
              <a:t>Dynamic malware analysis executes  suspected malicious code in a safe environment called a </a:t>
            </a:r>
            <a:r>
              <a:rPr lang="en-US" b="0" i="0" dirty="0">
                <a:solidFill>
                  <a:srgbClr val="000000"/>
                </a:solidFill>
                <a:effectLst/>
                <a:latin typeface="crowdstrike"/>
              </a:rPr>
              <a:t>sandbox </a:t>
            </a:r>
            <a:endParaRPr lang="en-US" b="1" i="0" dirty="0">
              <a:solidFill>
                <a:srgbClr val="292929"/>
              </a:solidFill>
              <a:effectLst/>
              <a:latin typeface="neue-haas-grotesk-display"/>
            </a:endParaRPr>
          </a:p>
          <a:p>
            <a:r>
              <a:rPr lang="en-US" b="1" i="0" dirty="0">
                <a:solidFill>
                  <a:srgbClr val="292929"/>
                </a:solidFill>
                <a:effectLst/>
                <a:latin typeface="neue-haas-grotesk-display"/>
              </a:rPr>
              <a:t>Hybrid Analysis </a:t>
            </a:r>
            <a:r>
              <a:rPr lang="en-US" b="0" i="0" dirty="0">
                <a:solidFill>
                  <a:srgbClr val="000000"/>
                </a:solidFill>
                <a:effectLst/>
                <a:latin typeface="neue-haas-grotesk-display"/>
              </a:rPr>
              <a:t> </a:t>
            </a:r>
            <a:r>
              <a:rPr lang="en-US" sz="2400" i="0" dirty="0">
                <a:solidFill>
                  <a:srgbClr val="000000"/>
                </a:solidFill>
                <a:effectLst/>
                <a:latin typeface="neue-haas-grotesk-display"/>
              </a:rPr>
              <a:t>By combining basic and dynamic analysis techniques, hybrid analysis provide security team the best of both approaches</a:t>
            </a:r>
            <a:endParaRPr lang="en-US" sz="2400" i="0" dirty="0">
              <a:solidFill>
                <a:srgbClr val="292929"/>
              </a:solidFill>
              <a:effectLst/>
              <a:latin typeface="neue-haas-grotesk-display"/>
            </a:endParaRPr>
          </a:p>
          <a:p>
            <a:r>
              <a:rPr lang="en-US" b="1" i="0" dirty="0">
                <a:solidFill>
                  <a:srgbClr val="000000"/>
                </a:solidFill>
                <a:effectLst/>
                <a:latin typeface="neue-haas-grotesk-display"/>
              </a:rPr>
              <a:t>behavioral analysis </a:t>
            </a:r>
            <a:r>
              <a:rPr lang="en-US" i="0" dirty="0">
                <a:solidFill>
                  <a:srgbClr val="000000"/>
                </a:solidFill>
                <a:effectLst/>
                <a:latin typeface="neue-haas-grotesk-display"/>
              </a:rPr>
              <a:t>monitoring the network connection and the registry keys changes, processes and files that was created </a:t>
            </a:r>
            <a:endParaRPr lang="en-US" dirty="0">
              <a:solidFill>
                <a:srgbClr val="000000"/>
              </a:solidFill>
              <a:latin typeface="neue-haas-grotesk-display"/>
            </a:endParaRPr>
          </a:p>
        </p:txBody>
      </p:sp>
    </p:spTree>
    <p:extLst>
      <p:ext uri="{BB962C8B-B14F-4D97-AF65-F5344CB8AC3E}">
        <p14:creationId xmlns:p14="http://schemas.microsoft.com/office/powerpoint/2010/main" val="107069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09B3-7C67-A1A9-BA38-4BAB59A9025B}"/>
              </a:ext>
            </a:extLst>
          </p:cNvPr>
          <p:cNvSpPr>
            <a:spLocks noGrp="1"/>
          </p:cNvSpPr>
          <p:nvPr>
            <p:ph type="title"/>
          </p:nvPr>
        </p:nvSpPr>
        <p:spPr>
          <a:xfrm>
            <a:off x="838200" y="1"/>
            <a:ext cx="10515600" cy="1690688"/>
          </a:xfrm>
        </p:spPr>
        <p:txBody>
          <a:bodyPr/>
          <a:lstStyle/>
          <a:p>
            <a:r>
              <a:rPr lang="en-US" b="1" dirty="0"/>
              <a:t>Types of malware </a:t>
            </a:r>
          </a:p>
        </p:txBody>
      </p:sp>
      <p:sp>
        <p:nvSpPr>
          <p:cNvPr id="3" name="Content Placeholder 2">
            <a:extLst>
              <a:ext uri="{FF2B5EF4-FFF2-40B4-BE49-F238E27FC236}">
                <a16:creationId xmlns:a16="http://schemas.microsoft.com/office/drawing/2014/main" id="{5C807D13-9532-3350-12AE-04A7ED2AE2CE}"/>
              </a:ext>
            </a:extLst>
          </p:cNvPr>
          <p:cNvSpPr>
            <a:spLocks noGrp="1"/>
          </p:cNvSpPr>
          <p:nvPr>
            <p:ph idx="1"/>
          </p:nvPr>
        </p:nvSpPr>
        <p:spPr>
          <a:xfrm>
            <a:off x="838200" y="1230923"/>
            <a:ext cx="10515600" cy="5776546"/>
          </a:xfrm>
        </p:spPr>
        <p:txBody>
          <a:bodyPr>
            <a:normAutofit/>
          </a:bodyPr>
          <a:lstStyle/>
          <a:p>
            <a:r>
              <a:rPr lang="en-US" b="1" dirty="0"/>
              <a:t>Trojan</a:t>
            </a:r>
            <a:r>
              <a:rPr lang="en-US" sz="2000" dirty="0"/>
              <a:t> </a:t>
            </a:r>
            <a:r>
              <a:rPr lang="en-US" sz="2000" b="0" i="0" dirty="0">
                <a:solidFill>
                  <a:srgbClr val="000000"/>
                </a:solidFill>
                <a:effectLst/>
                <a:latin typeface="Inter"/>
              </a:rPr>
              <a:t>type of malware that downloads onto a computer disguised as a legitimate program</a:t>
            </a:r>
            <a:endParaRPr lang="en-US" sz="2000" dirty="0"/>
          </a:p>
          <a:p>
            <a:r>
              <a:rPr lang="en-US" b="1" dirty="0"/>
              <a:t>rats</a:t>
            </a:r>
            <a:r>
              <a:rPr lang="en-US" dirty="0"/>
              <a:t> </a:t>
            </a:r>
            <a:r>
              <a:rPr lang="en-US" sz="2000" b="0" i="0" dirty="0">
                <a:solidFill>
                  <a:srgbClr val="666666"/>
                </a:solidFill>
                <a:effectLst/>
                <a:latin typeface="Arial" panose="020B0604020202020204" pitchFamily="34" charset="0"/>
              </a:rPr>
              <a:t>(remote access Trojan) is malware an attacker uses to gain full administrative privileges and remote control of a target computer. RATs are often downloaded along with seemingly legitimate user-requested programs  such as video games </a:t>
            </a:r>
            <a:endParaRPr lang="en-US" sz="2000" dirty="0"/>
          </a:p>
          <a:p>
            <a:r>
              <a:rPr lang="en-US" b="1" dirty="0"/>
              <a:t>ransomware</a:t>
            </a:r>
            <a:r>
              <a:rPr lang="en-US" b="0" i="0" dirty="0">
                <a:solidFill>
                  <a:srgbClr val="161616"/>
                </a:solidFill>
                <a:effectLst/>
                <a:latin typeface="IBM Plex Sans" panose="020B0503050203000203" pitchFamily="34" charset="0"/>
              </a:rPr>
              <a:t> </a:t>
            </a:r>
            <a:r>
              <a:rPr lang="en-US" sz="2000" b="0" i="0" dirty="0">
                <a:solidFill>
                  <a:srgbClr val="161616"/>
                </a:solidFill>
                <a:effectLst/>
                <a:latin typeface="IBM Plex Sans" panose="020B0503050203000203" pitchFamily="34" charset="0"/>
              </a:rPr>
              <a:t>is a type of </a:t>
            </a:r>
            <a:r>
              <a:rPr lang="en-US" sz="2000" b="0" i="0" u="none" strike="noStrike" dirty="0">
                <a:solidFill>
                  <a:srgbClr val="0062FE"/>
                </a:solidFill>
                <a:effectLst/>
                <a:latin typeface="IBM Plex Sans" panose="020B0503050203000203" pitchFamily="34" charset="0"/>
                <a:hlinkClick r:id="rId2"/>
              </a:rPr>
              <a:t>malware</a:t>
            </a:r>
            <a:r>
              <a:rPr lang="en-US" sz="2000" b="0" i="0" dirty="0">
                <a:solidFill>
                  <a:srgbClr val="161616"/>
                </a:solidFill>
                <a:effectLst/>
                <a:latin typeface="IBM Plex Sans" panose="020B0503050203000203" pitchFamily="34" charset="0"/>
              </a:rPr>
              <a:t> that locks a victim’s data or device and threatens to keep it locked—or worse—unless the victim pays a ransom to the attacker</a:t>
            </a:r>
            <a:endParaRPr lang="en-US" sz="2000" dirty="0"/>
          </a:p>
          <a:p>
            <a:r>
              <a:rPr lang="en-US" b="1" dirty="0"/>
              <a:t>dropper</a:t>
            </a:r>
            <a:r>
              <a:rPr lang="en-US" sz="3100" dirty="0"/>
              <a:t> </a:t>
            </a:r>
            <a:r>
              <a:rPr lang="en-US" sz="2000" b="0" i="0" dirty="0">
                <a:solidFill>
                  <a:srgbClr val="202122"/>
                </a:solidFill>
                <a:effectLst/>
                <a:latin typeface="Arial" panose="020B0604020202020204" pitchFamily="34" charset="0"/>
              </a:rPr>
              <a:t>kind of </a:t>
            </a:r>
            <a:r>
              <a:rPr lang="en-US" sz="2000" b="0" i="0" u="none" strike="noStrike" dirty="0">
                <a:solidFill>
                  <a:srgbClr val="3366CC"/>
                </a:solidFill>
                <a:effectLst/>
                <a:latin typeface="Arial" panose="020B0604020202020204" pitchFamily="34" charset="0"/>
                <a:hlinkClick r:id="rId3" tooltip="Trojan horse (computing)"/>
              </a:rPr>
              <a:t>Trojan</a:t>
            </a:r>
            <a:r>
              <a:rPr lang="en-US" sz="2000" b="0" i="0" dirty="0">
                <a:solidFill>
                  <a:srgbClr val="202122"/>
                </a:solidFill>
                <a:effectLst/>
                <a:latin typeface="Arial" panose="020B0604020202020204" pitchFamily="34" charset="0"/>
              </a:rPr>
              <a:t> that has been designed to "install" </a:t>
            </a:r>
            <a:r>
              <a:rPr lang="en-US" sz="2000" b="0" i="0" u="none" strike="noStrike" dirty="0">
                <a:solidFill>
                  <a:srgbClr val="3366CC"/>
                </a:solidFill>
                <a:effectLst/>
                <a:latin typeface="Arial" panose="020B0604020202020204" pitchFamily="34" charset="0"/>
                <a:hlinkClick r:id="rId4" tooltip="Malware"/>
              </a:rPr>
              <a:t> malware</a:t>
            </a:r>
            <a:r>
              <a:rPr lang="en-US" sz="2000" b="0" i="0" dirty="0">
                <a:solidFill>
                  <a:srgbClr val="202122"/>
                </a:solidFill>
                <a:effectLst/>
                <a:latin typeface="Arial" panose="020B0604020202020204" pitchFamily="34" charset="0"/>
              </a:rPr>
              <a:t> (</a:t>
            </a:r>
            <a:r>
              <a:rPr lang="en-US" sz="2000" b="0" i="0" u="none" strike="noStrike" dirty="0">
                <a:solidFill>
                  <a:srgbClr val="3366CC"/>
                </a:solidFill>
                <a:effectLst/>
                <a:latin typeface="Arial" panose="020B0604020202020204" pitchFamily="34" charset="0"/>
                <a:hlinkClick r:id="rId5" tooltip="Computer virus"/>
              </a:rPr>
              <a:t>virus</a:t>
            </a:r>
            <a:r>
              <a:rPr lang="en-US" sz="2000" b="0" i="0" dirty="0">
                <a:solidFill>
                  <a:srgbClr val="202122"/>
                </a:solidFill>
                <a:effectLst/>
                <a:latin typeface="Arial" panose="020B0604020202020204" pitchFamily="34" charset="0"/>
              </a:rPr>
              <a:t>, </a:t>
            </a:r>
            <a:r>
              <a:rPr lang="en-US" sz="2000" b="0" i="0" u="none" strike="noStrike" dirty="0">
                <a:solidFill>
                  <a:srgbClr val="3366CC"/>
                </a:solidFill>
                <a:effectLst/>
                <a:latin typeface="Arial" panose="020B0604020202020204" pitchFamily="34" charset="0"/>
                <a:hlinkClick r:id="rId6" tooltip="Backdoor (computing)"/>
              </a:rPr>
              <a:t>backdoor</a:t>
            </a:r>
            <a:r>
              <a:rPr lang="en-US" sz="2000" b="0" i="0" dirty="0">
                <a:solidFill>
                  <a:srgbClr val="202122"/>
                </a:solidFill>
                <a:effectLst/>
                <a:latin typeface="Arial" panose="020B0604020202020204" pitchFamily="34" charset="0"/>
              </a:rPr>
              <a:t>, etc.) to a computer</a:t>
            </a:r>
          </a:p>
          <a:p>
            <a:endParaRPr lang="en-US" sz="3100" dirty="0"/>
          </a:p>
        </p:txBody>
      </p:sp>
    </p:spTree>
    <p:extLst>
      <p:ext uri="{BB962C8B-B14F-4D97-AF65-F5344CB8AC3E}">
        <p14:creationId xmlns:p14="http://schemas.microsoft.com/office/powerpoint/2010/main" val="362228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A285-29F9-1CD9-57BE-13C5E2E5EF0A}"/>
              </a:ext>
            </a:extLst>
          </p:cNvPr>
          <p:cNvSpPr>
            <a:spLocks noGrp="1"/>
          </p:cNvSpPr>
          <p:nvPr>
            <p:ph type="title"/>
          </p:nvPr>
        </p:nvSpPr>
        <p:spPr/>
        <p:txBody>
          <a:bodyPr/>
          <a:lstStyle/>
          <a:p>
            <a:r>
              <a:rPr lang="en-US" b="1" dirty="0"/>
              <a:t>Types of malware </a:t>
            </a:r>
            <a:endParaRPr lang="en-US" dirty="0"/>
          </a:p>
        </p:txBody>
      </p:sp>
      <p:sp>
        <p:nvSpPr>
          <p:cNvPr id="3" name="Content Placeholder 2">
            <a:extLst>
              <a:ext uri="{FF2B5EF4-FFF2-40B4-BE49-F238E27FC236}">
                <a16:creationId xmlns:a16="http://schemas.microsoft.com/office/drawing/2014/main" id="{F019F09E-64A2-28F2-9555-0A6779C54CEB}"/>
              </a:ext>
            </a:extLst>
          </p:cNvPr>
          <p:cNvSpPr>
            <a:spLocks noGrp="1"/>
          </p:cNvSpPr>
          <p:nvPr>
            <p:ph idx="1"/>
          </p:nvPr>
        </p:nvSpPr>
        <p:spPr>
          <a:xfrm>
            <a:off x="838200" y="1802423"/>
            <a:ext cx="10515600" cy="4615961"/>
          </a:xfrm>
        </p:spPr>
        <p:txBody>
          <a:bodyPr>
            <a:normAutofit/>
          </a:bodyPr>
          <a:lstStyle/>
          <a:p>
            <a:r>
              <a:rPr lang="en-US" b="1" dirty="0"/>
              <a:t>spyware</a:t>
            </a:r>
            <a:r>
              <a:rPr lang="en-US" sz="4000" dirty="0"/>
              <a:t> </a:t>
            </a:r>
            <a:r>
              <a:rPr lang="en-US" sz="2000" b="0" i="0" dirty="0" err="1">
                <a:solidFill>
                  <a:srgbClr val="4D5156"/>
                </a:solidFill>
                <a:effectLst/>
                <a:latin typeface="arial" panose="020B0604020202020204" pitchFamily="34" charset="0"/>
              </a:rPr>
              <a:t>Spyware</a:t>
            </a:r>
            <a:r>
              <a:rPr lang="en-US" sz="2000" b="0" i="0" dirty="0">
                <a:solidFill>
                  <a:srgbClr val="4D5156"/>
                </a:solidFill>
                <a:effectLst/>
                <a:latin typeface="arial" panose="020B0604020202020204" pitchFamily="34" charset="0"/>
              </a:rPr>
              <a:t> is software with malicious </a:t>
            </a:r>
            <a:r>
              <a:rPr lang="en-US" sz="2000" b="0" i="0" dirty="0" err="1">
                <a:solidFill>
                  <a:srgbClr val="4D5156"/>
                </a:solidFill>
                <a:effectLst/>
                <a:latin typeface="arial" panose="020B0604020202020204" pitchFamily="34" charset="0"/>
              </a:rPr>
              <a:t>behaviour</a:t>
            </a:r>
            <a:r>
              <a:rPr lang="en-US" sz="2000" b="0" i="0" dirty="0">
                <a:solidFill>
                  <a:srgbClr val="4D5156"/>
                </a:solidFill>
                <a:effectLst/>
                <a:latin typeface="arial" panose="020B0604020202020204" pitchFamily="34" charset="0"/>
              </a:rPr>
              <a:t> that aims to gather information about a person or organization </a:t>
            </a:r>
            <a:endParaRPr lang="en-US" sz="2000" dirty="0"/>
          </a:p>
          <a:p>
            <a:r>
              <a:rPr lang="en-US" b="1" dirty="0"/>
              <a:t>worms</a:t>
            </a:r>
            <a:r>
              <a:rPr lang="en-US" dirty="0"/>
              <a:t> </a:t>
            </a:r>
            <a:r>
              <a:rPr lang="en-US" sz="2200" b="0" i="0" dirty="0">
                <a:solidFill>
                  <a:srgbClr val="4D5156"/>
                </a:solidFill>
                <a:effectLst/>
                <a:latin typeface="arial" panose="020B0604020202020204" pitchFamily="34" charset="0"/>
              </a:rPr>
              <a:t>standalone malware computer program that replicates itself in order to spread to other computers</a:t>
            </a:r>
            <a:endParaRPr lang="en-US" sz="2200" dirty="0"/>
          </a:p>
          <a:p>
            <a:r>
              <a:rPr lang="en-US" b="1" dirty="0"/>
              <a:t>rootkits</a:t>
            </a:r>
            <a:r>
              <a:rPr lang="en-US" sz="4000" dirty="0"/>
              <a:t> </a:t>
            </a:r>
            <a:r>
              <a:rPr lang="en-US" sz="2200" b="0" i="0" dirty="0">
                <a:solidFill>
                  <a:srgbClr val="4D5156"/>
                </a:solidFill>
                <a:effectLst/>
                <a:latin typeface="arial" panose="020B0604020202020204" pitchFamily="34" charset="0"/>
              </a:rPr>
              <a:t>collection of computer software, typically malicious, designed to enable access to a computer or an area of its software that is not otherwise allowed and often masks its existence or the existence of other software.</a:t>
            </a:r>
            <a:endParaRPr lang="en-US" sz="2200" dirty="0"/>
          </a:p>
          <a:p>
            <a:r>
              <a:rPr lang="en-US" b="1" dirty="0"/>
              <a:t>keyloggers</a:t>
            </a:r>
            <a:r>
              <a:rPr lang="en-US" dirty="0"/>
              <a:t> </a:t>
            </a:r>
            <a:r>
              <a:rPr lang="en-US" sz="2200" i="0" dirty="0">
                <a:solidFill>
                  <a:srgbClr val="040C28"/>
                </a:solidFill>
                <a:effectLst/>
                <a:latin typeface="Google Sans"/>
              </a:rPr>
              <a:t>a form of malware or hardware that keeps track of and records your keystrokes as you type</a:t>
            </a:r>
            <a:endParaRPr lang="en-US" sz="2200" dirty="0"/>
          </a:p>
          <a:p>
            <a:r>
              <a:rPr lang="en-US" b="1" dirty="0"/>
              <a:t>info stealers </a:t>
            </a:r>
            <a:r>
              <a:rPr lang="en-US" sz="2000" b="0" i="0" dirty="0">
                <a:solidFill>
                  <a:srgbClr val="000000"/>
                </a:solidFill>
                <a:effectLst/>
                <a:latin typeface="Graphik"/>
              </a:rPr>
              <a:t>This type of malware resides in an infected computer and gathers data in order to send it to the attacker</a:t>
            </a:r>
            <a:endParaRPr lang="en-US" sz="2000" b="1" dirty="0"/>
          </a:p>
          <a:p>
            <a:endParaRPr lang="en-US" dirty="0"/>
          </a:p>
        </p:txBody>
      </p:sp>
    </p:spTree>
    <p:extLst>
      <p:ext uri="{BB962C8B-B14F-4D97-AF65-F5344CB8AC3E}">
        <p14:creationId xmlns:p14="http://schemas.microsoft.com/office/powerpoint/2010/main" val="219391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558CE5-085E-DED3-4C09-077291D27F69}"/>
              </a:ext>
            </a:extLst>
          </p:cNvPr>
          <p:cNvPicPr>
            <a:picLocks noChangeAspect="1"/>
          </p:cNvPicPr>
          <p:nvPr/>
        </p:nvPicPr>
        <p:blipFill rotWithShape="1">
          <a:blip r:embed="rId2"/>
          <a:srcRect r="3" b="1284"/>
          <a:stretch/>
        </p:blipFill>
        <p:spPr>
          <a:xfrm>
            <a:off x="-1" y="-2"/>
            <a:ext cx="6096001" cy="6858002"/>
          </a:xfrm>
          <a:prstGeom prst="rect">
            <a:avLst/>
          </a:prstGeom>
        </p:spPr>
      </p:pic>
      <p:sp>
        <p:nvSpPr>
          <p:cNvPr id="14" name="Content Placeholder 13">
            <a:extLst>
              <a:ext uri="{FF2B5EF4-FFF2-40B4-BE49-F238E27FC236}">
                <a16:creationId xmlns:a16="http://schemas.microsoft.com/office/drawing/2014/main" id="{38F98C76-CB44-2924-5D79-E1413BB53B16}"/>
              </a:ext>
            </a:extLst>
          </p:cNvPr>
          <p:cNvSpPr>
            <a:spLocks noGrp="1"/>
          </p:cNvSpPr>
          <p:nvPr>
            <p:ph idx="1"/>
          </p:nvPr>
        </p:nvSpPr>
        <p:spPr>
          <a:xfrm>
            <a:off x="6441459" y="942975"/>
            <a:ext cx="4156512" cy="5259005"/>
          </a:xfrm>
        </p:spPr>
        <p:txBody>
          <a:bodyPr anchor="ctr">
            <a:normAutofit/>
          </a:bodyPr>
          <a:lstStyle/>
          <a:p>
            <a:pPr marL="0" indent="0">
              <a:buNone/>
            </a:pPr>
            <a:r>
              <a:rPr lang="en-US" sz="4000" b="1" dirty="0"/>
              <a:t>More types</a:t>
            </a:r>
          </a:p>
        </p:txBody>
      </p:sp>
    </p:spTree>
    <p:extLst>
      <p:ext uri="{BB962C8B-B14F-4D97-AF65-F5344CB8AC3E}">
        <p14:creationId xmlns:p14="http://schemas.microsoft.com/office/powerpoint/2010/main" val="18663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0EF8BB-182B-83D1-AE64-B503C68CF12B}"/>
              </a:ext>
            </a:extLst>
          </p:cNvPr>
          <p:cNvSpPr>
            <a:spLocks noGrp="1"/>
          </p:cNvSpPr>
          <p:nvPr>
            <p:ph type="title"/>
          </p:nvPr>
        </p:nvSpPr>
        <p:spPr>
          <a:xfrm>
            <a:off x="1137034" y="609600"/>
            <a:ext cx="4784796" cy="1330840"/>
          </a:xfrm>
        </p:spPr>
        <p:txBody>
          <a:bodyPr>
            <a:normAutofit/>
          </a:bodyPr>
          <a:lstStyle/>
          <a:p>
            <a:r>
              <a:rPr lang="en-US" sz="4100" b="1"/>
              <a:t>What should malware analyst know </a:t>
            </a:r>
          </a:p>
        </p:txBody>
      </p:sp>
      <p:sp>
        <p:nvSpPr>
          <p:cNvPr id="3" name="Content Placeholder 2">
            <a:extLst>
              <a:ext uri="{FF2B5EF4-FFF2-40B4-BE49-F238E27FC236}">
                <a16:creationId xmlns:a16="http://schemas.microsoft.com/office/drawing/2014/main" id="{DB994B8D-0103-FFF2-8349-D1E1C24A4282}"/>
              </a:ext>
            </a:extLst>
          </p:cNvPr>
          <p:cNvSpPr>
            <a:spLocks noGrp="1"/>
          </p:cNvSpPr>
          <p:nvPr>
            <p:ph idx="1"/>
          </p:nvPr>
        </p:nvSpPr>
        <p:spPr>
          <a:xfrm>
            <a:off x="289169" y="2101206"/>
            <a:ext cx="5285901" cy="4549686"/>
          </a:xfrm>
        </p:spPr>
        <p:txBody>
          <a:bodyPr>
            <a:normAutofit/>
          </a:bodyPr>
          <a:lstStyle/>
          <a:p>
            <a:r>
              <a:rPr lang="en-US" sz="2000" i="0" dirty="0">
                <a:effectLst/>
                <a:latin typeface="Roboto" panose="02000000000000000000" pitchFamily="2" charset="0"/>
              </a:rPr>
              <a:t>Operating System Fundamentals and Architecture</a:t>
            </a:r>
            <a:endParaRPr lang="en-US" sz="2000" dirty="0">
              <a:latin typeface="Roboto" panose="02000000000000000000" pitchFamily="2" charset="0"/>
            </a:endParaRPr>
          </a:p>
          <a:p>
            <a:r>
              <a:rPr lang="en-US" sz="2000" i="0" dirty="0">
                <a:solidFill>
                  <a:schemeClr val="bg2">
                    <a:lumMod val="10000"/>
                  </a:schemeClr>
                </a:solidFill>
                <a:effectLst/>
                <a:latin typeface="Roboto" panose="02000000000000000000" pitchFamily="2" charset="0"/>
              </a:rPr>
              <a:t>Assembly Language &amp; Programming </a:t>
            </a:r>
          </a:p>
          <a:p>
            <a:pPr marL="0" indent="0" algn="ctr">
              <a:buNone/>
            </a:pPr>
            <a:r>
              <a:rPr lang="en-US" sz="1600" b="0" i="0" dirty="0">
                <a:solidFill>
                  <a:schemeClr val="bg2">
                    <a:lumMod val="10000"/>
                  </a:schemeClr>
                </a:solidFill>
                <a:effectLst/>
                <a:latin typeface="Roboto" panose="02000000000000000000" pitchFamily="2" charset="0"/>
              </a:rPr>
              <a:t>Compiled malware can be easily converted into the Assembly language. However, converting from Assembly language to the next level is not very easy and accurate, so analyses are usually made through Assembly language. Software that translates machine codes into Assembly language is called "Disassembler"</a:t>
            </a:r>
            <a:endParaRPr lang="en-US" sz="1600" dirty="0">
              <a:effectLst/>
              <a:latin typeface="Roboto" panose="02000000000000000000" pitchFamily="2" charset="0"/>
            </a:endParaRPr>
          </a:p>
          <a:p>
            <a:r>
              <a:rPr lang="en-US" sz="2000" i="0" dirty="0">
                <a:effectLst/>
                <a:latin typeface="Roboto" panose="02000000000000000000" pitchFamily="2" charset="0"/>
              </a:rPr>
              <a:t>Network Protocols and Fundamentals</a:t>
            </a:r>
          </a:p>
          <a:p>
            <a:r>
              <a:rPr lang="en-US" sz="2000" i="0" dirty="0">
                <a:effectLst/>
                <a:latin typeface="Roboto" panose="02000000000000000000" pitchFamily="2" charset="0"/>
              </a:rPr>
              <a:t>Cryptography</a:t>
            </a:r>
            <a:br>
              <a:rPr lang="en-US" sz="2000" dirty="0"/>
            </a:br>
            <a:endParaRPr lang="en-US" sz="2000" i="0" dirty="0">
              <a:effectLst/>
              <a:latin typeface="Roboto" panose="02000000000000000000" pitchFamily="2" charset="0"/>
            </a:endParaRPr>
          </a:p>
        </p:txBody>
      </p:sp>
      <p:pic>
        <p:nvPicPr>
          <p:cNvPr id="1026" name="Picture 2">
            <a:extLst>
              <a:ext uri="{FF2B5EF4-FFF2-40B4-BE49-F238E27FC236}">
                <a16:creationId xmlns:a16="http://schemas.microsoft.com/office/drawing/2014/main" id="{FC215EB1-BC74-2E75-CCD6-2B973A4D39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2101206"/>
            <a:ext cx="4737650" cy="267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6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490B-FC5D-02B3-CB24-8381258B1641}"/>
              </a:ext>
            </a:extLst>
          </p:cNvPr>
          <p:cNvSpPr>
            <a:spLocks noGrp="1"/>
          </p:cNvSpPr>
          <p:nvPr>
            <p:ph type="title"/>
          </p:nvPr>
        </p:nvSpPr>
        <p:spPr/>
        <p:txBody>
          <a:bodyPr/>
          <a:lstStyle/>
          <a:p>
            <a:r>
              <a:rPr lang="en-US" b="1" dirty="0"/>
              <a:t>Static analysis in details </a:t>
            </a:r>
          </a:p>
        </p:txBody>
      </p:sp>
      <p:sp>
        <p:nvSpPr>
          <p:cNvPr id="3" name="Content Placeholder 2">
            <a:extLst>
              <a:ext uri="{FF2B5EF4-FFF2-40B4-BE49-F238E27FC236}">
                <a16:creationId xmlns:a16="http://schemas.microsoft.com/office/drawing/2014/main" id="{14A9C178-EDE5-6123-1486-C66F227A3ECE}"/>
              </a:ext>
            </a:extLst>
          </p:cNvPr>
          <p:cNvSpPr>
            <a:spLocks noGrp="1"/>
          </p:cNvSpPr>
          <p:nvPr>
            <p:ph idx="1"/>
          </p:nvPr>
        </p:nvSpPr>
        <p:spPr>
          <a:xfrm>
            <a:off x="838200" y="1825625"/>
            <a:ext cx="10515600" cy="2987007"/>
          </a:xfrm>
        </p:spPr>
        <p:txBody>
          <a:bodyPr/>
          <a:lstStyle/>
          <a:p>
            <a:pPr algn="l">
              <a:buFont typeface="+mj-lt"/>
              <a:buAutoNum type="arabicPeriod"/>
            </a:pPr>
            <a:r>
              <a:rPr lang="en-US" i="0" dirty="0">
                <a:solidFill>
                  <a:schemeClr val="bg2">
                    <a:lumMod val="10000"/>
                  </a:schemeClr>
                </a:solidFill>
                <a:effectLst/>
                <a:latin typeface="Roboto" panose="02000000000000000000" pitchFamily="2" charset="0"/>
              </a:rPr>
              <a:t>P.E. (Portable Executable) Headers </a:t>
            </a:r>
            <a:r>
              <a:rPr lang="en-US" i="0" dirty="0">
                <a:solidFill>
                  <a:schemeClr val="bg2">
                    <a:lumMod val="10000"/>
                  </a:schemeClr>
                </a:solidFill>
                <a:effectLst/>
                <a:latin typeface="Roboto" panose="02000000000000000000" pitchFamily="2" charset="0"/>
                <a:hlinkClick r:id="rId2"/>
              </a:rPr>
              <a:t>link</a:t>
            </a:r>
            <a:endParaRPr lang="en-US" i="0" dirty="0">
              <a:solidFill>
                <a:schemeClr val="bg2">
                  <a:lumMod val="10000"/>
                </a:schemeClr>
              </a:solidFill>
              <a:effectLst/>
              <a:latin typeface="Roboto" panose="02000000000000000000" pitchFamily="2" charset="0"/>
            </a:endParaRPr>
          </a:p>
          <a:p>
            <a:pPr algn="l">
              <a:buFont typeface="+mj-lt"/>
              <a:buAutoNum type="arabicPeriod"/>
            </a:pPr>
            <a:r>
              <a:rPr lang="en-US" i="0" dirty="0">
                <a:solidFill>
                  <a:schemeClr val="bg2">
                    <a:lumMod val="10000"/>
                  </a:schemeClr>
                </a:solidFill>
                <a:effectLst/>
                <a:latin typeface="Roboto" panose="02000000000000000000" pitchFamily="2" charset="0"/>
              </a:rPr>
              <a:t>Imported DLL’s </a:t>
            </a:r>
            <a:r>
              <a:rPr lang="en-US" i="0" dirty="0">
                <a:solidFill>
                  <a:schemeClr val="bg2">
                    <a:lumMod val="10000"/>
                  </a:schemeClr>
                </a:solidFill>
                <a:effectLst/>
                <a:latin typeface="Roboto" panose="02000000000000000000" pitchFamily="2" charset="0"/>
                <a:hlinkClick r:id="rId3"/>
              </a:rPr>
              <a:t>link</a:t>
            </a:r>
            <a:endParaRPr lang="en-US" i="0" dirty="0">
              <a:solidFill>
                <a:schemeClr val="bg2">
                  <a:lumMod val="10000"/>
                </a:schemeClr>
              </a:solidFill>
              <a:effectLst/>
              <a:latin typeface="Roboto" panose="02000000000000000000" pitchFamily="2" charset="0"/>
            </a:endParaRPr>
          </a:p>
          <a:p>
            <a:pPr algn="l">
              <a:buFont typeface="+mj-lt"/>
              <a:buAutoNum type="arabicPeriod"/>
            </a:pPr>
            <a:r>
              <a:rPr lang="en-US" i="0" dirty="0">
                <a:solidFill>
                  <a:schemeClr val="bg2">
                    <a:lumMod val="10000"/>
                  </a:schemeClr>
                </a:solidFill>
                <a:effectLst/>
                <a:latin typeface="Roboto" panose="02000000000000000000" pitchFamily="2" charset="0"/>
              </a:rPr>
              <a:t>Exported DLL's</a:t>
            </a:r>
          </a:p>
          <a:p>
            <a:pPr algn="l">
              <a:buFont typeface="+mj-lt"/>
              <a:buAutoNum type="arabicPeriod"/>
            </a:pPr>
            <a:r>
              <a:rPr lang="en-US" i="0" dirty="0">
                <a:solidFill>
                  <a:schemeClr val="bg2">
                    <a:lumMod val="10000"/>
                  </a:schemeClr>
                </a:solidFill>
                <a:effectLst/>
                <a:latin typeface="Roboto" panose="02000000000000000000" pitchFamily="2" charset="0"/>
              </a:rPr>
              <a:t>Strings in binary</a:t>
            </a:r>
          </a:p>
          <a:p>
            <a:pPr algn="l">
              <a:buFont typeface="+mj-lt"/>
              <a:buAutoNum type="arabicPeriod"/>
            </a:pPr>
            <a:r>
              <a:rPr lang="en-US" i="0" dirty="0">
                <a:solidFill>
                  <a:schemeClr val="bg2">
                    <a:lumMod val="10000"/>
                  </a:schemeClr>
                </a:solidFill>
                <a:effectLst/>
                <a:latin typeface="Roboto" panose="02000000000000000000" pitchFamily="2" charset="0"/>
              </a:rPr>
              <a:t>CPU Instructions </a:t>
            </a:r>
            <a:r>
              <a:rPr lang="en-US" i="0" dirty="0">
                <a:solidFill>
                  <a:schemeClr val="bg2">
                    <a:lumMod val="10000"/>
                  </a:schemeClr>
                </a:solidFill>
                <a:effectLst/>
                <a:latin typeface="Roboto" panose="02000000000000000000" pitchFamily="2" charset="0"/>
                <a:hlinkClick r:id="rId4"/>
              </a:rPr>
              <a:t>link</a:t>
            </a:r>
            <a:endParaRPr lang="en-US" i="0" dirty="0">
              <a:solidFill>
                <a:schemeClr val="bg2">
                  <a:lumMod val="10000"/>
                </a:schemeClr>
              </a:solidFill>
              <a:effectLst/>
              <a:latin typeface="Roboto" panose="02000000000000000000" pitchFamily="2" charset="0"/>
            </a:endParaRPr>
          </a:p>
          <a:p>
            <a:endParaRPr lang="en-US" dirty="0">
              <a:solidFill>
                <a:schemeClr val="bg2">
                  <a:lumMod val="10000"/>
                </a:schemeClr>
              </a:solidFill>
            </a:endParaRPr>
          </a:p>
        </p:txBody>
      </p:sp>
    </p:spTree>
    <p:extLst>
      <p:ext uri="{BB962C8B-B14F-4D97-AF65-F5344CB8AC3E}">
        <p14:creationId xmlns:p14="http://schemas.microsoft.com/office/powerpoint/2010/main" val="3357852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844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Arial</vt:lpstr>
      <vt:lpstr>Arial</vt:lpstr>
      <vt:lpstr>Calibri</vt:lpstr>
      <vt:lpstr>Calibri Light</vt:lpstr>
      <vt:lpstr>crowdstrike</vt:lpstr>
      <vt:lpstr>Google Sans</vt:lpstr>
      <vt:lpstr>Graphik</vt:lpstr>
      <vt:lpstr>IBM Plex Sans</vt:lpstr>
      <vt:lpstr>Inter</vt:lpstr>
      <vt:lpstr>Merriweather</vt:lpstr>
      <vt:lpstr>neue-haas-grotesk-display</vt:lpstr>
      <vt:lpstr>Open Sans</vt:lpstr>
      <vt:lpstr>Roboto</vt:lpstr>
      <vt:lpstr>Office Theme</vt:lpstr>
      <vt:lpstr>Malware analysis course for beginners </vt:lpstr>
      <vt:lpstr>What Is malware ?</vt:lpstr>
      <vt:lpstr>What Is malware analysis</vt:lpstr>
      <vt:lpstr>Types of Malware Analysis </vt:lpstr>
      <vt:lpstr>Types of malware </vt:lpstr>
      <vt:lpstr>Types of malware </vt:lpstr>
      <vt:lpstr>PowerPoint Presentation</vt:lpstr>
      <vt:lpstr>What should malware analyst know </vt:lpstr>
      <vt:lpstr>Static analysis in details </vt:lpstr>
      <vt:lpstr>Dynamic analysis in details </vt:lpstr>
      <vt:lpstr>building the lab</vt:lpstr>
      <vt:lpstr>Basic configuration with your VM</vt:lpstr>
      <vt:lpstr>File type identify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malware analysis</dc:title>
  <dc:creator>Mohamed Abdel Ati Hassan Gharib Mahmoud</dc:creator>
  <cp:lastModifiedBy>Mohamed Abdel Ati Hassan Gharib Mahmoud</cp:lastModifiedBy>
  <cp:revision>35</cp:revision>
  <dcterms:created xsi:type="dcterms:W3CDTF">2023-10-19T20:45:29Z</dcterms:created>
  <dcterms:modified xsi:type="dcterms:W3CDTF">2023-11-27T04:56:50Z</dcterms:modified>
</cp:coreProperties>
</file>