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0"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1" d="100"/>
          <a:sy n="111" d="100"/>
        </p:scale>
        <p:origin x="-1614"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10/11/2021</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fa-IR" dirty="0" smtClean="0">
                <a:cs typeface="B Nazanin" panose="00000400000000000000" pitchFamily="2" charset="-78"/>
              </a:rPr>
              <a:t>چرا سهام بخریم و سهام کدام شرکتها ارزش خرید دارند</a:t>
            </a:r>
            <a:endParaRPr lang="en-US" dirty="0">
              <a:cs typeface="B Nazanin" panose="00000400000000000000" pitchFamily="2" charset="-78"/>
            </a:endParaRPr>
          </a:p>
        </p:txBody>
      </p:sp>
      <p:sp>
        <p:nvSpPr>
          <p:cNvPr id="3" name="Subtitle 2"/>
          <p:cNvSpPr>
            <a:spLocks noGrp="1"/>
          </p:cNvSpPr>
          <p:nvPr>
            <p:ph type="subTitle" idx="1"/>
          </p:nvPr>
        </p:nvSpPr>
        <p:spPr/>
        <p:txBody>
          <a:bodyPr/>
          <a:lstStyle/>
          <a:p>
            <a:r>
              <a:rPr lang="fa-IR" dirty="0" smtClean="0">
                <a:cs typeface="B Nazanin" panose="00000400000000000000" pitchFamily="2" charset="-78"/>
              </a:rPr>
              <a:t>علی نجاتی</a:t>
            </a:r>
          </a:p>
          <a:p>
            <a:endParaRPr lang="en-US" dirty="0"/>
          </a:p>
        </p:txBody>
      </p:sp>
    </p:spTree>
    <p:extLst>
      <p:ext uri="{BB962C8B-B14F-4D97-AF65-F5344CB8AC3E}">
        <p14:creationId xmlns:p14="http://schemas.microsoft.com/office/powerpoint/2010/main" val="14871379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81542" y="1935163"/>
            <a:ext cx="6580915"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82707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196564" y="1935163"/>
            <a:ext cx="6750872"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7933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Nazanin" panose="00000400000000000000" pitchFamily="2" charset="-78"/>
              </a:rPr>
              <a:t>پیشنهاد ما </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اگر به سرمایه گذاری بلند مدت در بازار سهام علاقه دارید و ریسک جنگ و درگیری را میپذیرید در ادامه چند پیشنهاد برای شما داریم:</a:t>
            </a:r>
          </a:p>
          <a:p>
            <a:pPr marL="514350" indent="-514350" algn="r" rtl="1">
              <a:buFont typeface="+mj-lt"/>
              <a:buAutoNum type="arabicPeriod"/>
            </a:pPr>
            <a:r>
              <a:rPr lang="fa-IR" dirty="0" smtClean="0">
                <a:cs typeface="B Nazanin" panose="00000400000000000000" pitchFamily="2" charset="-78"/>
              </a:rPr>
              <a:t>معرفی سهام چند شرکت سود ساز دلار محور در قیمت مناسب از طرف ما و خرید و قبول ریسک از جانب شما</a:t>
            </a:r>
          </a:p>
          <a:p>
            <a:pPr marL="514350" indent="-514350" algn="r" rtl="1">
              <a:buFont typeface="+mj-lt"/>
              <a:buAutoNum type="arabicPeriod"/>
            </a:pPr>
            <a:endParaRPr lang="fa-IR" dirty="0" smtClean="0">
              <a:cs typeface="B Nazanin" panose="00000400000000000000" pitchFamily="2" charset="-78"/>
            </a:endParaRPr>
          </a:p>
          <a:p>
            <a:pPr marL="514350" indent="-514350" algn="r" rtl="1">
              <a:buFont typeface="+mj-lt"/>
              <a:buAutoNum type="arabicPeriod"/>
            </a:pPr>
            <a:endParaRPr lang="en-US" dirty="0">
              <a:cs typeface="B Nazanin" panose="00000400000000000000" pitchFamily="2" charset="-78"/>
            </a:endParaRPr>
          </a:p>
        </p:txBody>
      </p:sp>
    </p:spTree>
    <p:extLst>
      <p:ext uri="{BB962C8B-B14F-4D97-AF65-F5344CB8AC3E}">
        <p14:creationId xmlns:p14="http://schemas.microsoft.com/office/powerpoint/2010/main" val="109671060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Nazanin" panose="00000400000000000000" pitchFamily="2" charset="-78"/>
              </a:rPr>
              <a:t>تضمین سود بانکی</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dirty="0" smtClean="0">
                <a:cs typeface="B Nazanin" panose="00000400000000000000" pitchFamily="2" charset="-78"/>
              </a:rPr>
              <a:t>در این روش که حداقل زمان برای سرمایه گذاری 1 سال هست با پول خودتان در حساب بورسی شما سهام میخریم و در انتهای بازه یکساله حداقل سود بانکی 18 درصدی را تضمین میکنیم. با توجه به اینکه شرکتهای بورسی سالی یکبار تقسیم سود نقدی دارند این سودها نیز دوباره در خرید سهام سرمایه گذاری میشوند. در انتهای یکسال کامل (365 روز) اگر ارزش پرتفو شما از اصل پول اولیه بعلاوه 18 درصد سود کمتر بود، جبران آن با ما و هر چقدر از 1.18 سرمایه اولیه بیشتر شد، به صورت 50-50 تقسیم خواهد شد. برای مثال اگر به جای 18 درصد سرمایه شما 10 درصد زیاد شد ما 8 درصد را جبران میکنیم و اگر 30 درصد زیاد شد، 18 درصد اول برای شما و 12 درصد باقیمانده به صورت 6 درصد برای ما و 6 درصد برای شما تقسیم میشود.</a:t>
            </a:r>
            <a:endParaRPr lang="en-US" dirty="0">
              <a:cs typeface="B Nazanin" panose="00000400000000000000" pitchFamily="2" charset="-78"/>
            </a:endParaRPr>
          </a:p>
        </p:txBody>
      </p:sp>
    </p:spTree>
    <p:extLst>
      <p:ext uri="{BB962C8B-B14F-4D97-AF65-F5344CB8AC3E}">
        <p14:creationId xmlns:p14="http://schemas.microsoft.com/office/powerpoint/2010/main" val="41963984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Nazanin" panose="00000400000000000000" pitchFamily="2" charset="-78"/>
              </a:rPr>
              <a:t>تضمین ارزش دلاری سرمایه اولیه</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lnSpcReduction="10000"/>
          </a:bodyPr>
          <a:lstStyle/>
          <a:p>
            <a:pPr algn="r" rtl="1"/>
            <a:r>
              <a:rPr lang="fa-IR" dirty="0">
                <a:cs typeface="B Nazanin" panose="00000400000000000000" pitchFamily="2" charset="-78"/>
              </a:rPr>
              <a:t>در این روش که حداقل زمان برای سرمایه گذاری </a:t>
            </a:r>
            <a:r>
              <a:rPr lang="fa-IR" dirty="0" smtClean="0">
                <a:cs typeface="B Nazanin" panose="00000400000000000000" pitchFamily="2" charset="-78"/>
              </a:rPr>
              <a:t>2 </a:t>
            </a:r>
            <a:r>
              <a:rPr lang="fa-IR" dirty="0">
                <a:cs typeface="B Nazanin" panose="00000400000000000000" pitchFamily="2" charset="-78"/>
              </a:rPr>
              <a:t>سال هست با پول خودتان در حساب بورسی شما سهام میخریم و در انتهای بازه یکساله حداقل </a:t>
            </a:r>
            <a:r>
              <a:rPr lang="fa-IR" dirty="0" smtClean="0">
                <a:cs typeface="B Nazanin" panose="00000400000000000000" pitchFamily="2" charset="-78"/>
              </a:rPr>
              <a:t>ارزش دلاری سرمایه اولیه </a:t>
            </a:r>
            <a:r>
              <a:rPr lang="fa-IR" dirty="0">
                <a:cs typeface="B Nazanin" panose="00000400000000000000" pitchFamily="2" charset="-78"/>
              </a:rPr>
              <a:t>را تضمین میکنیم. با توجه به اینکه شرکتهای بورسی سالی یکبار تقسیم سود نقدی دارند این سودها نیز دوباره در خرید سهام سرمایه گذاری میشوند. در انتهای </a:t>
            </a:r>
            <a:r>
              <a:rPr lang="fa-IR" dirty="0" smtClean="0">
                <a:cs typeface="B Nazanin" panose="00000400000000000000" pitchFamily="2" charset="-78"/>
              </a:rPr>
              <a:t>دو سال </a:t>
            </a:r>
            <a:r>
              <a:rPr lang="fa-IR" dirty="0">
                <a:cs typeface="B Nazanin" panose="00000400000000000000" pitchFamily="2" charset="-78"/>
              </a:rPr>
              <a:t>کامل </a:t>
            </a:r>
            <a:r>
              <a:rPr lang="fa-IR" dirty="0" smtClean="0">
                <a:cs typeface="B Nazanin" panose="00000400000000000000" pitchFamily="2" charset="-78"/>
              </a:rPr>
              <a:t>(730روز</a:t>
            </a:r>
            <a:r>
              <a:rPr lang="fa-IR" dirty="0">
                <a:cs typeface="B Nazanin" panose="00000400000000000000" pitchFamily="2" charset="-78"/>
              </a:rPr>
              <a:t>) اگر ارزش پرتفو شما </a:t>
            </a:r>
            <a:r>
              <a:rPr lang="fa-IR" dirty="0" smtClean="0">
                <a:cs typeface="B Nazanin" panose="00000400000000000000" pitchFamily="2" charset="-78"/>
              </a:rPr>
              <a:t>بر حسب دلار از </a:t>
            </a:r>
            <a:r>
              <a:rPr lang="fa-IR" dirty="0">
                <a:cs typeface="B Nazanin" panose="00000400000000000000" pitchFamily="2" charset="-78"/>
              </a:rPr>
              <a:t>اصل پول اولیه </a:t>
            </a:r>
            <a:r>
              <a:rPr lang="fa-IR" dirty="0" smtClean="0">
                <a:cs typeface="B Nazanin" panose="00000400000000000000" pitchFamily="2" charset="-78"/>
              </a:rPr>
              <a:t>کمتر </a:t>
            </a:r>
            <a:r>
              <a:rPr lang="fa-IR" dirty="0">
                <a:cs typeface="B Nazanin" panose="00000400000000000000" pitchFamily="2" charset="-78"/>
              </a:rPr>
              <a:t>بود، جبران آن با ما و هر چقدر </a:t>
            </a:r>
            <a:r>
              <a:rPr lang="fa-IR" dirty="0" smtClean="0">
                <a:cs typeface="B Nazanin" panose="00000400000000000000" pitchFamily="2" charset="-78"/>
              </a:rPr>
              <a:t>از </a:t>
            </a:r>
            <a:r>
              <a:rPr lang="fa-IR" dirty="0">
                <a:cs typeface="B Nazanin" panose="00000400000000000000" pitchFamily="2" charset="-78"/>
              </a:rPr>
              <a:t>سرمایه اولیه بیشتر </a:t>
            </a:r>
            <a:r>
              <a:rPr lang="fa-IR" dirty="0" smtClean="0">
                <a:cs typeface="B Nazanin" panose="00000400000000000000" pitchFamily="2" charset="-78"/>
              </a:rPr>
              <a:t>شد (بر مبنای دلار)، </a:t>
            </a:r>
            <a:r>
              <a:rPr lang="fa-IR" dirty="0">
                <a:cs typeface="B Nazanin" panose="00000400000000000000" pitchFamily="2" charset="-78"/>
              </a:rPr>
              <a:t>به صورت 50-50 تقسیم خواهد شد. برای مثال اگر </a:t>
            </a:r>
            <a:r>
              <a:rPr lang="fa-IR" dirty="0" smtClean="0">
                <a:cs typeface="B Nazanin" panose="00000400000000000000" pitchFamily="2" charset="-78"/>
              </a:rPr>
              <a:t>سرمایه اولیه شما با دلار 27500 تومنی امروز معادل 10 هزار دلار باشد در انتهای سال دوم اگر کمتر از 10 هزار دلار به قیمت روز بود جبرانش با ما ولی اگر فرضا 11 هزار دلار بود، 500 دلار برای ما و 10500 دلار هم برای شما</a:t>
            </a:r>
            <a:endParaRPr lang="en-US" dirty="0">
              <a:cs typeface="B Nazanin" panose="00000400000000000000" pitchFamily="2" charset="-78"/>
            </a:endParaRP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416760230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a-IR" dirty="0" smtClean="0">
                <a:cs typeface="B Nazanin" panose="00000400000000000000" pitchFamily="2" charset="-78"/>
              </a:rPr>
              <a:t>تضمین ارزش بر حسب سکه طلا سرمایه اولیه</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lnSpcReduction="10000"/>
          </a:bodyPr>
          <a:lstStyle/>
          <a:p>
            <a:pPr algn="r" rtl="1"/>
            <a:r>
              <a:rPr lang="fa-IR" dirty="0">
                <a:cs typeface="B Nazanin" panose="00000400000000000000" pitchFamily="2" charset="-78"/>
              </a:rPr>
              <a:t>در این روش که حداقل زمان برای سرمایه گذاری </a:t>
            </a:r>
            <a:r>
              <a:rPr lang="fa-IR" dirty="0" smtClean="0">
                <a:cs typeface="B Nazanin" panose="00000400000000000000" pitchFamily="2" charset="-78"/>
              </a:rPr>
              <a:t>2 </a:t>
            </a:r>
            <a:r>
              <a:rPr lang="fa-IR" dirty="0">
                <a:cs typeface="B Nazanin" panose="00000400000000000000" pitchFamily="2" charset="-78"/>
              </a:rPr>
              <a:t>سال هست با پول خودتان در حساب بورسی شما سهام میخریم و در انتهای بازه یکساله حداقل </a:t>
            </a:r>
            <a:r>
              <a:rPr lang="fa-IR" dirty="0" smtClean="0">
                <a:cs typeface="B Nazanin" panose="00000400000000000000" pitchFamily="2" charset="-78"/>
              </a:rPr>
              <a:t>ارزش معادل تعداد سکه طلای سرمایه اولیه </a:t>
            </a:r>
            <a:r>
              <a:rPr lang="fa-IR" dirty="0">
                <a:cs typeface="B Nazanin" panose="00000400000000000000" pitchFamily="2" charset="-78"/>
              </a:rPr>
              <a:t>را تضمین میکنیم. با توجه به اینکه شرکتهای بورسی سالی یکبار تقسیم سود نقدی دارند این سودها نیز دوباره در خرید سهام سرمایه گذاری میشوند. در انتهای </a:t>
            </a:r>
            <a:r>
              <a:rPr lang="fa-IR" dirty="0" smtClean="0">
                <a:cs typeface="B Nazanin" panose="00000400000000000000" pitchFamily="2" charset="-78"/>
              </a:rPr>
              <a:t>دو سال </a:t>
            </a:r>
            <a:r>
              <a:rPr lang="fa-IR" dirty="0">
                <a:cs typeface="B Nazanin" panose="00000400000000000000" pitchFamily="2" charset="-78"/>
              </a:rPr>
              <a:t>کامل </a:t>
            </a:r>
            <a:r>
              <a:rPr lang="fa-IR" dirty="0" smtClean="0">
                <a:cs typeface="B Nazanin" panose="00000400000000000000" pitchFamily="2" charset="-78"/>
              </a:rPr>
              <a:t>(730روز</a:t>
            </a:r>
            <a:r>
              <a:rPr lang="fa-IR" dirty="0">
                <a:cs typeface="B Nazanin" panose="00000400000000000000" pitchFamily="2" charset="-78"/>
              </a:rPr>
              <a:t>) اگر ارزش پرتفو شما </a:t>
            </a:r>
            <a:r>
              <a:rPr lang="fa-IR" dirty="0" smtClean="0">
                <a:cs typeface="B Nazanin" panose="00000400000000000000" pitchFamily="2" charset="-78"/>
              </a:rPr>
              <a:t>بر حسب سکه طلا از </a:t>
            </a:r>
            <a:r>
              <a:rPr lang="fa-IR" dirty="0">
                <a:cs typeface="B Nazanin" panose="00000400000000000000" pitchFamily="2" charset="-78"/>
              </a:rPr>
              <a:t>اصل پول اولیه </a:t>
            </a:r>
            <a:r>
              <a:rPr lang="fa-IR" dirty="0" smtClean="0">
                <a:cs typeface="B Nazanin" panose="00000400000000000000" pitchFamily="2" charset="-78"/>
              </a:rPr>
              <a:t>کمتر </a:t>
            </a:r>
            <a:r>
              <a:rPr lang="fa-IR" dirty="0">
                <a:cs typeface="B Nazanin" panose="00000400000000000000" pitchFamily="2" charset="-78"/>
              </a:rPr>
              <a:t>بود، جبران آن با ما و هر چقدر </a:t>
            </a:r>
            <a:r>
              <a:rPr lang="fa-IR" dirty="0" smtClean="0">
                <a:cs typeface="B Nazanin" panose="00000400000000000000" pitchFamily="2" charset="-78"/>
              </a:rPr>
              <a:t>از </a:t>
            </a:r>
            <a:r>
              <a:rPr lang="fa-IR" dirty="0">
                <a:cs typeface="B Nazanin" panose="00000400000000000000" pitchFamily="2" charset="-78"/>
              </a:rPr>
              <a:t>سرمایه اولیه بیشتر </a:t>
            </a:r>
            <a:r>
              <a:rPr lang="fa-IR" dirty="0" smtClean="0">
                <a:cs typeface="B Nazanin" panose="00000400000000000000" pitchFamily="2" charset="-78"/>
              </a:rPr>
              <a:t>شد (بر مبنای تعداد سکه)، </a:t>
            </a:r>
            <a:r>
              <a:rPr lang="fa-IR" dirty="0">
                <a:cs typeface="B Nazanin" panose="00000400000000000000" pitchFamily="2" charset="-78"/>
              </a:rPr>
              <a:t>به صورت 50-50 تقسیم خواهد شد. برای مثال اگر </a:t>
            </a:r>
            <a:r>
              <a:rPr lang="fa-IR" dirty="0" smtClean="0">
                <a:cs typeface="B Nazanin" panose="00000400000000000000" pitchFamily="2" charset="-78"/>
              </a:rPr>
              <a:t>سرمایه اولیه شما با سکه 11.75 میلیونی تومنی امروز معادل 10 عدد سکه باشد در انتهای سال دوم اگر کمتر از 10 سکه به قیمت روز بود جبرانش با ما ولی اگر فرضا 11 سکه بود، 0.5 سکه  برای ما و 10.5 هم برای شما</a:t>
            </a:r>
            <a:endParaRPr lang="en-US" dirty="0">
              <a:cs typeface="B Nazanin" panose="00000400000000000000" pitchFamily="2" charset="-78"/>
            </a:endParaRP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3951647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rtl="1">
              <a:buNone/>
            </a:pPr>
            <a:r>
              <a:rPr lang="fa-IR" sz="9600" dirty="0" smtClean="0">
                <a:cs typeface="B Nazanin" panose="00000400000000000000" pitchFamily="2" charset="-78"/>
              </a:rPr>
              <a:t>پایان</a:t>
            </a:r>
            <a:endParaRPr lang="en-US" dirty="0">
              <a:cs typeface="B Nazanin" panose="00000400000000000000" pitchFamily="2" charset="-78"/>
            </a:endParaRPr>
          </a:p>
        </p:txBody>
      </p:sp>
    </p:spTree>
    <p:extLst>
      <p:ext uri="{BB962C8B-B14F-4D97-AF65-F5344CB8AC3E}">
        <p14:creationId xmlns:p14="http://schemas.microsoft.com/office/powerpoint/2010/main" val="137933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Nazanin" panose="00000400000000000000" pitchFamily="2" charset="-78"/>
              </a:rPr>
              <a:t>فعالان بازار سهام</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سرمایه گذار بلند مدت</a:t>
            </a:r>
          </a:p>
          <a:p>
            <a:pPr marL="2228850" lvl="4" indent="-514350" algn="r" rtl="1">
              <a:buFont typeface="+mj-lt"/>
              <a:buAutoNum type="arabicPeriod"/>
            </a:pPr>
            <a:r>
              <a:rPr lang="fa-IR" dirty="0" smtClean="0">
                <a:cs typeface="B Nazanin" panose="00000400000000000000" pitchFamily="2" charset="-78"/>
              </a:rPr>
              <a:t>خرید سهام شرکتهای سود ساز</a:t>
            </a:r>
          </a:p>
          <a:p>
            <a:pPr marL="2228850" lvl="4" indent="-514350" algn="r" rtl="1">
              <a:buFont typeface="+mj-lt"/>
              <a:buAutoNum type="arabicPeriod"/>
            </a:pPr>
            <a:r>
              <a:rPr lang="fa-IR" dirty="0" smtClean="0">
                <a:cs typeface="B Nazanin" panose="00000400000000000000" pitchFamily="2" charset="-78"/>
              </a:rPr>
              <a:t>شرکتهایی که محصولشان با دلار همبستگی دارد</a:t>
            </a:r>
          </a:p>
          <a:p>
            <a:pPr marL="2228850" lvl="4" indent="-514350" algn="r" rtl="1">
              <a:buFont typeface="+mj-lt"/>
              <a:buAutoNum type="arabicPeriod"/>
            </a:pPr>
            <a:r>
              <a:rPr lang="fa-IR" dirty="0" smtClean="0">
                <a:cs typeface="B Nazanin" panose="00000400000000000000" pitchFamily="2" charset="-78"/>
              </a:rPr>
              <a:t>   نگهداری سهام و دریافت سود مجمع سالیانه   </a:t>
            </a:r>
          </a:p>
          <a:p>
            <a:pPr marL="2228850" lvl="4" indent="-514350" algn="r" rtl="1">
              <a:buFont typeface="+mj-lt"/>
              <a:buAutoNum type="arabicPeriod"/>
            </a:pPr>
            <a:r>
              <a:rPr lang="fa-IR" dirty="0" smtClean="0">
                <a:cs typeface="B Nazanin" panose="00000400000000000000" pitchFamily="2" charset="-78"/>
              </a:rPr>
              <a:t>در منفی ها خرید بیشتر و یا نگهداری</a:t>
            </a:r>
          </a:p>
          <a:p>
            <a:pPr algn="r" rtl="1"/>
            <a:r>
              <a:rPr lang="fa-IR" dirty="0" smtClean="0">
                <a:cs typeface="B Nazanin" panose="00000400000000000000" pitchFamily="2" charset="-78"/>
              </a:rPr>
              <a:t>معامله گر </a:t>
            </a:r>
          </a:p>
          <a:p>
            <a:pPr marL="2171700" lvl="4" indent="-457200" algn="r" rtl="1">
              <a:buFont typeface="+mj-lt"/>
              <a:buAutoNum type="arabicPeriod"/>
            </a:pPr>
            <a:r>
              <a:rPr lang="fa-IR" dirty="0" smtClean="0">
                <a:cs typeface="B Nazanin" panose="00000400000000000000" pitchFamily="2" charset="-78"/>
              </a:rPr>
              <a:t>خرید سهام بر مبنای تحلیل تکنیکال</a:t>
            </a:r>
          </a:p>
          <a:p>
            <a:pPr marL="2171700" lvl="4" indent="-457200" algn="r" rtl="1">
              <a:buFont typeface="+mj-lt"/>
              <a:buAutoNum type="arabicPeriod"/>
            </a:pPr>
            <a:r>
              <a:rPr lang="fa-IR" dirty="0" smtClean="0">
                <a:cs typeface="B Nazanin" panose="00000400000000000000" pitchFamily="2" charset="-78"/>
              </a:rPr>
              <a:t>به عملکرد شرکت معمولا کاری ندارد</a:t>
            </a:r>
          </a:p>
          <a:p>
            <a:pPr marL="2171700" lvl="4" indent="-457200" algn="r" rtl="1">
              <a:buFont typeface="+mj-lt"/>
              <a:buAutoNum type="arabicPeriod"/>
            </a:pPr>
            <a:r>
              <a:rPr lang="fa-IR" dirty="0" smtClean="0">
                <a:cs typeface="B Nazanin" panose="00000400000000000000" pitchFamily="2" charset="-78"/>
              </a:rPr>
              <a:t>خرید به قصد کسب سود از افزایش قیمت سهام در کوتاه مدت</a:t>
            </a:r>
          </a:p>
          <a:p>
            <a:pPr marL="2171700" lvl="4" indent="-457200" algn="r" rtl="1">
              <a:buFont typeface="+mj-lt"/>
              <a:buAutoNum type="arabicPeriod"/>
            </a:pPr>
            <a:r>
              <a:rPr lang="fa-IR" dirty="0" smtClean="0">
                <a:cs typeface="B Nazanin" panose="00000400000000000000" pitchFamily="2" charset="-78"/>
              </a:rPr>
              <a:t>در منفی ها با تعیین حد ضرر، اشتباه تحلیل را قبول کرده و میفروشد         </a:t>
            </a:r>
            <a:endParaRPr lang="en-US" dirty="0">
              <a:cs typeface="B Nazanin" panose="00000400000000000000" pitchFamily="2" charset="-78"/>
            </a:endParaRPr>
          </a:p>
        </p:txBody>
      </p:sp>
    </p:spTree>
    <p:extLst>
      <p:ext uri="{BB962C8B-B14F-4D97-AF65-F5344CB8AC3E}">
        <p14:creationId xmlns:p14="http://schemas.microsoft.com/office/powerpoint/2010/main" val="22389293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Nazanin" panose="00000400000000000000" pitchFamily="2" charset="-78"/>
              </a:rPr>
              <a:t>واقعیت اقتصاد کلان ایران</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سود بانکی 18 درصدی </a:t>
            </a:r>
          </a:p>
          <a:p>
            <a:pPr algn="r" rtl="1"/>
            <a:r>
              <a:rPr lang="fa-IR" dirty="0" smtClean="0">
                <a:cs typeface="B Nazanin" panose="00000400000000000000" pitchFamily="2" charset="-78"/>
              </a:rPr>
              <a:t>تورم بالای 50 درصد</a:t>
            </a:r>
          </a:p>
          <a:p>
            <a:pPr algn="r" rtl="1"/>
            <a:r>
              <a:rPr lang="fa-IR" dirty="0" smtClean="0">
                <a:cs typeface="B Nazanin" panose="00000400000000000000" pitchFamily="2" charset="-78"/>
              </a:rPr>
              <a:t>دخالت دولت در قیمت دلار و در نتیجه تاثیر پذیری قیمت  طلا </a:t>
            </a:r>
          </a:p>
          <a:p>
            <a:pPr algn="r" rtl="1"/>
            <a:r>
              <a:rPr lang="fa-IR" dirty="0" smtClean="0">
                <a:cs typeface="B Nazanin" panose="00000400000000000000" pitchFamily="2" charset="-78"/>
              </a:rPr>
              <a:t>کسری بودجه حدود 50 درصدی دولت</a:t>
            </a:r>
          </a:p>
          <a:p>
            <a:pPr algn="r" rtl="1"/>
            <a:r>
              <a:rPr lang="fa-IR" dirty="0" smtClean="0">
                <a:cs typeface="B Nazanin" panose="00000400000000000000" pitchFamily="2" charset="-78"/>
              </a:rPr>
              <a:t>ناترازی بانکها و خلق پول</a:t>
            </a:r>
          </a:p>
          <a:p>
            <a:pPr algn="r" rtl="1"/>
            <a:r>
              <a:rPr lang="fa-IR" dirty="0" smtClean="0">
                <a:cs typeface="B Nazanin" panose="00000400000000000000" pitchFamily="2" charset="-78"/>
              </a:rPr>
              <a:t>رشد نقدینگی در سال 99 و 6 ماهه 1400 با شیب 40 درصد در سال</a:t>
            </a:r>
          </a:p>
        </p:txBody>
      </p:sp>
    </p:spTree>
    <p:extLst>
      <p:ext uri="{BB962C8B-B14F-4D97-AF65-F5344CB8AC3E}">
        <p14:creationId xmlns:p14="http://schemas.microsoft.com/office/powerpoint/2010/main" val="28332286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Nazanin" panose="00000400000000000000" pitchFamily="2" charset="-78"/>
              </a:rPr>
              <a:t>چه سهامی بخریم</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در بورس ایران سهام حدود 700 شرکت در فعالیتهای مختلف خرید و فروش میشود.</a:t>
            </a:r>
          </a:p>
          <a:p>
            <a:pPr algn="r" rtl="1"/>
            <a:r>
              <a:rPr lang="fa-IR" dirty="0" smtClean="0">
                <a:cs typeface="B Nazanin" panose="00000400000000000000" pitchFamily="2" charset="-78"/>
              </a:rPr>
              <a:t>تمرکز ما روی شرکتهای سود ساز و دلار محور که اکثر آنها به نحوی از منابع طبیعی کشور استفاده میکنند میباشد.</a:t>
            </a:r>
          </a:p>
          <a:p>
            <a:pPr algn="r" rtl="1"/>
            <a:r>
              <a:rPr lang="fa-IR" dirty="0" smtClean="0">
                <a:cs typeface="B Nazanin" panose="00000400000000000000" pitchFamily="2" charset="-78"/>
              </a:rPr>
              <a:t>شرکتهایی در زمینه های: معادن، فلزات، پالایشگاه، پتروشیمی، و همچنین شرکتهای سرمایه گذاری و هلدینگهایی که در شرکتهای عملیاتی سود ساز دارایی زیادی دارند</a:t>
            </a:r>
            <a:endParaRPr lang="en-US" dirty="0">
              <a:cs typeface="B Nazanin" panose="00000400000000000000" pitchFamily="2" charset="-78"/>
            </a:endParaRPr>
          </a:p>
        </p:txBody>
      </p:sp>
    </p:spTree>
    <p:extLst>
      <p:ext uri="{BB962C8B-B14F-4D97-AF65-F5344CB8AC3E}">
        <p14:creationId xmlns:p14="http://schemas.microsoft.com/office/powerpoint/2010/main" val="733080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Nazanin" panose="00000400000000000000" pitchFamily="2" charset="-78"/>
              </a:rPr>
              <a:t>ویژگیهای مثبت شرکتهای ذکر شده</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به خاطر دسترسی به منابع طبیعی کشور سود ساز هستند.</a:t>
            </a:r>
          </a:p>
          <a:p>
            <a:pPr algn="r" rtl="1"/>
            <a:r>
              <a:rPr lang="fa-IR" dirty="0" smtClean="0">
                <a:cs typeface="B Nazanin" panose="00000400000000000000" pitchFamily="2" charset="-78"/>
              </a:rPr>
              <a:t>در این گروه شرکتها معمولا شرکتهای بزرگ که به راحتی دستکاری قیمتی نمیشوند وجود دارند.</a:t>
            </a:r>
          </a:p>
          <a:p>
            <a:pPr algn="r" rtl="1"/>
            <a:r>
              <a:rPr lang="fa-IR" dirty="0" smtClean="0">
                <a:cs typeface="B Nazanin" panose="00000400000000000000" pitchFamily="2" charset="-78"/>
              </a:rPr>
              <a:t>در حال حاضر از نظر سود سازی با سود بانکی رقابت میکنند</a:t>
            </a:r>
          </a:p>
          <a:p>
            <a:pPr algn="r" rtl="1"/>
            <a:r>
              <a:rPr lang="fa-IR" dirty="0" smtClean="0">
                <a:cs typeface="B Nazanin" panose="00000400000000000000" pitchFamily="2" charset="-78"/>
              </a:rPr>
              <a:t>همچنین با توجه به همبستگی با دلار در بلند مدت قیمت سهام این شرکتها متناسب با رشد دلار افزایش می یابد.</a:t>
            </a:r>
            <a:endParaRPr lang="en-US" dirty="0">
              <a:cs typeface="B Nazanin" panose="00000400000000000000" pitchFamily="2" charset="-78"/>
            </a:endParaRPr>
          </a:p>
        </p:txBody>
      </p:sp>
    </p:spTree>
    <p:extLst>
      <p:ext uri="{BB962C8B-B14F-4D97-AF65-F5344CB8AC3E}">
        <p14:creationId xmlns:p14="http://schemas.microsoft.com/office/powerpoint/2010/main" val="1542615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a:cs typeface="B Nazanin" panose="00000400000000000000" pitchFamily="2" charset="-78"/>
              </a:rPr>
              <a:t>ویژگیهای </a:t>
            </a:r>
            <a:r>
              <a:rPr lang="fa-IR" dirty="0" smtClean="0">
                <a:cs typeface="B Nazanin" panose="00000400000000000000" pitchFamily="2" charset="-78"/>
              </a:rPr>
              <a:t>منفی شرکتهای </a:t>
            </a:r>
            <a:r>
              <a:rPr lang="fa-IR" dirty="0">
                <a:cs typeface="B Nazanin" panose="00000400000000000000" pitchFamily="2" charset="-78"/>
              </a:rPr>
              <a:t>ذکر شده</a:t>
            </a:r>
            <a:endParaRPr lang="en-US" dirty="0">
              <a:cs typeface="B Nazanin" panose="00000400000000000000" pitchFamily="2" charset="-78"/>
            </a:endParaRPr>
          </a:p>
        </p:txBody>
      </p:sp>
      <p:sp>
        <p:nvSpPr>
          <p:cNvPr id="3" name="Content Placeholder 2"/>
          <p:cNvSpPr>
            <a:spLocks noGrp="1"/>
          </p:cNvSpPr>
          <p:nvPr>
            <p:ph idx="1"/>
          </p:nvPr>
        </p:nvSpPr>
        <p:spPr/>
        <p:txBody>
          <a:bodyPr>
            <a:normAutofit/>
          </a:bodyPr>
          <a:lstStyle/>
          <a:p>
            <a:pPr algn="r" rtl="1"/>
            <a:r>
              <a:rPr lang="fa-IR" dirty="0" smtClean="0">
                <a:cs typeface="B Nazanin" panose="00000400000000000000" pitchFamily="2" charset="-78"/>
              </a:rPr>
              <a:t>خرید سهام هر شرکتی در معرض ریسکهای متفاوتی قرار دارد</a:t>
            </a:r>
          </a:p>
          <a:p>
            <a:pPr algn="r" rtl="1"/>
            <a:r>
              <a:rPr lang="fa-IR" dirty="0" smtClean="0">
                <a:cs typeface="B Nazanin" panose="00000400000000000000" pitchFamily="2" charset="-78"/>
              </a:rPr>
              <a:t>ریسک در قیمت مواد اولیه به خاطر عدم شفافیت دولت</a:t>
            </a:r>
          </a:p>
          <a:p>
            <a:pPr algn="r" rtl="1"/>
            <a:r>
              <a:rPr lang="fa-IR" dirty="0" smtClean="0">
                <a:cs typeface="B Nazanin" panose="00000400000000000000" pitchFamily="2" charset="-78"/>
              </a:rPr>
              <a:t>ریسک در قیمت محصول و تغییر قیمت جهانی محصولات مثل اوایل سال 99 و بحران کرونا</a:t>
            </a:r>
          </a:p>
          <a:p>
            <a:pPr algn="r" rtl="1"/>
            <a:r>
              <a:rPr lang="fa-IR" dirty="0" smtClean="0">
                <a:cs typeface="B Nazanin" panose="00000400000000000000" pitchFamily="2" charset="-78"/>
              </a:rPr>
              <a:t>ریسک سرمای هوا و قطع گاز پتروشیمی ها</a:t>
            </a:r>
          </a:p>
          <a:p>
            <a:pPr algn="r" rtl="1"/>
            <a:r>
              <a:rPr lang="fa-IR" dirty="0" smtClean="0">
                <a:cs typeface="B Nazanin" panose="00000400000000000000" pitchFamily="2" charset="-78"/>
              </a:rPr>
              <a:t>ریسک گرمای هوا و قطع برق فولادی ها و سیمانی ها</a:t>
            </a:r>
          </a:p>
          <a:p>
            <a:pPr algn="r" rtl="1"/>
            <a:r>
              <a:rPr lang="fa-IR" dirty="0" smtClean="0">
                <a:cs typeface="B Nazanin" panose="00000400000000000000" pitchFamily="2" charset="-78"/>
              </a:rPr>
              <a:t>ریسک جنگ و درگیری</a:t>
            </a:r>
          </a:p>
          <a:p>
            <a:pPr algn="r" rtl="1"/>
            <a:r>
              <a:rPr lang="fa-IR" dirty="0" smtClean="0">
                <a:cs typeface="B Nazanin" panose="00000400000000000000" pitchFamily="2" charset="-78"/>
              </a:rPr>
              <a:t>......</a:t>
            </a:r>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36352504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a-IR" dirty="0" smtClean="0">
                <a:cs typeface="B Nazanin" panose="00000400000000000000" pitchFamily="2" charset="-78"/>
              </a:rPr>
              <a:t>چرا بلند مدت</a:t>
            </a:r>
            <a:endParaRPr lang="en-US" dirty="0">
              <a:cs typeface="B Nazanin" panose="00000400000000000000" pitchFamily="2" charset="-78"/>
            </a:endParaRPr>
          </a:p>
        </p:txBody>
      </p:sp>
      <p:sp>
        <p:nvSpPr>
          <p:cNvPr id="3" name="Content Placeholder 2"/>
          <p:cNvSpPr>
            <a:spLocks noGrp="1"/>
          </p:cNvSpPr>
          <p:nvPr>
            <p:ph idx="1"/>
          </p:nvPr>
        </p:nvSpPr>
        <p:spPr/>
        <p:txBody>
          <a:bodyPr/>
          <a:lstStyle/>
          <a:p>
            <a:pPr algn="r" rtl="1"/>
            <a:r>
              <a:rPr lang="fa-IR" dirty="0" smtClean="0">
                <a:cs typeface="B Nazanin" panose="00000400000000000000" pitchFamily="2" charset="-78"/>
              </a:rPr>
              <a:t>به غیر از ریسک جنگ و ناآرامی که شرایط کشور بعد از آن نامشخص هست، تاریخچه رفتار سهام شرکتهای سود ساز و دلار محوردر بلند مدت نشان داده که از تمام بازارهای رقیب از جمله سود سپرده بانکی، دلار و سکه و مسکن و خودرو بهتر عمل کرده اند. </a:t>
            </a:r>
            <a:endParaRPr lang="en-US" dirty="0">
              <a:cs typeface="B Nazanin" panose="00000400000000000000" pitchFamily="2" charset="-78"/>
            </a:endParaRPr>
          </a:p>
        </p:txBody>
      </p:sp>
    </p:spTree>
    <p:extLst>
      <p:ext uri="{BB962C8B-B14F-4D97-AF65-F5344CB8AC3E}">
        <p14:creationId xmlns:p14="http://schemas.microsoft.com/office/powerpoint/2010/main" val="39551821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nejati\Desktop\stockin12years.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76400" y="304800"/>
            <a:ext cx="4854327" cy="61153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26593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7024" y="1935163"/>
            <a:ext cx="6709952" cy="438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97979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36</TotalTime>
  <Words>924</Words>
  <Application>Microsoft Office PowerPoint</Application>
  <PresentationFormat>On-screen Show (4:3)</PresentationFormat>
  <Paragraphs>49</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چرا سهام بخریم و سهام کدام شرکتها ارزش خرید دارند</vt:lpstr>
      <vt:lpstr>فعالان بازار سهام</vt:lpstr>
      <vt:lpstr>واقعیت اقتصاد کلان ایران</vt:lpstr>
      <vt:lpstr>چه سهامی بخریم</vt:lpstr>
      <vt:lpstr>ویژگیهای مثبت شرکتهای ذکر شده</vt:lpstr>
      <vt:lpstr>ویژگیهای منفی شرکتهای ذکر شده</vt:lpstr>
      <vt:lpstr>چرا بلند مدت</vt:lpstr>
      <vt:lpstr>PowerPoint Presentation</vt:lpstr>
      <vt:lpstr>PowerPoint Presentation</vt:lpstr>
      <vt:lpstr>PowerPoint Presentation</vt:lpstr>
      <vt:lpstr>PowerPoint Presentation</vt:lpstr>
      <vt:lpstr>پیشنهاد ما </vt:lpstr>
      <vt:lpstr>تضمین سود بانکی</vt:lpstr>
      <vt:lpstr>تضمین ارزش دلاری سرمایه اولیه</vt:lpstr>
      <vt:lpstr>تضمین ارزش بر حسب سکه طلا سرمایه اولیه</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چرا سهام بخریم و سهام کدام شرکتها ارزش خرید دارند</dc:title>
  <dc:creator>Ali Nejati</dc:creator>
  <cp:lastModifiedBy>Ali Nejati</cp:lastModifiedBy>
  <cp:revision>7</cp:revision>
  <dcterms:created xsi:type="dcterms:W3CDTF">2006-08-16T00:00:00Z</dcterms:created>
  <dcterms:modified xsi:type="dcterms:W3CDTF">2021-10-11T14:27:11Z</dcterms:modified>
</cp:coreProperties>
</file>