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3"/>
  </p:notesMasterIdLst>
  <p:handoutMasterIdLst>
    <p:handoutMasterId r:id="rId34"/>
  </p:handoutMasterIdLst>
  <p:sldIdLst>
    <p:sldId id="967" r:id="rId3"/>
    <p:sldId id="932" r:id="rId4"/>
    <p:sldId id="937" r:id="rId5"/>
    <p:sldId id="941" r:id="rId6"/>
    <p:sldId id="945" r:id="rId7"/>
    <p:sldId id="944" r:id="rId8"/>
    <p:sldId id="938" r:id="rId9"/>
    <p:sldId id="942" r:id="rId10"/>
    <p:sldId id="943" r:id="rId11"/>
    <p:sldId id="947" r:id="rId12"/>
    <p:sldId id="948" r:id="rId13"/>
    <p:sldId id="950" r:id="rId14"/>
    <p:sldId id="959" r:id="rId15"/>
    <p:sldId id="960" r:id="rId16"/>
    <p:sldId id="951" r:id="rId17"/>
    <p:sldId id="952" r:id="rId18"/>
    <p:sldId id="953" r:id="rId19"/>
    <p:sldId id="954" r:id="rId20"/>
    <p:sldId id="955" r:id="rId21"/>
    <p:sldId id="956" r:id="rId22"/>
    <p:sldId id="957" r:id="rId23"/>
    <p:sldId id="961" r:id="rId24"/>
    <p:sldId id="962" r:id="rId25"/>
    <p:sldId id="963" r:id="rId26"/>
    <p:sldId id="964" r:id="rId27"/>
    <p:sldId id="965" r:id="rId28"/>
    <p:sldId id="966" r:id="rId29"/>
    <p:sldId id="922" r:id="rId30"/>
    <p:sldId id="936" r:id="rId31"/>
    <p:sldId id="9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9"/>
    <a:srgbClr val="2E74B5"/>
    <a:srgbClr val="5B9BD5"/>
    <a:srgbClr val="44546A"/>
    <a:srgbClr val="E9EDF4"/>
    <a:srgbClr val="C00000"/>
    <a:srgbClr val="F4B183"/>
    <a:srgbClr val="FFFFFF"/>
    <a:srgbClr val="FF7C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82830" autoAdjust="0"/>
  </p:normalViewPr>
  <p:slideViewPr>
    <p:cSldViewPr snapToGrid="0">
      <p:cViewPr varScale="1">
        <p:scale>
          <a:sx n="89" d="100"/>
          <a:sy n="89" d="100"/>
        </p:scale>
        <p:origin x="100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5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9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Parks Visitors and Population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VisitorandPopulationComparison!$B$1</c:f>
              <c:strCache>
                <c:ptCount val="1"/>
                <c:pt idx="0">
                  <c:v>Total Parks 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VisitorandPopulationComparison!$A$2:$A$13</c:f>
              <c:strCache>
                <c:ptCount val="12"/>
                <c:pt idx="0">
                  <c:v>Alaska</c:v>
                </c:pt>
                <c:pt idx="1">
                  <c:v>Arizona</c:v>
                </c:pt>
                <c:pt idx="2">
                  <c:v>California</c:v>
                </c:pt>
                <c:pt idx="3">
                  <c:v>Colorado</c:v>
                </c:pt>
                <c:pt idx="4">
                  <c:v>Maine</c:v>
                </c:pt>
                <c:pt idx="5">
                  <c:v>Oregon</c:v>
                </c:pt>
                <c:pt idx="6">
                  <c:v>Tennessee and North Carolina</c:v>
                </c:pt>
                <c:pt idx="7">
                  <c:v>Texas</c:v>
                </c:pt>
                <c:pt idx="8">
                  <c:v>Utah</c:v>
                </c:pt>
                <c:pt idx="9">
                  <c:v>Virgina</c:v>
                </c:pt>
                <c:pt idx="10">
                  <c:v>Washington</c:v>
                </c:pt>
                <c:pt idx="11">
                  <c:v>Wyoming</c:v>
                </c:pt>
              </c:strCache>
            </c:strRef>
          </c:cat>
          <c:val>
            <c:numRef>
              <c:f>VisitorandPopulationComparison!$B$2:$B$13</c:f>
              <c:numCache>
                <c:formatCode>General</c:formatCode>
                <c:ptCount val="12"/>
                <c:pt idx="0">
                  <c:v>115588</c:v>
                </c:pt>
                <c:pt idx="1">
                  <c:v>9393391</c:v>
                </c:pt>
                <c:pt idx="2">
                  <c:v>7434345</c:v>
                </c:pt>
                <c:pt idx="3">
                  <c:v>2792309</c:v>
                </c:pt>
                <c:pt idx="4">
                  <c:v>967624</c:v>
                </c:pt>
                <c:pt idx="5">
                  <c:v>566305</c:v>
                </c:pt>
                <c:pt idx="6">
                  <c:v>24678565</c:v>
                </c:pt>
                <c:pt idx="7">
                  <c:v>445729</c:v>
                </c:pt>
                <c:pt idx="8">
                  <c:v>6719164</c:v>
                </c:pt>
                <c:pt idx="9">
                  <c:v>1177998</c:v>
                </c:pt>
                <c:pt idx="10">
                  <c:v>4060935</c:v>
                </c:pt>
                <c:pt idx="11">
                  <c:v>11249235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E-445F-AA53-34E13D57AC00}"/>
            </c:ext>
          </c:extLst>
        </c:ser>
        <c:ser>
          <c:idx val="1"/>
          <c:order val="1"/>
          <c:tx>
            <c:strRef>
              <c:f>VisitorandPopulationComparison!$C$1</c:f>
              <c:strCache>
                <c:ptCount val="1"/>
                <c:pt idx="0">
                  <c:v>State 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VisitorandPopulationComparison!$A$2:$A$13</c:f>
              <c:strCache>
                <c:ptCount val="12"/>
                <c:pt idx="0">
                  <c:v>Alaska</c:v>
                </c:pt>
                <c:pt idx="1">
                  <c:v>Arizona</c:v>
                </c:pt>
                <c:pt idx="2">
                  <c:v>California</c:v>
                </c:pt>
                <c:pt idx="3">
                  <c:v>Colorado</c:v>
                </c:pt>
                <c:pt idx="4">
                  <c:v>Maine</c:v>
                </c:pt>
                <c:pt idx="5">
                  <c:v>Oregon</c:v>
                </c:pt>
                <c:pt idx="6">
                  <c:v>Tennessee and North Carolina</c:v>
                </c:pt>
                <c:pt idx="7">
                  <c:v>Texas</c:v>
                </c:pt>
                <c:pt idx="8">
                  <c:v>Utah</c:v>
                </c:pt>
                <c:pt idx="9">
                  <c:v>Virgina</c:v>
                </c:pt>
                <c:pt idx="10">
                  <c:v>Washington</c:v>
                </c:pt>
                <c:pt idx="11">
                  <c:v>Wyoming</c:v>
                </c:pt>
              </c:strCache>
            </c:strRef>
          </c:cat>
          <c:val>
            <c:numRef>
              <c:f>VisitorandPopulationComparison!$C$2:$C$13</c:f>
              <c:numCache>
                <c:formatCode>General</c:formatCode>
                <c:ptCount val="12"/>
                <c:pt idx="0">
                  <c:v>739795</c:v>
                </c:pt>
                <c:pt idx="1">
                  <c:v>7016000</c:v>
                </c:pt>
                <c:pt idx="2">
                  <c:v>39500000</c:v>
                </c:pt>
                <c:pt idx="3">
                  <c:v>5509000</c:v>
                </c:pt>
                <c:pt idx="4">
                  <c:v>1336000</c:v>
                </c:pt>
                <c:pt idx="5">
                  <c:v>4143000</c:v>
                </c:pt>
                <c:pt idx="6">
                  <c:v>16986000</c:v>
                </c:pt>
                <c:pt idx="7">
                  <c:v>27677000</c:v>
                </c:pt>
                <c:pt idx="8">
                  <c:v>3102000</c:v>
                </c:pt>
                <c:pt idx="9">
                  <c:v>8175000</c:v>
                </c:pt>
                <c:pt idx="10">
                  <c:v>7406000</c:v>
                </c:pt>
                <c:pt idx="11">
                  <c:v>572000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1E-445F-AA53-34E13D57A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8581840"/>
        <c:axId val="-838271312"/>
      </c:barChart>
      <c:catAx>
        <c:axId val="-83858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8271312"/>
        <c:crosses val="autoZero"/>
        <c:auto val="1"/>
        <c:lblAlgn val="ctr"/>
        <c:lblOffset val="100"/>
        <c:noMultiLvlLbl val="0"/>
      </c:catAx>
      <c:valAx>
        <c:axId val="-83827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85818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1779-FD08-456F-AF6D-3B18779A48C2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796E-A5F5-47F0-8ECB-EFE129A8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CDE75-C76E-4694-9EB3-29DB789D0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6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97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54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6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00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1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45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5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38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3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9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3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21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20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6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9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DE75-C76E-4694-9EB3-29DB789D04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6685808"/>
            <a:ext cx="12192000" cy="1721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35581"/>
            <a:ext cx="6333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baseline="0" dirty="0">
                <a:solidFill>
                  <a:srgbClr val="FFFF00"/>
                </a:solidFill>
              </a:rPr>
              <a:t>National Parks </a:t>
            </a:r>
            <a:r>
              <a:rPr lang="en-US" sz="1200" dirty="0">
                <a:solidFill>
                  <a:schemeClr val="bg1"/>
                </a:solidFill>
              </a:rPr>
              <a:t>|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b="0" dirty="0">
                <a:solidFill>
                  <a:schemeClr val="bg1"/>
                </a:solidFill>
              </a:rPr>
              <a:t>Project-01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220" y="6578831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B8FD3146-7BBC-4A98-9594-8661756C3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3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F5F4-3145-4055-A81C-FA03E7359854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F7F8-9083-499F-B1E9-B45ABC7E5F0C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1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C34-B2E8-4D31-970E-54D46EC16FFD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4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7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AE8-B386-443A-8F69-C3D5B04B163D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40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2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2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4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7D03-234C-4AB9-8CD9-A30A3DF88F52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48-675B-45D3-91A8-9B170BD505B0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E0D-F26E-4CFC-9889-1F37D636C398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FA45-C0ED-4E34-B31A-F20E6A097A85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9C0D-DF3F-43A3-B1B4-E84D6A5B7B8F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9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623A-8619-4FCC-8139-958E4390255D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CFC5-34F3-40A4-A035-9C9E089AA3A0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9AC1-1459-4652-A84C-F2ABBD868E04}" type="datetime1">
              <a:rPr lang="en-US" smtClean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3146-7BBC-4A98-9594-8661756C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FC24-7C2B-40B4-A0C4-2509F1334EC3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FB5B-07CC-44ED-A150-B8788A16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ttps/www.tripadvisor.com/" TargetMode="External"/><Relationship Id="rId4" Type="http://schemas.openxmlformats.org/officeDocument/2006/relationships/hyperlink" Target="https://www.nps.gov/planyourvisit/index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685808"/>
            <a:ext cx="12192000" cy="1721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2507217"/>
            <a:ext cx="12192000" cy="2905292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700" dirty="0">
                <a:solidFill>
                  <a:srgbClr val="FFFF00"/>
                </a:solidFill>
                <a:latin typeface="Gill Sans Nova Cond XBd" panose="020B0A06020104020203" pitchFamily="34" charset="0"/>
              </a:rPr>
              <a:t>Project 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700" dirty="0">
                <a:solidFill>
                  <a:srgbClr val="FFFF00"/>
                </a:solidFill>
                <a:latin typeface="Gill Sans Nova Cond XBd" panose="020B0A06020104020203" pitchFamily="34" charset="0"/>
              </a:rPr>
              <a:t>Analytics for </a:t>
            </a:r>
            <a:r>
              <a:rPr lang="en-US" sz="3700" b="1" dirty="0">
                <a:solidFill>
                  <a:srgbClr val="FFFF00"/>
                </a:solidFill>
                <a:latin typeface="Gill Sans Nova Cond XBd" panose="020B0A06020104020203" pitchFamily="34" charset="0"/>
              </a:rPr>
              <a:t>National Parks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700" dirty="0">
                <a:solidFill>
                  <a:srgbClr val="FFFF00"/>
                </a:solidFill>
                <a:latin typeface="Gill Sans Nova Cond XBd" panose="020B0A06020104020203" pitchFamily="34" charset="0"/>
                <a:sym typeface="Wingdings" panose="05000000000000000000" pitchFamily="2" charset="2"/>
              </a:rPr>
              <a:t>—</a:t>
            </a:r>
            <a:endParaRPr lang="en-US" sz="2700" dirty="0">
              <a:solidFill>
                <a:srgbClr val="FFFF00"/>
              </a:solidFill>
              <a:latin typeface="Gill Sans Nova Cond XBd" panose="020B0A06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Jenny Jo Connor, </a:t>
            </a:r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Bhuvanewari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Seshadri,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 Syed, David E Gonzalez y Plate Yves-Andre Chapuis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0" y="127253"/>
            <a:ext cx="1533724" cy="152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6A3DF-F868-4F38-96D3-3EE538A08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26" b="19318"/>
          <a:stretch/>
        </p:blipFill>
        <p:spPr>
          <a:xfrm>
            <a:off x="2875401" y="1578366"/>
            <a:ext cx="6698902" cy="4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1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4. Prototype Evaluation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13B54-7813-4C77-857C-4FB5698AA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03"/>
          <a:stretch/>
        </p:blipFill>
        <p:spPr>
          <a:xfrm>
            <a:off x="5496687" y="2245784"/>
            <a:ext cx="5854751" cy="3922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6F0C7-B644-4529-BBDE-57C9EA07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6" y="3043522"/>
            <a:ext cx="2556780" cy="277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4CC5E-294D-47DD-B51D-F630613BF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276" y="3043522"/>
            <a:ext cx="1743200" cy="27767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AD2C92-70D3-42FF-88F9-6C4EF57F32BD}"/>
              </a:ext>
            </a:extLst>
          </p:cNvPr>
          <p:cNvSpPr/>
          <p:nvPr/>
        </p:nvSpPr>
        <p:spPr>
          <a:xfrm>
            <a:off x="4843772" y="4354525"/>
            <a:ext cx="327991" cy="2286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87734-D1D6-4FED-BBD9-40273B5ADA88}"/>
              </a:ext>
            </a:extLst>
          </p:cNvPr>
          <p:cNvCxnSpPr>
            <a:cxnSpLocks/>
          </p:cNvCxnSpPr>
          <p:nvPr/>
        </p:nvCxnSpPr>
        <p:spPr>
          <a:xfrm flipV="1">
            <a:off x="1259760" y="2696806"/>
            <a:ext cx="0" cy="346716"/>
          </a:xfrm>
          <a:prstGeom prst="line">
            <a:avLst/>
          </a:prstGeom>
          <a:ln w="19050">
            <a:solidFill>
              <a:srgbClr val="2E74B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BBDB99-29E2-4B6C-9BE8-2C88755C5287}"/>
              </a:ext>
            </a:extLst>
          </p:cNvPr>
          <p:cNvCxnSpPr>
            <a:cxnSpLocks/>
          </p:cNvCxnSpPr>
          <p:nvPr/>
        </p:nvCxnSpPr>
        <p:spPr>
          <a:xfrm flipV="1">
            <a:off x="2522029" y="2696806"/>
            <a:ext cx="0" cy="346716"/>
          </a:xfrm>
          <a:prstGeom prst="line">
            <a:avLst/>
          </a:prstGeom>
          <a:ln w="19050">
            <a:solidFill>
              <a:srgbClr val="2E74B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0CFA13-5AA2-4D53-9168-BEFB33D9048D}"/>
              </a:ext>
            </a:extLst>
          </p:cNvPr>
          <p:cNvCxnSpPr>
            <a:cxnSpLocks/>
          </p:cNvCxnSpPr>
          <p:nvPr/>
        </p:nvCxnSpPr>
        <p:spPr>
          <a:xfrm flipV="1">
            <a:off x="4102351" y="2696806"/>
            <a:ext cx="0" cy="346716"/>
          </a:xfrm>
          <a:prstGeom prst="line">
            <a:avLst/>
          </a:prstGeom>
          <a:ln w="19050">
            <a:solidFill>
              <a:srgbClr val="2E74B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AEB1C-13F1-4739-96E7-CD47BEED12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7" y="2216758"/>
            <a:ext cx="903561" cy="3271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E64AD5-F071-4922-81D0-ED99C6EC9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156" y="2197194"/>
            <a:ext cx="974027" cy="272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68FE57-C727-498A-9D9E-4950D6F43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7478" y="1212571"/>
            <a:ext cx="613381" cy="5568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09BD19-6E3F-4ADD-9B2E-5CC4BBBE1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7156" y="1845352"/>
            <a:ext cx="1013272" cy="2759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98E7D4-C88D-4EF1-8AF6-DC6053C9EA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639" y="1933594"/>
            <a:ext cx="1272133" cy="6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5. Flow-Based Analysis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C6FD2-E96E-462F-A4A7-714A238C5F55}"/>
              </a:ext>
            </a:extLst>
          </p:cNvPr>
          <p:cNvSpPr/>
          <p:nvPr/>
        </p:nvSpPr>
        <p:spPr>
          <a:xfrm>
            <a:off x="314035" y="1434237"/>
            <a:ext cx="103170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Develop the tool to :</a:t>
            </a:r>
          </a:p>
          <a:p>
            <a:pPr marL="64008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Abadi" panose="020B0604020202020204" pitchFamily="34" charset="0"/>
              </a:rPr>
              <a:t>help analysis and decision for reaching and encouraging more visitors that meet a similar demographic</a:t>
            </a:r>
          </a:p>
          <a:p>
            <a:pPr marL="64008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Abadi" panose="020B0604020202020204" pitchFamily="34" charset="0"/>
              </a:rPr>
              <a:t>assess the weaknesses and opportunities the NPS faces in targeting tomorrow's park visitors.</a:t>
            </a:r>
          </a:p>
        </p:txBody>
      </p:sp>
    </p:spTree>
    <p:extLst>
      <p:ext uri="{BB962C8B-B14F-4D97-AF65-F5344CB8AC3E}">
        <p14:creationId xmlns:p14="http://schemas.microsoft.com/office/powerpoint/2010/main" val="383563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3736428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i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Sample Data Gathered for Analysis</a:t>
            </a:r>
            <a:endParaRPr kumimoji="0" lang="en-US" sz="37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2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Top 3 Parks Per Season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324" y="1418897"/>
            <a:ext cx="2354317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Spring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Great Smokey Mountains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Saugaro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Grand Canyon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1556" y="1418897"/>
            <a:ext cx="2380592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Great Smokey Mountains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Grand Teton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Yellowstone</a:t>
            </a:r>
          </a:p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8119" y="1418897"/>
            <a:ext cx="242788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Fall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Great Smokey Mountains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Saugaro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Grand Canyon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6141" y="1397876"/>
            <a:ext cx="2427888" cy="3970318"/>
          </a:xfrm>
          <a:prstGeom prst="rect">
            <a:avLst/>
          </a:prstGeom>
          <a:solidFill>
            <a:srgbClr val="E7F0F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Winter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Great Smokey Mountains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Saguaro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Grand Teton	</a:t>
            </a:r>
          </a:p>
        </p:txBody>
      </p:sp>
    </p:spTree>
    <p:extLst>
      <p:ext uri="{BB962C8B-B14F-4D97-AF65-F5344CB8AC3E}">
        <p14:creationId xmlns:p14="http://schemas.microsoft.com/office/powerpoint/2010/main" val="71651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Bottom 3 Parks Per Season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510" y="1418897"/>
            <a:ext cx="2483075" cy="3539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Spring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Kenai Fjords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Apostle Island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Lassen Volcanic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1556" y="1418897"/>
            <a:ext cx="2380592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Guadalupe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Big Bend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Apostle Island</a:t>
            </a:r>
          </a:p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8119" y="1418897"/>
            <a:ext cx="2427888" cy="35394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Fall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Kenai Fjords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Apostle Island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Guadalupe</a:t>
            </a:r>
          </a:p>
          <a:p>
            <a:pPr algn="ctr"/>
            <a:r>
              <a:rPr lang="en-US" sz="2800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6141" y="1397876"/>
            <a:ext cx="2427888" cy="35394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Winter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Apostle Island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Kenai Fjords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Guadalupe</a:t>
            </a:r>
          </a:p>
          <a:p>
            <a:pPr algn="ctr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778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Visitor Trends &amp; Population By State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23944"/>
              </p:ext>
            </p:extLst>
          </p:nvPr>
        </p:nvGraphicFramePr>
        <p:xfrm>
          <a:off x="1066800" y="1054100"/>
          <a:ext cx="9690100" cy="4991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87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Park Visitor Representation By Age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7" y="1422046"/>
            <a:ext cx="6335548" cy="5206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334" y="961274"/>
            <a:ext cx="633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</a:t>
            </a:r>
            <a:r>
              <a:rPr lang="en-US"/>
              <a:t>Visitor Representation by 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17764"/>
              </p:ext>
            </p:extLst>
          </p:nvPr>
        </p:nvGraphicFramePr>
        <p:xfrm>
          <a:off x="8089681" y="2605248"/>
          <a:ext cx="3356085" cy="2455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1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Meidan</a:t>
                      </a:r>
                      <a:endParaRPr lang="en-US" sz="1200" b="1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25-34</a:t>
                      </a:r>
                      <a:endParaRPr lang="mr-IN" sz="1200" b="0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$148,745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$196,662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35-44</a:t>
                      </a:r>
                      <a:endParaRPr lang="mr-IN" sz="1200" b="0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$177,518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$236,665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45-54</a:t>
                      </a:r>
                      <a:endParaRPr lang="mr-IN" sz="1200" b="0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$190,227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$260,734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55-64</a:t>
                      </a:r>
                      <a:endParaRPr lang="mr-IN" sz="1200" b="0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$161,424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$227,138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7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65-74</a:t>
                      </a:r>
                      <a:endParaRPr lang="mr-IN" sz="1200" b="0" i="0" u="none" strike="noStrike"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$117,440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$177,733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3266" y="1945823"/>
            <a:ext cx="32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Income by age bracket</a:t>
            </a:r>
          </a:p>
        </p:txBody>
      </p:sp>
    </p:spTree>
    <p:extLst>
      <p:ext uri="{BB962C8B-B14F-4D97-AF65-F5344CB8AC3E}">
        <p14:creationId xmlns:p14="http://schemas.microsoft.com/office/powerpoint/2010/main" val="51348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Visitor Trends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32" y="1411669"/>
            <a:ext cx="7150084" cy="45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Visitor Trends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58" y="976119"/>
            <a:ext cx="6054125" cy="38526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6744"/>
              </p:ext>
            </p:extLst>
          </p:nvPr>
        </p:nvGraphicFramePr>
        <p:xfrm>
          <a:off x="2096814" y="4981903"/>
          <a:ext cx="7126013" cy="1527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2E74B5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Race/Ethnicity</a:t>
                      </a:r>
                      <a:endParaRPr lang="en-US" sz="2000" b="1" i="0" u="none" strike="noStrike" dirty="0">
                        <a:solidFill>
                          <a:srgbClr val="2E74B5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u="none" strike="noStrike" dirty="0">
                          <a:solidFill>
                            <a:srgbClr val="2E74B5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2000</a:t>
                      </a:r>
                      <a:endParaRPr lang="is-IS" sz="2000" b="1" i="0" u="none" strike="noStrike" dirty="0">
                        <a:solidFill>
                          <a:srgbClr val="2E74B5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u="none" strike="noStrike" dirty="0">
                          <a:solidFill>
                            <a:srgbClr val="2E74B5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2009</a:t>
                      </a:r>
                      <a:endParaRPr lang="is-IS" sz="2000" b="1" i="0" u="none" strike="noStrike" dirty="0">
                        <a:solidFill>
                          <a:srgbClr val="2E74B5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2E74B5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% Change</a:t>
                      </a:r>
                      <a:endParaRPr lang="en-US" sz="2000" b="1" i="0" u="none" strike="noStrike" dirty="0">
                        <a:solidFill>
                          <a:srgbClr val="2E74B5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White/Caucasian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74%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78%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+</a:t>
                      </a:r>
                      <a:r>
                        <a:rPr lang="en-US" sz="2000" u="none" strike="noStrike" baseline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4% Increase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Latino/Hispanic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12%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- 3% Decrease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Black/African-American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11%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7%</a:t>
                      </a:r>
                      <a:endParaRPr lang="mr-IN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- 4% Decrease</a:t>
                      </a:r>
                      <a:endParaRPr lang="en-US" sz="2000" b="0" i="0" u="none" strike="noStrike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9384423" y="5234152"/>
            <a:ext cx="240428" cy="2617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384424" y="5594131"/>
            <a:ext cx="240427" cy="27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4280" y="6071305"/>
            <a:ext cx="230571" cy="24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Visitor Trends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97872"/>
              </p:ext>
            </p:extLst>
          </p:nvPr>
        </p:nvGraphicFramePr>
        <p:xfrm>
          <a:off x="5071242" y="4226444"/>
          <a:ext cx="5202619" cy="194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8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Race/Ethnicity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Median Income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Mean Income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White/Caucasian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$61,698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$86,133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Latino/Hispanic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$47,675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$66,815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0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Black/African American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$40,065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$58,122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16423" y="1132780"/>
            <a:ext cx="397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Don’t You Go to Parks? Top 3 Among All Groups: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Lack of Awareness about Park Units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 Far Away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Food and Hotel Costs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31223" y="950453"/>
            <a:ext cx="1860330" cy="223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 increase among minority groups who were able to name a national park in 2009 v. 2000.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6812" y="6223793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2010 Census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442" y="2881864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2009 Survey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6812" y="3857112"/>
            <a:ext cx="46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by Race/Ethnicity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3324" y="3626069"/>
            <a:ext cx="10909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5285" y="4741033"/>
            <a:ext cx="2475186" cy="1231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wage gap is steadily consistent among all age groups. </a:t>
            </a:r>
          </a:p>
        </p:txBody>
      </p:sp>
    </p:spTree>
    <p:extLst>
      <p:ext uri="{BB962C8B-B14F-4D97-AF65-F5344CB8AC3E}">
        <p14:creationId xmlns:p14="http://schemas.microsoft.com/office/powerpoint/2010/main" val="18062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12192000" cy="6685808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              National Parks</a:t>
            </a:r>
            <a:endParaRPr kumimoji="0" lang="en-US" sz="4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122187"/>
            <a:ext cx="2322786" cy="44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Visitor Trends Takeaways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710" y="1261241"/>
            <a:ext cx="991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Access to information is a perceive challenge. The Parks have launched a Find Your Park campaign in an attempt to address this; however, an interactive map to help people easily connect people with parks based on a variety of factors </a:t>
            </a:r>
            <a:r>
              <a:rPr lang="mr-IN" sz="2800" dirty="0"/>
              <a:t>–</a:t>
            </a:r>
            <a:r>
              <a:rPr lang="en-US" sz="2800" dirty="0"/>
              <a:t> activities, age groups, best time of year to go, and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Parks are clearly challenged in being relevant to key minority groups, and census data shows we are becoming a more diverse society every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Social media influencers for hiking/outdoors lack minority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8514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Interesting</a:t>
            </a:r>
            <a:r>
              <a:rPr lang="mr-IN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…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710" y="1261241"/>
            <a:ext cx="99165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Did you know Latino/Hispanic in Tucson largely don’t know what Saguaro National Park is? </a:t>
            </a:r>
          </a:p>
          <a:p>
            <a:endParaRPr lang="en-US" sz="2800" dirty="0"/>
          </a:p>
          <a:p>
            <a:r>
              <a:rPr lang="en-US" sz="2800" dirty="0"/>
              <a:t>It’s in their backyard, and they are completely disconnected from it. And this group makes up 42% of the population there.  A major park is not relevant to half the population of the local area. That’s what’s interesting.</a:t>
            </a:r>
          </a:p>
        </p:txBody>
      </p:sp>
    </p:spTree>
    <p:extLst>
      <p:ext uri="{BB962C8B-B14F-4D97-AF65-F5344CB8AC3E}">
        <p14:creationId xmlns:p14="http://schemas.microsoft.com/office/powerpoint/2010/main" val="162009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6. Prototype Walk-thru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646354-804E-42D6-AA29-9E5D6D75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1" y="1043710"/>
            <a:ext cx="11152498" cy="5199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4C0229-CA49-4873-9395-03A199DDBDBA}"/>
              </a:ext>
            </a:extLst>
          </p:cNvPr>
          <p:cNvSpPr txBox="1"/>
          <p:nvPr/>
        </p:nvSpPr>
        <p:spPr>
          <a:xfrm>
            <a:off x="508000" y="1043709"/>
            <a:ext cx="2375458" cy="5078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700" dirty="0"/>
              <a:t>Mapping Points</a:t>
            </a:r>
          </a:p>
        </p:txBody>
      </p:sp>
    </p:spTree>
    <p:extLst>
      <p:ext uri="{BB962C8B-B14F-4D97-AF65-F5344CB8AC3E}">
        <p14:creationId xmlns:p14="http://schemas.microsoft.com/office/powerpoint/2010/main" val="121335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6. Prototype Walk-thru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255753-978C-4CEB-A635-D091DB7F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43710"/>
            <a:ext cx="11164249" cy="5024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52F35-FD0D-4B4B-B791-2D54C06ECBB7}"/>
              </a:ext>
            </a:extLst>
          </p:cNvPr>
          <p:cNvSpPr txBox="1"/>
          <p:nvPr/>
        </p:nvSpPr>
        <p:spPr>
          <a:xfrm>
            <a:off x="508000" y="1043709"/>
            <a:ext cx="2375458" cy="5078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700" dirty="0"/>
              <a:t>Mapping Points</a:t>
            </a:r>
          </a:p>
        </p:txBody>
      </p:sp>
    </p:spTree>
    <p:extLst>
      <p:ext uri="{BB962C8B-B14F-4D97-AF65-F5344CB8AC3E}">
        <p14:creationId xmlns:p14="http://schemas.microsoft.com/office/powerpoint/2010/main" val="179048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6. Prototype Walk-thru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6A2D-78AE-4952-8B07-EE99C9E6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43709"/>
            <a:ext cx="11164249" cy="5093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00BF8-7465-44B4-8624-7A5066911706}"/>
              </a:ext>
            </a:extLst>
          </p:cNvPr>
          <p:cNvSpPr txBox="1"/>
          <p:nvPr/>
        </p:nvSpPr>
        <p:spPr>
          <a:xfrm>
            <a:off x="508000" y="1043709"/>
            <a:ext cx="2522294" cy="5078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700" dirty="0"/>
              <a:t>More Interactive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17007-B131-4089-B9D8-F8025596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546" y="1118607"/>
            <a:ext cx="1497703" cy="1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6. Prototype Walk-thru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6A2D-78AE-4952-8B07-EE99C9E6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43709"/>
            <a:ext cx="11164249" cy="5093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00BF8-7465-44B4-8624-7A5066911706}"/>
              </a:ext>
            </a:extLst>
          </p:cNvPr>
          <p:cNvSpPr txBox="1"/>
          <p:nvPr/>
        </p:nvSpPr>
        <p:spPr>
          <a:xfrm>
            <a:off x="508000" y="1043709"/>
            <a:ext cx="2522294" cy="5078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700" dirty="0"/>
              <a:t>More Interactive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17007-B131-4089-B9D8-F8025596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546" y="1118607"/>
            <a:ext cx="1497703" cy="1434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FE501E-530C-464B-A663-393C0AB9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307" y="2490787"/>
            <a:ext cx="4810125" cy="187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243088-9835-4458-A860-8BD8A3875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032" y="4183092"/>
            <a:ext cx="47244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E13B5D-BDB3-46E0-A075-F40CEC470541}"/>
              </a:ext>
            </a:extLst>
          </p:cNvPr>
          <p:cNvSpPr/>
          <p:nvPr/>
        </p:nvSpPr>
        <p:spPr>
          <a:xfrm>
            <a:off x="7195126" y="3196708"/>
            <a:ext cx="4331855" cy="1367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8F087-06DA-4715-B45B-3E65CB107829}"/>
              </a:ext>
            </a:extLst>
          </p:cNvPr>
          <p:cNvSpPr/>
          <p:nvPr/>
        </p:nvSpPr>
        <p:spPr>
          <a:xfrm>
            <a:off x="7195127" y="2604657"/>
            <a:ext cx="1320800" cy="36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D63E4-6C36-47AD-9A0E-F5820185EFF9}"/>
              </a:ext>
            </a:extLst>
          </p:cNvPr>
          <p:cNvSpPr txBox="1"/>
          <p:nvPr/>
        </p:nvSpPr>
        <p:spPr>
          <a:xfrm>
            <a:off x="7128918" y="26046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A948D-8F7D-4265-99E0-2D2E5FB6C43A}"/>
              </a:ext>
            </a:extLst>
          </p:cNvPr>
          <p:cNvSpPr txBox="1"/>
          <p:nvPr/>
        </p:nvSpPr>
        <p:spPr>
          <a:xfrm>
            <a:off x="7128918" y="3057836"/>
            <a:ext cx="84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3406E0-1CD0-4B0E-A33C-69F923B73680}"/>
              </a:ext>
            </a:extLst>
          </p:cNvPr>
          <p:cNvSpPr txBox="1"/>
          <p:nvPr/>
        </p:nvSpPr>
        <p:spPr>
          <a:xfrm>
            <a:off x="7128918" y="3436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6E8EB-2ADE-46FA-8187-1FB09B3A2CFE}"/>
              </a:ext>
            </a:extLst>
          </p:cNvPr>
          <p:cNvSpPr txBox="1"/>
          <p:nvPr/>
        </p:nvSpPr>
        <p:spPr>
          <a:xfrm>
            <a:off x="7128918" y="38266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6AAE7F-208B-4836-8276-B214CF67C143}"/>
              </a:ext>
            </a:extLst>
          </p:cNvPr>
          <p:cNvSpPr txBox="1"/>
          <p:nvPr/>
        </p:nvSpPr>
        <p:spPr>
          <a:xfrm>
            <a:off x="7128918" y="4203570"/>
            <a:ext cx="51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Fall</a:t>
            </a:r>
          </a:p>
        </p:txBody>
      </p:sp>
    </p:spTree>
    <p:extLst>
      <p:ext uri="{BB962C8B-B14F-4D97-AF65-F5344CB8AC3E}">
        <p14:creationId xmlns:p14="http://schemas.microsoft.com/office/powerpoint/2010/main" val="124281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6. Prototype Walk-thru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6A2D-78AE-4952-8B07-EE99C9E6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43709"/>
            <a:ext cx="11164249" cy="5093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00BF8-7465-44B4-8624-7A5066911706}"/>
              </a:ext>
            </a:extLst>
          </p:cNvPr>
          <p:cNvSpPr txBox="1"/>
          <p:nvPr/>
        </p:nvSpPr>
        <p:spPr>
          <a:xfrm>
            <a:off x="508000" y="1043709"/>
            <a:ext cx="2522294" cy="5078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700" dirty="0"/>
              <a:t>More Interactive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17007-B131-4089-B9D8-F8025596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546" y="1118607"/>
            <a:ext cx="1497703" cy="1434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FE501E-530C-464B-A663-393C0AB9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307" y="2490787"/>
            <a:ext cx="481012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B21B79-3E68-42B3-ACC9-B434B2E36503}"/>
              </a:ext>
            </a:extLst>
          </p:cNvPr>
          <p:cNvSpPr/>
          <p:nvPr/>
        </p:nvSpPr>
        <p:spPr>
          <a:xfrm>
            <a:off x="7195127" y="2604657"/>
            <a:ext cx="1320800" cy="36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59435-7374-4D0A-8B90-1269BBDB8C8D}"/>
              </a:ext>
            </a:extLst>
          </p:cNvPr>
          <p:cNvSpPr/>
          <p:nvPr/>
        </p:nvSpPr>
        <p:spPr>
          <a:xfrm>
            <a:off x="7195126" y="3196708"/>
            <a:ext cx="4331855" cy="60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806E9-058A-439E-97EF-6745D2F7557F}"/>
              </a:ext>
            </a:extLst>
          </p:cNvPr>
          <p:cNvSpPr txBox="1"/>
          <p:nvPr/>
        </p:nvSpPr>
        <p:spPr>
          <a:xfrm>
            <a:off x="7128918" y="260465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FA0E3-2D81-4CD0-B709-4C642098CB77}"/>
              </a:ext>
            </a:extLst>
          </p:cNvPr>
          <p:cNvSpPr txBox="1"/>
          <p:nvPr/>
        </p:nvSpPr>
        <p:spPr>
          <a:xfrm>
            <a:off x="7128918" y="3057836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61F8F-7D31-4A4D-B337-FE4EAE16C12E}"/>
              </a:ext>
            </a:extLst>
          </p:cNvPr>
          <p:cNvSpPr txBox="1"/>
          <p:nvPr/>
        </p:nvSpPr>
        <p:spPr>
          <a:xfrm>
            <a:off x="7128918" y="34368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944FD-2FD8-4A11-BAD2-29985ADF2440}"/>
              </a:ext>
            </a:extLst>
          </p:cNvPr>
          <p:cNvSpPr/>
          <p:nvPr/>
        </p:nvSpPr>
        <p:spPr>
          <a:xfrm>
            <a:off x="6896961" y="3814095"/>
            <a:ext cx="4694674" cy="46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7. Summary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F84BF-2DB9-4220-A13F-4FB1D71C091A}"/>
              </a:ext>
            </a:extLst>
          </p:cNvPr>
          <p:cNvSpPr/>
          <p:nvPr/>
        </p:nvSpPr>
        <p:spPr>
          <a:xfrm>
            <a:off x="314035" y="1434237"/>
            <a:ext cx="103170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final project was a collaboration of two projects, and our goal as a combined team was to find areas where our unique visions could overlap to generate even more powerful and meaningful information.</a:t>
            </a:r>
            <a:endParaRPr lang="en-US" sz="2100" dirty="0">
              <a:latin typeface="Abadi" panose="020B0604020202020204" pitchFamily="34" charset="0"/>
            </a:endParaRP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The result of our group's final collaboration is:</a:t>
            </a:r>
          </a:p>
          <a:p>
            <a:pPr marL="742950" lvl="1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 A journey in analyzing and visualizing today's National Parks Visitors</a:t>
            </a:r>
          </a:p>
          <a:p>
            <a:pPr marL="742950" lvl="1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Creating a tool to reach and encourage more visitors that meet a similar demographic</a:t>
            </a:r>
          </a:p>
          <a:p>
            <a:pPr marL="742950" lvl="1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Finally, assessing the weaknesses and opportunities the NPS faces in targeting tomorrow's park visitors</a:t>
            </a:r>
          </a:p>
        </p:txBody>
      </p:sp>
    </p:spTree>
    <p:extLst>
      <p:ext uri="{BB962C8B-B14F-4D97-AF65-F5344CB8AC3E}">
        <p14:creationId xmlns:p14="http://schemas.microsoft.com/office/powerpoint/2010/main" val="123240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12192000" cy="6685808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               Appendix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122187"/>
            <a:ext cx="2322786" cy="44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9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chemeClr val="bg1"/>
                </a:solidFill>
                <a:latin typeface="Trebuchet MS" panose="020B0603020202020204" pitchFamily="34" charset="0"/>
              </a:rPr>
              <a:t>Appendix</a:t>
            </a:r>
            <a:endParaRPr kumimoji="0" lang="en-US" sz="1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692" y="1167996"/>
            <a:ext cx="708184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1.</a:t>
            </a:r>
          </a:p>
          <a:p>
            <a:pPr marL="45720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?</a:t>
            </a:r>
          </a:p>
          <a:p>
            <a:pPr marL="6400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1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Outline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B74A3-265E-4779-A1E5-6B96FD04BE87}"/>
              </a:ext>
            </a:extLst>
          </p:cNvPr>
          <p:cNvSpPr txBox="1"/>
          <p:nvPr/>
        </p:nvSpPr>
        <p:spPr>
          <a:xfrm>
            <a:off x="536713" y="1461052"/>
            <a:ext cx="568097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Project Objectives</a:t>
            </a:r>
          </a:p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Methodology</a:t>
            </a:r>
          </a:p>
          <a:p>
            <a:pPr marL="342900" indent="-342900">
              <a:buFontTx/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Data Source/Data Toolkits</a:t>
            </a:r>
          </a:p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Prototype Overview</a:t>
            </a:r>
          </a:p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Flow-Based Analysis</a:t>
            </a:r>
          </a:p>
          <a:p>
            <a:pPr marL="800100" lvl="1" indent="-342900">
              <a:buAutoNum type="arabicPeriod"/>
            </a:pPr>
            <a:r>
              <a:rPr lang="en-US" sz="3700" i="1" dirty="0">
                <a:latin typeface="Gill Sans Nova Cond XBd" panose="020B0604020202020204" pitchFamily="34" charset="0"/>
              </a:rPr>
              <a:t>Analysis Sample Data</a:t>
            </a:r>
          </a:p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Prototype Walk-thru</a:t>
            </a:r>
          </a:p>
          <a:p>
            <a:pPr marL="342900" indent="-342900">
              <a:buAutoNum type="arabicPeriod"/>
            </a:pPr>
            <a:r>
              <a:rPr lang="en-US" sz="3700" dirty="0">
                <a:latin typeface="Gill Sans Nova Cond XBd" panose="020B0604020202020204" pitchFamily="34" charset="0"/>
              </a:rPr>
              <a:t>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E35C8-7656-432F-B723-3A0EE509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25" y="2026060"/>
            <a:ext cx="4994823" cy="22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0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12192000" cy="6685808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               End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122187"/>
            <a:ext cx="2322786" cy="44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1. Project Objectives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82237-AB6A-49F7-9D56-E3539DC2AD3E}"/>
              </a:ext>
            </a:extLst>
          </p:cNvPr>
          <p:cNvSpPr txBox="1"/>
          <p:nvPr/>
        </p:nvSpPr>
        <p:spPr>
          <a:xfrm>
            <a:off x="362211" y="1523750"/>
            <a:ext cx="63249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Determine the factors that lead to national parks attractivity</a:t>
            </a: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Build an analytic tool for processing data leading to our goal</a:t>
            </a: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Abadi" panose="020B0604020202020204" pitchFamily="34" charset="0"/>
              </a:rPr>
              <a:t>Weakness and opportunities the NPS faces in targeting tomorrow’s park visitors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87C8-D487-445F-B35B-595CA78A2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917977"/>
            <a:ext cx="3287445" cy="16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56333-BDDE-466D-B125-35126FA4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239795"/>
            <a:ext cx="3287446" cy="2054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A4305-9F03-4846-9248-355AE3FF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86891" y="3436430"/>
            <a:ext cx="1001264" cy="1001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AABF5-7989-4335-84F1-148AEE91AC8A}"/>
              </a:ext>
            </a:extLst>
          </p:cNvPr>
          <p:cNvSpPr txBox="1"/>
          <p:nvPr/>
        </p:nvSpPr>
        <p:spPr>
          <a:xfrm>
            <a:off x="7543800" y="3706229"/>
            <a:ext cx="117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Nova Cond XBd" panose="020B0A06020104020203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22FCD-4676-4F97-B52C-F2B777869ACB}"/>
              </a:ext>
            </a:extLst>
          </p:cNvPr>
          <p:cNvSpPr txBox="1"/>
          <p:nvPr/>
        </p:nvSpPr>
        <p:spPr>
          <a:xfrm>
            <a:off x="9688155" y="3706229"/>
            <a:ext cx="120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Nova Cond XBd" panose="020B0A06020104020203" pitchFamily="34" charset="0"/>
              </a:rPr>
              <a:t>Decision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6609B-36FB-4E12-B10D-961878D355F1}"/>
              </a:ext>
            </a:extLst>
          </p:cNvPr>
          <p:cNvSpPr txBox="1"/>
          <p:nvPr/>
        </p:nvSpPr>
        <p:spPr>
          <a:xfrm>
            <a:off x="7927567" y="4484020"/>
            <a:ext cx="2830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ill Sans Nova Cond XBd" panose="020B0A06020104020203" pitchFamily="34" charset="0"/>
              </a:rPr>
              <a:t>Data 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8EE57-5874-43F0-8F0F-812E3F2A2BC2}"/>
              </a:ext>
            </a:extLst>
          </p:cNvPr>
          <p:cNvSpPr txBox="1"/>
          <p:nvPr/>
        </p:nvSpPr>
        <p:spPr>
          <a:xfrm>
            <a:off x="8452886" y="803132"/>
            <a:ext cx="1779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ill Sans Nova Cond XBd" panose="020B0A06020104020203" pitchFamily="34" charset="0"/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8435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D2AC8A-746F-4C55-B1BF-9DC88D870B41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2. Methodology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71A06-39D5-4256-96CC-E6F21C76E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67"/>
          <a:stretch/>
        </p:blipFill>
        <p:spPr>
          <a:xfrm>
            <a:off x="594013" y="1574800"/>
            <a:ext cx="9220200" cy="38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3. Data Source / </a:t>
            </a:r>
            <a:r>
              <a:rPr lang="en-US" sz="2700" b="1" dirty="0">
                <a:solidFill>
                  <a:schemeClr val="bg1"/>
                </a:solidFill>
                <a:latin typeface="Abadi" panose="020B0604020202020204" pitchFamily="34" charset="0"/>
              </a:rPr>
              <a:t>Data Toolkits</a:t>
            </a:r>
            <a:endParaRPr kumimoji="0" lang="en-US" sz="2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badi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3DCF0-ACB6-4A8D-9180-9B7FE07FAFBE}"/>
              </a:ext>
            </a:extLst>
          </p:cNvPr>
          <p:cNvSpPr/>
          <p:nvPr/>
        </p:nvSpPr>
        <p:spPr>
          <a:xfrm>
            <a:off x="1284890" y="1219790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National Park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48E436-DBAF-4F07-86DF-28F178340541}"/>
              </a:ext>
            </a:extLst>
          </p:cNvPr>
          <p:cNvSpPr/>
          <p:nvPr/>
        </p:nvSpPr>
        <p:spPr>
          <a:xfrm>
            <a:off x="1307158" y="1762661"/>
            <a:ext cx="2873336" cy="46793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78E450-007E-4F8A-939E-76F193C04463}"/>
              </a:ext>
            </a:extLst>
          </p:cNvPr>
          <p:cNvSpPr/>
          <p:nvPr/>
        </p:nvSpPr>
        <p:spPr>
          <a:xfrm>
            <a:off x="4517618" y="1219790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TripAvisor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52F08D-75EE-41D7-939C-8ADE9E77ABF8}"/>
              </a:ext>
            </a:extLst>
          </p:cNvPr>
          <p:cNvSpPr/>
          <p:nvPr/>
        </p:nvSpPr>
        <p:spPr>
          <a:xfrm>
            <a:off x="7772614" y="1219790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U.S. Census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CACB5C-010C-43C7-995A-705B2D4DD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36" y="2907582"/>
            <a:ext cx="1615439" cy="16154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2F182D-7537-4F1D-99FC-88B72EDB696A}"/>
              </a:ext>
            </a:extLst>
          </p:cNvPr>
          <p:cNvSpPr/>
          <p:nvPr/>
        </p:nvSpPr>
        <p:spPr>
          <a:xfrm>
            <a:off x="7772614" y="1762661"/>
            <a:ext cx="2873336" cy="46793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3BF29-5AE1-4965-932D-2B978D394613}"/>
              </a:ext>
            </a:extLst>
          </p:cNvPr>
          <p:cNvSpPr/>
          <p:nvPr/>
        </p:nvSpPr>
        <p:spPr>
          <a:xfrm>
            <a:off x="4517618" y="1762661"/>
            <a:ext cx="2873336" cy="46793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00" strike="sngStrike" dirty="0">
              <a:solidFill>
                <a:srgbClr val="326D89"/>
              </a:solidFill>
            </a:endParaRPr>
          </a:p>
          <a:p>
            <a:pPr algn="ctr"/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AF65B1-18BA-4140-BC7A-5E148998B624}"/>
              </a:ext>
            </a:extLst>
          </p:cNvPr>
          <p:cNvSpPr/>
          <p:nvPr/>
        </p:nvSpPr>
        <p:spPr>
          <a:xfrm>
            <a:off x="1396203" y="1834488"/>
            <a:ext cx="2661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26D89"/>
                </a:solidFill>
              </a:rPr>
              <a:t>URL: </a:t>
            </a:r>
            <a:r>
              <a:rPr lang="en-US" dirty="0">
                <a:solidFill>
                  <a:srgbClr val="326D89"/>
                </a:solidFill>
                <a:hlinkClick r:id="rId4"/>
              </a:rPr>
              <a:t>https://www.nps.gov/planyourvisit/index.htm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71FE1-EC16-4A4B-A4D4-DFDCADBFD862}"/>
              </a:ext>
            </a:extLst>
          </p:cNvPr>
          <p:cNvSpPr/>
          <p:nvPr/>
        </p:nvSpPr>
        <p:spPr>
          <a:xfrm>
            <a:off x="4634467" y="1834488"/>
            <a:ext cx="2661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26D89"/>
                </a:solidFill>
              </a:rPr>
              <a:t>URL: </a:t>
            </a:r>
            <a:r>
              <a:rPr lang="en-US" dirty="0">
                <a:solidFill>
                  <a:srgbClr val="326D89"/>
                </a:solidFill>
                <a:hlinkClick r:id="rId5"/>
              </a:rPr>
              <a:t>https://https://www.tripadvisor.com/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1E81C-A536-462E-B105-66CC938B6A88}"/>
              </a:ext>
            </a:extLst>
          </p:cNvPr>
          <p:cNvSpPr/>
          <p:nvPr/>
        </p:nvSpPr>
        <p:spPr>
          <a:xfrm>
            <a:off x="1531550" y="4629750"/>
            <a:ext cx="24245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326D89"/>
                </a:solidFill>
              </a:rPr>
              <a:t>Collecting data via APIs of the site</a:t>
            </a:r>
          </a:p>
          <a:p>
            <a:pPr algn="ctr"/>
            <a:endParaRPr lang="en-US" sz="2100" b="1" dirty="0">
              <a:solidFill>
                <a:srgbClr val="326D89"/>
              </a:solidFill>
            </a:endParaRPr>
          </a:p>
          <a:p>
            <a:pPr algn="ctr"/>
            <a:r>
              <a:rPr lang="en-US" sz="2100" b="1" dirty="0">
                <a:solidFill>
                  <a:srgbClr val="326D89"/>
                </a:solidFill>
              </a:rPr>
              <a:t>Collecting data via CSVs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F3AAD-660E-4DCC-8F97-5553AB1D7F44}"/>
              </a:ext>
            </a:extLst>
          </p:cNvPr>
          <p:cNvSpPr/>
          <p:nvPr/>
        </p:nvSpPr>
        <p:spPr>
          <a:xfrm>
            <a:off x="4404886" y="4629750"/>
            <a:ext cx="289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326D89"/>
                </a:solidFill>
              </a:rPr>
              <a:t>Collecting data manually from reviews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47E6CC-294E-4090-9DB8-F88AAD726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66" y="2971475"/>
            <a:ext cx="1615439" cy="16154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40D5889-397D-46C1-B3AC-DBDF9B5C2D9A}"/>
              </a:ext>
            </a:extLst>
          </p:cNvPr>
          <p:cNvSpPr/>
          <p:nvPr/>
        </p:nvSpPr>
        <p:spPr>
          <a:xfrm>
            <a:off x="4634467" y="5440878"/>
            <a:ext cx="2424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strike="sngStrike" dirty="0">
                <a:solidFill>
                  <a:srgbClr val="326D89"/>
                </a:solidFill>
              </a:rPr>
              <a:t>Collecting data via APIs of the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71FE1-EC16-4A4B-A4D4-DFDCADBFD862}"/>
              </a:ext>
            </a:extLst>
          </p:cNvPr>
          <p:cNvSpPr/>
          <p:nvPr/>
        </p:nvSpPr>
        <p:spPr>
          <a:xfrm>
            <a:off x="7878329" y="1834488"/>
            <a:ext cx="2661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26D89"/>
                </a:solidFill>
              </a:rPr>
              <a:t>URL: https://</a:t>
            </a:r>
            <a:r>
              <a:rPr lang="en-US" dirty="0" err="1">
                <a:solidFill>
                  <a:srgbClr val="326D89"/>
                </a:solidFill>
              </a:rPr>
              <a:t>www.census.gov</a:t>
            </a:r>
            <a:r>
              <a:rPr lang="en-US" dirty="0">
                <a:solidFill>
                  <a:srgbClr val="326D89"/>
                </a:solidFill>
              </a:rPr>
              <a:t>/data/data-</a:t>
            </a:r>
            <a:r>
              <a:rPr lang="en-US" dirty="0" err="1">
                <a:solidFill>
                  <a:srgbClr val="326D89"/>
                </a:solidFill>
              </a:rPr>
              <a:t>tools.html</a:t>
            </a:r>
            <a:endParaRPr lang="en-US" dirty="0">
              <a:solidFill>
                <a:srgbClr val="326D89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47E6CC-294E-4090-9DB8-F88AAD726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66" y="2907582"/>
            <a:ext cx="1615439" cy="16154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5F3AAD-660E-4DCC-8F97-5553AB1D7F44}"/>
              </a:ext>
            </a:extLst>
          </p:cNvPr>
          <p:cNvSpPr/>
          <p:nvPr/>
        </p:nvSpPr>
        <p:spPr>
          <a:xfrm>
            <a:off x="7878328" y="4644263"/>
            <a:ext cx="24650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326D89"/>
                </a:solidFill>
              </a:rPr>
              <a:t>Collecting data via CSVs</a:t>
            </a:r>
          </a:p>
        </p:txBody>
      </p:sp>
    </p:spTree>
    <p:extLst>
      <p:ext uri="{BB962C8B-B14F-4D97-AF65-F5344CB8AC3E}">
        <p14:creationId xmlns:p14="http://schemas.microsoft.com/office/powerpoint/2010/main" val="6376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F9B35E-F611-4C6C-95C7-95AE2BACB97E}"/>
              </a:ext>
            </a:extLst>
          </p:cNvPr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6986E-C10F-49E0-A89B-CE92D31F14B9}"/>
              </a:ext>
            </a:extLst>
          </p:cNvPr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734-AC71-43E7-B784-7E9773B66E72}"/>
              </a:ext>
            </a:extLst>
          </p:cNvPr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B90B4-EC0E-4313-89FE-C0FD894FF738}"/>
              </a:ext>
            </a:extLst>
          </p:cNvPr>
          <p:cNvSpPr/>
          <p:nvPr/>
        </p:nvSpPr>
        <p:spPr>
          <a:xfrm>
            <a:off x="1611522" y="2603359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500" b="1" dirty="0">
                <a:solidFill>
                  <a:srgbClr val="6DBCE2"/>
                </a:solidFill>
              </a:rPr>
              <a:t>Multilevel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89EE9-DC97-401A-A6CB-AC2294952B1F}"/>
              </a:ext>
            </a:extLst>
          </p:cNvPr>
          <p:cNvSpPr/>
          <p:nvPr/>
        </p:nvSpPr>
        <p:spPr>
          <a:xfrm>
            <a:off x="2758890" y="1897564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Time series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FCD802-3038-40D6-BEF7-ADB1F3642977}"/>
              </a:ext>
            </a:extLst>
          </p:cNvPr>
          <p:cNvSpPr/>
          <p:nvPr/>
        </p:nvSpPr>
        <p:spPr>
          <a:xfrm>
            <a:off x="659022" y="3568595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Survival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08B28-E3EF-49BE-8011-0710BC74D747}"/>
              </a:ext>
            </a:extLst>
          </p:cNvPr>
          <p:cNvSpPr/>
          <p:nvPr/>
        </p:nvSpPr>
        <p:spPr>
          <a:xfrm>
            <a:off x="3437881" y="2719419"/>
            <a:ext cx="2300654" cy="93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200" b="1" dirty="0">
                <a:solidFill>
                  <a:srgbClr val="6DBCE2"/>
                </a:solidFill>
              </a:rPr>
              <a:t>Missing data imputations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95852F-D9C6-4FA6-B678-3AE40C9DF568}"/>
              </a:ext>
            </a:extLst>
          </p:cNvPr>
          <p:cNvSpPr/>
          <p:nvPr/>
        </p:nvSpPr>
        <p:spPr>
          <a:xfrm>
            <a:off x="3853105" y="5434498"/>
            <a:ext cx="2561122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000" b="1" dirty="0">
                <a:solidFill>
                  <a:srgbClr val="6DBCE2"/>
                </a:solidFill>
              </a:rPr>
              <a:t>Logistic, multinomial and multiple linear regression techniques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F0C08-A82F-4CD3-AFDD-70F5499DCCC4}"/>
              </a:ext>
            </a:extLst>
          </p:cNvPr>
          <p:cNvSpPr/>
          <p:nvPr/>
        </p:nvSpPr>
        <p:spPr>
          <a:xfrm>
            <a:off x="6224990" y="320365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Classification and clustering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56DA60-3848-4D12-A32E-D334E799670E}"/>
              </a:ext>
            </a:extLst>
          </p:cNvPr>
          <p:cNvSpPr/>
          <p:nvPr/>
        </p:nvSpPr>
        <p:spPr>
          <a:xfrm>
            <a:off x="6685824" y="5148561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Forecasting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2FA39-DFDF-4322-B6C8-CD5DEFA228CB}"/>
              </a:ext>
            </a:extLst>
          </p:cNvPr>
          <p:cNvSpPr/>
          <p:nvPr/>
        </p:nvSpPr>
        <p:spPr>
          <a:xfrm>
            <a:off x="3509063" y="3875007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Pattern recognition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7950A9-4C23-4A76-A405-9303E3A399B4}"/>
              </a:ext>
            </a:extLst>
          </p:cNvPr>
          <p:cNvSpPr/>
          <p:nvPr/>
        </p:nvSpPr>
        <p:spPr>
          <a:xfrm>
            <a:off x="6197149" y="4271343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Principal component and factor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83DD2F-06EB-4E6B-B0D9-C5C9B3291D7E}"/>
              </a:ext>
            </a:extLst>
          </p:cNvPr>
          <p:cNvSpPr/>
          <p:nvPr/>
        </p:nvSpPr>
        <p:spPr>
          <a:xfrm>
            <a:off x="2243368" y="4602864"/>
            <a:ext cx="2755485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>
                <a:solidFill>
                  <a:srgbClr val="6DBCE2"/>
                </a:solidFill>
              </a:rPr>
              <a:t>Machine learning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6E8F3-3A88-4E0A-9A17-E0C05E1DE777}"/>
              </a:ext>
            </a:extLst>
          </p:cNvPr>
          <p:cNvSpPr/>
          <p:nvPr/>
        </p:nvSpPr>
        <p:spPr>
          <a:xfrm>
            <a:off x="1603128" y="554758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Propensity score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27549-DFDC-4208-8C6B-428F30A9BC38}"/>
              </a:ext>
            </a:extLst>
          </p:cNvPr>
          <p:cNvSpPr/>
          <p:nvPr/>
        </p:nvSpPr>
        <p:spPr>
          <a:xfrm>
            <a:off x="5885724" y="1942190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Data mining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86AD36-B0B6-44A9-BA62-7D3D652E0A07}"/>
              </a:ext>
            </a:extLst>
          </p:cNvPr>
          <p:cNvSpPr/>
          <p:nvPr/>
        </p:nvSpPr>
        <p:spPr>
          <a:xfrm>
            <a:off x="222112" y="4565444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500" b="1" dirty="0">
                <a:solidFill>
                  <a:srgbClr val="6DBCE2"/>
                </a:solidFill>
              </a:rPr>
              <a:t>AB testing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E165-74BE-4518-9624-E128E3661F3D}"/>
              </a:ext>
            </a:extLst>
          </p:cNvPr>
          <p:cNvSpPr/>
          <p:nvPr/>
        </p:nvSpPr>
        <p:spPr>
          <a:xfrm>
            <a:off x="250868" y="184148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Sentiment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EB0640-FDA1-4582-94E6-C534F09ECC30}"/>
              </a:ext>
            </a:extLst>
          </p:cNvPr>
          <p:cNvSpPr/>
          <p:nvPr/>
        </p:nvSpPr>
        <p:spPr>
          <a:xfrm>
            <a:off x="6759204" y="6040880"/>
            <a:ext cx="1960360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Network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564EA-C8C9-41D7-A624-DA22D914BE1B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3. </a:t>
            </a:r>
            <a:r>
              <a:rPr lang="en-US" sz="2700" b="1" dirty="0">
                <a:solidFill>
                  <a:schemeClr val="bg1"/>
                </a:solidFill>
                <a:latin typeface="Abadi" panose="020B0604020202020204" pitchFamily="34" charset="0"/>
              </a:rPr>
              <a:t>Data Source </a:t>
            </a: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/ Data Toolkits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D06127-0D25-4DD7-8373-C2305A3C5E13}"/>
              </a:ext>
            </a:extLst>
          </p:cNvPr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C4548F-48C1-44DC-A36D-0CBF34DEB222}"/>
              </a:ext>
            </a:extLst>
          </p:cNvPr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98D2E-AB9C-4767-9507-81D9F7E3C471}"/>
              </a:ext>
            </a:extLst>
          </p:cNvPr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C23DC-2DF3-40F3-85DC-3FAB9D88B814}"/>
              </a:ext>
            </a:extLst>
          </p:cNvPr>
          <p:cNvSpPr txBox="1"/>
          <p:nvPr/>
        </p:nvSpPr>
        <p:spPr>
          <a:xfrm>
            <a:off x="159768" y="2241339"/>
            <a:ext cx="1516634" cy="230832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Languages</a:t>
            </a:r>
          </a:p>
          <a:p>
            <a:r>
              <a:rPr lang="en-US" sz="2400" dirty="0">
                <a:solidFill>
                  <a:srgbClr val="6DBCE2"/>
                </a:solidFill>
              </a:rPr>
              <a:t>Python</a:t>
            </a:r>
          </a:p>
          <a:p>
            <a:r>
              <a:rPr lang="en-US" sz="2400" dirty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>
                <a:solidFill>
                  <a:srgbClr val="6DBCE2"/>
                </a:solidFill>
              </a:rPr>
              <a:t>SQL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Javascript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 err="1">
                <a:solidFill>
                  <a:srgbClr val="6DBCE2"/>
                </a:solidFill>
              </a:rPr>
              <a:t>NodeJS</a:t>
            </a:r>
            <a:endParaRPr lang="en-US" sz="2400" dirty="0">
              <a:solidFill>
                <a:srgbClr val="6DBCE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D4470C-00F4-4FA2-B725-EA0CD15E2C7E}"/>
              </a:ext>
            </a:extLst>
          </p:cNvPr>
          <p:cNvSpPr txBox="1"/>
          <p:nvPr/>
        </p:nvSpPr>
        <p:spPr>
          <a:xfrm>
            <a:off x="2182919" y="2241339"/>
            <a:ext cx="1574470" cy="304698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Libraries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SciPy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Pandas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Scikit</a:t>
            </a:r>
            <a:r>
              <a:rPr lang="en-US" sz="2400" dirty="0">
                <a:solidFill>
                  <a:srgbClr val="6DBCE2"/>
                </a:solidFill>
              </a:rPr>
              <a:t>-learn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GPText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 err="1">
                <a:solidFill>
                  <a:srgbClr val="6DBCE2"/>
                </a:solidFill>
              </a:rPr>
              <a:t>OpenNLP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Mahout</a:t>
            </a:r>
          </a:p>
          <a:p>
            <a:r>
              <a:rPr lang="en-US" sz="2400" dirty="0">
                <a:solidFill>
                  <a:srgbClr val="6DBCE2"/>
                </a:solidFill>
              </a:rPr>
              <a:t>Folium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835D88-C4B2-4559-9ABA-D9493166F11A}"/>
              </a:ext>
            </a:extLst>
          </p:cNvPr>
          <p:cNvSpPr txBox="1"/>
          <p:nvPr/>
        </p:nvSpPr>
        <p:spPr>
          <a:xfrm>
            <a:off x="4263906" y="2241339"/>
            <a:ext cx="2590796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Data Engineering</a:t>
            </a:r>
          </a:p>
          <a:p>
            <a:r>
              <a:rPr lang="en-US" sz="2400" dirty="0">
                <a:solidFill>
                  <a:srgbClr val="6DBCE2"/>
                </a:solidFill>
              </a:rPr>
              <a:t>Profiling</a:t>
            </a:r>
          </a:p>
          <a:p>
            <a:r>
              <a:rPr lang="en-US" sz="2400" dirty="0">
                <a:solidFill>
                  <a:srgbClr val="6DBCE2"/>
                </a:solidFill>
              </a:rPr>
              <a:t>ETL</a:t>
            </a:r>
          </a:p>
          <a:p>
            <a:r>
              <a:rPr lang="en-US" sz="2400" dirty="0">
                <a:solidFill>
                  <a:srgbClr val="6DBCE2"/>
                </a:solidFill>
              </a:rPr>
              <a:t>Job notices</a:t>
            </a:r>
          </a:p>
          <a:p>
            <a:r>
              <a:rPr lang="en-US" sz="2400" dirty="0">
                <a:solidFill>
                  <a:srgbClr val="6DBCE2"/>
                </a:solidFill>
              </a:rPr>
              <a:t>APIs</a:t>
            </a:r>
          </a:p>
          <a:p>
            <a:r>
              <a:rPr lang="en-US" sz="2400" dirty="0">
                <a:solidFill>
                  <a:srgbClr val="6DBCE2"/>
                </a:solidFill>
              </a:rPr>
              <a:t>Optimized data pipelines</a:t>
            </a:r>
          </a:p>
          <a:p>
            <a:r>
              <a:rPr lang="en-US" sz="2400" dirty="0">
                <a:solidFill>
                  <a:srgbClr val="6DBCE2"/>
                </a:solidFill>
              </a:rPr>
              <a:t>Optimized data storage/access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Jupyter</a:t>
            </a:r>
            <a:r>
              <a:rPr lang="en-US" sz="2400" dirty="0">
                <a:solidFill>
                  <a:srgbClr val="6DBCE2"/>
                </a:solidFill>
              </a:rPr>
              <a:t> Notebook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F8355-8C8F-4509-96F4-6C55D1880C0B}"/>
              </a:ext>
            </a:extLst>
          </p:cNvPr>
          <p:cNvSpPr txBox="1"/>
          <p:nvPr/>
        </p:nvSpPr>
        <p:spPr>
          <a:xfrm>
            <a:off x="7137513" y="2241339"/>
            <a:ext cx="1814536" cy="304698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Visualization</a:t>
            </a:r>
          </a:p>
          <a:p>
            <a:r>
              <a:rPr lang="en-US" sz="2400" dirty="0">
                <a:solidFill>
                  <a:srgbClr val="6DBCE2"/>
                </a:solidFill>
              </a:rPr>
              <a:t>D3.js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Gephi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>
                <a:solidFill>
                  <a:srgbClr val="6DBCE2"/>
                </a:solidFill>
              </a:rPr>
              <a:t>Leaflet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PowerBI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ggplot2</a:t>
            </a:r>
          </a:p>
          <a:p>
            <a:r>
              <a:rPr lang="en-US" sz="2400" dirty="0">
                <a:solidFill>
                  <a:srgbClr val="6DBCE2"/>
                </a:solidFill>
              </a:rPr>
              <a:t>shiny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5A892-CFD3-4EA7-866A-044699235B98}"/>
              </a:ext>
            </a:extLst>
          </p:cNvPr>
          <p:cNvSpPr/>
          <p:nvPr/>
        </p:nvSpPr>
        <p:spPr>
          <a:xfrm>
            <a:off x="159768" y="2693906"/>
            <a:ext cx="1516634" cy="317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0B417-7D38-4147-8F0D-B166F70D523B}"/>
              </a:ext>
            </a:extLst>
          </p:cNvPr>
          <p:cNvSpPr/>
          <p:nvPr/>
        </p:nvSpPr>
        <p:spPr>
          <a:xfrm>
            <a:off x="2185231" y="3048535"/>
            <a:ext cx="1516634" cy="317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E8518A-E87F-4F9F-8AB7-B0B1AD83AB54}"/>
              </a:ext>
            </a:extLst>
          </p:cNvPr>
          <p:cNvSpPr/>
          <p:nvPr/>
        </p:nvSpPr>
        <p:spPr>
          <a:xfrm>
            <a:off x="4263906" y="3790924"/>
            <a:ext cx="1516634" cy="317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398058-28AD-4E90-AD82-D8C9C49B660E}"/>
              </a:ext>
            </a:extLst>
          </p:cNvPr>
          <p:cNvSpPr/>
          <p:nvPr/>
        </p:nvSpPr>
        <p:spPr>
          <a:xfrm>
            <a:off x="7137513" y="3790924"/>
            <a:ext cx="1516634" cy="317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4093F8-4779-4B47-89B4-CDF36A9EEE6A}"/>
              </a:ext>
            </a:extLst>
          </p:cNvPr>
          <p:cNvSpPr/>
          <p:nvPr/>
        </p:nvSpPr>
        <p:spPr>
          <a:xfrm>
            <a:off x="2185231" y="4875052"/>
            <a:ext cx="1516634" cy="317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3E3A74-49DA-495D-BB1A-4329C0907EF2}"/>
              </a:ext>
            </a:extLst>
          </p:cNvPr>
          <p:cNvSpPr/>
          <p:nvPr/>
        </p:nvSpPr>
        <p:spPr>
          <a:xfrm>
            <a:off x="4263906" y="5606968"/>
            <a:ext cx="2590796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DA8690-AF3A-4E2D-AF3A-5E1DEFCEB357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3. </a:t>
            </a:r>
            <a:r>
              <a:rPr lang="en-US" sz="2700" b="1" dirty="0">
                <a:solidFill>
                  <a:schemeClr val="bg1"/>
                </a:solidFill>
                <a:latin typeface="Abadi" panose="020B0604020202020204" pitchFamily="34" charset="0"/>
              </a:rPr>
              <a:t>Data Source </a:t>
            </a: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/ Data Toolkits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82E4AE-E1AB-4D6B-B28E-CD764FA720C4}"/>
              </a:ext>
            </a:extLst>
          </p:cNvPr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4EACE-63BB-4041-B7F5-ECD37E45FA7F}"/>
              </a:ext>
            </a:extLst>
          </p:cNvPr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E5229-79D3-438F-B979-1BF708ABD1EF}"/>
              </a:ext>
            </a:extLst>
          </p:cNvPr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96FEE-9ECC-4FB6-B783-0A5BF70EF6CD}"/>
              </a:ext>
            </a:extLst>
          </p:cNvPr>
          <p:cNvSpPr/>
          <p:nvPr/>
        </p:nvSpPr>
        <p:spPr>
          <a:xfrm>
            <a:off x="1396453" y="2366950"/>
            <a:ext cx="1859056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500" b="1" dirty="0">
                <a:solidFill>
                  <a:srgbClr val="326D89"/>
                </a:solidFill>
              </a:rPr>
              <a:t>Iterative Prototyping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36F827-98FA-4CBA-BC8F-E1208C7BBBDC}"/>
              </a:ext>
            </a:extLst>
          </p:cNvPr>
          <p:cNvSpPr/>
          <p:nvPr/>
        </p:nvSpPr>
        <p:spPr>
          <a:xfrm>
            <a:off x="723902" y="3679785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Journey mapping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DFE56A-5199-4D52-9628-B560DE7ECE7E}"/>
              </a:ext>
            </a:extLst>
          </p:cNvPr>
          <p:cNvSpPr/>
          <p:nvPr/>
        </p:nvSpPr>
        <p:spPr>
          <a:xfrm>
            <a:off x="1338458" y="4953000"/>
            <a:ext cx="2338754" cy="101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Ethnographic field research and user observation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43273-838D-48DE-98A2-D94EA6454208}"/>
              </a:ext>
            </a:extLst>
          </p:cNvPr>
          <p:cNvSpPr/>
          <p:nvPr/>
        </p:nvSpPr>
        <p:spPr>
          <a:xfrm>
            <a:off x="3560511" y="4107672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500" b="1" dirty="0">
                <a:solidFill>
                  <a:srgbClr val="326D89"/>
                </a:solidFill>
              </a:rPr>
              <a:t>Ride-</a:t>
            </a:r>
            <a:r>
              <a:rPr lang="en-US" sz="2500" b="1">
                <a:solidFill>
                  <a:srgbClr val="326D89"/>
                </a:solidFill>
              </a:rPr>
              <a:t>alongs</a:t>
            </a:r>
            <a:endParaRPr lang="en-US" sz="2500" b="1" dirty="0">
              <a:solidFill>
                <a:srgbClr val="326D8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EA2004-0468-4BAF-84B2-C7C33A569BF2}"/>
              </a:ext>
            </a:extLst>
          </p:cNvPr>
          <p:cNvSpPr/>
          <p:nvPr/>
        </p:nvSpPr>
        <p:spPr>
          <a:xfrm>
            <a:off x="3757804" y="2683821"/>
            <a:ext cx="2151159" cy="72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Photo journaling and documenting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72CAB-083F-4D6A-92DF-FFFA27454C3E}"/>
              </a:ext>
            </a:extLst>
          </p:cNvPr>
          <p:cNvSpPr/>
          <p:nvPr/>
        </p:nvSpPr>
        <p:spPr>
          <a:xfrm>
            <a:off x="4338232" y="5486400"/>
            <a:ext cx="1905000" cy="66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Usability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48393-36B0-4BFF-ADFE-AC6715276DC6}"/>
              </a:ext>
            </a:extLst>
          </p:cNvPr>
          <p:cNvSpPr/>
          <p:nvPr/>
        </p:nvSpPr>
        <p:spPr>
          <a:xfrm>
            <a:off x="6025342" y="453500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Process mapping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8AF6D1-9088-4BC2-8D6E-CE8BA1F151D2}"/>
              </a:ext>
            </a:extLst>
          </p:cNvPr>
          <p:cNvSpPr/>
          <p:nvPr/>
        </p:nvSpPr>
        <p:spPr>
          <a:xfrm>
            <a:off x="6096000" y="3084024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Service blueprinting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321AF4-D161-405E-8E00-D606A4DA1485}"/>
              </a:ext>
            </a:extLst>
          </p:cNvPr>
          <p:cNvSpPr/>
          <p:nvPr/>
        </p:nvSpPr>
        <p:spPr bwMode="auto">
          <a:xfrm>
            <a:off x="0" y="0"/>
            <a:ext cx="12192000" cy="822960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3. </a:t>
            </a:r>
            <a:r>
              <a:rPr lang="en-US" sz="2700" b="1" dirty="0">
                <a:solidFill>
                  <a:schemeClr val="bg1"/>
                </a:solidFill>
                <a:latin typeface="Abadi" panose="020B0604020202020204" pitchFamily="34" charset="0"/>
              </a:rPr>
              <a:t>Data Source </a:t>
            </a:r>
            <a:r>
              <a:rPr lang="en-US" sz="3700" b="1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/ Data Toolkits</a:t>
            </a:r>
            <a:endParaRPr kumimoji="0" lang="en-US" sz="37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28306</TotalTime>
  <Words>968</Words>
  <Application>Microsoft Macintosh PowerPoint</Application>
  <PresentationFormat>Widescreen</PresentationFormat>
  <Paragraphs>301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Abadi</vt:lpstr>
      <vt:lpstr>Aharoni</vt:lpstr>
      <vt:lpstr>Arial</vt:lpstr>
      <vt:lpstr>Calibri</vt:lpstr>
      <vt:lpstr>Calibri Light</vt:lpstr>
      <vt:lpstr>Century Gothic</vt:lpstr>
      <vt:lpstr>Gill Sans Nova Cond XBd</vt:lpstr>
      <vt:lpstr>Mangal</vt:lpstr>
      <vt:lpstr>Trebuchet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HGST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Yves-Andre Chapuis</dc:creator>
  <cp:lastModifiedBy>David Gonzalez</cp:lastModifiedBy>
  <cp:revision>2314</cp:revision>
  <dcterms:created xsi:type="dcterms:W3CDTF">2014-09-01T15:43:07Z</dcterms:created>
  <dcterms:modified xsi:type="dcterms:W3CDTF">2018-08-07T02:58:19Z</dcterms:modified>
</cp:coreProperties>
</file>