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7"/>
  </p:notesMasterIdLst>
  <p:sldIdLst>
    <p:sldId id="256" r:id="rId2"/>
    <p:sldId id="257" r:id="rId3"/>
    <p:sldId id="261" r:id="rId4"/>
    <p:sldId id="262" r:id="rId5"/>
    <p:sldId id="263" r:id="rId6"/>
    <p:sldId id="264" r:id="rId7"/>
    <p:sldId id="265" r:id="rId8"/>
    <p:sldId id="267" r:id="rId9"/>
    <p:sldId id="268" r:id="rId10"/>
    <p:sldId id="270" r:id="rId11"/>
    <p:sldId id="269" r:id="rId12"/>
    <p:sldId id="272" r:id="rId13"/>
    <p:sldId id="271" r:id="rId14"/>
    <p:sldId id="274" r:id="rId15"/>
    <p:sldId id="273" r:id="rId16"/>
    <p:sldId id="275" r:id="rId17"/>
    <p:sldId id="276" r:id="rId18"/>
    <p:sldId id="277" r:id="rId19"/>
    <p:sldId id="278" r:id="rId20"/>
    <p:sldId id="280" r:id="rId21"/>
    <p:sldId id="329" r:id="rId22"/>
    <p:sldId id="319" r:id="rId23"/>
    <p:sldId id="279" r:id="rId24"/>
    <p:sldId id="320" r:id="rId25"/>
    <p:sldId id="321" r:id="rId26"/>
    <p:sldId id="285" r:id="rId27"/>
    <p:sldId id="284" r:id="rId28"/>
    <p:sldId id="287" r:id="rId29"/>
    <p:sldId id="286" r:id="rId30"/>
    <p:sldId id="289" r:id="rId31"/>
    <p:sldId id="288" r:id="rId32"/>
    <p:sldId id="291" r:id="rId33"/>
    <p:sldId id="290" r:id="rId34"/>
    <p:sldId id="294" r:id="rId35"/>
    <p:sldId id="293" r:id="rId36"/>
    <p:sldId id="292" r:id="rId37"/>
    <p:sldId id="295" r:id="rId38"/>
    <p:sldId id="299" r:id="rId39"/>
    <p:sldId id="300" r:id="rId40"/>
    <p:sldId id="302" r:id="rId41"/>
    <p:sldId id="301" r:id="rId42"/>
    <p:sldId id="298" r:id="rId43"/>
    <p:sldId id="303" r:id="rId44"/>
    <p:sldId id="304" r:id="rId45"/>
    <p:sldId id="305" r:id="rId46"/>
    <p:sldId id="306" r:id="rId47"/>
    <p:sldId id="309" r:id="rId48"/>
    <p:sldId id="311" r:id="rId49"/>
    <p:sldId id="308" r:id="rId50"/>
    <p:sldId id="307" r:id="rId51"/>
    <p:sldId id="310" r:id="rId52"/>
    <p:sldId id="312" r:id="rId53"/>
    <p:sldId id="331" r:id="rId54"/>
    <p:sldId id="314" r:id="rId55"/>
    <p:sldId id="313" r:id="rId56"/>
    <p:sldId id="332" r:id="rId57"/>
    <p:sldId id="316" r:id="rId58"/>
    <p:sldId id="315" r:id="rId59"/>
    <p:sldId id="318" r:id="rId60"/>
    <p:sldId id="317" r:id="rId61"/>
    <p:sldId id="324" r:id="rId62"/>
    <p:sldId id="325" r:id="rId63"/>
    <p:sldId id="330" r:id="rId64"/>
    <p:sldId id="327" r:id="rId65"/>
    <p:sldId id="326" r:id="rId6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106" d="100"/>
          <a:sy n="106" d="100"/>
        </p:scale>
        <p:origin x="18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orbes.com/companies/ib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orbes.com/companies/google/" TargetMode="External"/><Relationship Id="rId2" Type="http://schemas.openxmlformats.org/officeDocument/2006/relationships/hyperlink" Target="https://www.forbes.com/companies/microsoft/" TargetMode="External"/><Relationship Id="rId1" Type="http://schemas.openxmlformats.org/officeDocument/2006/relationships/slideLayout" Target="../slideLayouts/slideLayout2.xml"/><Relationship Id="rId4" Type="http://schemas.openxmlformats.org/officeDocument/2006/relationships/hyperlink" Target="https://www.forbes.com/companies/facebook/"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1895168"/>
            <a:ext cx="8192728" cy="1445337"/>
          </a:xfrm>
        </p:spPr>
        <p:txBody>
          <a:bodyPr>
            <a:normAutofit/>
          </a:bodyPr>
          <a:lstStyle/>
          <a:p>
            <a:r>
              <a:rPr lang="en-US" sz="2800" dirty="0" err="1" smtClean="0"/>
              <a:t>Genpact</a:t>
            </a:r>
            <a:r>
              <a:rPr lang="en-US" sz="2800" dirty="0" smtClean="0"/>
              <a:t> Data </a:t>
            </a:r>
            <a:br>
              <a:rPr lang="en-US" sz="2800" dirty="0" smtClean="0"/>
            </a:br>
            <a:r>
              <a:rPr lang="en-US" sz="2800" dirty="0" smtClean="0"/>
              <a:t>Science </a:t>
            </a:r>
            <a:r>
              <a:rPr lang="en-US" sz="2800" dirty="0" err="1" smtClean="0"/>
              <a:t>Prodegree</a:t>
            </a:r>
            <a:r>
              <a:rPr lang="en-US" sz="2800" dirty="0" smtClean="0"/>
              <a:t> </a:t>
            </a:r>
            <a:br>
              <a:rPr lang="en-US" sz="2800" dirty="0" smtClean="0"/>
            </a:br>
            <a:r>
              <a:rPr lang="en-US" sz="2800" dirty="0" smtClean="0"/>
              <a:t>Project Using Python</a:t>
            </a:r>
            <a:endParaRPr lang="en-US" sz="2800" dirty="0"/>
          </a:p>
        </p:txBody>
      </p:sp>
      <p:sp>
        <p:nvSpPr>
          <p:cNvPr id="3" name="Subtitle 2"/>
          <p:cNvSpPr>
            <a:spLocks noGrp="1"/>
          </p:cNvSpPr>
          <p:nvPr>
            <p:ph type="subTitle" idx="1"/>
          </p:nvPr>
        </p:nvSpPr>
        <p:spPr>
          <a:xfrm>
            <a:off x="464575" y="3753458"/>
            <a:ext cx="8192728" cy="730043"/>
          </a:xfrm>
        </p:spPr>
        <p:txBody>
          <a:bodyPr/>
          <a:lstStyle/>
          <a:p>
            <a:r>
              <a:rPr lang="en-US" dirty="0" smtClean="0"/>
              <a:t>Credit Industry</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copy</a:t>
            </a:r>
            <a:endParaRPr lang="en-IN" dirty="0"/>
          </a:p>
        </p:txBody>
      </p:sp>
      <p:sp>
        <p:nvSpPr>
          <p:cNvPr id="3" name="Content Placeholder 2"/>
          <p:cNvSpPr>
            <a:spLocks noGrp="1"/>
          </p:cNvSpPr>
          <p:nvPr>
            <p:ph idx="1"/>
          </p:nvPr>
        </p:nvSpPr>
        <p:spPr/>
        <p:txBody>
          <a:bodyPr/>
          <a:lstStyle/>
          <a:p>
            <a:r>
              <a:rPr lang="en-IN" dirty="0"/>
              <a:t>#create a copy of the data frame to revert back to changes</a:t>
            </a:r>
          </a:p>
          <a:p>
            <a:endParaRPr lang="en-IN" dirty="0"/>
          </a:p>
          <a:p>
            <a:r>
              <a:rPr lang="en-IN" dirty="0" err="1"/>
              <a:t>df</a:t>
            </a:r>
            <a:r>
              <a:rPr lang="en-IN" dirty="0"/>
              <a:t>=</a:t>
            </a:r>
            <a:r>
              <a:rPr lang="en-IN" dirty="0" err="1"/>
              <a:t>pd.DataFrame.copy</a:t>
            </a:r>
            <a:r>
              <a:rPr lang="en-IN" dirty="0"/>
              <a:t>(data)</a:t>
            </a:r>
          </a:p>
        </p:txBody>
      </p:sp>
    </p:spTree>
    <p:extLst>
      <p:ext uri="{BB962C8B-B14F-4D97-AF65-F5344CB8AC3E}">
        <p14:creationId xmlns:p14="http://schemas.microsoft.com/office/powerpoint/2010/main" val="4120684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Data Definition</a:t>
            </a:r>
            <a:endParaRPr lang="en-IN" dirty="0"/>
          </a:p>
        </p:txBody>
      </p:sp>
      <p:pic>
        <p:nvPicPr>
          <p:cNvPr id="8" name="Content Placeholder 7"/>
          <p:cNvPicPr>
            <a:picLocks noGrp="1" noChangeAspect="1"/>
          </p:cNvPicPr>
          <p:nvPr>
            <p:ph idx="1"/>
          </p:nvPr>
        </p:nvPicPr>
        <p:blipFill>
          <a:blip r:embed="rId2"/>
          <a:stretch>
            <a:fillRect/>
          </a:stretch>
        </p:blipFill>
        <p:spPr>
          <a:xfrm>
            <a:off x="210053" y="1381564"/>
            <a:ext cx="7575927" cy="2392398"/>
          </a:xfrm>
          <a:prstGeom prst="rect">
            <a:avLst/>
          </a:prstGeom>
        </p:spPr>
      </p:pic>
      <p:pic>
        <p:nvPicPr>
          <p:cNvPr id="9" name="Picture 8"/>
          <p:cNvPicPr>
            <a:picLocks noChangeAspect="1"/>
          </p:cNvPicPr>
          <p:nvPr/>
        </p:nvPicPr>
        <p:blipFill>
          <a:blip r:embed="rId3"/>
          <a:stretch>
            <a:fillRect/>
          </a:stretch>
        </p:blipFill>
        <p:spPr>
          <a:xfrm>
            <a:off x="210053" y="4086181"/>
            <a:ext cx="2428875" cy="714375"/>
          </a:xfrm>
          <a:prstGeom prst="rect">
            <a:avLst/>
          </a:prstGeom>
        </p:spPr>
      </p:pic>
    </p:spTree>
    <p:extLst>
      <p:ext uri="{BB962C8B-B14F-4D97-AF65-F5344CB8AC3E}">
        <p14:creationId xmlns:p14="http://schemas.microsoft.com/office/powerpoint/2010/main" val="3080864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Definition</a:t>
            </a:r>
          </a:p>
        </p:txBody>
      </p:sp>
      <p:pic>
        <p:nvPicPr>
          <p:cNvPr id="4" name="Content Placeholder 3"/>
          <p:cNvPicPr>
            <a:picLocks noGrp="1" noChangeAspect="1"/>
          </p:cNvPicPr>
          <p:nvPr>
            <p:ph idx="1"/>
          </p:nvPr>
        </p:nvPicPr>
        <p:blipFill>
          <a:blip r:embed="rId2"/>
          <a:stretch>
            <a:fillRect/>
          </a:stretch>
        </p:blipFill>
        <p:spPr>
          <a:xfrm>
            <a:off x="136971" y="1466796"/>
            <a:ext cx="2551910" cy="3071270"/>
          </a:xfrm>
          <a:prstGeom prst="rect">
            <a:avLst/>
          </a:prstGeom>
        </p:spPr>
      </p:pic>
      <p:pic>
        <p:nvPicPr>
          <p:cNvPr id="5" name="Picture 4"/>
          <p:cNvPicPr>
            <a:picLocks noChangeAspect="1"/>
          </p:cNvPicPr>
          <p:nvPr/>
        </p:nvPicPr>
        <p:blipFill>
          <a:blip r:embed="rId3"/>
          <a:stretch>
            <a:fillRect/>
          </a:stretch>
        </p:blipFill>
        <p:spPr>
          <a:xfrm>
            <a:off x="2859952" y="1883121"/>
            <a:ext cx="2836216" cy="2419555"/>
          </a:xfrm>
          <a:prstGeom prst="rect">
            <a:avLst/>
          </a:prstGeom>
        </p:spPr>
      </p:pic>
      <p:pic>
        <p:nvPicPr>
          <p:cNvPr id="6" name="Picture 5"/>
          <p:cNvPicPr>
            <a:picLocks noChangeAspect="1"/>
          </p:cNvPicPr>
          <p:nvPr/>
        </p:nvPicPr>
        <p:blipFill>
          <a:blip r:embed="rId4"/>
          <a:stretch>
            <a:fillRect/>
          </a:stretch>
        </p:blipFill>
        <p:spPr>
          <a:xfrm>
            <a:off x="5867239" y="1798878"/>
            <a:ext cx="3067568" cy="2588040"/>
          </a:xfrm>
          <a:prstGeom prst="rect">
            <a:avLst/>
          </a:prstGeom>
        </p:spPr>
      </p:pic>
    </p:spTree>
    <p:extLst>
      <p:ext uri="{BB962C8B-B14F-4D97-AF65-F5344CB8AC3E}">
        <p14:creationId xmlns:p14="http://schemas.microsoft.com/office/powerpoint/2010/main" val="2336333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a:t>
            </a:r>
            <a:endParaRPr lang="en-IN" dirty="0"/>
          </a:p>
        </p:txBody>
      </p:sp>
      <p:pic>
        <p:nvPicPr>
          <p:cNvPr id="4" name="Content Placeholder 3"/>
          <p:cNvPicPr>
            <a:picLocks noGrp="1" noChangeAspect="1"/>
          </p:cNvPicPr>
          <p:nvPr>
            <p:ph idx="1"/>
          </p:nvPr>
        </p:nvPicPr>
        <p:blipFill>
          <a:blip r:embed="rId2"/>
          <a:stretch>
            <a:fillRect/>
          </a:stretch>
        </p:blipFill>
        <p:spPr>
          <a:xfrm>
            <a:off x="86233" y="1677525"/>
            <a:ext cx="2972905" cy="2942508"/>
          </a:xfrm>
          <a:prstGeom prst="rect">
            <a:avLst/>
          </a:prstGeom>
        </p:spPr>
      </p:pic>
      <p:pic>
        <p:nvPicPr>
          <p:cNvPr id="5" name="Picture 4"/>
          <p:cNvPicPr>
            <a:picLocks noChangeAspect="1"/>
          </p:cNvPicPr>
          <p:nvPr/>
        </p:nvPicPr>
        <p:blipFill>
          <a:blip r:embed="rId3"/>
          <a:stretch>
            <a:fillRect/>
          </a:stretch>
        </p:blipFill>
        <p:spPr>
          <a:xfrm>
            <a:off x="3210501" y="1565714"/>
            <a:ext cx="2266108" cy="3054319"/>
          </a:xfrm>
          <a:prstGeom prst="rect">
            <a:avLst/>
          </a:prstGeom>
        </p:spPr>
      </p:pic>
      <p:pic>
        <p:nvPicPr>
          <p:cNvPr id="6" name="Picture 5"/>
          <p:cNvPicPr>
            <a:picLocks noChangeAspect="1"/>
          </p:cNvPicPr>
          <p:nvPr/>
        </p:nvPicPr>
        <p:blipFill>
          <a:blip r:embed="rId4"/>
          <a:stretch>
            <a:fillRect/>
          </a:stretch>
        </p:blipFill>
        <p:spPr>
          <a:xfrm>
            <a:off x="5627972" y="1774479"/>
            <a:ext cx="3103073" cy="2225597"/>
          </a:xfrm>
          <a:prstGeom prst="rect">
            <a:avLst/>
          </a:prstGeom>
        </p:spPr>
      </p:pic>
    </p:spTree>
    <p:extLst>
      <p:ext uri="{BB962C8B-B14F-4D97-AF65-F5344CB8AC3E}">
        <p14:creationId xmlns:p14="http://schemas.microsoft.com/office/powerpoint/2010/main" val="3087840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normAutofit/>
          </a:bodyPr>
          <a:lstStyle/>
          <a:p>
            <a:r>
              <a:rPr lang="en-IN" sz="2000" dirty="0"/>
              <a:t>F</a:t>
            </a:r>
            <a:r>
              <a:rPr lang="en-IN" sz="2000" dirty="0" smtClean="0"/>
              <a:t>inding </a:t>
            </a:r>
            <a:r>
              <a:rPr lang="en-IN" sz="2000" dirty="0"/>
              <a:t>variables with more than 75% missing values</a:t>
            </a:r>
          </a:p>
        </p:txBody>
      </p:sp>
      <p:pic>
        <p:nvPicPr>
          <p:cNvPr id="6" name="Picture 5"/>
          <p:cNvPicPr>
            <a:picLocks noChangeAspect="1"/>
          </p:cNvPicPr>
          <p:nvPr/>
        </p:nvPicPr>
        <p:blipFill>
          <a:blip r:embed="rId2"/>
          <a:stretch>
            <a:fillRect/>
          </a:stretch>
        </p:blipFill>
        <p:spPr>
          <a:xfrm>
            <a:off x="1720158" y="1643588"/>
            <a:ext cx="5804497" cy="3366608"/>
          </a:xfrm>
          <a:prstGeom prst="rect">
            <a:avLst/>
          </a:prstGeom>
        </p:spPr>
      </p:pic>
    </p:spTree>
    <p:extLst>
      <p:ext uri="{BB962C8B-B14F-4D97-AF65-F5344CB8AC3E}">
        <p14:creationId xmlns:p14="http://schemas.microsoft.com/office/powerpoint/2010/main" val="173100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dirty="0"/>
              <a:t>Some columns have missing values more than 75% when compared to the original values.</a:t>
            </a:r>
          </a:p>
          <a:p>
            <a:r>
              <a:rPr lang="en-IN" sz="1600" dirty="0"/>
              <a:t>So we will take 0.75 as threshold and eliminate all the columns with more than 75% missing </a:t>
            </a:r>
            <a:r>
              <a:rPr lang="en-IN" sz="1600" dirty="0" smtClean="0"/>
              <a:t>values</a:t>
            </a:r>
          </a:p>
          <a:p>
            <a:endParaRPr lang="en-IN" sz="1600" dirty="0"/>
          </a:p>
          <a:p>
            <a:endParaRPr lang="en-IN" sz="1600" dirty="0" smtClean="0"/>
          </a:p>
          <a:p>
            <a:endParaRPr lang="en-IN" sz="1600" dirty="0"/>
          </a:p>
          <a:p>
            <a:endParaRPr lang="en-IN" sz="1600" dirty="0" smtClean="0"/>
          </a:p>
          <a:p>
            <a:pPr marL="0" indent="0">
              <a:buNone/>
            </a:pPr>
            <a:r>
              <a:rPr lang="en-IN" sz="1600" dirty="0" smtClean="0"/>
              <a:t>            	BEFORE					    AFTER</a:t>
            </a:r>
            <a:endParaRPr lang="en-IN" sz="1600" dirty="0"/>
          </a:p>
        </p:txBody>
      </p:sp>
      <p:pic>
        <p:nvPicPr>
          <p:cNvPr id="5" name="Picture 4"/>
          <p:cNvPicPr>
            <a:picLocks noChangeAspect="1"/>
          </p:cNvPicPr>
          <p:nvPr/>
        </p:nvPicPr>
        <p:blipFill>
          <a:blip r:embed="rId2"/>
          <a:stretch>
            <a:fillRect/>
          </a:stretch>
        </p:blipFill>
        <p:spPr>
          <a:xfrm>
            <a:off x="698285" y="2484557"/>
            <a:ext cx="7181850" cy="428625"/>
          </a:xfrm>
          <a:prstGeom prst="rect">
            <a:avLst/>
          </a:prstGeom>
        </p:spPr>
      </p:pic>
      <p:pic>
        <p:nvPicPr>
          <p:cNvPr id="6" name="Picture 5"/>
          <p:cNvPicPr>
            <a:picLocks noChangeAspect="1"/>
          </p:cNvPicPr>
          <p:nvPr/>
        </p:nvPicPr>
        <p:blipFill>
          <a:blip r:embed="rId3"/>
          <a:stretch>
            <a:fillRect/>
          </a:stretch>
        </p:blipFill>
        <p:spPr>
          <a:xfrm>
            <a:off x="5331783" y="3750153"/>
            <a:ext cx="2771775" cy="838200"/>
          </a:xfrm>
          <a:prstGeom prst="rect">
            <a:avLst/>
          </a:prstGeom>
        </p:spPr>
      </p:pic>
      <p:pic>
        <p:nvPicPr>
          <p:cNvPr id="7" name="Picture 6"/>
          <p:cNvPicPr>
            <a:picLocks noChangeAspect="1"/>
          </p:cNvPicPr>
          <p:nvPr/>
        </p:nvPicPr>
        <p:blipFill>
          <a:blip r:embed="rId4"/>
          <a:stretch>
            <a:fillRect/>
          </a:stretch>
        </p:blipFill>
        <p:spPr>
          <a:xfrm>
            <a:off x="698285" y="3750153"/>
            <a:ext cx="2849880" cy="838200"/>
          </a:xfrm>
          <a:prstGeom prst="rect">
            <a:avLst/>
          </a:prstGeom>
        </p:spPr>
      </p:pic>
    </p:spTree>
    <p:extLst>
      <p:ext uri="{BB962C8B-B14F-4D97-AF65-F5344CB8AC3E}">
        <p14:creationId xmlns:p14="http://schemas.microsoft.com/office/powerpoint/2010/main" val="3844977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Generic </a:t>
            </a:r>
            <a:r>
              <a:rPr lang="en-IN" sz="2000" dirty="0"/>
              <a:t>Code to impute the missing values</a:t>
            </a:r>
          </a:p>
          <a:p>
            <a:r>
              <a:rPr lang="en-IN" sz="2000" dirty="0" smtClean="0"/>
              <a:t>We </a:t>
            </a:r>
            <a:r>
              <a:rPr lang="en-IN" sz="2000" dirty="0"/>
              <a:t>use Mode in case of 'Object Variables' and Mean in case of 'Numeric Variable' to </a:t>
            </a:r>
            <a:r>
              <a:rPr lang="en-IN" sz="2000" dirty="0" smtClean="0"/>
              <a:t>impute </a:t>
            </a:r>
            <a:r>
              <a:rPr lang="en-IN" sz="2000" dirty="0"/>
              <a:t>missing </a:t>
            </a:r>
            <a:r>
              <a:rPr lang="en-IN" sz="2000" dirty="0" smtClean="0"/>
              <a:t>values</a:t>
            </a:r>
            <a:endParaRPr lang="en-IN" sz="2000" dirty="0"/>
          </a:p>
        </p:txBody>
      </p:sp>
      <p:pic>
        <p:nvPicPr>
          <p:cNvPr id="4" name="Picture 3"/>
          <p:cNvPicPr>
            <a:picLocks noChangeAspect="1"/>
          </p:cNvPicPr>
          <p:nvPr/>
        </p:nvPicPr>
        <p:blipFill>
          <a:blip r:embed="rId2"/>
          <a:stretch>
            <a:fillRect/>
          </a:stretch>
        </p:blipFill>
        <p:spPr>
          <a:xfrm>
            <a:off x="245669" y="2888433"/>
            <a:ext cx="8362950" cy="1104900"/>
          </a:xfrm>
          <a:prstGeom prst="rect">
            <a:avLst/>
          </a:prstGeom>
        </p:spPr>
      </p:pic>
    </p:spTree>
    <p:extLst>
      <p:ext uri="{BB962C8B-B14F-4D97-AF65-F5344CB8AC3E}">
        <p14:creationId xmlns:p14="http://schemas.microsoft.com/office/powerpoint/2010/main" val="3542261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21531" y="1588498"/>
            <a:ext cx="2358547" cy="2886201"/>
          </a:xfrm>
          <a:prstGeom prst="rect">
            <a:avLst/>
          </a:prstGeom>
        </p:spPr>
      </p:pic>
      <p:pic>
        <p:nvPicPr>
          <p:cNvPr id="5" name="Picture 4"/>
          <p:cNvPicPr>
            <a:picLocks noChangeAspect="1"/>
          </p:cNvPicPr>
          <p:nvPr/>
        </p:nvPicPr>
        <p:blipFill>
          <a:blip r:embed="rId3"/>
          <a:stretch>
            <a:fillRect/>
          </a:stretch>
        </p:blipFill>
        <p:spPr>
          <a:xfrm>
            <a:off x="2851275" y="1588498"/>
            <a:ext cx="2390681" cy="2734170"/>
          </a:xfrm>
          <a:prstGeom prst="rect">
            <a:avLst/>
          </a:prstGeom>
        </p:spPr>
      </p:pic>
      <p:pic>
        <p:nvPicPr>
          <p:cNvPr id="7" name="Picture 6"/>
          <p:cNvPicPr>
            <a:picLocks noChangeAspect="1"/>
          </p:cNvPicPr>
          <p:nvPr/>
        </p:nvPicPr>
        <p:blipFill>
          <a:blip r:embed="rId4"/>
          <a:stretch>
            <a:fillRect/>
          </a:stretch>
        </p:blipFill>
        <p:spPr>
          <a:xfrm>
            <a:off x="5597320" y="2241023"/>
            <a:ext cx="3133725" cy="1581150"/>
          </a:xfrm>
          <a:prstGeom prst="rect">
            <a:avLst/>
          </a:prstGeom>
        </p:spPr>
      </p:pic>
    </p:spTree>
    <p:extLst>
      <p:ext uri="{BB962C8B-B14F-4D97-AF65-F5344CB8AC3E}">
        <p14:creationId xmlns:p14="http://schemas.microsoft.com/office/powerpoint/2010/main" val="1279471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Selection</a:t>
            </a:r>
            <a:endParaRPr lang="en-IN" dirty="0"/>
          </a:p>
        </p:txBody>
      </p:sp>
      <p:sp>
        <p:nvSpPr>
          <p:cNvPr id="3" name="Content Placeholder 2"/>
          <p:cNvSpPr>
            <a:spLocks noGrp="1"/>
          </p:cNvSpPr>
          <p:nvPr>
            <p:ph idx="1"/>
          </p:nvPr>
        </p:nvSpPr>
        <p:spPr/>
        <p:txBody>
          <a:bodyPr>
            <a:normAutofit fontScale="55000" lnSpcReduction="20000"/>
          </a:bodyPr>
          <a:lstStyle/>
          <a:p>
            <a:r>
              <a:rPr lang="en-IN" sz="3300" b="1" dirty="0" smtClean="0"/>
              <a:t>Removing </a:t>
            </a:r>
            <a:r>
              <a:rPr lang="en-IN" sz="3300" b="1" dirty="0"/>
              <a:t>the logically unimportant </a:t>
            </a:r>
            <a:r>
              <a:rPr lang="en-IN" sz="3300" b="1" dirty="0" smtClean="0"/>
              <a:t>variables</a:t>
            </a:r>
            <a:endParaRPr lang="en-IN" sz="3300" b="1" dirty="0"/>
          </a:p>
          <a:p>
            <a:endParaRPr lang="en-IN" dirty="0"/>
          </a:p>
          <a:p>
            <a:r>
              <a:rPr lang="en-IN" dirty="0"/>
              <a:t>1) </a:t>
            </a:r>
            <a:r>
              <a:rPr lang="en-IN" dirty="0" err="1"/>
              <a:t>policy_code</a:t>
            </a:r>
            <a:r>
              <a:rPr lang="en-IN" dirty="0"/>
              <a:t> as all the values are '1'</a:t>
            </a:r>
          </a:p>
          <a:p>
            <a:r>
              <a:rPr lang="en-IN" dirty="0"/>
              <a:t>2) </a:t>
            </a:r>
            <a:r>
              <a:rPr lang="en-IN" dirty="0" err="1"/>
              <a:t>pymnt_plan</a:t>
            </a:r>
            <a:r>
              <a:rPr lang="en-IN" dirty="0"/>
              <a:t> as all the values are 'n'</a:t>
            </a:r>
          </a:p>
          <a:p>
            <a:r>
              <a:rPr lang="en-IN" dirty="0"/>
              <a:t>3) 'id' and '</a:t>
            </a:r>
            <a:r>
              <a:rPr lang="en-IN" dirty="0" err="1"/>
              <a:t>member_id</a:t>
            </a:r>
            <a:r>
              <a:rPr lang="en-IN" dirty="0"/>
              <a:t>' : there should be a unique id but in this case there are 2 id's creating confusion</a:t>
            </a:r>
          </a:p>
          <a:p>
            <a:r>
              <a:rPr lang="en-IN" dirty="0"/>
              <a:t>4) '</a:t>
            </a:r>
            <a:r>
              <a:rPr lang="en-IN" dirty="0" err="1"/>
              <a:t>initial_list_status</a:t>
            </a:r>
            <a:r>
              <a:rPr lang="en-IN" dirty="0"/>
              <a:t>' as it not an important factor</a:t>
            </a:r>
          </a:p>
          <a:p>
            <a:r>
              <a:rPr lang="en-IN" dirty="0"/>
              <a:t>5) </a:t>
            </a:r>
            <a:r>
              <a:rPr lang="en-IN" dirty="0" err="1"/>
              <a:t>acc_now_delinq</a:t>
            </a:r>
            <a:r>
              <a:rPr lang="en-IN" dirty="0"/>
              <a:t> as it has similar value '0' for more than 99%</a:t>
            </a:r>
          </a:p>
          <a:p>
            <a:r>
              <a:rPr lang="en-IN" dirty="0"/>
              <a:t>6) </a:t>
            </a:r>
            <a:r>
              <a:rPr lang="en-IN" dirty="0" err="1"/>
              <a:t>emp_title</a:t>
            </a:r>
            <a:r>
              <a:rPr lang="en-IN" dirty="0"/>
              <a:t> and title</a:t>
            </a:r>
          </a:p>
          <a:p>
            <a:r>
              <a:rPr lang="en-IN" dirty="0"/>
              <a:t>7) </a:t>
            </a:r>
            <a:r>
              <a:rPr lang="en-IN" dirty="0" err="1"/>
              <a:t>zip_code</a:t>
            </a:r>
            <a:r>
              <a:rPr lang="en-IN" dirty="0"/>
              <a:t> </a:t>
            </a:r>
            <a:r>
              <a:rPr lang="en-IN" dirty="0" err="1"/>
              <a:t>doest</a:t>
            </a:r>
            <a:r>
              <a:rPr lang="en-IN" dirty="0"/>
              <a:t> not matter for loan qualification</a:t>
            </a:r>
          </a:p>
          <a:p>
            <a:r>
              <a:rPr lang="en-IN" dirty="0"/>
              <a:t>8) </a:t>
            </a:r>
            <a:r>
              <a:rPr lang="en-IN" dirty="0" err="1"/>
              <a:t>sub_grade</a:t>
            </a:r>
            <a:r>
              <a:rPr lang="en-IN" dirty="0"/>
              <a:t> as there </a:t>
            </a:r>
            <a:r>
              <a:rPr lang="en-IN" dirty="0" err="1"/>
              <a:t>exixts</a:t>
            </a:r>
            <a:r>
              <a:rPr lang="en-IN" dirty="0"/>
              <a:t> a similar variable called 'grade' already</a:t>
            </a:r>
          </a:p>
          <a:p>
            <a:r>
              <a:rPr lang="en-IN" dirty="0"/>
              <a:t>9) </a:t>
            </a:r>
            <a:r>
              <a:rPr lang="en-IN" dirty="0" err="1"/>
              <a:t>pub_rec</a:t>
            </a:r>
            <a:r>
              <a:rPr lang="en-IN" dirty="0"/>
              <a:t> as public record is not logically important</a:t>
            </a:r>
          </a:p>
          <a:p>
            <a:r>
              <a:rPr lang="en-IN" dirty="0"/>
              <a:t>10) </a:t>
            </a:r>
            <a:r>
              <a:rPr lang="en-IN" dirty="0" err="1"/>
              <a:t>addr_state</a:t>
            </a:r>
            <a:r>
              <a:rPr lang="en-IN" dirty="0"/>
              <a:t> as address is not important for loan</a:t>
            </a:r>
          </a:p>
          <a:p>
            <a:r>
              <a:rPr lang="en-IN" dirty="0"/>
              <a:t>11) inq_last_6mths and </a:t>
            </a:r>
            <a:r>
              <a:rPr lang="en-IN" dirty="0" err="1"/>
              <a:t>open_acc</a:t>
            </a:r>
            <a:r>
              <a:rPr lang="en-IN" dirty="0"/>
              <a:t> are not important factors</a:t>
            </a:r>
          </a:p>
        </p:txBody>
      </p:sp>
    </p:spTree>
    <p:extLst>
      <p:ext uri="{BB962C8B-B14F-4D97-AF65-F5344CB8AC3E}">
        <p14:creationId xmlns:p14="http://schemas.microsoft.com/office/powerpoint/2010/main" val="340676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2016" y="1484767"/>
            <a:ext cx="8691327" cy="3395049"/>
          </a:xfrm>
          <a:prstGeom prst="rect">
            <a:avLst/>
          </a:prstGeom>
        </p:spPr>
      </p:pic>
    </p:spTree>
    <p:extLst>
      <p:ext uri="{BB962C8B-B14F-4D97-AF65-F5344CB8AC3E}">
        <p14:creationId xmlns:p14="http://schemas.microsoft.com/office/powerpoint/2010/main" val="3567918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a:t>
            </a:r>
            <a:endParaRPr lang="en-US" dirty="0"/>
          </a:p>
        </p:txBody>
      </p:sp>
      <p:sp>
        <p:nvSpPr>
          <p:cNvPr id="3" name="Content Placeholder 2"/>
          <p:cNvSpPr>
            <a:spLocks noGrp="1"/>
          </p:cNvSpPr>
          <p:nvPr>
            <p:ph idx="1"/>
          </p:nvPr>
        </p:nvSpPr>
        <p:spPr/>
        <p:txBody>
          <a:bodyPr/>
          <a:lstStyle/>
          <a:p>
            <a:endParaRPr lang="en-US" dirty="0"/>
          </a:p>
          <a:p>
            <a:r>
              <a:rPr lang="en-IN" b="1" dirty="0"/>
              <a:t>Machine learning</a:t>
            </a:r>
            <a:r>
              <a:rPr lang="en-IN" dirty="0"/>
              <a:t> is an application of artificial </a:t>
            </a:r>
            <a:r>
              <a:rPr lang="en-IN" b="1" dirty="0"/>
              <a:t>intelligence</a:t>
            </a:r>
            <a:r>
              <a:rPr lang="en-IN" dirty="0"/>
              <a:t> (AI) that provides systems the ability to automatically learn and improve from experience without being explicitly programmed</a:t>
            </a:r>
            <a:r>
              <a:rPr lang="en-IN" dirty="0" smtClean="0"/>
              <a:t>.</a:t>
            </a:r>
          </a:p>
          <a:p>
            <a:r>
              <a:rPr lang="en-IN" dirty="0" smtClean="0"/>
              <a:t>Example: Social Media, Face Recognition, </a:t>
            </a:r>
            <a:r>
              <a:rPr lang="en-IN" dirty="0" err="1" smtClean="0"/>
              <a:t>Chatbots</a:t>
            </a:r>
            <a:r>
              <a:rPr lang="en-IN" dirty="0" smtClean="0"/>
              <a:t> </a:t>
            </a:r>
            <a:r>
              <a:rPr lang="en-IN" dirty="0" err="1" smtClean="0"/>
              <a:t>etc</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383" y="1430558"/>
            <a:ext cx="4672310" cy="3465512"/>
          </a:xfrm>
        </p:spPr>
      </p:pic>
    </p:spTree>
    <p:extLst>
      <p:ext uri="{BB962C8B-B14F-4D97-AF65-F5344CB8AC3E}">
        <p14:creationId xmlns:p14="http://schemas.microsoft.com/office/powerpoint/2010/main" val="2325009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9519" y="1403397"/>
            <a:ext cx="1383954" cy="3465512"/>
          </a:xfrm>
        </p:spPr>
      </p:pic>
    </p:spTree>
    <p:extLst>
      <p:ext uri="{BB962C8B-B14F-4D97-AF65-F5344CB8AC3E}">
        <p14:creationId xmlns:p14="http://schemas.microsoft.com/office/powerpoint/2010/main" val="57541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355" y="1421505"/>
            <a:ext cx="5627952" cy="3465512"/>
          </a:xfrm>
        </p:spPr>
      </p:pic>
    </p:spTree>
    <p:extLst>
      <p:ext uri="{BB962C8B-B14F-4D97-AF65-F5344CB8AC3E}">
        <p14:creationId xmlns:p14="http://schemas.microsoft.com/office/powerpoint/2010/main" val="3504758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a:t>
            </a:r>
            <a:endParaRPr lang="en-IN"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139" y="1312863"/>
            <a:ext cx="4058297" cy="3465512"/>
          </a:xfrm>
        </p:spPr>
      </p:pic>
    </p:spTree>
    <p:extLst>
      <p:ext uri="{BB962C8B-B14F-4D97-AF65-F5344CB8AC3E}">
        <p14:creationId xmlns:p14="http://schemas.microsoft.com/office/powerpoint/2010/main" val="1915215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5779" y="1421504"/>
            <a:ext cx="3865626" cy="3465512"/>
          </a:xfrm>
        </p:spPr>
      </p:pic>
    </p:spTree>
    <p:extLst>
      <p:ext uri="{BB962C8B-B14F-4D97-AF65-F5344CB8AC3E}">
        <p14:creationId xmlns:p14="http://schemas.microsoft.com/office/powerpoint/2010/main" val="3197204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414" y="1312606"/>
            <a:ext cx="4430199" cy="3752799"/>
          </a:xfrm>
          <a:prstGeom prst="rect">
            <a:avLst/>
          </a:prstGeom>
        </p:spPr>
      </p:pic>
      <p:sp>
        <p:nvSpPr>
          <p:cNvPr id="6" name="Content Placeholder 5"/>
          <p:cNvSpPr>
            <a:spLocks noGrp="1"/>
          </p:cNvSpPr>
          <p:nvPr>
            <p:ph idx="1"/>
          </p:nvPr>
        </p:nvSpPr>
        <p:spPr/>
        <p:txBody>
          <a:bodyPr/>
          <a:lstStyle/>
          <a:p>
            <a:endParaRPr lang="en-IN" dirty="0"/>
          </a:p>
        </p:txBody>
      </p:sp>
    </p:spTree>
    <p:extLst>
      <p:ext uri="{BB962C8B-B14F-4D97-AF65-F5344CB8AC3E}">
        <p14:creationId xmlns:p14="http://schemas.microsoft.com/office/powerpoint/2010/main" val="2454248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Conversion</a:t>
            </a:r>
            <a:endParaRPr lang="en-IN" dirty="0"/>
          </a:p>
        </p:txBody>
      </p:sp>
      <p:sp>
        <p:nvSpPr>
          <p:cNvPr id="3" name="Content Placeholder 2"/>
          <p:cNvSpPr>
            <a:spLocks noGrp="1"/>
          </p:cNvSpPr>
          <p:nvPr>
            <p:ph idx="1"/>
          </p:nvPr>
        </p:nvSpPr>
        <p:spPr/>
        <p:txBody>
          <a:bodyPr/>
          <a:lstStyle/>
          <a:p>
            <a:r>
              <a:rPr lang="en-IN" dirty="0" smtClean="0"/>
              <a:t>Finding </a:t>
            </a:r>
            <a:r>
              <a:rPr lang="en-IN" dirty="0"/>
              <a:t>the object variables in the </a:t>
            </a:r>
            <a:r>
              <a:rPr lang="en-IN" dirty="0" err="1"/>
              <a:t>dataframe</a:t>
            </a:r>
            <a:r>
              <a:rPr lang="en-IN" dirty="0"/>
              <a:t> using 'for' </a:t>
            </a:r>
            <a:r>
              <a:rPr lang="en-IN" dirty="0" smtClean="0"/>
              <a:t>loop</a:t>
            </a:r>
            <a:endParaRPr lang="en-IN" dirty="0"/>
          </a:p>
          <a:p>
            <a:endParaRPr lang="en-IN" dirty="0"/>
          </a:p>
        </p:txBody>
      </p:sp>
      <p:pic>
        <p:nvPicPr>
          <p:cNvPr id="5" name="Picture 4"/>
          <p:cNvPicPr>
            <a:picLocks noChangeAspect="1"/>
          </p:cNvPicPr>
          <p:nvPr/>
        </p:nvPicPr>
        <p:blipFill>
          <a:blip r:embed="rId2"/>
          <a:stretch>
            <a:fillRect/>
          </a:stretch>
        </p:blipFill>
        <p:spPr>
          <a:xfrm>
            <a:off x="2650674" y="2132654"/>
            <a:ext cx="3274619" cy="2546234"/>
          </a:xfrm>
          <a:prstGeom prst="rect">
            <a:avLst/>
          </a:prstGeom>
        </p:spPr>
      </p:pic>
    </p:spTree>
    <p:extLst>
      <p:ext uri="{BB962C8B-B14F-4D97-AF65-F5344CB8AC3E}">
        <p14:creationId xmlns:p14="http://schemas.microsoft.com/office/powerpoint/2010/main" val="138051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dirty="0" smtClean="0"/>
              <a:t>After </a:t>
            </a:r>
            <a:r>
              <a:rPr lang="en-IN" sz="1600" dirty="0"/>
              <a:t>getting a list of all object variables we notice that the variable '</a:t>
            </a:r>
            <a:r>
              <a:rPr lang="en-IN" sz="1600" dirty="0" err="1"/>
              <a:t>issuue_d</a:t>
            </a:r>
            <a:r>
              <a:rPr lang="en-IN" sz="1600" dirty="0"/>
              <a:t>' is also present in the </a:t>
            </a:r>
            <a:r>
              <a:rPr lang="en-IN" sz="1600" dirty="0" smtClean="0"/>
              <a:t>list. As </a:t>
            </a:r>
            <a:r>
              <a:rPr lang="en-IN" sz="1600" dirty="0"/>
              <a:t>we need '</a:t>
            </a:r>
            <a:r>
              <a:rPr lang="en-IN" sz="1600" dirty="0" err="1"/>
              <a:t>issue_d</a:t>
            </a:r>
            <a:r>
              <a:rPr lang="en-IN" sz="1600" dirty="0"/>
              <a:t>' in the next few steps to split data we will exclude it from the list to further </a:t>
            </a:r>
            <a:r>
              <a:rPr lang="en-IN" sz="1600" dirty="0" err="1" smtClean="0"/>
              <a:t>convertit</a:t>
            </a:r>
            <a:r>
              <a:rPr lang="en-IN" sz="1600" dirty="0" smtClean="0"/>
              <a:t> </a:t>
            </a:r>
            <a:r>
              <a:rPr lang="en-IN" sz="1600" dirty="0"/>
              <a:t>into a </a:t>
            </a:r>
            <a:r>
              <a:rPr lang="en-IN" sz="1600" dirty="0" err="1"/>
              <a:t>datetime</a:t>
            </a:r>
            <a:r>
              <a:rPr lang="en-IN" sz="1600" dirty="0"/>
              <a:t> </a:t>
            </a:r>
            <a:r>
              <a:rPr lang="en-IN" sz="1600" dirty="0" smtClean="0"/>
              <a:t>variable</a:t>
            </a:r>
            <a:endParaRPr lang="en-IN" sz="1600" dirty="0"/>
          </a:p>
        </p:txBody>
      </p:sp>
      <p:pic>
        <p:nvPicPr>
          <p:cNvPr id="4" name="Picture 3"/>
          <p:cNvPicPr>
            <a:picLocks noChangeAspect="1"/>
          </p:cNvPicPr>
          <p:nvPr/>
        </p:nvPicPr>
        <p:blipFill>
          <a:blip r:embed="rId2"/>
          <a:stretch>
            <a:fillRect/>
          </a:stretch>
        </p:blipFill>
        <p:spPr>
          <a:xfrm>
            <a:off x="2128036" y="2378082"/>
            <a:ext cx="3638550" cy="2219325"/>
          </a:xfrm>
          <a:prstGeom prst="rect">
            <a:avLst/>
          </a:prstGeom>
        </p:spPr>
      </p:pic>
    </p:spTree>
    <p:extLst>
      <p:ext uri="{BB962C8B-B14F-4D97-AF65-F5344CB8AC3E}">
        <p14:creationId xmlns:p14="http://schemas.microsoft.com/office/powerpoint/2010/main" val="3054371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smtClean="0"/>
              <a:t>Convert </a:t>
            </a:r>
            <a:r>
              <a:rPr lang="en-IN" sz="1800" dirty="0"/>
              <a:t>all categorical variables into numeric </a:t>
            </a:r>
            <a:r>
              <a:rPr lang="en-IN" sz="1800" dirty="0" smtClean="0"/>
              <a:t>variables</a:t>
            </a:r>
          </a:p>
          <a:p>
            <a:endParaRPr lang="en-IN" dirty="0"/>
          </a:p>
          <a:p>
            <a:endParaRPr lang="en-IN" dirty="0" smtClean="0"/>
          </a:p>
          <a:p>
            <a:endParaRPr lang="en-IN" dirty="0"/>
          </a:p>
          <a:p>
            <a:r>
              <a:rPr lang="en-IN" sz="1800" dirty="0" err="1"/>
              <a:t>Convering</a:t>
            </a:r>
            <a:r>
              <a:rPr lang="en-IN" sz="1800" dirty="0"/>
              <a:t> '</a:t>
            </a:r>
            <a:r>
              <a:rPr lang="en-IN" sz="1800" dirty="0" err="1"/>
              <a:t>issue_d</a:t>
            </a:r>
            <a:r>
              <a:rPr lang="en-IN" sz="1800" dirty="0"/>
              <a:t>' into </a:t>
            </a:r>
            <a:r>
              <a:rPr lang="en-IN" sz="1800" dirty="0" err="1"/>
              <a:t>datetime</a:t>
            </a:r>
            <a:r>
              <a:rPr lang="en-IN" sz="1800" dirty="0"/>
              <a:t> for splitting the data</a:t>
            </a:r>
          </a:p>
        </p:txBody>
      </p:sp>
      <p:pic>
        <p:nvPicPr>
          <p:cNvPr id="4" name="Content Placeholder 3"/>
          <p:cNvPicPr>
            <a:picLocks noChangeAspect="1"/>
          </p:cNvPicPr>
          <p:nvPr/>
        </p:nvPicPr>
        <p:blipFill>
          <a:blip r:embed="rId2"/>
          <a:stretch>
            <a:fillRect/>
          </a:stretch>
        </p:blipFill>
        <p:spPr>
          <a:xfrm>
            <a:off x="463714" y="1767004"/>
            <a:ext cx="7005395" cy="1351088"/>
          </a:xfrm>
          <a:prstGeom prst="rect">
            <a:avLst/>
          </a:prstGeom>
        </p:spPr>
      </p:pic>
      <p:pic>
        <p:nvPicPr>
          <p:cNvPr id="6" name="Picture 5"/>
          <p:cNvPicPr>
            <a:picLocks noChangeAspect="1"/>
          </p:cNvPicPr>
          <p:nvPr/>
        </p:nvPicPr>
        <p:blipFill>
          <a:blip r:embed="rId3"/>
          <a:stretch>
            <a:fillRect/>
          </a:stretch>
        </p:blipFill>
        <p:spPr>
          <a:xfrm>
            <a:off x="471947" y="3682732"/>
            <a:ext cx="5648325" cy="1019175"/>
          </a:xfrm>
          <a:prstGeom prst="rect">
            <a:avLst/>
          </a:prstGeom>
        </p:spPr>
      </p:pic>
    </p:spTree>
    <p:extLst>
      <p:ext uri="{BB962C8B-B14F-4D97-AF65-F5344CB8AC3E}">
        <p14:creationId xmlns:p14="http://schemas.microsoft.com/office/powerpoint/2010/main" val="4047306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dirty="0"/>
          </a:p>
        </p:txBody>
      </p:sp>
      <p:sp>
        <p:nvSpPr>
          <p:cNvPr id="7" name="Content Placeholder 4"/>
          <p:cNvSpPr txBox="1">
            <a:spLocks/>
          </p:cNvSpPr>
          <p:nvPr/>
        </p:nvSpPr>
        <p:spPr>
          <a:xfrm>
            <a:off x="484975" y="1339767"/>
            <a:ext cx="8246070" cy="34658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dirty="0" smtClean="0"/>
              <a:t>Split the data into train and test according to the condition given in the problem statement</a:t>
            </a:r>
            <a:endParaRPr lang="en-IN" sz="1800" dirty="0"/>
          </a:p>
        </p:txBody>
      </p:sp>
      <p:pic>
        <p:nvPicPr>
          <p:cNvPr id="8" name="Picture 7"/>
          <p:cNvPicPr>
            <a:picLocks noChangeAspect="1"/>
          </p:cNvPicPr>
          <p:nvPr/>
        </p:nvPicPr>
        <p:blipFill>
          <a:blip r:embed="rId2"/>
          <a:stretch>
            <a:fillRect/>
          </a:stretch>
        </p:blipFill>
        <p:spPr>
          <a:xfrm>
            <a:off x="332338" y="2309442"/>
            <a:ext cx="4040485" cy="2044343"/>
          </a:xfrm>
          <a:prstGeom prst="rect">
            <a:avLst/>
          </a:prstGeom>
        </p:spPr>
      </p:pic>
      <p:pic>
        <p:nvPicPr>
          <p:cNvPr id="9" name="Picture 8"/>
          <p:cNvPicPr>
            <a:picLocks noChangeAspect="1"/>
          </p:cNvPicPr>
          <p:nvPr/>
        </p:nvPicPr>
        <p:blipFill>
          <a:blip r:embed="rId3"/>
          <a:stretch>
            <a:fillRect/>
          </a:stretch>
        </p:blipFill>
        <p:spPr>
          <a:xfrm>
            <a:off x="4535786" y="2309442"/>
            <a:ext cx="4092529" cy="2044343"/>
          </a:xfrm>
          <a:prstGeom prst="rect">
            <a:avLst/>
          </a:prstGeom>
        </p:spPr>
      </p:pic>
    </p:spTree>
    <p:extLst>
      <p:ext uri="{BB962C8B-B14F-4D97-AF65-F5344CB8AC3E}">
        <p14:creationId xmlns:p14="http://schemas.microsoft.com/office/powerpoint/2010/main" val="2670472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a:xfrm>
            <a:off x="471947" y="1566103"/>
            <a:ext cx="8246070" cy="3465870"/>
          </a:xfrm>
        </p:spPr>
        <p:txBody>
          <a:bodyPr>
            <a:normAutofit fontScale="62500" lnSpcReduction="20000"/>
          </a:bodyPr>
          <a:lstStyle/>
          <a:p>
            <a:r>
              <a:rPr lang="en-IN" dirty="0"/>
              <a:t>1950 — Alan Turing creates the “Turing Test” to determine if a computer has real intelligence. To pass the test, a computer must be able to fool a human into believing it is also human</a:t>
            </a:r>
            <a:r>
              <a:rPr lang="en-IN" dirty="0" smtClean="0"/>
              <a:t>.</a:t>
            </a:r>
          </a:p>
          <a:p>
            <a:r>
              <a:rPr lang="en-IN" dirty="0"/>
              <a:t>1952 — Arthur Samuel wrote the first computer learning program. The program was the game of checkers, and the </a:t>
            </a:r>
            <a:r>
              <a:rPr lang="en-IN" dirty="0" smtClean="0">
                <a:hlinkClick r:id="rId2"/>
              </a:rPr>
              <a:t>IBM</a:t>
            </a:r>
            <a:r>
              <a:rPr lang="en-IN" dirty="0"/>
              <a:t> computer improved at the game the more it played, studying which moves made up winning strategies and incorporating those moves into its program</a:t>
            </a:r>
            <a:r>
              <a:rPr lang="en-IN" dirty="0" smtClean="0"/>
              <a:t>.</a:t>
            </a:r>
          </a:p>
          <a:p>
            <a:r>
              <a:rPr lang="en-IN" dirty="0"/>
              <a:t>1957 — Frank Rosenblatt designed the first neural network for computers (the perceptron), which simulate the thought processes of the human brain</a:t>
            </a:r>
            <a:r>
              <a:rPr lang="en-IN" dirty="0" smtClean="0"/>
              <a:t>.</a:t>
            </a:r>
          </a:p>
          <a:p>
            <a:r>
              <a:rPr lang="en-IN" dirty="0"/>
              <a:t>1990s — Work on machine learning shifts from a knowledge-driven approach to a data-driven approach.  Scientists begin creating programs for computers to </a:t>
            </a:r>
            <a:r>
              <a:rPr lang="en-IN" dirty="0" err="1"/>
              <a:t>analyze</a:t>
            </a:r>
            <a:r>
              <a:rPr lang="en-IN" dirty="0"/>
              <a:t> large </a:t>
            </a:r>
            <a:r>
              <a:rPr lang="en-IN" dirty="0" smtClean="0"/>
              <a:t>amounts </a:t>
            </a:r>
            <a:r>
              <a:rPr lang="en-IN" dirty="0"/>
              <a:t>of data and draw conclusions — or “learn” — from the results</a:t>
            </a:r>
            <a:r>
              <a:rPr lang="en-IN" dirty="0" smtClean="0"/>
              <a:t>.</a:t>
            </a:r>
          </a:p>
          <a:p>
            <a:r>
              <a:rPr lang="en-IN" dirty="0"/>
              <a:t>1997 — IBM’s Deep Blue beats the world champion at chess.</a:t>
            </a:r>
          </a:p>
        </p:txBody>
      </p:sp>
    </p:spTree>
    <p:extLst>
      <p:ext uri="{BB962C8B-B14F-4D97-AF65-F5344CB8AC3E}">
        <p14:creationId xmlns:p14="http://schemas.microsoft.com/office/powerpoint/2010/main" val="3541500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Scaling</a:t>
            </a:r>
            <a:endParaRPr lang="en-IN" dirty="0"/>
          </a:p>
        </p:txBody>
      </p:sp>
      <p:sp>
        <p:nvSpPr>
          <p:cNvPr id="3" name="Content Placeholder 2"/>
          <p:cNvSpPr>
            <a:spLocks noGrp="1"/>
          </p:cNvSpPr>
          <p:nvPr>
            <p:ph idx="1"/>
          </p:nvPr>
        </p:nvSpPr>
        <p:spPr/>
        <p:txBody>
          <a:bodyPr>
            <a:normAutofit/>
          </a:bodyPr>
          <a:lstStyle/>
          <a:p>
            <a:r>
              <a:rPr lang="en-IN" dirty="0" smtClean="0"/>
              <a:t>Scaling </a:t>
            </a:r>
            <a:r>
              <a:rPr lang="en-IN" dirty="0" err="1"/>
              <a:t>X_train</a:t>
            </a:r>
            <a:r>
              <a:rPr lang="en-IN" dirty="0"/>
              <a:t> and </a:t>
            </a:r>
            <a:r>
              <a:rPr lang="en-IN" dirty="0" err="1"/>
              <a:t>X_test</a:t>
            </a:r>
            <a:r>
              <a:rPr lang="en-IN" dirty="0"/>
              <a:t> for model building</a:t>
            </a:r>
          </a:p>
          <a:p>
            <a:r>
              <a:rPr lang="en-IN" dirty="0" smtClean="0"/>
              <a:t>Scaling </a:t>
            </a:r>
            <a:r>
              <a:rPr lang="en-IN" dirty="0"/>
              <a:t>is not compulsory but can be used to get better </a:t>
            </a:r>
            <a:r>
              <a:rPr lang="en-IN" dirty="0" smtClean="0"/>
              <a:t>accuracy</a:t>
            </a:r>
          </a:p>
          <a:p>
            <a:r>
              <a:rPr lang="en-IN" dirty="0" smtClean="0"/>
              <a:t>Scaling </a:t>
            </a:r>
            <a:r>
              <a:rPr lang="en-IN" dirty="0"/>
              <a:t>can be done only on </a:t>
            </a:r>
            <a:r>
              <a:rPr lang="en-IN" dirty="0" smtClean="0"/>
              <a:t>X</a:t>
            </a:r>
            <a:endParaRPr lang="en-IN" dirty="0"/>
          </a:p>
          <a:p>
            <a:r>
              <a:rPr lang="en-IN" dirty="0" smtClean="0"/>
              <a:t>Standardization </a:t>
            </a:r>
            <a:r>
              <a:rPr lang="en-IN" dirty="0"/>
              <a:t>is used mostly for better </a:t>
            </a:r>
            <a:r>
              <a:rPr lang="en-IN" dirty="0" smtClean="0"/>
              <a:t>accuracy</a:t>
            </a:r>
            <a:endParaRPr lang="en-IN" dirty="0"/>
          </a:p>
          <a:p>
            <a:r>
              <a:rPr lang="en-IN" dirty="0" smtClean="0"/>
              <a:t>Fitting </a:t>
            </a:r>
            <a:r>
              <a:rPr lang="en-IN" dirty="0"/>
              <a:t>is only done on training </a:t>
            </a:r>
            <a:r>
              <a:rPr lang="en-IN" dirty="0" smtClean="0"/>
              <a:t>data</a:t>
            </a:r>
            <a:endParaRPr lang="en-IN" dirty="0"/>
          </a:p>
        </p:txBody>
      </p:sp>
    </p:spTree>
    <p:extLst>
      <p:ext uri="{BB962C8B-B14F-4D97-AF65-F5344CB8AC3E}">
        <p14:creationId xmlns:p14="http://schemas.microsoft.com/office/powerpoint/2010/main" val="2400964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57312" y="2083594"/>
            <a:ext cx="6457950" cy="1924050"/>
          </a:xfrm>
          <a:prstGeom prst="rect">
            <a:avLst/>
          </a:prstGeom>
        </p:spPr>
      </p:pic>
    </p:spTree>
    <p:extLst>
      <p:ext uri="{BB962C8B-B14F-4D97-AF65-F5344CB8AC3E}">
        <p14:creationId xmlns:p14="http://schemas.microsoft.com/office/powerpoint/2010/main" val="4220783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pic>
        <p:nvPicPr>
          <p:cNvPr id="4" name="Content Placeholder 3"/>
          <p:cNvPicPr>
            <a:picLocks noGrp="1" noChangeAspect="1"/>
          </p:cNvPicPr>
          <p:nvPr>
            <p:ph idx="1"/>
          </p:nvPr>
        </p:nvPicPr>
        <p:blipFill>
          <a:blip r:embed="rId2"/>
          <a:stretch>
            <a:fillRect/>
          </a:stretch>
        </p:blipFill>
        <p:spPr>
          <a:xfrm>
            <a:off x="381189" y="1421418"/>
            <a:ext cx="7613021" cy="3508610"/>
          </a:xfrm>
          <a:prstGeom prst="rect">
            <a:avLst/>
          </a:prstGeom>
        </p:spPr>
      </p:pic>
    </p:spTree>
    <p:extLst>
      <p:ext uri="{BB962C8B-B14F-4D97-AF65-F5344CB8AC3E}">
        <p14:creationId xmlns:p14="http://schemas.microsoft.com/office/powerpoint/2010/main" val="1219331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49845" y="1465202"/>
            <a:ext cx="8073808" cy="3160677"/>
          </a:xfrm>
          <a:prstGeom prst="rect">
            <a:avLst/>
          </a:prstGeom>
        </p:spPr>
      </p:pic>
    </p:spTree>
    <p:extLst>
      <p:ext uri="{BB962C8B-B14F-4D97-AF65-F5344CB8AC3E}">
        <p14:creationId xmlns:p14="http://schemas.microsoft.com/office/powerpoint/2010/main" val="2224753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Cross Validation </a:t>
            </a:r>
            <a:br>
              <a:rPr lang="en-IN" dirty="0" smtClean="0"/>
            </a:br>
            <a:r>
              <a:rPr lang="en-IN" dirty="0" smtClean="0"/>
              <a:t>For Logistic</a:t>
            </a:r>
            <a:endParaRPr lang="en-IN" dirty="0"/>
          </a:p>
        </p:txBody>
      </p:sp>
      <p:pic>
        <p:nvPicPr>
          <p:cNvPr id="4" name="Content Placeholder 3"/>
          <p:cNvPicPr>
            <a:picLocks noGrp="1" noChangeAspect="1"/>
          </p:cNvPicPr>
          <p:nvPr>
            <p:ph idx="1"/>
          </p:nvPr>
        </p:nvPicPr>
        <p:blipFill>
          <a:blip r:embed="rId2"/>
          <a:stretch>
            <a:fillRect/>
          </a:stretch>
        </p:blipFill>
        <p:spPr>
          <a:xfrm>
            <a:off x="576035" y="1403398"/>
            <a:ext cx="8050922" cy="3465512"/>
          </a:xfrm>
          <a:prstGeom prst="rect">
            <a:avLst/>
          </a:prstGeom>
        </p:spPr>
      </p:pic>
    </p:spTree>
    <p:extLst>
      <p:ext uri="{BB962C8B-B14F-4D97-AF65-F5344CB8AC3E}">
        <p14:creationId xmlns:p14="http://schemas.microsoft.com/office/powerpoint/2010/main" val="1868385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76275" y="2250281"/>
            <a:ext cx="7820025" cy="1590675"/>
          </a:xfrm>
          <a:prstGeom prst="rect">
            <a:avLst/>
          </a:prstGeom>
        </p:spPr>
      </p:pic>
    </p:spTree>
    <p:extLst>
      <p:ext uri="{BB962C8B-B14F-4D97-AF65-F5344CB8AC3E}">
        <p14:creationId xmlns:p14="http://schemas.microsoft.com/office/powerpoint/2010/main" val="1545501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13165" y="1448665"/>
            <a:ext cx="5366824" cy="3465512"/>
          </a:xfrm>
          <a:prstGeom prst="rect">
            <a:avLst/>
          </a:prstGeom>
        </p:spPr>
      </p:pic>
    </p:spTree>
    <p:extLst>
      <p:ext uri="{BB962C8B-B14F-4D97-AF65-F5344CB8AC3E}">
        <p14:creationId xmlns:p14="http://schemas.microsoft.com/office/powerpoint/2010/main" val="3003190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Adjusting the Threshold</a:t>
            </a:r>
            <a:endParaRPr lang="en-IN" dirty="0"/>
          </a:p>
        </p:txBody>
      </p:sp>
      <p:pic>
        <p:nvPicPr>
          <p:cNvPr id="6" name="Content Placeholder 3"/>
          <p:cNvPicPr>
            <a:picLocks noGrp="1" noChangeAspect="1"/>
          </p:cNvPicPr>
          <p:nvPr>
            <p:ph idx="1"/>
          </p:nvPr>
        </p:nvPicPr>
        <p:blipFill>
          <a:blip r:embed="rId2"/>
          <a:stretch>
            <a:fillRect/>
          </a:stretch>
        </p:blipFill>
        <p:spPr>
          <a:xfrm>
            <a:off x="915317" y="1475825"/>
            <a:ext cx="6937792" cy="3465512"/>
          </a:xfrm>
          <a:prstGeom prst="rect">
            <a:avLst/>
          </a:prstGeom>
        </p:spPr>
      </p:pic>
      <p:sp>
        <p:nvSpPr>
          <p:cNvPr id="9" name="Rectangle 8"/>
          <p:cNvSpPr/>
          <p:nvPr/>
        </p:nvSpPr>
        <p:spPr>
          <a:xfrm>
            <a:off x="1575303" y="4046899"/>
            <a:ext cx="5133315" cy="17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5229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a:t>
            </a:r>
            <a:endParaRPr lang="en-IN" dirty="0"/>
          </a:p>
        </p:txBody>
      </p:sp>
      <p:pic>
        <p:nvPicPr>
          <p:cNvPr id="6" name="Content Placeholder 5"/>
          <p:cNvPicPr>
            <a:picLocks noGrp="1" noChangeAspect="1"/>
          </p:cNvPicPr>
          <p:nvPr>
            <p:ph idx="1"/>
          </p:nvPr>
        </p:nvPicPr>
        <p:blipFill>
          <a:blip r:embed="rId2"/>
          <a:stretch>
            <a:fillRect/>
          </a:stretch>
        </p:blipFill>
        <p:spPr>
          <a:xfrm>
            <a:off x="1147510" y="1385290"/>
            <a:ext cx="6907971" cy="3465512"/>
          </a:xfrm>
          <a:prstGeom prst="rect">
            <a:avLst/>
          </a:prstGeom>
        </p:spPr>
      </p:pic>
    </p:spTree>
    <p:extLst>
      <p:ext uri="{BB962C8B-B14F-4D97-AF65-F5344CB8AC3E}">
        <p14:creationId xmlns:p14="http://schemas.microsoft.com/office/powerpoint/2010/main" val="22222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2043112" y="1550194"/>
            <a:ext cx="5086350" cy="2990850"/>
          </a:xfrm>
          <a:prstGeom prst="rect">
            <a:avLst/>
          </a:prstGeom>
        </p:spPr>
      </p:pic>
    </p:spTree>
    <p:extLst>
      <p:ext uri="{BB962C8B-B14F-4D97-AF65-F5344CB8AC3E}">
        <p14:creationId xmlns:p14="http://schemas.microsoft.com/office/powerpoint/2010/main" val="199910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a:t>
            </a:r>
            <a:endParaRPr lang="en-IN" dirty="0"/>
          </a:p>
        </p:txBody>
      </p:sp>
      <p:sp>
        <p:nvSpPr>
          <p:cNvPr id="3" name="Content Placeholder 2"/>
          <p:cNvSpPr>
            <a:spLocks noGrp="1"/>
          </p:cNvSpPr>
          <p:nvPr>
            <p:ph idx="1"/>
          </p:nvPr>
        </p:nvSpPr>
        <p:spPr>
          <a:xfrm>
            <a:off x="471947" y="1385033"/>
            <a:ext cx="8246070" cy="3465870"/>
          </a:xfrm>
        </p:spPr>
        <p:txBody>
          <a:bodyPr>
            <a:normAutofit fontScale="92500" lnSpcReduction="20000"/>
          </a:bodyPr>
          <a:lstStyle/>
          <a:p>
            <a:r>
              <a:rPr lang="en-IN" dirty="0"/>
              <a:t>2010 — The </a:t>
            </a:r>
            <a:r>
              <a:rPr lang="en-IN" dirty="0" smtClean="0">
                <a:hlinkClick r:id="rId2"/>
              </a:rPr>
              <a:t>Microsoft</a:t>
            </a:r>
            <a:r>
              <a:rPr lang="en-IN" dirty="0"/>
              <a:t> Kinect can track 20 human features at a rate of 30 times per second, allowing people to interact with the computer via movements and gestures</a:t>
            </a:r>
            <a:r>
              <a:rPr lang="en-IN" dirty="0" smtClean="0"/>
              <a:t>.</a:t>
            </a:r>
          </a:p>
          <a:p>
            <a:r>
              <a:rPr lang="en-IN" dirty="0"/>
              <a:t>2011 — </a:t>
            </a:r>
            <a:r>
              <a:rPr lang="en-IN" dirty="0" smtClean="0">
                <a:hlinkClick r:id="rId3"/>
              </a:rPr>
              <a:t>Google</a:t>
            </a:r>
            <a:r>
              <a:rPr lang="en-IN" dirty="0"/>
              <a:t> Brain is developed, and its deep neural network can learn to discover and categorize objects much the way a cat does</a:t>
            </a:r>
            <a:r>
              <a:rPr lang="en-IN" dirty="0" smtClean="0"/>
              <a:t>.</a:t>
            </a:r>
          </a:p>
          <a:p>
            <a:r>
              <a:rPr lang="en-IN" dirty="0"/>
              <a:t>2014 – </a:t>
            </a:r>
            <a:r>
              <a:rPr lang="en-IN" dirty="0">
                <a:hlinkClick r:id="rId4"/>
              </a:rPr>
              <a:t>Facebook</a:t>
            </a:r>
            <a:r>
              <a:rPr lang="en-IN" dirty="0"/>
              <a:t> </a:t>
            </a:r>
            <a:r>
              <a:rPr lang="en-IN" dirty="0" smtClean="0"/>
              <a:t>develops </a:t>
            </a:r>
            <a:r>
              <a:rPr lang="en-IN" dirty="0" err="1"/>
              <a:t>DeepFace</a:t>
            </a:r>
            <a:r>
              <a:rPr lang="en-IN" dirty="0"/>
              <a:t>, a software algorithm that is able to recognize or verify individuals on photos to the same level as humans can.</a:t>
            </a:r>
          </a:p>
        </p:txBody>
      </p:sp>
    </p:spTree>
    <p:extLst>
      <p:ext uri="{BB962C8B-B14F-4D97-AF65-F5344CB8AC3E}">
        <p14:creationId xmlns:p14="http://schemas.microsoft.com/office/powerpoint/2010/main" val="2812334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a:t>
            </a:r>
            <a:endParaRPr lang="en-IN" dirty="0"/>
          </a:p>
        </p:txBody>
      </p:sp>
      <p:pic>
        <p:nvPicPr>
          <p:cNvPr id="4" name="Content Placeholder 3"/>
          <p:cNvPicPr>
            <a:picLocks noGrp="1" noChangeAspect="1"/>
          </p:cNvPicPr>
          <p:nvPr>
            <p:ph idx="1"/>
          </p:nvPr>
        </p:nvPicPr>
        <p:blipFill>
          <a:blip r:embed="rId2"/>
          <a:stretch>
            <a:fillRect/>
          </a:stretch>
        </p:blipFill>
        <p:spPr>
          <a:xfrm>
            <a:off x="463550" y="1568488"/>
            <a:ext cx="8245475" cy="2954261"/>
          </a:xfrm>
          <a:prstGeom prst="rect">
            <a:avLst/>
          </a:prstGeom>
        </p:spPr>
      </p:pic>
    </p:spTree>
    <p:extLst>
      <p:ext uri="{BB962C8B-B14F-4D97-AF65-F5344CB8AC3E}">
        <p14:creationId xmlns:p14="http://schemas.microsoft.com/office/powerpoint/2010/main" val="46016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81538" y="1448665"/>
            <a:ext cx="5082750" cy="3465512"/>
          </a:xfrm>
          <a:prstGeom prst="rect">
            <a:avLst/>
          </a:prstGeom>
        </p:spPr>
      </p:pic>
    </p:spTree>
    <p:extLst>
      <p:ext uri="{BB962C8B-B14F-4D97-AF65-F5344CB8AC3E}">
        <p14:creationId xmlns:p14="http://schemas.microsoft.com/office/powerpoint/2010/main" val="1061632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95400" y="1955006"/>
            <a:ext cx="6581775" cy="2181225"/>
          </a:xfrm>
          <a:prstGeom prst="rect">
            <a:avLst/>
          </a:prstGeom>
        </p:spPr>
      </p:pic>
    </p:spTree>
    <p:extLst>
      <p:ext uri="{BB962C8B-B14F-4D97-AF65-F5344CB8AC3E}">
        <p14:creationId xmlns:p14="http://schemas.microsoft.com/office/powerpoint/2010/main" val="832907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code</a:t>
            </a:r>
            <a:endParaRPr lang="en-IN" dirty="0"/>
          </a:p>
        </p:txBody>
      </p:sp>
      <p:pic>
        <p:nvPicPr>
          <p:cNvPr id="4" name="Content Placeholder 3"/>
          <p:cNvPicPr>
            <a:picLocks noGrp="1" noChangeAspect="1"/>
          </p:cNvPicPr>
          <p:nvPr>
            <p:ph idx="1"/>
          </p:nvPr>
        </p:nvPicPr>
        <p:blipFill>
          <a:blip r:embed="rId2"/>
          <a:stretch>
            <a:fillRect/>
          </a:stretch>
        </p:blipFill>
        <p:spPr>
          <a:xfrm>
            <a:off x="818443" y="1457718"/>
            <a:ext cx="7300299" cy="3465512"/>
          </a:xfrm>
          <a:prstGeom prst="rect">
            <a:avLst/>
          </a:prstGeom>
        </p:spPr>
      </p:pic>
    </p:spTree>
    <p:extLst>
      <p:ext uri="{BB962C8B-B14F-4D97-AF65-F5344CB8AC3E}">
        <p14:creationId xmlns:p14="http://schemas.microsoft.com/office/powerpoint/2010/main" val="4289547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Cross Validation</a:t>
            </a:r>
            <a:br>
              <a:rPr lang="en-IN" dirty="0" smtClean="0"/>
            </a:br>
            <a:r>
              <a:rPr lang="en-IN" dirty="0" smtClean="0"/>
              <a:t> Decision Tree</a:t>
            </a:r>
            <a:endParaRPr lang="en-IN" dirty="0"/>
          </a:p>
        </p:txBody>
      </p:sp>
      <p:pic>
        <p:nvPicPr>
          <p:cNvPr id="4" name="Content Placeholder 3"/>
          <p:cNvPicPr>
            <a:picLocks noGrp="1" noChangeAspect="1"/>
          </p:cNvPicPr>
          <p:nvPr>
            <p:ph idx="1"/>
          </p:nvPr>
        </p:nvPicPr>
        <p:blipFill>
          <a:blip r:embed="rId2"/>
          <a:stretch>
            <a:fillRect/>
          </a:stretch>
        </p:blipFill>
        <p:spPr>
          <a:xfrm>
            <a:off x="463550" y="1422883"/>
            <a:ext cx="8245475" cy="3245471"/>
          </a:xfrm>
          <a:prstGeom prst="rect">
            <a:avLst/>
          </a:prstGeom>
        </p:spPr>
      </p:pic>
    </p:spTree>
    <p:extLst>
      <p:ext uri="{BB962C8B-B14F-4D97-AF65-F5344CB8AC3E}">
        <p14:creationId xmlns:p14="http://schemas.microsoft.com/office/powerpoint/2010/main" val="1384698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534780" y="2342398"/>
            <a:ext cx="8133431" cy="1406286"/>
          </a:xfrm>
          <a:prstGeom prst="rect">
            <a:avLst/>
          </a:prstGeom>
        </p:spPr>
      </p:pic>
    </p:spTree>
    <p:extLst>
      <p:ext uri="{BB962C8B-B14F-4D97-AF65-F5344CB8AC3E}">
        <p14:creationId xmlns:p14="http://schemas.microsoft.com/office/powerpoint/2010/main" val="3993686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47997" y="1430558"/>
            <a:ext cx="7204977" cy="3465512"/>
          </a:xfrm>
          <a:prstGeom prst="rect">
            <a:avLst/>
          </a:prstGeom>
        </p:spPr>
      </p:pic>
    </p:spTree>
    <p:extLst>
      <p:ext uri="{BB962C8B-B14F-4D97-AF65-F5344CB8AC3E}">
        <p14:creationId xmlns:p14="http://schemas.microsoft.com/office/powerpoint/2010/main" val="1801721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 Decision Tree</a:t>
            </a:r>
            <a:endParaRPr lang="en-IN" dirty="0"/>
          </a:p>
        </p:txBody>
      </p:sp>
      <p:pic>
        <p:nvPicPr>
          <p:cNvPr id="4" name="Content Placeholder 3"/>
          <p:cNvPicPr>
            <a:picLocks noGrp="1" noChangeAspect="1"/>
          </p:cNvPicPr>
          <p:nvPr>
            <p:ph idx="1"/>
          </p:nvPr>
        </p:nvPicPr>
        <p:blipFill>
          <a:blip r:embed="rId2"/>
          <a:stretch>
            <a:fillRect/>
          </a:stretch>
        </p:blipFill>
        <p:spPr>
          <a:xfrm>
            <a:off x="1238118" y="1312863"/>
            <a:ext cx="6696339" cy="3465512"/>
          </a:xfrm>
          <a:prstGeom prst="rect">
            <a:avLst/>
          </a:prstGeom>
        </p:spPr>
      </p:pic>
    </p:spTree>
    <p:extLst>
      <p:ext uri="{BB962C8B-B14F-4D97-AF65-F5344CB8AC3E}">
        <p14:creationId xmlns:p14="http://schemas.microsoft.com/office/powerpoint/2010/main" val="22486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176367" y="1654891"/>
            <a:ext cx="4429125" cy="2781300"/>
          </a:xfrm>
          <a:prstGeom prst="rect">
            <a:avLst/>
          </a:prstGeom>
        </p:spPr>
      </p:pic>
    </p:spTree>
    <p:extLst>
      <p:ext uri="{BB962C8B-B14F-4D97-AF65-F5344CB8AC3E}">
        <p14:creationId xmlns:p14="http://schemas.microsoft.com/office/powerpoint/2010/main" val="36618429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RFE</a:t>
            </a:r>
            <a:endParaRPr lang="en-IN" dirty="0"/>
          </a:p>
        </p:txBody>
      </p:sp>
      <p:pic>
        <p:nvPicPr>
          <p:cNvPr id="4" name="Content Placeholder 3"/>
          <p:cNvPicPr>
            <a:picLocks noGrp="1" noChangeAspect="1"/>
          </p:cNvPicPr>
          <p:nvPr>
            <p:ph idx="1"/>
          </p:nvPr>
        </p:nvPicPr>
        <p:blipFill>
          <a:blip r:embed="rId2"/>
          <a:stretch>
            <a:fillRect/>
          </a:stretch>
        </p:blipFill>
        <p:spPr>
          <a:xfrm>
            <a:off x="463550" y="1973092"/>
            <a:ext cx="8245475" cy="2145053"/>
          </a:xfrm>
          <a:prstGeom prst="rect">
            <a:avLst/>
          </a:prstGeom>
        </p:spPr>
      </p:pic>
    </p:spTree>
    <p:extLst>
      <p:ext uri="{BB962C8B-B14F-4D97-AF65-F5344CB8AC3E}">
        <p14:creationId xmlns:p14="http://schemas.microsoft.com/office/powerpoint/2010/main" val="1116693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Types of Machine Learning</a:t>
            </a:r>
            <a:endParaRPr lang="en-IN" sz="32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5409" y="1475825"/>
            <a:ext cx="6700687" cy="3465512"/>
          </a:xfrm>
        </p:spPr>
      </p:pic>
    </p:spTree>
    <p:extLst>
      <p:ext uri="{BB962C8B-B14F-4D97-AF65-F5344CB8AC3E}">
        <p14:creationId xmlns:p14="http://schemas.microsoft.com/office/powerpoint/2010/main" val="4888383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48945" y="1376237"/>
            <a:ext cx="6512547" cy="3465512"/>
          </a:xfrm>
          <a:prstGeom prst="rect">
            <a:avLst/>
          </a:prstGeom>
        </p:spPr>
      </p:pic>
    </p:spTree>
    <p:extLst>
      <p:ext uri="{BB962C8B-B14F-4D97-AF65-F5344CB8AC3E}">
        <p14:creationId xmlns:p14="http://schemas.microsoft.com/office/powerpoint/2010/main" val="13097889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ExtraTreesClassifier</a:t>
            </a:r>
            <a:endParaRPr lang="en-IN" dirty="0"/>
          </a:p>
        </p:txBody>
      </p:sp>
      <p:pic>
        <p:nvPicPr>
          <p:cNvPr id="4" name="Content Placeholder 3"/>
          <p:cNvPicPr>
            <a:picLocks noGrp="1" noChangeAspect="1"/>
          </p:cNvPicPr>
          <p:nvPr>
            <p:ph idx="1"/>
          </p:nvPr>
        </p:nvPicPr>
        <p:blipFill>
          <a:blip r:embed="rId2"/>
          <a:stretch>
            <a:fillRect/>
          </a:stretch>
        </p:blipFill>
        <p:spPr>
          <a:xfrm>
            <a:off x="658419" y="1312863"/>
            <a:ext cx="7855736" cy="3465512"/>
          </a:xfrm>
          <a:prstGeom prst="rect">
            <a:avLst/>
          </a:prstGeom>
        </p:spPr>
      </p:pic>
    </p:spTree>
    <p:extLst>
      <p:ext uri="{BB962C8B-B14F-4D97-AF65-F5344CB8AC3E}">
        <p14:creationId xmlns:p14="http://schemas.microsoft.com/office/powerpoint/2010/main" val="2941503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75195" y="1828800"/>
            <a:ext cx="6500210" cy="2649058"/>
          </a:xfrm>
          <a:prstGeom prst="rect">
            <a:avLst/>
          </a:prstGeom>
        </p:spPr>
      </p:pic>
    </p:spTree>
    <p:extLst>
      <p:ext uri="{BB962C8B-B14F-4D97-AF65-F5344CB8AC3E}">
        <p14:creationId xmlns:p14="http://schemas.microsoft.com/office/powerpoint/2010/main" val="3874111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AdaBoost_Classifier</a:t>
            </a:r>
            <a:endParaRPr lang="en-IN" dirty="0"/>
          </a:p>
        </p:txBody>
      </p:sp>
      <p:sp>
        <p:nvSpPr>
          <p:cNvPr id="3" name="Content Placeholder 2"/>
          <p:cNvSpPr>
            <a:spLocks noGrp="1"/>
          </p:cNvSpPr>
          <p:nvPr>
            <p:ph idx="1"/>
          </p:nvPr>
        </p:nvSpPr>
        <p:spPr>
          <a:xfrm>
            <a:off x="391286" y="1557049"/>
            <a:ext cx="8246070" cy="3465870"/>
          </a:xfrm>
        </p:spPr>
        <p:txBody>
          <a:bodyPr>
            <a:normAutofit fontScale="92500" lnSpcReduction="10000"/>
          </a:bodyPr>
          <a:lstStyle/>
          <a:p>
            <a:r>
              <a:rPr lang="en-IN" dirty="0" smtClean="0"/>
              <a:t>It assigns </a:t>
            </a:r>
            <a:r>
              <a:rPr lang="en-IN" dirty="0"/>
              <a:t>the higher weight to wrong classified observations so that in the next iteration these observations will get the high probability for classification</a:t>
            </a:r>
            <a:r>
              <a:rPr lang="en-IN" dirty="0" smtClean="0"/>
              <a:t>.</a:t>
            </a:r>
          </a:p>
          <a:p>
            <a:r>
              <a:rPr lang="en-IN" dirty="0"/>
              <a:t>Also, It assigns the weight to the trained classifier in each iteration according to the accuracy of the classifier. The more accurate classifier will get high weight.</a:t>
            </a:r>
          </a:p>
          <a:p>
            <a:pPr marL="0" indent="0">
              <a:buNone/>
            </a:pPr>
            <a:r>
              <a:rPr lang="en-IN" dirty="0"/>
              <a:t/>
            </a:r>
            <a:br>
              <a:rPr lang="en-IN" dirty="0"/>
            </a:br>
            <a:endParaRPr lang="en-IN" dirty="0"/>
          </a:p>
        </p:txBody>
      </p:sp>
    </p:spTree>
    <p:extLst>
      <p:ext uri="{BB962C8B-B14F-4D97-AF65-F5344CB8AC3E}">
        <p14:creationId xmlns:p14="http://schemas.microsoft.com/office/powerpoint/2010/main" val="25750617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AdaBoost_Classifier</a:t>
            </a:r>
            <a:endParaRPr lang="en-IN" dirty="0"/>
          </a:p>
        </p:txBody>
      </p:sp>
      <p:pic>
        <p:nvPicPr>
          <p:cNvPr id="4" name="Content Placeholder 3"/>
          <p:cNvPicPr>
            <a:picLocks noGrp="1" noChangeAspect="1"/>
          </p:cNvPicPr>
          <p:nvPr>
            <p:ph idx="1"/>
          </p:nvPr>
        </p:nvPicPr>
        <p:blipFill>
          <a:blip r:embed="rId2"/>
          <a:stretch>
            <a:fillRect/>
          </a:stretch>
        </p:blipFill>
        <p:spPr>
          <a:xfrm>
            <a:off x="463550" y="1469779"/>
            <a:ext cx="8245475" cy="3151679"/>
          </a:xfrm>
          <a:prstGeom prst="rect">
            <a:avLst/>
          </a:prstGeom>
        </p:spPr>
      </p:pic>
    </p:spTree>
    <p:extLst>
      <p:ext uri="{BB962C8B-B14F-4D97-AF65-F5344CB8AC3E}">
        <p14:creationId xmlns:p14="http://schemas.microsoft.com/office/powerpoint/2010/main" val="177852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397861" y="1612336"/>
            <a:ext cx="6407269" cy="2866410"/>
          </a:xfrm>
          <a:prstGeom prst="rect">
            <a:avLst/>
          </a:prstGeom>
        </p:spPr>
      </p:pic>
    </p:spTree>
    <p:extLst>
      <p:ext uri="{BB962C8B-B14F-4D97-AF65-F5344CB8AC3E}">
        <p14:creationId xmlns:p14="http://schemas.microsoft.com/office/powerpoint/2010/main" val="3076322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err="1"/>
              <a:t>Gradient_Boosting_Classifier</a:t>
            </a:r>
            <a:endParaRPr lang="en-IN" sz="3200" dirty="0"/>
          </a:p>
        </p:txBody>
      </p:sp>
      <p:sp>
        <p:nvSpPr>
          <p:cNvPr id="3" name="Content Placeholder 2"/>
          <p:cNvSpPr>
            <a:spLocks noGrp="1"/>
          </p:cNvSpPr>
          <p:nvPr>
            <p:ph idx="1"/>
          </p:nvPr>
        </p:nvSpPr>
        <p:spPr/>
        <p:txBody>
          <a:bodyPr/>
          <a:lstStyle/>
          <a:p>
            <a:pPr fontAlgn="base"/>
            <a:r>
              <a:rPr lang="en-IN" b="1" dirty="0"/>
              <a:t>How Gradient Boosting Works</a:t>
            </a:r>
          </a:p>
          <a:p>
            <a:pPr fontAlgn="base"/>
            <a:r>
              <a:rPr lang="en-IN" dirty="0"/>
              <a:t>Gradient boosting involves three elements:</a:t>
            </a:r>
          </a:p>
          <a:p>
            <a:pPr lvl="1" fontAlgn="base"/>
            <a:r>
              <a:rPr lang="en-IN" dirty="0" smtClean="0"/>
              <a:t> 	A </a:t>
            </a:r>
            <a:r>
              <a:rPr lang="en-IN" dirty="0"/>
              <a:t>loss function to be optimized.</a:t>
            </a:r>
          </a:p>
          <a:p>
            <a:pPr lvl="1" fontAlgn="base"/>
            <a:r>
              <a:rPr lang="en-IN" dirty="0" smtClean="0"/>
              <a:t> A </a:t>
            </a:r>
            <a:r>
              <a:rPr lang="en-IN" dirty="0"/>
              <a:t>weak learner to make predictions.</a:t>
            </a:r>
          </a:p>
          <a:p>
            <a:pPr lvl="1" fontAlgn="base"/>
            <a:r>
              <a:rPr lang="en-IN" dirty="0" smtClean="0"/>
              <a:t> An </a:t>
            </a:r>
            <a:r>
              <a:rPr lang="en-IN" dirty="0"/>
              <a:t>additive model to add weak learners to minimize the loss function.</a:t>
            </a:r>
          </a:p>
          <a:p>
            <a:endParaRPr lang="en-IN" dirty="0"/>
          </a:p>
        </p:txBody>
      </p:sp>
    </p:spTree>
    <p:extLst>
      <p:ext uri="{BB962C8B-B14F-4D97-AF65-F5344CB8AC3E}">
        <p14:creationId xmlns:p14="http://schemas.microsoft.com/office/powerpoint/2010/main" val="24154324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err="1"/>
              <a:t>Gradient_Boosting_Classifier</a:t>
            </a:r>
            <a:endParaRPr lang="en-IN" sz="3200" dirty="0"/>
          </a:p>
        </p:txBody>
      </p:sp>
      <p:pic>
        <p:nvPicPr>
          <p:cNvPr id="4" name="Content Placeholder 3"/>
          <p:cNvPicPr>
            <a:picLocks noGrp="1" noChangeAspect="1"/>
          </p:cNvPicPr>
          <p:nvPr>
            <p:ph idx="1"/>
          </p:nvPr>
        </p:nvPicPr>
        <p:blipFill>
          <a:blip r:embed="rId2"/>
          <a:stretch>
            <a:fillRect/>
          </a:stretch>
        </p:blipFill>
        <p:spPr>
          <a:xfrm>
            <a:off x="1394014" y="1430558"/>
            <a:ext cx="6185370" cy="3465512"/>
          </a:xfrm>
          <a:prstGeom prst="rect">
            <a:avLst/>
          </a:prstGeom>
        </p:spPr>
      </p:pic>
    </p:spTree>
    <p:extLst>
      <p:ext uri="{BB962C8B-B14F-4D97-AF65-F5344CB8AC3E}">
        <p14:creationId xmlns:p14="http://schemas.microsoft.com/office/powerpoint/2010/main" val="16627397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28147" y="1552881"/>
            <a:ext cx="6712155" cy="3302165"/>
          </a:xfrm>
          <a:prstGeom prst="rect">
            <a:avLst/>
          </a:prstGeom>
        </p:spPr>
      </p:pic>
    </p:spTree>
    <p:extLst>
      <p:ext uri="{BB962C8B-B14F-4D97-AF65-F5344CB8AC3E}">
        <p14:creationId xmlns:p14="http://schemas.microsoft.com/office/powerpoint/2010/main" val="3367135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RandomForest</a:t>
            </a:r>
            <a:endParaRPr lang="en-IN" dirty="0"/>
          </a:p>
        </p:txBody>
      </p:sp>
      <p:pic>
        <p:nvPicPr>
          <p:cNvPr id="4" name="Content Placeholder 3"/>
          <p:cNvPicPr>
            <a:picLocks noGrp="1" noChangeAspect="1"/>
          </p:cNvPicPr>
          <p:nvPr>
            <p:ph idx="1"/>
          </p:nvPr>
        </p:nvPicPr>
        <p:blipFill>
          <a:blip r:embed="rId2"/>
          <a:stretch>
            <a:fillRect/>
          </a:stretch>
        </p:blipFill>
        <p:spPr>
          <a:xfrm>
            <a:off x="976265" y="1453576"/>
            <a:ext cx="7038975" cy="3419475"/>
          </a:xfrm>
          <a:prstGeom prst="rect">
            <a:avLst/>
          </a:prstGeom>
        </p:spPr>
      </p:pic>
    </p:spTree>
    <p:extLst>
      <p:ext uri="{BB962C8B-B14F-4D97-AF65-F5344CB8AC3E}">
        <p14:creationId xmlns:p14="http://schemas.microsoft.com/office/powerpoint/2010/main" val="2034485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Regression</a:t>
            </a:r>
            <a:endParaRPr lang="en-IN" sz="4000" dirty="0"/>
          </a:p>
        </p:txBody>
      </p:sp>
      <p:sp>
        <p:nvSpPr>
          <p:cNvPr id="3" name="Content Placeholder 2"/>
          <p:cNvSpPr>
            <a:spLocks noGrp="1"/>
          </p:cNvSpPr>
          <p:nvPr>
            <p:ph idx="1"/>
          </p:nvPr>
        </p:nvSpPr>
        <p:spPr>
          <a:xfrm>
            <a:off x="318858" y="1677630"/>
            <a:ext cx="8246070" cy="3465870"/>
          </a:xfrm>
        </p:spPr>
        <p:txBody>
          <a:bodyPr>
            <a:normAutofit fontScale="70000" lnSpcReduction="20000"/>
          </a:bodyPr>
          <a:lstStyle/>
          <a:p>
            <a:r>
              <a:rPr lang="en-IN" dirty="0"/>
              <a:t>Regression models are used to predict a continuous value. Predicting prices of a house given the features of house like size, price </a:t>
            </a:r>
            <a:r>
              <a:rPr lang="en-IN" dirty="0" err="1"/>
              <a:t>etc</a:t>
            </a:r>
            <a:r>
              <a:rPr lang="en-IN" dirty="0"/>
              <a:t> is one of the common examples of Regression. It is a supervised technique</a:t>
            </a:r>
            <a:r>
              <a:rPr lang="en-IN" dirty="0" smtClean="0"/>
              <a:t>.</a:t>
            </a:r>
          </a:p>
          <a:p>
            <a:r>
              <a:rPr lang="en-IN" dirty="0"/>
              <a:t>Consider predicting the salary of an employee based on his/her age. We can easily identify that there seems to be a correlation between employee’s age and salary (more the age more is the salary). The hypothesis of linear regression </a:t>
            </a:r>
            <a:r>
              <a:rPr lang="en-IN" dirty="0" smtClean="0"/>
              <a:t>is </a:t>
            </a:r>
            <a:r>
              <a:rPr lang="en-IN" sz="3900" u="sng" dirty="0" smtClean="0"/>
              <a:t>Y = a + Bx.</a:t>
            </a:r>
          </a:p>
          <a:p>
            <a:r>
              <a:rPr lang="en-IN" dirty="0"/>
              <a:t>Y represents salary, X is employee’s age and a and b are the coefficients of equation. So in order to predict Y (salary) given X (age), we need to know the values of a and b (the model’s coefficients).</a:t>
            </a:r>
            <a:endParaRPr lang="en-IN" sz="3900" u="sng" dirty="0"/>
          </a:p>
        </p:txBody>
      </p:sp>
    </p:spTree>
    <p:extLst>
      <p:ext uri="{BB962C8B-B14F-4D97-AF65-F5344CB8AC3E}">
        <p14:creationId xmlns:p14="http://schemas.microsoft.com/office/powerpoint/2010/main" val="17441751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45602" y="1447542"/>
            <a:ext cx="7311570" cy="3337891"/>
          </a:xfrm>
          <a:prstGeom prst="rect">
            <a:avLst/>
          </a:prstGeom>
        </p:spPr>
      </p:pic>
    </p:spTree>
    <p:extLst>
      <p:ext uri="{BB962C8B-B14F-4D97-AF65-F5344CB8AC3E}">
        <p14:creationId xmlns:p14="http://schemas.microsoft.com/office/powerpoint/2010/main" val="39767729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Multiple Models</a:t>
            </a:r>
            <a:endParaRPr lang="en-IN" dirty="0"/>
          </a:p>
        </p:txBody>
      </p:sp>
      <p:pic>
        <p:nvPicPr>
          <p:cNvPr id="4" name="Content Placeholder 3"/>
          <p:cNvPicPr>
            <a:picLocks noGrp="1" noChangeAspect="1"/>
          </p:cNvPicPr>
          <p:nvPr>
            <p:ph idx="1"/>
          </p:nvPr>
        </p:nvPicPr>
        <p:blipFill>
          <a:blip r:embed="rId2"/>
          <a:stretch>
            <a:fillRect/>
          </a:stretch>
        </p:blipFill>
        <p:spPr>
          <a:xfrm>
            <a:off x="1125022" y="1312863"/>
            <a:ext cx="6922530" cy="3465512"/>
          </a:xfrm>
          <a:prstGeom prst="rect">
            <a:avLst/>
          </a:prstGeom>
        </p:spPr>
      </p:pic>
    </p:spTree>
    <p:extLst>
      <p:ext uri="{BB962C8B-B14F-4D97-AF65-F5344CB8AC3E}">
        <p14:creationId xmlns:p14="http://schemas.microsoft.com/office/powerpoint/2010/main" val="29859332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07884" y="1448665"/>
            <a:ext cx="7387223" cy="3465512"/>
          </a:xfrm>
          <a:prstGeom prst="rect">
            <a:avLst/>
          </a:prstGeom>
        </p:spPr>
      </p:pic>
    </p:spTree>
    <p:extLst>
      <p:ext uri="{BB962C8B-B14F-4D97-AF65-F5344CB8AC3E}">
        <p14:creationId xmlns:p14="http://schemas.microsoft.com/office/powerpoint/2010/main" val="16248481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Best Model – Decision Tree</a:t>
            </a:r>
            <a:endParaRPr lang="en-IN" sz="3200" dirty="0"/>
          </a:p>
        </p:txBody>
      </p:sp>
      <p:pic>
        <p:nvPicPr>
          <p:cNvPr id="4" name="Content Placeholder 3"/>
          <p:cNvPicPr>
            <a:picLocks noGrp="1" noChangeAspect="1"/>
          </p:cNvPicPr>
          <p:nvPr>
            <p:ph idx="1"/>
          </p:nvPr>
        </p:nvPicPr>
        <p:blipFill>
          <a:blip r:embed="rId2"/>
          <a:stretch>
            <a:fillRect/>
          </a:stretch>
        </p:blipFill>
        <p:spPr>
          <a:xfrm>
            <a:off x="1863842" y="1412451"/>
            <a:ext cx="5082750" cy="3465512"/>
          </a:xfrm>
          <a:prstGeom prst="rect">
            <a:avLst/>
          </a:prstGeom>
        </p:spPr>
      </p:pic>
    </p:spTree>
    <p:extLst>
      <p:ext uri="{BB962C8B-B14F-4D97-AF65-F5344CB8AC3E}">
        <p14:creationId xmlns:p14="http://schemas.microsoft.com/office/powerpoint/2010/main" val="21028968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a:t>
            </a:r>
            <a:endParaRPr lang="en-IN" dirty="0"/>
          </a:p>
        </p:txBody>
      </p:sp>
      <p:sp>
        <p:nvSpPr>
          <p:cNvPr id="3" name="Content Placeholder 2"/>
          <p:cNvSpPr>
            <a:spLocks noGrp="1"/>
          </p:cNvSpPr>
          <p:nvPr>
            <p:ph idx="1"/>
          </p:nvPr>
        </p:nvSpPr>
        <p:spPr/>
        <p:txBody>
          <a:bodyPr/>
          <a:lstStyle/>
          <a:p>
            <a:r>
              <a:rPr lang="en-IN" dirty="0" smtClean="0"/>
              <a:t>Hence if the Bank implements our model it will face a loss of 1,25,175USD.</a:t>
            </a:r>
          </a:p>
          <a:p>
            <a:r>
              <a:rPr lang="en-IN" dirty="0" smtClean="0"/>
              <a:t>And if our model is deployed to other </a:t>
            </a:r>
          </a:p>
          <a:p>
            <a:pPr marL="0" indent="0">
              <a:buNone/>
            </a:pPr>
            <a:r>
              <a:rPr lang="en-IN" dirty="0" smtClean="0"/>
              <a:t>   Banks in future the company will have </a:t>
            </a:r>
          </a:p>
          <a:p>
            <a:pPr marL="0" indent="0">
              <a:buNone/>
            </a:pPr>
            <a:r>
              <a:rPr lang="en-IN" dirty="0" smtClean="0"/>
              <a:t>   to face a loss of approximately 0.003%.</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16" y="1874067"/>
            <a:ext cx="1785675" cy="3006882"/>
          </a:xfrm>
          <a:prstGeom prst="rect">
            <a:avLst/>
          </a:prstGeom>
        </p:spPr>
      </p:pic>
    </p:spTree>
    <p:extLst>
      <p:ext uri="{BB962C8B-B14F-4D97-AF65-F5344CB8AC3E}">
        <p14:creationId xmlns:p14="http://schemas.microsoft.com/office/powerpoint/2010/main" val="22742462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ML</a:t>
            </a:r>
            <a:endParaRPr lang="en-IN" dirty="0"/>
          </a:p>
        </p:txBody>
      </p:sp>
      <p:sp>
        <p:nvSpPr>
          <p:cNvPr id="3" name="Content Placeholder 2"/>
          <p:cNvSpPr>
            <a:spLocks noGrp="1"/>
          </p:cNvSpPr>
          <p:nvPr>
            <p:ph idx="1"/>
          </p:nvPr>
        </p:nvSpPr>
        <p:spPr>
          <a:xfrm>
            <a:off x="382233" y="1677630"/>
            <a:ext cx="8246070" cy="3465870"/>
          </a:xfrm>
        </p:spPr>
        <p:txBody>
          <a:bodyPr>
            <a:normAutofit fontScale="77500" lnSpcReduction="20000"/>
          </a:bodyPr>
          <a:lstStyle/>
          <a:p>
            <a:r>
              <a:rPr lang="en-IN" b="1" dirty="0" err="1"/>
              <a:t>Zomato</a:t>
            </a:r>
            <a:r>
              <a:rPr lang="en-IN" b="1" dirty="0"/>
              <a:t> fires 540 employees; says automation made several roles </a:t>
            </a:r>
            <a:r>
              <a:rPr lang="en-IN" b="1" dirty="0" smtClean="0"/>
              <a:t>'redundant‘. Online </a:t>
            </a:r>
            <a:r>
              <a:rPr lang="en-IN" b="1" dirty="0" err="1" smtClean="0"/>
              <a:t>Chatbots</a:t>
            </a:r>
            <a:r>
              <a:rPr lang="en-IN" b="1" dirty="0" smtClean="0"/>
              <a:t>.</a:t>
            </a:r>
            <a:endParaRPr lang="en-IN" b="1" dirty="0"/>
          </a:p>
          <a:p>
            <a:r>
              <a:rPr lang="en-IN" dirty="0"/>
              <a:t>There is no work left for young lawyers in the US now, because IBM Watson software gives better Legal Advice in a moment. In the next 10 years, 90% of US lawyers will become unemployed ... those who will </a:t>
            </a:r>
            <a:r>
              <a:rPr lang="en-IN" dirty="0" smtClean="0"/>
              <a:t>save </a:t>
            </a:r>
            <a:r>
              <a:rPr lang="en-IN" dirty="0"/>
              <a:t>10% ... they will be Super Specialists</a:t>
            </a:r>
            <a:r>
              <a:rPr lang="en-IN" dirty="0" smtClean="0"/>
              <a:t>.</a:t>
            </a:r>
          </a:p>
          <a:p>
            <a:r>
              <a:rPr lang="en-IN" dirty="0"/>
              <a:t>S</a:t>
            </a:r>
            <a:r>
              <a:rPr lang="en-IN" dirty="0" smtClean="0"/>
              <a:t>ocial </a:t>
            </a:r>
            <a:r>
              <a:rPr lang="en-IN" dirty="0"/>
              <a:t>media company </a:t>
            </a:r>
            <a:r>
              <a:rPr lang="en-IN" dirty="0" smtClean="0"/>
              <a:t> Facebook has </a:t>
            </a:r>
            <a:r>
              <a:rPr lang="en-IN" dirty="0"/>
              <a:t>reportedly shut down one of its AI systems because "things got out of hand." The AI bots created their own language, from the scratch and without human input, forcing Facebook to shut down the AI </a:t>
            </a:r>
            <a:r>
              <a:rPr lang="en-IN" dirty="0" smtClean="0"/>
              <a:t>system in 2017.</a:t>
            </a:r>
            <a:endParaRPr lang="en-IN" dirty="0"/>
          </a:p>
        </p:txBody>
      </p:sp>
    </p:spTree>
    <p:extLst>
      <p:ext uri="{BB962C8B-B14F-4D97-AF65-F5344CB8AC3E}">
        <p14:creationId xmlns:p14="http://schemas.microsoft.com/office/powerpoint/2010/main" val="2116332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a:t>
            </a:r>
            <a:endParaRPr lang="en-IN" dirty="0"/>
          </a:p>
        </p:txBody>
      </p:sp>
      <p:sp>
        <p:nvSpPr>
          <p:cNvPr id="3" name="Content Placeholder 2"/>
          <p:cNvSpPr>
            <a:spLocks noGrp="1"/>
          </p:cNvSpPr>
          <p:nvPr>
            <p:ph idx="1"/>
          </p:nvPr>
        </p:nvSpPr>
        <p:spPr>
          <a:xfrm>
            <a:off x="382233" y="1430301"/>
            <a:ext cx="8246070" cy="3465870"/>
          </a:xfrm>
        </p:spPr>
        <p:txBody>
          <a:bodyPr>
            <a:normAutofit fontScale="85000" lnSpcReduction="20000"/>
          </a:bodyPr>
          <a:lstStyle/>
          <a:p>
            <a:r>
              <a:rPr lang="en-IN" dirty="0"/>
              <a:t>Classification is technique to categorize our data into a desired and distinct number of classes where we can assign label to each class</a:t>
            </a:r>
            <a:r>
              <a:rPr lang="en-IN" dirty="0" smtClean="0"/>
              <a:t>.</a:t>
            </a:r>
          </a:p>
          <a:p>
            <a:r>
              <a:rPr lang="en-IN" b="1" i="1" dirty="0"/>
              <a:t>Binary classifiers: </a:t>
            </a:r>
            <a:r>
              <a:rPr lang="en-IN" dirty="0"/>
              <a:t>Classification with only 2 distinct classes or with 2 possible </a:t>
            </a:r>
            <a:r>
              <a:rPr lang="en-IN" dirty="0" smtClean="0"/>
              <a:t>outcomes</a:t>
            </a:r>
          </a:p>
          <a:p>
            <a:r>
              <a:rPr lang="en-IN" dirty="0"/>
              <a:t>example: Male and </a:t>
            </a:r>
            <a:r>
              <a:rPr lang="en-IN" dirty="0" smtClean="0"/>
              <a:t>Female, </a:t>
            </a:r>
            <a:r>
              <a:rPr lang="en-IN" dirty="0"/>
              <a:t>positive and negative </a:t>
            </a:r>
            <a:r>
              <a:rPr lang="en-IN" dirty="0" smtClean="0"/>
              <a:t>sentiment</a:t>
            </a:r>
          </a:p>
          <a:p>
            <a:r>
              <a:rPr lang="en-IN" b="1" i="1" dirty="0"/>
              <a:t>Multi-Class classifiers</a:t>
            </a:r>
            <a:r>
              <a:rPr lang="en-IN" dirty="0"/>
              <a:t>: Classification with more than two distinct classes</a:t>
            </a:r>
            <a:r>
              <a:rPr lang="en-IN" dirty="0" smtClean="0"/>
              <a:t>.</a:t>
            </a:r>
          </a:p>
          <a:p>
            <a:r>
              <a:rPr lang="en-IN" dirty="0"/>
              <a:t>example: classification of types of </a:t>
            </a:r>
            <a:r>
              <a:rPr lang="en-IN" dirty="0" smtClean="0"/>
              <a:t>soil, </a:t>
            </a:r>
            <a:r>
              <a:rPr lang="en-IN" dirty="0"/>
              <a:t>classification of types of crops</a:t>
            </a:r>
          </a:p>
        </p:txBody>
      </p:sp>
    </p:spTree>
    <p:extLst>
      <p:ext uri="{BB962C8B-B14F-4D97-AF65-F5344CB8AC3E}">
        <p14:creationId xmlns:p14="http://schemas.microsoft.com/office/powerpoint/2010/main" val="2611745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US" dirty="0"/>
              <a:t>In this project you will have to put yourself in the shoes of a loan issuer and manage credit risk by using the past data and deciding whom to give the loan to in the future. The text files contain complete loan data for all loans issued by XYZ Corp. through 2007-2015. The data contains the indicator of default, payment information, credit history, etc.</a:t>
            </a:r>
            <a:endParaRPr lang="en-IN" dirty="0"/>
          </a:p>
          <a:p>
            <a:r>
              <a:rPr lang="en-US" dirty="0"/>
              <a:t>The data should be divided into train (June 2007 - May 2015) and out-of-time test (June 2015 - Dec 2015) data. You will have use the training data to build models/analytical solution and finally apply it to test data to measure the performance and robustness of the models. </a:t>
            </a:r>
            <a:endParaRPr lang="en-IN" dirty="0"/>
          </a:p>
          <a:p>
            <a:endParaRPr lang="en-IN" dirty="0"/>
          </a:p>
        </p:txBody>
      </p:sp>
    </p:spTree>
    <p:extLst>
      <p:ext uri="{BB962C8B-B14F-4D97-AF65-F5344CB8AC3E}">
        <p14:creationId xmlns:p14="http://schemas.microsoft.com/office/powerpoint/2010/main" val="4019365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Import Packages and Data</a:t>
            </a:r>
            <a:endParaRPr lang="en-IN" sz="3200" dirty="0"/>
          </a:p>
        </p:txBody>
      </p:sp>
      <p:pic>
        <p:nvPicPr>
          <p:cNvPr id="4" name="Content Placeholder 3"/>
          <p:cNvPicPr>
            <a:picLocks noGrp="1" noChangeAspect="1"/>
          </p:cNvPicPr>
          <p:nvPr>
            <p:ph idx="1"/>
          </p:nvPr>
        </p:nvPicPr>
        <p:blipFill>
          <a:blip r:embed="rId2"/>
          <a:stretch>
            <a:fillRect/>
          </a:stretch>
        </p:blipFill>
        <p:spPr>
          <a:xfrm>
            <a:off x="471947" y="1697926"/>
            <a:ext cx="4457700" cy="1228725"/>
          </a:xfrm>
          <a:prstGeom prst="rect">
            <a:avLst/>
          </a:prstGeom>
        </p:spPr>
      </p:pic>
      <p:pic>
        <p:nvPicPr>
          <p:cNvPr id="5" name="Picture 4"/>
          <p:cNvPicPr>
            <a:picLocks noChangeAspect="1"/>
          </p:cNvPicPr>
          <p:nvPr/>
        </p:nvPicPr>
        <p:blipFill>
          <a:blip r:embed="rId3"/>
          <a:stretch>
            <a:fillRect/>
          </a:stretch>
        </p:blipFill>
        <p:spPr>
          <a:xfrm>
            <a:off x="471947" y="3310788"/>
            <a:ext cx="7770747" cy="945890"/>
          </a:xfrm>
          <a:prstGeom prst="rect">
            <a:avLst/>
          </a:prstGeom>
        </p:spPr>
      </p:pic>
    </p:spTree>
    <p:extLst>
      <p:ext uri="{BB962C8B-B14F-4D97-AF65-F5344CB8AC3E}">
        <p14:creationId xmlns:p14="http://schemas.microsoft.com/office/powerpoint/2010/main" val="641339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Words>
  <Application>Microsoft Office PowerPoint</Application>
  <PresentationFormat>On-screen Show (16:9)</PresentationFormat>
  <Paragraphs>113</Paragraphs>
  <Slides>65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Genpact Data  Science Prodegree  Project Using Python</vt:lpstr>
      <vt:lpstr>Definition</vt:lpstr>
      <vt:lpstr>History</vt:lpstr>
      <vt:lpstr>Evolution</vt:lpstr>
      <vt:lpstr>Types of Machine Learning</vt:lpstr>
      <vt:lpstr>Regression</vt:lpstr>
      <vt:lpstr>Classification</vt:lpstr>
      <vt:lpstr>Problem Statement</vt:lpstr>
      <vt:lpstr>Import Packages and Data</vt:lpstr>
      <vt:lpstr>Create a copy</vt:lpstr>
      <vt:lpstr>Data Definition</vt:lpstr>
      <vt:lpstr>Data Definition</vt:lpstr>
      <vt:lpstr>Data Cleaning</vt:lpstr>
      <vt:lpstr>PowerPoint Presentation</vt:lpstr>
      <vt:lpstr>PowerPoint Presentation</vt:lpstr>
      <vt:lpstr>PowerPoint Presentation</vt:lpstr>
      <vt:lpstr>PowerPoint Presentation</vt:lpstr>
      <vt:lpstr>Feature Selection</vt:lpstr>
      <vt:lpstr>PowerPoint Presentation</vt:lpstr>
      <vt:lpstr>Data Visualization</vt:lpstr>
      <vt:lpstr>PowerPoint Presentation</vt:lpstr>
      <vt:lpstr>PowerPoint Presentation</vt:lpstr>
      <vt:lpstr>Data Visualization</vt:lpstr>
      <vt:lpstr>PowerPoint Presentation</vt:lpstr>
      <vt:lpstr>PowerPoint Presentation</vt:lpstr>
      <vt:lpstr>Conversion</vt:lpstr>
      <vt:lpstr>PowerPoint Presentation</vt:lpstr>
      <vt:lpstr>PowerPoint Presentation</vt:lpstr>
      <vt:lpstr>PowerPoint Presentation</vt:lpstr>
      <vt:lpstr>Standard Scaling</vt:lpstr>
      <vt:lpstr>PowerPoint Presentation</vt:lpstr>
      <vt:lpstr>Logistic Regression</vt:lpstr>
      <vt:lpstr>PowerPoint Presentation</vt:lpstr>
      <vt:lpstr>Cross Validation  For Logistic</vt:lpstr>
      <vt:lpstr>PowerPoint Presentation</vt:lpstr>
      <vt:lpstr>PowerPoint Presentation</vt:lpstr>
      <vt:lpstr>Adjusting the Threshold</vt:lpstr>
      <vt:lpstr>ROC Curve</vt:lpstr>
      <vt:lpstr>PowerPoint Presentation</vt:lpstr>
      <vt:lpstr>Decision Tree</vt:lpstr>
      <vt:lpstr>PowerPoint Presentation</vt:lpstr>
      <vt:lpstr>PowerPoint Presentation</vt:lpstr>
      <vt:lpstr>Generic code</vt:lpstr>
      <vt:lpstr>Cross Validation  Decision Tree</vt:lpstr>
      <vt:lpstr>PowerPoint Presentation</vt:lpstr>
      <vt:lpstr>PowerPoint Presentation</vt:lpstr>
      <vt:lpstr>ROC Curve Decision Tree</vt:lpstr>
      <vt:lpstr>PowerPoint Presentation</vt:lpstr>
      <vt:lpstr>RFE</vt:lpstr>
      <vt:lpstr>PowerPoint Presentation</vt:lpstr>
      <vt:lpstr>ExtraTreesClassifier</vt:lpstr>
      <vt:lpstr>PowerPoint Presentation</vt:lpstr>
      <vt:lpstr>AdaBoost_Classifier</vt:lpstr>
      <vt:lpstr>AdaBoost_Classifier</vt:lpstr>
      <vt:lpstr>PowerPoint Presentation</vt:lpstr>
      <vt:lpstr>Gradient_Boosting_Classifier</vt:lpstr>
      <vt:lpstr>Gradient_Boosting_Classifier</vt:lpstr>
      <vt:lpstr>PowerPoint Presentation</vt:lpstr>
      <vt:lpstr>RandomForest</vt:lpstr>
      <vt:lpstr>PowerPoint Presentation</vt:lpstr>
      <vt:lpstr>Running Multiple Models</vt:lpstr>
      <vt:lpstr>PowerPoint Presentation</vt:lpstr>
      <vt:lpstr>Best Model – Decision Tree</vt:lpstr>
      <vt:lpstr>Insights</vt:lpstr>
      <vt:lpstr>Drawbacks of 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2019-09-13T06:46:36Z</dcterms:modified>
</cp:coreProperties>
</file>