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9"/>
  </p:notesMasterIdLst>
  <p:sldIdLst>
    <p:sldId id="256" r:id="rId2"/>
    <p:sldId id="257" r:id="rId3"/>
    <p:sldId id="258" r:id="rId4"/>
    <p:sldId id="261" r:id="rId5"/>
    <p:sldId id="259" r:id="rId6"/>
    <p:sldId id="262" r:id="rId7"/>
    <p:sldId id="332" r:id="rId8"/>
    <p:sldId id="260" r:id="rId9"/>
    <p:sldId id="263" r:id="rId10"/>
    <p:sldId id="264" r:id="rId11"/>
    <p:sldId id="337" r:id="rId12"/>
    <p:sldId id="266" r:id="rId13"/>
    <p:sldId id="267" r:id="rId14"/>
    <p:sldId id="268" r:id="rId15"/>
    <p:sldId id="338" r:id="rId16"/>
    <p:sldId id="270" r:id="rId17"/>
    <p:sldId id="271" r:id="rId18"/>
    <p:sldId id="273" r:id="rId19"/>
    <p:sldId id="272" r:id="rId20"/>
    <p:sldId id="331" r:id="rId21"/>
    <p:sldId id="361" r:id="rId22"/>
    <p:sldId id="274" r:id="rId23"/>
    <p:sldId id="362" r:id="rId24"/>
    <p:sldId id="275" r:id="rId25"/>
    <p:sldId id="276" r:id="rId26"/>
    <p:sldId id="340" r:id="rId27"/>
    <p:sldId id="279" r:id="rId28"/>
    <p:sldId id="341" r:id="rId29"/>
    <p:sldId id="280" r:id="rId30"/>
    <p:sldId id="281" r:id="rId31"/>
    <p:sldId id="299" r:id="rId32"/>
    <p:sldId id="284" r:id="rId33"/>
    <p:sldId id="283" r:id="rId34"/>
    <p:sldId id="342" r:id="rId35"/>
    <p:sldId id="343" r:id="rId36"/>
    <p:sldId id="285" r:id="rId37"/>
    <p:sldId id="286" r:id="rId38"/>
    <p:sldId id="349" r:id="rId39"/>
    <p:sldId id="287" r:id="rId40"/>
    <p:sldId id="346" r:id="rId41"/>
    <p:sldId id="292" r:id="rId42"/>
    <p:sldId id="293" r:id="rId43"/>
    <p:sldId id="269" r:id="rId44"/>
    <p:sldId id="294" r:id="rId45"/>
    <p:sldId id="295" r:id="rId46"/>
    <p:sldId id="363" r:id="rId47"/>
    <p:sldId id="296" r:id="rId48"/>
    <p:sldId id="297" r:id="rId49"/>
    <p:sldId id="298" r:id="rId50"/>
    <p:sldId id="309" r:id="rId51"/>
    <p:sldId id="352" r:id="rId52"/>
    <p:sldId id="311" r:id="rId53"/>
    <p:sldId id="312" r:id="rId54"/>
    <p:sldId id="354" r:id="rId55"/>
    <p:sldId id="315" r:id="rId56"/>
    <p:sldId id="314" r:id="rId57"/>
    <p:sldId id="321" r:id="rId58"/>
    <p:sldId id="322" r:id="rId59"/>
    <p:sldId id="355" r:id="rId60"/>
    <p:sldId id="356" r:id="rId61"/>
    <p:sldId id="326" r:id="rId62"/>
    <p:sldId id="324" r:id="rId63"/>
    <p:sldId id="325" r:id="rId64"/>
    <p:sldId id="357" r:id="rId65"/>
    <p:sldId id="329" r:id="rId66"/>
    <p:sldId id="358" r:id="rId67"/>
    <p:sldId id="328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58" d="100"/>
          <a:sy n="58" d="100"/>
        </p:scale>
        <p:origin x="984" y="38"/>
      </p:cViewPr>
      <p:guideLst>
        <p:guide orient="horz" pos="2160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5C80DFE-536F-45AA-B87F-9FB183BDC97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876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19A5419-B2ED-48C8-90BF-83864056F11B}" type="slidenum">
              <a:rPr lang="en-US" altLang="fa-IR" sz="1200" b="0" smtClean="0"/>
              <a:pPr/>
              <a:t>1</a:t>
            </a:fld>
            <a:endParaRPr lang="en-US" altLang="fa-IR" sz="1200" b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1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67896A0-78F8-42ED-99A3-62674E6F7352}" type="slidenum">
              <a:rPr lang="en-US" altLang="fa-IR" sz="1200" b="0" smtClean="0"/>
              <a:pPr/>
              <a:t>10</a:t>
            </a:fld>
            <a:endParaRPr lang="en-US" altLang="fa-IR" sz="1200" b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65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DF579F3-1119-4988-8EF9-316E6F156CD3}" type="slidenum">
              <a:rPr lang="en-US" altLang="fa-IR" sz="1200" b="0" smtClean="0"/>
              <a:pPr/>
              <a:t>11</a:t>
            </a:fld>
            <a:endParaRPr lang="en-US" altLang="fa-IR" sz="1200" b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D387686-CBFD-4B72-8CA6-DC0A34D376C8}" type="slidenum">
              <a:rPr lang="en-US" altLang="fa-IR" sz="1200" b="0" smtClean="0"/>
              <a:pPr/>
              <a:t>12</a:t>
            </a:fld>
            <a:endParaRPr lang="en-US" altLang="fa-IR" sz="1200" b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74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BD04A45-6FE2-456F-BB46-94818CD5CB08}" type="slidenum">
              <a:rPr lang="en-US" altLang="fa-IR" sz="1200" b="0" smtClean="0"/>
              <a:pPr/>
              <a:t>13</a:t>
            </a:fld>
            <a:endParaRPr lang="en-US" altLang="fa-IR" sz="1200" b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85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537709-7C7B-45B1-ACD7-B25619CF2733}" type="slidenum">
              <a:rPr lang="en-US" altLang="fa-IR" sz="1200" b="0" smtClean="0"/>
              <a:pPr/>
              <a:t>14</a:t>
            </a:fld>
            <a:endParaRPr lang="en-US" altLang="fa-IR" sz="1200" b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3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6E650F-12EE-4B48-91D1-941FEC9813BC}" type="slidenum">
              <a:rPr lang="en-US" altLang="fa-IR" sz="1200" b="0" smtClean="0"/>
              <a:pPr/>
              <a:t>15</a:t>
            </a:fld>
            <a:endParaRPr lang="en-US" altLang="fa-IR" sz="1200" b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2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6E650F-12EE-4B48-91D1-941FEC9813BC}" type="slidenum">
              <a:rPr lang="en-US" altLang="fa-IR" sz="1200" b="0" smtClean="0"/>
              <a:pPr/>
              <a:t>16</a:t>
            </a:fld>
            <a:endParaRPr lang="en-US" altLang="fa-IR" sz="1200" b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6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252454A-0F80-4DB6-BEA3-FF5BDE23AE2E}" type="slidenum">
              <a:rPr lang="en-US" altLang="fa-IR" sz="1200" b="0" smtClean="0"/>
              <a:pPr/>
              <a:t>17</a:t>
            </a:fld>
            <a:endParaRPr lang="en-US" altLang="fa-IR" sz="1200" b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AF45B0-C0C0-4230-AE5D-7E0866A174EE}" type="slidenum">
              <a:rPr lang="en-US" altLang="fa-IR" sz="1200" b="0" smtClean="0"/>
              <a:pPr/>
              <a:t>18</a:t>
            </a:fld>
            <a:endParaRPr lang="en-US" altLang="fa-IR" sz="1200" b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1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65298D-A2B4-469D-8850-03433A9F3081}" type="slidenum">
              <a:rPr lang="en-US" altLang="fa-IR" sz="1200" b="0" smtClean="0"/>
              <a:pPr/>
              <a:t>19</a:t>
            </a:fld>
            <a:endParaRPr lang="en-US" altLang="fa-IR" sz="1200" b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6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FB45D71-9A14-4134-94AE-4735DCA772A0}" type="slidenum">
              <a:rPr lang="en-US" altLang="fa-IR" sz="1200" b="0" smtClean="0"/>
              <a:pPr/>
              <a:t>2</a:t>
            </a:fld>
            <a:endParaRPr lang="en-US" altLang="fa-IR" sz="1200" b="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323DA8-CF59-43D3-B523-C784753B8177}" type="slidenum">
              <a:rPr lang="en-US" altLang="fa-IR" sz="1200" b="0" smtClean="0"/>
              <a:pPr/>
              <a:t>20</a:t>
            </a:fld>
            <a:endParaRPr lang="en-US" altLang="fa-IR" sz="1200" b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60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65298D-A2B4-469D-8850-03433A9F3081}" type="slidenum">
              <a:rPr lang="en-US" altLang="fa-IR" sz="1200" b="0" smtClean="0"/>
              <a:pPr/>
              <a:t>21</a:t>
            </a:fld>
            <a:endParaRPr lang="en-US" altLang="fa-IR" sz="1200" b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55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523541F-1FB7-46C8-86B9-3C09CB204DC1}" type="slidenum">
              <a:rPr lang="en-US" altLang="fa-IR" sz="1200" b="0" smtClean="0"/>
              <a:pPr/>
              <a:t>22</a:t>
            </a:fld>
            <a:endParaRPr lang="en-US" altLang="fa-IR" sz="1200" b="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62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4B03F2E-EA6A-4135-98B6-CDB7ECBF47FE}" type="slidenum">
              <a:rPr lang="en-US" altLang="fa-IR" sz="1200" b="0" smtClean="0"/>
              <a:pPr/>
              <a:t>23</a:t>
            </a:fld>
            <a:endParaRPr lang="en-US" altLang="fa-IR" sz="1200" b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92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4B03F2E-EA6A-4135-98B6-CDB7ECBF47FE}" type="slidenum">
              <a:rPr lang="en-US" altLang="fa-IR" sz="1200" b="0" smtClean="0"/>
              <a:pPr/>
              <a:t>24</a:t>
            </a:fld>
            <a:endParaRPr lang="en-US" altLang="fa-IR" sz="1200" b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59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336313-A8A7-44DB-A77D-37BBA6422781}" type="slidenum">
              <a:rPr lang="en-US" altLang="fa-IR" sz="1200" b="0" smtClean="0"/>
              <a:pPr/>
              <a:t>25</a:t>
            </a:fld>
            <a:endParaRPr lang="en-US" altLang="fa-IR" sz="1200" b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58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4F10D78-B3EF-4FE2-9C30-829DFC266C56}" type="slidenum">
              <a:rPr lang="en-US" altLang="fa-IR" sz="1200" b="0" smtClean="0"/>
              <a:pPr/>
              <a:t>26</a:t>
            </a:fld>
            <a:endParaRPr lang="en-US" altLang="fa-IR" sz="1200" b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9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864B759-7CB9-4BAA-BF58-22991D9825BD}" type="slidenum">
              <a:rPr lang="en-US" altLang="fa-IR" sz="1200" b="0" smtClean="0"/>
              <a:pPr/>
              <a:t>27</a:t>
            </a:fld>
            <a:endParaRPr lang="en-US" altLang="fa-IR" sz="1200" b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3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50EB5D0-3BE6-473F-904E-5DF9F5BE7031}" type="slidenum">
              <a:rPr lang="en-US" altLang="fa-IR" sz="1200" b="0" smtClean="0"/>
              <a:pPr/>
              <a:t>28</a:t>
            </a:fld>
            <a:endParaRPr lang="en-US" altLang="fa-IR" sz="1200" b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82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50EB5D0-3BE6-473F-904E-5DF9F5BE7031}" type="slidenum">
              <a:rPr lang="en-US" altLang="fa-IR" sz="1200" b="0" smtClean="0"/>
              <a:pPr/>
              <a:t>29</a:t>
            </a:fld>
            <a:endParaRPr lang="en-US" altLang="fa-IR" sz="1200" b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2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C7B1BC8-884E-491B-A936-5C2E796C074A}" type="slidenum">
              <a:rPr lang="en-US" altLang="fa-IR" sz="1200" b="0" smtClean="0"/>
              <a:pPr/>
              <a:t>3</a:t>
            </a:fld>
            <a:endParaRPr lang="en-US" altLang="fa-IR" sz="1200" b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33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4393643-B34E-4F6D-885A-CD1F24FFE3CF}" type="slidenum">
              <a:rPr lang="en-US" altLang="fa-IR" sz="1200" b="0" smtClean="0"/>
              <a:pPr/>
              <a:t>30</a:t>
            </a:fld>
            <a:endParaRPr lang="en-US" altLang="fa-IR" sz="1200" b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69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EF60816-D918-4E0E-90C7-D1F15F31902A}" type="slidenum">
              <a:rPr lang="en-US" altLang="fa-IR" sz="1200" b="0" smtClean="0"/>
              <a:pPr/>
              <a:t>31</a:t>
            </a:fld>
            <a:endParaRPr lang="en-US" altLang="fa-IR" sz="1200" b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84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2258C9-A2BD-4588-B449-7DB0A0FB1096}" type="slidenum">
              <a:rPr lang="en-US" altLang="fa-IR" sz="1200" b="0" smtClean="0"/>
              <a:pPr/>
              <a:t>32</a:t>
            </a:fld>
            <a:endParaRPr lang="en-US" altLang="fa-IR" sz="1200" b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66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4FBB347-36FE-4E1D-BAE2-D995F4B630EF}" type="slidenum">
              <a:rPr lang="en-US" altLang="fa-IR" sz="1200" b="0" smtClean="0"/>
              <a:pPr/>
              <a:t>33</a:t>
            </a:fld>
            <a:endParaRPr lang="en-US" altLang="fa-IR" sz="1200" b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95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4FBB347-36FE-4E1D-BAE2-D995F4B630EF}" type="slidenum">
              <a:rPr lang="en-US" altLang="fa-IR" sz="1200" b="0" smtClean="0"/>
              <a:pPr/>
              <a:t>34</a:t>
            </a:fld>
            <a:endParaRPr lang="en-US" altLang="fa-IR" sz="1200" b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715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315A15-4B83-4103-9A97-FEECAFF6D1C9}" type="slidenum">
              <a:rPr lang="en-US" altLang="fa-IR" sz="1200" b="0" smtClean="0"/>
              <a:pPr/>
              <a:t>35</a:t>
            </a:fld>
            <a:endParaRPr lang="en-US" altLang="fa-IR" sz="1200" b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35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399CC12-1559-4C22-BE8D-7FFB106685F6}" type="slidenum">
              <a:rPr lang="en-US" altLang="fa-IR" sz="1200" b="0" smtClean="0"/>
              <a:pPr/>
              <a:t>36</a:t>
            </a:fld>
            <a:endParaRPr lang="en-US" altLang="fa-IR" sz="1200" b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8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17A169-3B42-4F27-91A0-3006F3336BED}" type="slidenum">
              <a:rPr lang="en-US" altLang="fa-IR" sz="1200" b="0" smtClean="0"/>
              <a:pPr/>
              <a:t>37</a:t>
            </a:fld>
            <a:endParaRPr lang="en-US" altLang="fa-IR" sz="1200" b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6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17A169-3B42-4F27-91A0-3006F3336BED}" type="slidenum">
              <a:rPr lang="en-US" altLang="fa-IR" sz="1200" b="0" smtClean="0"/>
              <a:pPr/>
              <a:t>38</a:t>
            </a:fld>
            <a:endParaRPr lang="en-US" altLang="fa-IR" sz="1200" b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04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736027-A872-4CE0-9B6D-DE736CC54D2B}" type="slidenum">
              <a:rPr lang="en-US" altLang="fa-IR" sz="1200" b="0" smtClean="0"/>
              <a:pPr/>
              <a:t>39</a:t>
            </a:fld>
            <a:endParaRPr lang="en-US" altLang="fa-IR" sz="1200" b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1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FD44370-4B0D-4414-817D-E0C4DD742BFF}" type="slidenum">
              <a:rPr lang="en-US" altLang="fa-IR" sz="1200" b="0" smtClean="0"/>
              <a:pPr/>
              <a:t>4</a:t>
            </a:fld>
            <a:endParaRPr lang="en-US" altLang="fa-IR" sz="1200" b="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927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F482A72-6AD6-405D-AC7E-CAF8A7BCADA6}" type="slidenum">
              <a:rPr lang="en-US" altLang="fa-IR" sz="1200" b="0" smtClean="0"/>
              <a:pPr/>
              <a:t>40</a:t>
            </a:fld>
            <a:endParaRPr lang="en-US" altLang="fa-IR" sz="1200" b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83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3DE3209-0EBF-4B1B-95F9-B451CE4CB75A}" type="slidenum">
              <a:rPr lang="en-US" altLang="fa-IR" sz="1200" b="0" smtClean="0"/>
              <a:pPr/>
              <a:t>41</a:t>
            </a:fld>
            <a:endParaRPr lang="en-US" altLang="fa-IR" sz="1200" b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60373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AA44CD2-58BE-49B9-94C5-278BC27F03F2}" type="slidenum">
              <a:rPr lang="en-US" altLang="fa-IR" sz="1200" b="0" smtClean="0"/>
              <a:pPr/>
              <a:t>42</a:t>
            </a:fld>
            <a:endParaRPr lang="en-US" altLang="fa-IR" sz="1200" b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20713"/>
            <a:ext cx="4500563" cy="33750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818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FF70483-2B2E-4AF4-81BD-E7E5C7D983D0}" type="slidenum">
              <a:rPr lang="en-US" altLang="fa-IR" sz="1200" b="0" smtClean="0"/>
              <a:pPr/>
              <a:t>43</a:t>
            </a:fld>
            <a:endParaRPr lang="en-US" altLang="fa-IR" sz="1200" b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70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BF5B0D0-3E4C-45D4-9586-D065789BD193}" type="slidenum">
              <a:rPr lang="en-US" altLang="fa-IR" sz="1200" b="0" smtClean="0"/>
              <a:pPr/>
              <a:t>44</a:t>
            </a:fld>
            <a:endParaRPr lang="en-US" altLang="fa-IR" sz="1200" b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589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E6E07F3-AA27-43EB-9635-C43E1C56A061}" type="slidenum">
              <a:rPr lang="en-US" altLang="fa-IR" sz="1200" b="0" smtClean="0"/>
              <a:pPr/>
              <a:t>45</a:t>
            </a:fld>
            <a:endParaRPr lang="en-US" altLang="fa-IR" sz="1200" b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642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E6E07F3-AA27-43EB-9635-C43E1C56A061}" type="slidenum">
              <a:rPr lang="en-US" altLang="fa-IR" sz="1200" b="0" smtClean="0"/>
              <a:pPr/>
              <a:t>46</a:t>
            </a:fld>
            <a:endParaRPr lang="en-US" altLang="fa-IR" sz="1200" b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5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245F398-DF90-460D-85E0-8D28E5C763A1}" type="slidenum">
              <a:rPr lang="en-US" altLang="fa-IR" sz="1200" b="0" smtClean="0"/>
              <a:pPr/>
              <a:t>47</a:t>
            </a:fld>
            <a:endParaRPr lang="en-US" altLang="fa-IR" sz="1200" b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820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83BFF6D-0CFD-4CC4-BC6C-C464E509C022}" type="slidenum">
              <a:rPr lang="en-US" altLang="fa-IR" sz="1200" b="0" smtClean="0"/>
              <a:pPr/>
              <a:t>48</a:t>
            </a:fld>
            <a:endParaRPr lang="en-US" altLang="fa-IR" sz="1200" b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489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3108609-40B6-40AA-B2CF-FAFF11E68F69}" type="slidenum">
              <a:rPr lang="en-US" altLang="fa-IR" sz="1200" b="0" smtClean="0"/>
              <a:pPr/>
              <a:t>49</a:t>
            </a:fld>
            <a:endParaRPr lang="en-US" altLang="fa-IR" sz="1200" b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DA31D51-3FCB-42A5-98D0-0F2476AB1C75}" type="slidenum">
              <a:rPr lang="en-US" altLang="fa-IR" sz="1200" b="0" smtClean="0"/>
              <a:pPr/>
              <a:t>5</a:t>
            </a:fld>
            <a:endParaRPr lang="en-US" altLang="fa-IR" sz="1200" b="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882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A9CE206-FB05-47E3-BF2D-51061D87B164}" type="slidenum">
              <a:rPr lang="en-US" altLang="fa-IR" sz="1200" b="0" smtClean="0"/>
              <a:pPr/>
              <a:t>50</a:t>
            </a:fld>
            <a:endParaRPr lang="en-US" altLang="fa-IR" sz="1200" b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843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420D1E-CC8B-4C38-A879-9FFA710957C9}" type="slidenum">
              <a:rPr lang="en-US" altLang="fa-IR" sz="1200" b="0" smtClean="0"/>
              <a:pPr/>
              <a:t>51</a:t>
            </a:fld>
            <a:endParaRPr lang="en-US" altLang="fa-IR" sz="1200" b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9402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7AC8228-401B-49D7-922C-723D87CE1FBD}" type="slidenum">
              <a:rPr lang="en-US" altLang="fa-IR" sz="1200" b="0" smtClean="0"/>
              <a:pPr/>
              <a:t>52</a:t>
            </a:fld>
            <a:endParaRPr lang="en-US" altLang="fa-IR" sz="1200" b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040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5AAD53-A00F-42DA-9250-A9CEE82C08A8}" type="slidenum">
              <a:rPr lang="en-US" altLang="fa-IR" sz="1200" b="0" smtClean="0"/>
              <a:pPr/>
              <a:t>53</a:t>
            </a:fld>
            <a:endParaRPr lang="en-US" altLang="fa-IR" sz="1200" b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66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41A89A7-B556-4EF8-BFCB-BE50343734A0}" type="slidenum">
              <a:rPr lang="en-US" altLang="fa-IR" sz="1200" b="0" smtClean="0"/>
              <a:pPr/>
              <a:t>54</a:t>
            </a:fld>
            <a:endParaRPr lang="en-US" altLang="fa-IR" sz="1200" b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64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044568-A2B5-4BF8-9242-92656A1A54F1}" type="slidenum">
              <a:rPr lang="en-US" altLang="fa-IR" sz="1200" b="0" smtClean="0"/>
              <a:pPr/>
              <a:t>55</a:t>
            </a:fld>
            <a:endParaRPr lang="en-US" altLang="fa-IR" sz="1200" b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365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A06439-070D-4A34-A6B1-9F5D6B43F5D4}" type="slidenum">
              <a:rPr lang="en-US" altLang="fa-IR" sz="1200" b="0" smtClean="0"/>
              <a:pPr/>
              <a:t>56</a:t>
            </a:fld>
            <a:endParaRPr lang="en-US" altLang="fa-IR" sz="1200" b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31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07617F6-788D-4A4D-8871-3C6C8BA7826D}" type="slidenum">
              <a:rPr lang="en-US" altLang="fa-IR" sz="1200" b="0" smtClean="0"/>
              <a:pPr/>
              <a:t>57</a:t>
            </a:fld>
            <a:endParaRPr lang="en-US" altLang="fa-IR" sz="1200" b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421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57B9E85-A7A2-415B-BC01-D3894055D5B7}" type="slidenum">
              <a:rPr lang="en-US" altLang="fa-IR" sz="1200" b="0" smtClean="0"/>
              <a:pPr/>
              <a:t>58</a:t>
            </a:fld>
            <a:endParaRPr lang="en-US" altLang="fa-IR" sz="1200" b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28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6A3A28E-460C-4C66-B56F-E625368DC1E9}" type="slidenum">
              <a:rPr lang="en-US" altLang="fa-IR" sz="1200" b="0" smtClean="0"/>
              <a:pPr/>
              <a:t>59</a:t>
            </a:fld>
            <a:endParaRPr lang="en-US" altLang="fa-IR" sz="1200" b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2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50F7E6C-C628-4F97-9EF4-6AEA7F700F16}" type="slidenum">
              <a:rPr lang="en-US" altLang="fa-IR" sz="1200" b="0" smtClean="0"/>
              <a:pPr/>
              <a:t>6</a:t>
            </a:fld>
            <a:endParaRPr lang="en-US" altLang="fa-IR" sz="1200" b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722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9E29655-6F75-4B3F-A4CE-3D4CC1145EE5}" type="slidenum">
              <a:rPr lang="en-US" altLang="fa-IR" sz="1200" b="0" smtClean="0"/>
              <a:pPr/>
              <a:t>60</a:t>
            </a:fld>
            <a:endParaRPr lang="en-US" altLang="fa-IR" sz="1200" b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66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9E29655-6F75-4B3F-A4CE-3D4CC1145EE5}" type="slidenum">
              <a:rPr lang="en-US" altLang="fa-IR" sz="1200" b="0" smtClean="0"/>
              <a:pPr/>
              <a:t>61</a:t>
            </a:fld>
            <a:endParaRPr lang="en-US" altLang="fa-IR" sz="1200" b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325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17C54B-74C5-444E-A3A5-695467F7EC50}" type="slidenum">
              <a:rPr lang="en-US" altLang="fa-IR" sz="1200" b="0" smtClean="0"/>
              <a:pPr/>
              <a:t>62</a:t>
            </a:fld>
            <a:endParaRPr lang="en-US" altLang="fa-IR" sz="1200" b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4809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9663639-2393-4A84-AE0F-1FB97FD0336E}" type="slidenum">
              <a:rPr lang="en-US" altLang="fa-IR" sz="1200" b="0" smtClean="0"/>
              <a:pPr/>
              <a:t>63</a:t>
            </a:fld>
            <a:endParaRPr lang="en-US" altLang="fa-IR" sz="1200" b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795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9663639-2393-4A84-AE0F-1FB97FD0336E}" type="slidenum">
              <a:rPr lang="en-US" altLang="fa-IR" sz="1200" b="0" smtClean="0"/>
              <a:pPr/>
              <a:t>64</a:t>
            </a:fld>
            <a:endParaRPr lang="en-US" altLang="fa-IR" sz="1200" b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741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818613A-FD12-4063-A346-3D9E2F0B05F2}" type="slidenum">
              <a:rPr lang="en-US" altLang="fa-IR" sz="1200" b="0" smtClean="0"/>
              <a:pPr/>
              <a:t>65</a:t>
            </a:fld>
            <a:endParaRPr lang="en-US" altLang="fa-IR" sz="1200" b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88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5AC27D-B29C-48CB-AA5D-9F51FB2E6640}" type="slidenum">
              <a:rPr lang="en-US" altLang="fa-IR" sz="1200" b="0" smtClean="0"/>
              <a:pPr/>
              <a:t>66</a:t>
            </a:fld>
            <a:endParaRPr lang="en-US" altLang="fa-IR" sz="1200" b="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413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98A0D7A-8360-41A6-BAFD-E9B41E23BF7D}" type="slidenum">
              <a:rPr lang="en-US" altLang="fa-IR" sz="1200" b="0" smtClean="0"/>
              <a:pPr/>
              <a:t>67</a:t>
            </a:fld>
            <a:endParaRPr lang="en-US" altLang="fa-IR" sz="1200" b="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50F7E6C-C628-4F97-9EF4-6AEA7F700F16}" type="slidenum">
              <a:rPr lang="en-US" altLang="fa-IR" sz="1200" b="0" smtClean="0"/>
              <a:pPr/>
              <a:t>7</a:t>
            </a:fld>
            <a:endParaRPr lang="en-US" altLang="fa-IR" sz="1200" b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EA69F12-A646-4C1A-A645-A04CE0DB819A}" type="slidenum">
              <a:rPr lang="en-US" altLang="fa-IR" sz="1200" b="0" smtClean="0"/>
              <a:pPr/>
              <a:t>8</a:t>
            </a:fld>
            <a:endParaRPr lang="en-US" altLang="fa-IR" sz="1200" b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7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853E8D2-C523-44AC-8683-C2E9B8AC7F3F}" type="slidenum">
              <a:rPr lang="en-US" altLang="fa-IR" sz="1200" b="0" smtClean="0"/>
              <a:pPr/>
              <a:t>9</a:t>
            </a:fld>
            <a:endParaRPr lang="en-US" altLang="fa-IR" sz="1200" b="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5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201832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3EDD1-DE8E-4148-AF51-91F6F76B32E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2180726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1351A-A0BA-41DC-B9ED-2E4B9C9D888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88292746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D89AB-2A63-4812-92DB-1BCA727D32D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87928881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CAB2A-7693-4237-BDF3-4FA585E057B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5379487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5F1F3-0E9C-4C2A-A5CD-AD1709AE1E5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05220182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12DC0-2CA7-415A-BE94-E2D3955D302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12858821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90DEB-B9D9-4B79-8533-84EAF99F783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91834619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445F6-64C8-4EA1-BE7B-A7D64B8A84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15116404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59603-86B0-46CE-BD23-031D089D9A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27574453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6B5A7-A1E6-447E-9E0B-70D889FF0FF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66858757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AF225-8B77-4671-A958-9056EE29A8E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58083302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A26C25-8EC5-41DF-87E9-ADBD408BC73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ransition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 sz="4700" smtClean="0"/>
              <a:t>بهينه سازي با نقشة کارنو</a:t>
            </a:r>
            <a:endParaRPr lang="en-US" altLang="fa-IR" sz="47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Karnaugh Map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1A31089-D9E9-4497-9C8D-6019A5727448}" type="slidenum">
              <a:rPr lang="en-US" altLang="fa-IR" sz="1300" b="0" smtClean="0">
                <a:latin typeface="Arial" panose="020B0604020202020204" pitchFamily="34" charset="0"/>
              </a:rPr>
              <a:pPr/>
              <a:t>10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z="3600" smtClean="0"/>
              <a:t>Minimization as SOP using K-map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908050"/>
            <a:ext cx="8278813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fa-IR" smtClean="0"/>
              <a:t>Enter 1s in the K-map for each product term in the function</a:t>
            </a:r>
          </a:p>
          <a:p>
            <a:pPr marL="742950" lvl="1" indent="-285750" algn="l" rtl="0" eaLnBrk="1" hangingPunct="1"/>
            <a:r>
              <a:rPr lang="en-US" altLang="fa-IR" smtClean="0"/>
              <a:t>Group </a:t>
            </a:r>
            <a:r>
              <a:rPr lang="en-US" altLang="fa-IR" i="1" smtClean="0"/>
              <a:t>adjacent</a:t>
            </a:r>
            <a:r>
              <a:rPr lang="en-US" altLang="fa-IR" smtClean="0"/>
              <a:t> K-map cells containing 1s to obtain a product with fewer variables. </a:t>
            </a:r>
          </a:p>
          <a:p>
            <a:pPr marL="1143000" lvl="2" indent="-228600" algn="l" rtl="0" eaLnBrk="1" hangingPunct="1"/>
            <a:r>
              <a:rPr lang="en-US" altLang="fa-IR" smtClean="0"/>
              <a:t>Groups must be in power of 2 (2, 4, 8, </a:t>
            </a:r>
            <a:r>
              <a:rPr lang="en-US" altLang="fa-IR" smtClean="0">
                <a:latin typeface="Comic Sans MS" panose="030F0702030302020204" pitchFamily="66" charset="0"/>
              </a:rPr>
              <a:t>…</a:t>
            </a:r>
            <a:r>
              <a:rPr lang="en-US" altLang="fa-IR" smtClean="0"/>
              <a:t>)</a:t>
            </a:r>
          </a:p>
          <a:p>
            <a:pPr marL="742950" lvl="1" indent="-285750" algn="l" rtl="0" eaLnBrk="1" hangingPunct="1"/>
            <a:r>
              <a:rPr lang="en-US" altLang="fa-IR" smtClean="0"/>
              <a:t>Handle </a:t>
            </a:r>
            <a:r>
              <a:rPr lang="en-US" altLang="fa-IR" smtClean="0">
                <a:latin typeface="Comic Sans MS" panose="030F0702030302020204" pitchFamily="66" charset="0"/>
              </a:rPr>
              <a:t>“</a:t>
            </a:r>
            <a:r>
              <a:rPr lang="en-US" altLang="fa-IR" smtClean="0"/>
              <a:t>boundary wrap</a:t>
            </a:r>
            <a:r>
              <a:rPr lang="en-US" altLang="fa-IR" smtClean="0">
                <a:latin typeface="Comic Sans MS" panose="030F0702030302020204" pitchFamily="66" charset="0"/>
              </a:rPr>
              <a:t>”</a:t>
            </a:r>
            <a:r>
              <a:rPr lang="en-US" altLang="fa-IR" smtClean="0"/>
              <a:t> </a:t>
            </a:r>
          </a:p>
          <a:p>
            <a:pPr marL="742950" lvl="1" indent="-285750" algn="l" rtl="0" eaLnBrk="1" hangingPunct="1"/>
            <a:r>
              <a:rPr lang="en-US" altLang="fa-IR" smtClean="0"/>
              <a:t>Minimum number of groups</a:t>
            </a:r>
          </a:p>
          <a:p>
            <a:pPr marL="742950" lvl="1" indent="-285750" algn="l" rtl="0" eaLnBrk="1" hangingPunct="1"/>
            <a:r>
              <a:rPr lang="en-US" altLang="fa-IR" smtClean="0"/>
              <a:t>Maximal groups</a:t>
            </a:r>
          </a:p>
          <a:p>
            <a:pPr marL="742950" lvl="1" indent="-285750" algn="l" rtl="0" eaLnBrk="1" hangingPunct="1"/>
            <a:r>
              <a:rPr lang="en-US" altLang="fa-IR" smtClean="0"/>
              <a:t>Answer may not be unique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9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9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9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196A164-DEF9-4C9B-AB6E-1FC249C86A27}" type="slidenum">
              <a:rPr lang="en-US" altLang="fa-IR" sz="1300" b="0" smtClean="0">
                <a:latin typeface="Arial" panose="020B0604020202020204" pitchFamily="34" charset="0"/>
              </a:rPr>
              <a:pPr/>
              <a:t>11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90500"/>
            <a:ext cx="52641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Minimization as SOP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879600" y="2597150"/>
            <a:ext cx="6667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?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2578100" y="1358900"/>
            <a:ext cx="673100" cy="139700"/>
          </a:xfrm>
          <a:prstGeom prst="line">
            <a:avLst/>
          </a:prstGeom>
          <a:noFill/>
          <a:ln w="127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276600" y="1155700"/>
            <a:ext cx="2641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 asserted, unchanged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B varies</a:t>
            </a:r>
          </a:p>
        </p:txBody>
      </p:sp>
      <p:sp>
        <p:nvSpPr>
          <p:cNvPr id="1201162" name="Rectangle 10"/>
          <p:cNvSpPr>
            <a:spLocks noChangeArrowheads="1"/>
          </p:cNvSpPr>
          <p:nvPr/>
        </p:nvSpPr>
        <p:spPr bwMode="auto">
          <a:xfrm>
            <a:off x="876300" y="5727700"/>
            <a:ext cx="939360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 dirty="0" err="1">
                <a:latin typeface="Arial" panose="020B0604020202020204" pitchFamily="34" charset="0"/>
                <a:ea typeface="굴림" pitchFamily="34" charset="-127"/>
              </a:rPr>
              <a:t>C</a:t>
            </a:r>
            <a:r>
              <a:rPr kumimoji="1" lang="en-US" altLang="ko-KR" sz="1800" baseline="-25000" dirty="0" err="1">
                <a:latin typeface="Arial" panose="020B0604020202020204" pitchFamily="34" charset="0"/>
                <a:ea typeface="굴림" pitchFamily="34" charset="-127"/>
              </a:rPr>
              <a:t>out</a:t>
            </a:r>
            <a:r>
              <a:rPr kumimoji="1" lang="en-US" altLang="ko-KR" sz="1800" dirty="0">
                <a:latin typeface="Arial" panose="020B0604020202020204" pitchFamily="34" charset="0"/>
                <a:ea typeface="굴림" pitchFamily="34" charset="-127"/>
              </a:rPr>
              <a:t> = ?</a:t>
            </a:r>
          </a:p>
        </p:txBody>
      </p:sp>
      <p:sp>
        <p:nvSpPr>
          <p:cNvPr id="1201163" name="Rectangle 11"/>
          <p:cNvSpPr>
            <a:spLocks noChangeArrowheads="1"/>
          </p:cNvSpPr>
          <p:nvPr/>
        </p:nvSpPr>
        <p:spPr bwMode="auto">
          <a:xfrm>
            <a:off x="6299200" y="5753100"/>
            <a:ext cx="14414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F(A,B,C) = ?</a:t>
            </a:r>
          </a:p>
        </p:txBody>
      </p:sp>
      <p:pic>
        <p:nvPicPr>
          <p:cNvPr id="22537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874713"/>
            <a:ext cx="154305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86100" y="912813"/>
            <a:ext cx="5027613" cy="1968500"/>
            <a:chOff x="1944" y="575"/>
            <a:chExt cx="3167" cy="1240"/>
          </a:xfrm>
        </p:grpSpPr>
        <p:sp>
          <p:nvSpPr>
            <p:cNvPr id="22541" name="Line 9"/>
            <p:cNvSpPr>
              <a:spLocks noChangeShapeType="1"/>
            </p:cNvSpPr>
            <p:nvPr/>
          </p:nvSpPr>
          <p:spPr bwMode="auto">
            <a:xfrm flipV="1">
              <a:off x="4024" y="1072"/>
              <a:ext cx="464" cy="232"/>
            </a:xfrm>
            <a:prstGeom prst="line">
              <a:avLst/>
            </a:prstGeom>
            <a:noFill/>
            <a:ln w="127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2542" name="Group 16"/>
            <p:cNvGrpSpPr>
              <a:grpSpLocks/>
            </p:cNvGrpSpPr>
            <p:nvPr/>
          </p:nvGrpSpPr>
          <p:grpSpPr bwMode="auto">
            <a:xfrm>
              <a:off x="1944" y="575"/>
              <a:ext cx="3167" cy="1240"/>
              <a:chOff x="1944" y="575"/>
              <a:chExt cx="3167" cy="1240"/>
            </a:xfrm>
          </p:grpSpPr>
          <p:sp>
            <p:nvSpPr>
              <p:cNvPr id="22543" name="Rectangle 7"/>
              <p:cNvSpPr>
                <a:spLocks noChangeArrowheads="1"/>
              </p:cNvSpPr>
              <p:nvPr/>
            </p:nvSpPr>
            <p:spPr bwMode="auto">
              <a:xfrm>
                <a:off x="4464" y="1636"/>
                <a:ext cx="44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kumimoji="1" lang="en-US" altLang="ko-KR" sz="1800">
                    <a:latin typeface="Arial" panose="020B0604020202020204" pitchFamily="34" charset="0"/>
                    <a:ea typeface="굴림" pitchFamily="34" charset="-127"/>
                  </a:rPr>
                  <a:t>G = ?</a:t>
                </a:r>
              </a:p>
            </p:txBody>
          </p:sp>
          <p:sp>
            <p:nvSpPr>
              <p:cNvPr id="22544" name="Rectangle 8"/>
              <p:cNvSpPr>
                <a:spLocks noChangeArrowheads="1"/>
              </p:cNvSpPr>
              <p:nvPr/>
            </p:nvSpPr>
            <p:spPr bwMode="auto">
              <a:xfrm>
                <a:off x="1944" y="1328"/>
                <a:ext cx="208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kumimoji="1" lang="en-US" altLang="ko-KR" sz="1800">
                    <a:latin typeface="Arial" panose="020B0604020202020204" pitchFamily="34" charset="0"/>
                    <a:ea typeface="굴림" pitchFamily="34" charset="-127"/>
                  </a:rPr>
                  <a:t>B complemented, unchanged</a:t>
                </a:r>
              </a:p>
              <a:p>
                <a:pPr>
                  <a:lnSpc>
                    <a:spcPct val="85000"/>
                  </a:lnSpc>
                </a:pPr>
                <a:r>
                  <a:rPr kumimoji="1" lang="en-US" altLang="ko-KR" sz="1800">
                    <a:latin typeface="Arial" panose="020B0604020202020204" pitchFamily="34" charset="0"/>
                    <a:ea typeface="굴림" pitchFamily="34" charset="-127"/>
                  </a:rPr>
                  <a:t>A varies</a:t>
                </a:r>
              </a:p>
            </p:txBody>
          </p:sp>
          <p:pic>
            <p:nvPicPr>
              <p:cNvPr id="22545" name="Picture 13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3" y="575"/>
                <a:ext cx="958" cy="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" name="Group 20"/>
          <p:cNvGrpSpPr>
            <a:grpSpLocks noChangeAspect="1"/>
          </p:cNvGrpSpPr>
          <p:nvPr/>
        </p:nvGrpSpPr>
        <p:grpSpPr bwMode="auto">
          <a:xfrm>
            <a:off x="668338" y="3273425"/>
            <a:ext cx="2854325" cy="2320925"/>
            <a:chOff x="421" y="2062"/>
            <a:chExt cx="1798" cy="1462"/>
          </a:xfrm>
        </p:grpSpPr>
        <p:sp>
          <p:nvSpPr>
            <p:cNvPr id="4" name="AutoShape 19"/>
            <p:cNvSpPr>
              <a:spLocks noChangeAspect="1" noChangeArrowheads="1" noTextEdit="1"/>
            </p:cNvSpPr>
            <p:nvPr/>
          </p:nvSpPr>
          <p:spPr bwMode="auto">
            <a:xfrm>
              <a:off x="421" y="2076"/>
              <a:ext cx="1798" cy="1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" name="Rectangle 21"/>
            <p:cNvSpPr>
              <a:spLocks noChangeArrowheads="1"/>
            </p:cNvSpPr>
            <p:nvPr/>
          </p:nvSpPr>
          <p:spPr bwMode="auto">
            <a:xfrm>
              <a:off x="763" y="2459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756" y="2786"/>
              <a:ext cx="143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1090" y="2452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 flipH="1" flipV="1">
              <a:off x="546" y="2243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1452" y="2452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829" y="2452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1104" y="3134"/>
              <a:ext cx="725" cy="70"/>
              <a:chOff x="1104" y="3134"/>
              <a:chExt cx="725" cy="70"/>
            </a:xfrm>
          </p:grpSpPr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1104" y="3134"/>
                <a:ext cx="0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a-IR"/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1104" y="3204"/>
                <a:ext cx="725" cy="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a-IR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>
                <a:off x="1829" y="3134"/>
                <a:ext cx="0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a-IR"/>
              </a:p>
            </p:txBody>
          </p:sp>
        </p:grp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V="1">
              <a:off x="2177" y="2229"/>
              <a:ext cx="0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 flipH="1">
              <a:off x="1452" y="2229"/>
              <a:ext cx="725" cy="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V="1">
              <a:off x="1452" y="2229"/>
              <a:ext cx="0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588" y="2118"/>
              <a:ext cx="265" cy="167"/>
              <a:chOff x="588" y="2118"/>
              <a:chExt cx="265" cy="167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588" y="2118"/>
                <a:ext cx="15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endParaRPr kumimoji="0" lang="fa-IR" altLang="fa-IR" sz="2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672" y="2118"/>
                <a:ext cx="181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a-IR" altLang="fa-IR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B </a:t>
                </a:r>
                <a:endParaRPr kumimoji="0" lang="fa-IR" altLang="fa-IR" sz="2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Rectangle 40"/>
            <p:cNvSpPr>
              <a:spLocks noChangeArrowheads="1"/>
            </p:cNvSpPr>
            <p:nvPr/>
          </p:nvSpPr>
          <p:spPr bwMode="auto">
            <a:xfrm>
              <a:off x="1773" y="2062"/>
              <a:ext cx="15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1383" y="3246"/>
              <a:ext cx="15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421" y="2327"/>
              <a:ext cx="251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Cin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853" y="2271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1229" y="2271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1606" y="2271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1982" y="2271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616" y="252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616" y="284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49"/>
            <p:cNvSpPr>
              <a:spLocks noChangeArrowheads="1"/>
            </p:cNvSpPr>
            <p:nvPr/>
          </p:nvSpPr>
          <p:spPr bwMode="auto">
            <a:xfrm>
              <a:off x="895" y="252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895" y="284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51"/>
            <p:cNvSpPr>
              <a:spLocks noChangeArrowheads="1"/>
            </p:cNvSpPr>
            <p:nvPr/>
          </p:nvSpPr>
          <p:spPr bwMode="auto">
            <a:xfrm>
              <a:off x="1257" y="252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52"/>
            <p:cNvSpPr>
              <a:spLocks noChangeArrowheads="1"/>
            </p:cNvSpPr>
            <p:nvPr/>
          </p:nvSpPr>
          <p:spPr bwMode="auto">
            <a:xfrm>
              <a:off x="1257" y="284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53"/>
            <p:cNvSpPr>
              <a:spLocks noChangeArrowheads="1"/>
            </p:cNvSpPr>
            <p:nvPr/>
          </p:nvSpPr>
          <p:spPr bwMode="auto">
            <a:xfrm>
              <a:off x="1634" y="252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54"/>
            <p:cNvSpPr>
              <a:spLocks noChangeArrowheads="1"/>
            </p:cNvSpPr>
            <p:nvPr/>
          </p:nvSpPr>
          <p:spPr bwMode="auto">
            <a:xfrm>
              <a:off x="1634" y="284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55"/>
            <p:cNvSpPr>
              <a:spLocks noChangeArrowheads="1"/>
            </p:cNvSpPr>
            <p:nvPr/>
          </p:nvSpPr>
          <p:spPr bwMode="auto">
            <a:xfrm>
              <a:off x="2010" y="252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2010" y="2842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"/>
          <p:cNvGrpSpPr>
            <a:grpSpLocks noChangeAspect="1"/>
          </p:cNvGrpSpPr>
          <p:nvPr/>
        </p:nvGrpSpPr>
        <p:grpSpPr bwMode="auto">
          <a:xfrm>
            <a:off x="5802313" y="3376613"/>
            <a:ext cx="2720975" cy="2254250"/>
            <a:chOff x="3655" y="2127"/>
            <a:chExt cx="1714" cy="1420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55" y="2141"/>
              <a:ext cx="1714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3913" y="2524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906" y="2851"/>
              <a:ext cx="143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240" y="2517"/>
              <a:ext cx="0" cy="6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H="1" flipV="1">
              <a:off x="3697" y="2322"/>
              <a:ext cx="209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4603" y="2517"/>
              <a:ext cx="0" cy="6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4979" y="2517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4254" y="3199"/>
              <a:ext cx="725" cy="70"/>
              <a:chOff x="4254" y="3199"/>
              <a:chExt cx="725" cy="70"/>
            </a:xfrm>
          </p:grpSpPr>
          <p:sp>
            <p:nvSpPr>
              <p:cNvPr id="1201161" name="Line 11"/>
              <p:cNvSpPr>
                <a:spLocks noChangeShapeType="1"/>
              </p:cNvSpPr>
              <p:nvPr/>
            </p:nvSpPr>
            <p:spPr bwMode="auto">
              <a:xfrm>
                <a:off x="4254" y="3199"/>
                <a:ext cx="0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a-IR"/>
              </a:p>
            </p:txBody>
          </p:sp>
          <p:sp>
            <p:nvSpPr>
              <p:cNvPr id="1201164" name="Line 12"/>
              <p:cNvSpPr>
                <a:spLocks noChangeShapeType="1"/>
              </p:cNvSpPr>
              <p:nvPr/>
            </p:nvSpPr>
            <p:spPr bwMode="auto">
              <a:xfrm>
                <a:off x="4254" y="3269"/>
                <a:ext cx="725" cy="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a-IR"/>
              </a:p>
            </p:txBody>
          </p:sp>
          <p:sp>
            <p:nvSpPr>
              <p:cNvPr id="1201165" name="Line 13"/>
              <p:cNvSpPr>
                <a:spLocks noChangeShapeType="1"/>
              </p:cNvSpPr>
              <p:nvPr/>
            </p:nvSpPr>
            <p:spPr bwMode="auto">
              <a:xfrm>
                <a:off x="4979" y="3199"/>
                <a:ext cx="0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a-IR"/>
              </a:p>
            </p:txBody>
          </p:sp>
        </p:grpSp>
        <p:grpSp>
          <p:nvGrpSpPr>
            <p:cNvPr id="50" name="Group 18"/>
            <p:cNvGrpSpPr>
              <a:grpSpLocks/>
            </p:cNvGrpSpPr>
            <p:nvPr/>
          </p:nvGrpSpPr>
          <p:grpSpPr bwMode="auto">
            <a:xfrm>
              <a:off x="4603" y="2294"/>
              <a:ext cx="724" cy="70"/>
              <a:chOff x="4603" y="2294"/>
              <a:chExt cx="724" cy="70"/>
            </a:xfrm>
          </p:grpSpPr>
          <p:sp>
            <p:nvSpPr>
              <p:cNvPr id="1201158" name="Line 15"/>
              <p:cNvSpPr>
                <a:spLocks noChangeShapeType="1"/>
              </p:cNvSpPr>
              <p:nvPr/>
            </p:nvSpPr>
            <p:spPr bwMode="auto">
              <a:xfrm flipV="1">
                <a:off x="5327" y="2294"/>
                <a:ext cx="0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a-IR"/>
              </a:p>
            </p:txBody>
          </p:sp>
          <p:sp>
            <p:nvSpPr>
              <p:cNvPr id="1201159" name="Line 16"/>
              <p:cNvSpPr>
                <a:spLocks noChangeShapeType="1"/>
              </p:cNvSpPr>
              <p:nvPr/>
            </p:nvSpPr>
            <p:spPr bwMode="auto">
              <a:xfrm flipH="1">
                <a:off x="4603" y="2294"/>
                <a:ext cx="724" cy="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a-IR"/>
              </a:p>
            </p:txBody>
          </p:sp>
          <p:sp>
            <p:nvSpPr>
              <p:cNvPr id="1201160" name="Line 17"/>
              <p:cNvSpPr>
                <a:spLocks noChangeShapeType="1"/>
              </p:cNvSpPr>
              <p:nvPr/>
            </p:nvSpPr>
            <p:spPr bwMode="auto">
              <a:xfrm flipV="1">
                <a:off x="4603" y="2294"/>
                <a:ext cx="0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a-IR"/>
              </a:p>
            </p:txBody>
          </p:sp>
        </p:grp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3725" y="2197"/>
              <a:ext cx="22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AB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3655" y="2350"/>
              <a:ext cx="16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4923" y="2127"/>
              <a:ext cx="15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23"/>
            <p:cNvSpPr>
              <a:spLocks noChangeArrowheads="1"/>
            </p:cNvSpPr>
            <p:nvPr/>
          </p:nvSpPr>
          <p:spPr bwMode="auto">
            <a:xfrm>
              <a:off x="4017" y="2350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4394" y="2350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25"/>
            <p:cNvSpPr>
              <a:spLocks noChangeArrowheads="1"/>
            </p:cNvSpPr>
            <p:nvPr/>
          </p:nvSpPr>
          <p:spPr bwMode="auto">
            <a:xfrm>
              <a:off x="4756" y="2350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26"/>
            <p:cNvSpPr>
              <a:spLocks noChangeArrowheads="1"/>
            </p:cNvSpPr>
            <p:nvPr/>
          </p:nvSpPr>
          <p:spPr bwMode="auto">
            <a:xfrm>
              <a:off x="5132" y="2350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27"/>
            <p:cNvSpPr>
              <a:spLocks noChangeArrowheads="1"/>
            </p:cNvSpPr>
            <p:nvPr/>
          </p:nvSpPr>
          <p:spPr bwMode="auto">
            <a:xfrm>
              <a:off x="3780" y="260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28"/>
            <p:cNvSpPr>
              <a:spLocks noChangeArrowheads="1"/>
            </p:cNvSpPr>
            <p:nvPr/>
          </p:nvSpPr>
          <p:spPr bwMode="auto">
            <a:xfrm>
              <a:off x="3780" y="292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29"/>
            <p:cNvSpPr>
              <a:spLocks noChangeArrowheads="1"/>
            </p:cNvSpPr>
            <p:nvPr/>
          </p:nvSpPr>
          <p:spPr bwMode="auto">
            <a:xfrm>
              <a:off x="4045" y="260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30"/>
            <p:cNvSpPr>
              <a:spLocks noChangeArrowheads="1"/>
            </p:cNvSpPr>
            <p:nvPr/>
          </p:nvSpPr>
          <p:spPr bwMode="auto">
            <a:xfrm>
              <a:off x="4045" y="292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31"/>
            <p:cNvSpPr>
              <a:spLocks noChangeArrowheads="1"/>
            </p:cNvSpPr>
            <p:nvPr/>
          </p:nvSpPr>
          <p:spPr bwMode="auto">
            <a:xfrm>
              <a:off x="4421" y="260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1152" name="Rectangle 32"/>
            <p:cNvSpPr>
              <a:spLocks noChangeArrowheads="1"/>
            </p:cNvSpPr>
            <p:nvPr/>
          </p:nvSpPr>
          <p:spPr bwMode="auto">
            <a:xfrm>
              <a:off x="4421" y="292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1153" name="Rectangle 33"/>
            <p:cNvSpPr>
              <a:spLocks noChangeArrowheads="1"/>
            </p:cNvSpPr>
            <p:nvPr/>
          </p:nvSpPr>
          <p:spPr bwMode="auto">
            <a:xfrm>
              <a:off x="4798" y="260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1154" name="Rectangle 34"/>
            <p:cNvSpPr>
              <a:spLocks noChangeArrowheads="1"/>
            </p:cNvSpPr>
            <p:nvPr/>
          </p:nvSpPr>
          <p:spPr bwMode="auto">
            <a:xfrm>
              <a:off x="4798" y="292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1155" name="Rectangle 35"/>
            <p:cNvSpPr>
              <a:spLocks noChangeArrowheads="1"/>
            </p:cNvSpPr>
            <p:nvPr/>
          </p:nvSpPr>
          <p:spPr bwMode="auto">
            <a:xfrm>
              <a:off x="5132" y="260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1156" name="Rectangle 36"/>
            <p:cNvSpPr>
              <a:spLocks noChangeArrowheads="1"/>
            </p:cNvSpPr>
            <p:nvPr/>
          </p:nvSpPr>
          <p:spPr bwMode="auto">
            <a:xfrm>
              <a:off x="5132" y="2921"/>
              <a:ext cx="13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1157" name="Rectangle 37"/>
            <p:cNvSpPr>
              <a:spLocks noChangeArrowheads="1"/>
            </p:cNvSpPr>
            <p:nvPr/>
          </p:nvSpPr>
          <p:spPr bwMode="auto">
            <a:xfrm>
              <a:off x="4575" y="3269"/>
              <a:ext cx="15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endParaRPr kumimoji="0" lang="fa-IR" altLang="fa-IR" sz="2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4342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0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62" grpId="0"/>
      <p:bldP spid="12011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2823578-C12A-4F24-A6D2-F9B779743BB4}" type="slidenum">
              <a:rPr lang="en-US" altLang="fa-IR" sz="1300" b="0" smtClean="0">
                <a:latin typeface="Arial" panose="020B0604020202020204" pitchFamily="34" charset="0"/>
              </a:rPr>
              <a:pPr/>
              <a:t>12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90500"/>
            <a:ext cx="5122862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Minimization as SOP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841500" y="2616200"/>
            <a:ext cx="6921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A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2578100" y="1358900"/>
            <a:ext cx="673100" cy="139700"/>
          </a:xfrm>
          <a:prstGeom prst="line">
            <a:avLst/>
          </a:prstGeom>
          <a:noFill/>
          <a:ln w="127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76600" y="1155700"/>
            <a:ext cx="2641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 asserted, unchanged</a:t>
            </a: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B varies</a:t>
            </a:r>
          </a:p>
        </p:txBody>
      </p:sp>
      <p:sp>
        <p:nvSpPr>
          <p:cNvPr id="1203210" name="Rectangle 10"/>
          <p:cNvSpPr>
            <a:spLocks noChangeArrowheads="1"/>
          </p:cNvSpPr>
          <p:nvPr/>
        </p:nvSpPr>
        <p:spPr bwMode="auto">
          <a:xfrm>
            <a:off x="800100" y="5537200"/>
            <a:ext cx="2582887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 dirty="0" err="1">
                <a:latin typeface="Arial" panose="020B0604020202020204" pitchFamily="34" charset="0"/>
                <a:ea typeface="굴림" pitchFamily="34" charset="-127"/>
              </a:rPr>
              <a:t>C</a:t>
            </a:r>
            <a:r>
              <a:rPr kumimoji="1" lang="en-US" altLang="ko-KR" sz="1800" baseline="-25000" dirty="0" err="1">
                <a:latin typeface="Arial" panose="020B0604020202020204" pitchFamily="34" charset="0"/>
                <a:ea typeface="굴림" pitchFamily="34" charset="-127"/>
              </a:rPr>
              <a:t>out</a:t>
            </a:r>
            <a:r>
              <a:rPr kumimoji="1" lang="en-US" altLang="ko-KR" sz="1800" dirty="0">
                <a:latin typeface="Arial" panose="020B0604020202020204" pitchFamily="34" charset="0"/>
                <a:ea typeface="굴림" pitchFamily="34" charset="-127"/>
              </a:rPr>
              <a:t> = AB + </a:t>
            </a:r>
            <a:r>
              <a:rPr kumimoji="1" lang="en-US" altLang="ko-KR" sz="1800" dirty="0" err="1" smtClean="0">
                <a:latin typeface="Arial" panose="020B0604020202020204" pitchFamily="34" charset="0"/>
                <a:ea typeface="굴림" pitchFamily="34" charset="-127"/>
              </a:rPr>
              <a:t>BC</a:t>
            </a:r>
            <a:r>
              <a:rPr kumimoji="1" lang="en-US" altLang="ko-KR" sz="1800" baseline="-25000" dirty="0" err="1" smtClean="0">
                <a:latin typeface="Arial" panose="020B0604020202020204" pitchFamily="34" charset="0"/>
                <a:ea typeface="굴림" pitchFamily="34" charset="-127"/>
              </a:rPr>
              <a:t>in</a:t>
            </a:r>
            <a:r>
              <a:rPr kumimoji="1" lang="en-US" altLang="ko-KR" sz="1800" dirty="0" smtClean="0">
                <a:latin typeface="Arial" panose="020B0604020202020204" pitchFamily="34" charset="0"/>
                <a:ea typeface="굴림" pitchFamily="34" charset="-127"/>
              </a:rPr>
              <a:t> </a:t>
            </a:r>
            <a:r>
              <a:rPr kumimoji="1" lang="en-US" altLang="ko-KR" sz="1800" dirty="0">
                <a:latin typeface="Arial" panose="020B0604020202020204" pitchFamily="34" charset="0"/>
                <a:ea typeface="굴림" pitchFamily="34" charset="-127"/>
              </a:rPr>
              <a:t>+ </a:t>
            </a:r>
            <a:r>
              <a:rPr kumimoji="1" lang="en-US" altLang="ko-KR" sz="1800" dirty="0" err="1">
                <a:latin typeface="Arial" panose="020B0604020202020204" pitchFamily="34" charset="0"/>
                <a:ea typeface="굴림" pitchFamily="34" charset="-127"/>
              </a:rPr>
              <a:t>AC</a:t>
            </a:r>
            <a:r>
              <a:rPr kumimoji="1" lang="en-US" altLang="ko-KR" sz="1800" baseline="-25000" dirty="0" err="1">
                <a:latin typeface="Arial" panose="020B0604020202020204" pitchFamily="34" charset="0"/>
                <a:ea typeface="굴림" pitchFamily="34" charset="-127"/>
              </a:rPr>
              <a:t>in</a:t>
            </a:r>
            <a:endParaRPr kumimoji="1" lang="en-US" altLang="ko-KR" sz="1800" baseline="-25000" dirty="0"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1203211" name="Rectangle 11"/>
          <p:cNvSpPr>
            <a:spLocks noChangeArrowheads="1"/>
          </p:cNvSpPr>
          <p:nvPr/>
        </p:nvSpPr>
        <p:spPr bwMode="auto">
          <a:xfrm>
            <a:off x="6223000" y="5562600"/>
            <a:ext cx="15303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F(A,B,C) = A </a:t>
            </a:r>
          </a:p>
        </p:txBody>
      </p:sp>
      <p:pic>
        <p:nvPicPr>
          <p:cNvPr id="24585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874713"/>
            <a:ext cx="154305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086100" y="912813"/>
            <a:ext cx="5027613" cy="1987550"/>
            <a:chOff x="1944" y="575"/>
            <a:chExt cx="3167" cy="1252"/>
          </a:xfrm>
        </p:grpSpPr>
        <p:sp>
          <p:nvSpPr>
            <p:cNvPr id="24589" name="Line 9"/>
            <p:cNvSpPr>
              <a:spLocks noChangeShapeType="1"/>
            </p:cNvSpPr>
            <p:nvPr/>
          </p:nvSpPr>
          <p:spPr bwMode="auto">
            <a:xfrm flipV="1">
              <a:off x="4024" y="1104"/>
              <a:ext cx="440" cy="200"/>
            </a:xfrm>
            <a:prstGeom prst="line">
              <a:avLst/>
            </a:prstGeom>
            <a:noFill/>
            <a:ln w="127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590" name="Group 17"/>
            <p:cNvGrpSpPr>
              <a:grpSpLocks/>
            </p:cNvGrpSpPr>
            <p:nvPr/>
          </p:nvGrpSpPr>
          <p:grpSpPr bwMode="auto">
            <a:xfrm>
              <a:off x="1944" y="575"/>
              <a:ext cx="3167" cy="1252"/>
              <a:chOff x="1944" y="575"/>
              <a:chExt cx="3167" cy="1252"/>
            </a:xfrm>
          </p:grpSpPr>
          <p:sp>
            <p:nvSpPr>
              <p:cNvPr id="24591" name="Rectangle 7"/>
              <p:cNvSpPr>
                <a:spLocks noChangeArrowheads="1"/>
              </p:cNvSpPr>
              <p:nvPr/>
            </p:nvSpPr>
            <p:spPr bwMode="auto">
              <a:xfrm>
                <a:off x="4440" y="1648"/>
                <a:ext cx="49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kumimoji="1" lang="en-US" altLang="ko-KR" sz="1800">
                    <a:latin typeface="Arial" panose="020B0604020202020204" pitchFamily="34" charset="0"/>
                    <a:ea typeface="굴림" pitchFamily="34" charset="-127"/>
                  </a:rPr>
                  <a:t>G = B'</a:t>
                </a:r>
              </a:p>
            </p:txBody>
          </p:sp>
          <p:sp>
            <p:nvSpPr>
              <p:cNvPr id="24592" name="Rectangle 8"/>
              <p:cNvSpPr>
                <a:spLocks noChangeArrowheads="1"/>
              </p:cNvSpPr>
              <p:nvPr/>
            </p:nvSpPr>
            <p:spPr bwMode="auto">
              <a:xfrm>
                <a:off x="1944" y="1328"/>
                <a:ext cx="208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kumimoji="1" lang="en-US" altLang="ko-KR" sz="1800">
                    <a:latin typeface="Arial" panose="020B0604020202020204" pitchFamily="34" charset="0"/>
                    <a:ea typeface="굴림" pitchFamily="34" charset="-127"/>
                  </a:rPr>
                  <a:t>B complemented, unchanged</a:t>
                </a:r>
              </a:p>
              <a:p>
                <a:pPr>
                  <a:lnSpc>
                    <a:spcPct val="85000"/>
                  </a:lnSpc>
                </a:pPr>
                <a:r>
                  <a:rPr kumimoji="1" lang="en-US" altLang="ko-KR" sz="1800">
                    <a:latin typeface="Arial" panose="020B0604020202020204" pitchFamily="34" charset="0"/>
                    <a:ea typeface="굴림" pitchFamily="34" charset="-127"/>
                  </a:rPr>
                  <a:t>A varies</a:t>
                </a:r>
              </a:p>
            </p:txBody>
          </p:sp>
          <p:pic>
            <p:nvPicPr>
              <p:cNvPr id="24593" name="Picture 13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3" y="575"/>
                <a:ext cx="958" cy="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203214" name="Picture 1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3295650"/>
            <a:ext cx="285432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3215" name="Picture 1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398838"/>
            <a:ext cx="27209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0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0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0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10" grpId="0"/>
      <p:bldP spid="12032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C36F551-79E6-4A57-A944-5CB1BA67763E}" type="slidenum">
              <a:rPr lang="en-US" altLang="fa-IR" sz="1300" b="0" smtClean="0">
                <a:latin typeface="Arial" panose="020B0604020202020204" pitchFamily="34" charset="0"/>
              </a:rPr>
              <a:pPr/>
              <a:t>13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333375"/>
            <a:ext cx="38544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More Examples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081463" y="1562100"/>
            <a:ext cx="24907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m(0,4,5,7)</a:t>
            </a: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</a:t>
            </a:r>
          </a:p>
        </p:txBody>
      </p:sp>
      <p:sp>
        <p:nvSpPr>
          <p:cNvPr id="1205253" name="Rectangle 5"/>
          <p:cNvSpPr>
            <a:spLocks noChangeArrowheads="1"/>
          </p:cNvSpPr>
          <p:nvPr/>
        </p:nvSpPr>
        <p:spPr bwMode="auto">
          <a:xfrm>
            <a:off x="4695825" y="4318000"/>
            <a:ext cx="25447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F'(A,B,C)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m(1,2,3,6)</a:t>
            </a: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F' = </a:t>
            </a:r>
          </a:p>
        </p:txBody>
      </p:sp>
      <p:sp>
        <p:nvSpPr>
          <p:cNvPr id="1205254" name="Rectangle 6"/>
          <p:cNvSpPr>
            <a:spLocks noChangeArrowheads="1"/>
          </p:cNvSpPr>
          <p:nvPr/>
        </p:nvSpPr>
        <p:spPr bwMode="auto">
          <a:xfrm>
            <a:off x="3765550" y="3924300"/>
            <a:ext cx="50133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F' : simply replace 1's with 0's and vice versa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60350" y="952500"/>
            <a:ext cx="3187700" cy="2527300"/>
            <a:chOff x="164" y="600"/>
            <a:chExt cx="2008" cy="159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4" y="616"/>
              <a:ext cx="2008" cy="1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78" y="823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59" y="1022"/>
              <a:ext cx="1657" cy="76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51" y="1412"/>
              <a:ext cx="1657" cy="0"/>
            </a:xfrm>
            <a:custGeom>
              <a:avLst/>
              <a:gdLst>
                <a:gd name="T0" fmla="*/ 0 w 1657"/>
                <a:gd name="T1" fmla="*/ 1657 w 1657"/>
                <a:gd name="T2" fmla="*/ 0 w 16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57">
                  <a:moveTo>
                    <a:pt x="0" y="0"/>
                  </a:moveTo>
                  <a:lnTo>
                    <a:pt x="1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51" y="1412"/>
              <a:ext cx="16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849" y="1014"/>
              <a:ext cx="0" cy="764"/>
            </a:xfrm>
            <a:custGeom>
              <a:avLst/>
              <a:gdLst>
                <a:gd name="T0" fmla="*/ 0 h 764"/>
                <a:gd name="T1" fmla="*/ 764 h 764"/>
                <a:gd name="T2" fmla="*/ 0 h 76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764">
                  <a:moveTo>
                    <a:pt x="0" y="0"/>
                  </a:move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849" y="1014"/>
              <a:ext cx="0" cy="7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 flipV="1">
              <a:off x="212" y="775"/>
              <a:ext cx="239" cy="2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264" y="1014"/>
              <a:ext cx="0" cy="7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694" y="1014"/>
              <a:ext cx="0" cy="7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64" y="839"/>
              <a:ext cx="19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44" y="648"/>
              <a:ext cx="25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993" y="823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407" y="823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821" y="823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264" y="775"/>
              <a:ext cx="844" cy="80"/>
            </a:xfrm>
            <a:custGeom>
              <a:avLst/>
              <a:gdLst>
                <a:gd name="T0" fmla="*/ 0 w 844"/>
                <a:gd name="T1" fmla="*/ 80 h 80"/>
                <a:gd name="T2" fmla="*/ 0 w 844"/>
                <a:gd name="T3" fmla="*/ 0 h 80"/>
                <a:gd name="T4" fmla="*/ 844 w 844"/>
                <a:gd name="T5" fmla="*/ 0 h 80"/>
                <a:gd name="T6" fmla="*/ 844 w 844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4" h="80">
                  <a:moveTo>
                    <a:pt x="0" y="80"/>
                  </a:moveTo>
                  <a:lnTo>
                    <a:pt x="0" y="0"/>
                  </a:lnTo>
                  <a:lnTo>
                    <a:pt x="844" y="0"/>
                  </a:lnTo>
                  <a:lnTo>
                    <a:pt x="844" y="8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833" y="1810"/>
              <a:ext cx="861" cy="80"/>
            </a:xfrm>
            <a:custGeom>
              <a:avLst/>
              <a:gdLst>
                <a:gd name="T0" fmla="*/ 861 w 861"/>
                <a:gd name="T1" fmla="*/ 0 h 80"/>
                <a:gd name="T2" fmla="*/ 861 w 861"/>
                <a:gd name="T3" fmla="*/ 80 h 80"/>
                <a:gd name="T4" fmla="*/ 0 w 861"/>
                <a:gd name="T5" fmla="*/ 80 h 80"/>
                <a:gd name="T6" fmla="*/ 0 w 861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1" h="80">
                  <a:moveTo>
                    <a:pt x="861" y="0"/>
                  </a:moveTo>
                  <a:lnTo>
                    <a:pt x="861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869" y="111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439" y="111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009" y="111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594" y="111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869" y="1492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39" y="1492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009" y="1492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594" y="1492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646" y="600"/>
              <a:ext cx="1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216" y="1874"/>
              <a:ext cx="1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307" y="111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07" y="1492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38"/>
          <p:cNvGrpSpPr>
            <a:grpSpLocks noChangeAspect="1"/>
          </p:cNvGrpSpPr>
          <p:nvPr/>
        </p:nvGrpSpPr>
        <p:grpSpPr bwMode="auto">
          <a:xfrm>
            <a:off x="349250" y="3467100"/>
            <a:ext cx="3111500" cy="2501900"/>
            <a:chOff x="220" y="2184"/>
            <a:chExt cx="1960" cy="1576"/>
          </a:xfrm>
        </p:grpSpPr>
        <p:sp>
          <p:nvSpPr>
            <p:cNvPr id="36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20" y="2200"/>
              <a:ext cx="1960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618" y="24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515" y="2606"/>
              <a:ext cx="1657" cy="76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507" y="2980"/>
              <a:ext cx="1657" cy="0"/>
            </a:xfrm>
            <a:custGeom>
              <a:avLst/>
              <a:gdLst>
                <a:gd name="T0" fmla="*/ 0 w 1657"/>
                <a:gd name="T1" fmla="*/ 1657 w 1657"/>
                <a:gd name="T2" fmla="*/ 0 w 16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57">
                  <a:moveTo>
                    <a:pt x="0" y="0"/>
                  </a:moveTo>
                  <a:lnTo>
                    <a:pt x="16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507" y="2980"/>
              <a:ext cx="16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889" y="2598"/>
              <a:ext cx="0" cy="748"/>
            </a:xfrm>
            <a:custGeom>
              <a:avLst/>
              <a:gdLst>
                <a:gd name="T0" fmla="*/ 0 h 748"/>
                <a:gd name="T1" fmla="*/ 748 h 748"/>
                <a:gd name="T2" fmla="*/ 0 h 7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748">
                  <a:moveTo>
                    <a:pt x="0" y="0"/>
                  </a:moveTo>
                  <a:lnTo>
                    <a:pt x="0" y="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889" y="2598"/>
              <a:ext cx="0" cy="7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 flipV="1">
              <a:off x="252" y="2343"/>
              <a:ext cx="255" cy="2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1304" y="2598"/>
              <a:ext cx="0" cy="7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1734" y="2598"/>
              <a:ext cx="0" cy="7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20" y="2407"/>
              <a:ext cx="19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284" y="2216"/>
              <a:ext cx="25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1033" y="24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447" y="24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1861" y="24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1304" y="2343"/>
              <a:ext cx="844" cy="80"/>
            </a:xfrm>
            <a:custGeom>
              <a:avLst/>
              <a:gdLst>
                <a:gd name="T0" fmla="*/ 0 w 844"/>
                <a:gd name="T1" fmla="*/ 80 h 80"/>
                <a:gd name="T2" fmla="*/ 0 w 844"/>
                <a:gd name="T3" fmla="*/ 0 h 80"/>
                <a:gd name="T4" fmla="*/ 844 w 844"/>
                <a:gd name="T5" fmla="*/ 0 h 80"/>
                <a:gd name="T6" fmla="*/ 844 w 844"/>
                <a:gd name="T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4" h="80">
                  <a:moveTo>
                    <a:pt x="0" y="80"/>
                  </a:moveTo>
                  <a:lnTo>
                    <a:pt x="0" y="0"/>
                  </a:lnTo>
                  <a:lnTo>
                    <a:pt x="844" y="0"/>
                  </a:lnTo>
                  <a:lnTo>
                    <a:pt x="844" y="8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889" y="3378"/>
              <a:ext cx="845" cy="80"/>
            </a:xfrm>
            <a:custGeom>
              <a:avLst/>
              <a:gdLst>
                <a:gd name="T0" fmla="*/ 845 w 845"/>
                <a:gd name="T1" fmla="*/ 0 h 80"/>
                <a:gd name="T2" fmla="*/ 845 w 845"/>
                <a:gd name="T3" fmla="*/ 80 h 80"/>
                <a:gd name="T4" fmla="*/ 0 w 845"/>
                <a:gd name="T5" fmla="*/ 80 h 80"/>
                <a:gd name="T6" fmla="*/ 0 w 845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5" h="80">
                  <a:moveTo>
                    <a:pt x="845" y="0"/>
                  </a:moveTo>
                  <a:lnTo>
                    <a:pt x="845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a-IR"/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1909" y="2678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1479" y="2678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1065" y="2678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650" y="2678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1909" y="306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1495" y="306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1065" y="306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650" y="306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1686" y="2184"/>
              <a:ext cx="1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5248" name="Rectangle 66"/>
            <p:cNvSpPr>
              <a:spLocks noChangeArrowheads="1"/>
            </p:cNvSpPr>
            <p:nvPr/>
          </p:nvSpPr>
          <p:spPr bwMode="auto">
            <a:xfrm>
              <a:off x="1256" y="3442"/>
              <a:ext cx="1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5249" name="Rectangle 67"/>
            <p:cNvSpPr>
              <a:spLocks noChangeArrowheads="1"/>
            </p:cNvSpPr>
            <p:nvPr/>
          </p:nvSpPr>
          <p:spPr bwMode="auto">
            <a:xfrm>
              <a:off x="363" y="2678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5250" name="Rectangle 68"/>
            <p:cNvSpPr>
              <a:spLocks noChangeArrowheads="1"/>
            </p:cNvSpPr>
            <p:nvPr/>
          </p:nvSpPr>
          <p:spPr bwMode="auto">
            <a:xfrm>
              <a:off x="363" y="3060"/>
              <a:ext cx="1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a-IR" altLang="fa-IR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 </a:t>
              </a:r>
              <a:endParaRPr kumimoji="0" lang="fa-IR" altLang="fa-I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3" grpId="0"/>
      <p:bldP spid="12052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DA4481C-2BF3-47E1-883F-E207C249DC64}" type="slidenum">
              <a:rPr lang="en-US" altLang="fa-IR" sz="1300" b="0" smtClean="0">
                <a:latin typeface="Arial" panose="020B0604020202020204" pitchFamily="34" charset="0"/>
              </a:rPr>
              <a:pPr/>
              <a:t>14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190500"/>
            <a:ext cx="38544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More Examples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033963" y="1657350"/>
            <a:ext cx="2490787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m(0,4,5,7)</a:t>
            </a: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B' C'  + A C  </a:t>
            </a:r>
          </a:p>
        </p:txBody>
      </p:sp>
      <p:sp>
        <p:nvSpPr>
          <p:cNvPr id="1207303" name="Rectangle 7"/>
          <p:cNvSpPr>
            <a:spLocks noChangeArrowheads="1"/>
          </p:cNvSpPr>
          <p:nvPr/>
        </p:nvSpPr>
        <p:spPr bwMode="auto">
          <a:xfrm>
            <a:off x="4829175" y="4546600"/>
            <a:ext cx="2544763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F'(A,B,C)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m(1,2,3,6)</a:t>
            </a: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F' = B C'  + A' C</a:t>
            </a:r>
          </a:p>
        </p:txBody>
      </p:sp>
      <p:sp>
        <p:nvSpPr>
          <p:cNvPr id="1207305" name="Rectangle 9"/>
          <p:cNvSpPr>
            <a:spLocks noChangeArrowheads="1"/>
          </p:cNvSpPr>
          <p:nvPr/>
        </p:nvSpPr>
        <p:spPr bwMode="auto">
          <a:xfrm>
            <a:off x="3898900" y="4152900"/>
            <a:ext cx="50006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F' simply replaces 1's with 0's and vice versa</a:t>
            </a:r>
          </a:p>
        </p:txBody>
      </p:sp>
      <p:pic>
        <p:nvPicPr>
          <p:cNvPr id="2867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977900"/>
            <a:ext cx="31877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7307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3492500"/>
            <a:ext cx="31115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795963" y="825500"/>
            <a:ext cx="28082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Why not group m4 and m5?</a:t>
            </a:r>
          </a:p>
        </p:txBody>
      </p:sp>
      <p:sp>
        <p:nvSpPr>
          <p:cNvPr id="28682" name="Line 13"/>
          <p:cNvSpPr>
            <a:spLocks noChangeShapeType="1"/>
          </p:cNvSpPr>
          <p:nvPr/>
        </p:nvSpPr>
        <p:spPr bwMode="auto">
          <a:xfrm flipH="1">
            <a:off x="3419475" y="1052513"/>
            <a:ext cx="230505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8683" name="Line 14"/>
          <p:cNvSpPr>
            <a:spLocks noChangeShapeType="1"/>
          </p:cNvSpPr>
          <p:nvPr/>
        </p:nvSpPr>
        <p:spPr bwMode="auto">
          <a:xfrm flipH="1">
            <a:off x="3276600" y="1052513"/>
            <a:ext cx="2447925" cy="1512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0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303" grpId="0"/>
      <p:bldP spid="12073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9523369-241D-4B3E-862F-C24F9B56EEF4}" type="slidenum">
              <a:rPr lang="en-US" altLang="fa-IR" sz="1300" b="0" smtClean="0">
                <a:latin typeface="Arial" panose="020B0604020202020204" pitchFamily="34" charset="0"/>
              </a:rPr>
              <a:pPr/>
              <a:t>15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Simplification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362325"/>
          </a:xfrm>
        </p:spPr>
        <p:txBody>
          <a:bodyPr/>
          <a:lstStyle/>
          <a:p>
            <a:pPr marL="171450" indent="-285750" algn="l" rtl="0" eaLnBrk="1" hangingPunct="1"/>
            <a:r>
              <a:rPr lang="en-US" altLang="fa-IR" sz="3600" dirty="0"/>
              <a:t>If we have the Boolean expression (not the truth table)?</a:t>
            </a:r>
          </a:p>
          <a:p>
            <a:pPr marL="742950" lvl="1" indent="-285750" algn="l" rtl="0" eaLnBrk="1" hangingPunct="1"/>
            <a:r>
              <a:rPr lang="en-US" altLang="fa-IR" sz="2800" dirty="0" smtClean="0"/>
              <a:t> Enter </a:t>
            </a:r>
            <a:r>
              <a:rPr lang="en-US" altLang="fa-IR" sz="2800" dirty="0" err="1" smtClean="0"/>
              <a:t>minterms</a:t>
            </a:r>
            <a:r>
              <a:rPr lang="en-US" altLang="fa-IR" sz="2800" dirty="0" smtClean="0"/>
              <a:t> of the function into the map</a:t>
            </a:r>
          </a:p>
          <a:p>
            <a:pPr marL="742950" lvl="1" indent="-285750" algn="l" rtl="0" eaLnBrk="1" hangingPunct="1"/>
            <a:r>
              <a:rPr lang="en-US" altLang="fa-IR" sz="2800" dirty="0" smtClean="0"/>
              <a:t> Group terms</a:t>
            </a:r>
          </a:p>
          <a:p>
            <a:pPr algn="l" rtl="0" eaLnBrk="1" hangingPunct="1"/>
            <a:r>
              <a:rPr lang="en-US" altLang="fa-IR" sz="3600" dirty="0" smtClean="0"/>
              <a:t>Example: </a:t>
            </a:r>
          </a:p>
          <a:p>
            <a:pPr marL="742950" lvl="1" indent="-285750" algn="l" rtl="0" eaLnBrk="1" hangingPunct="1"/>
            <a:r>
              <a:rPr lang="en-US" altLang="fa-IR" sz="2800" dirty="0" smtClean="0"/>
              <a:t>                 f(</a:t>
            </a:r>
            <a:r>
              <a:rPr lang="en-US" altLang="fa-IR" sz="2800" dirty="0" err="1" smtClean="0"/>
              <a:t>a,b,c</a:t>
            </a:r>
            <a:r>
              <a:rPr lang="en-US" altLang="fa-IR" sz="2800" dirty="0" smtClean="0"/>
              <a:t>) = </a:t>
            </a:r>
            <a:r>
              <a:rPr lang="en-US" altLang="fa-IR" sz="2800" dirty="0" err="1" smtClean="0"/>
              <a:t>bc</a:t>
            </a:r>
            <a:r>
              <a:rPr lang="en-US" altLang="fa-IR" sz="28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800" dirty="0" smtClean="0"/>
              <a:t> + </a:t>
            </a:r>
            <a:r>
              <a:rPr lang="en-US" altLang="fa-IR" sz="2800" dirty="0" err="1" smtClean="0"/>
              <a:t>abc</a:t>
            </a:r>
            <a:r>
              <a:rPr lang="en-US" altLang="fa-IR" sz="2800" dirty="0" smtClean="0"/>
              <a:t> + ab</a:t>
            </a:r>
            <a:r>
              <a:rPr lang="en-US" altLang="fa-IR" sz="2800" dirty="0" smtClean="0">
                <a:latin typeface="Comic Sans MS" panose="030F0702030302020204" pitchFamily="66" charset="0"/>
              </a:rPr>
              <a:t>’</a:t>
            </a:r>
            <a:endParaRPr lang="en-US" altLang="fa-IR" sz="2800" dirty="0" smtClean="0"/>
          </a:p>
          <a:p>
            <a:pPr marL="742950" lvl="1" indent="-285750" algn="l" rtl="0" eaLnBrk="1" hangingPunct="1"/>
            <a:endParaRPr lang="en-US" altLang="fa-IR" sz="2800" dirty="0" smtClean="0"/>
          </a:p>
        </p:txBody>
      </p:sp>
    </p:spTree>
    <p:extLst>
      <p:ext uri="{BB962C8B-B14F-4D97-AF65-F5344CB8AC3E}">
        <p14:creationId xmlns:p14="http://schemas.microsoft.com/office/powerpoint/2010/main" val="295094326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9523369-241D-4B3E-862F-C24F9B56EEF4}" type="slidenum">
              <a:rPr lang="en-US" altLang="fa-IR" sz="1300" b="0" smtClean="0">
                <a:latin typeface="Arial" panose="020B0604020202020204" pitchFamily="34" charset="0"/>
              </a:rPr>
              <a:pPr/>
              <a:t>16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Simplification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362325"/>
          </a:xfrm>
        </p:spPr>
        <p:txBody>
          <a:bodyPr/>
          <a:lstStyle/>
          <a:p>
            <a:pPr marL="171450" indent="-285750" algn="l" rtl="0" eaLnBrk="1" hangingPunct="1"/>
            <a:endParaRPr lang="en-US" altLang="fa-IR" sz="3600" dirty="0" smtClean="0"/>
          </a:p>
          <a:p>
            <a:pPr algn="l" rtl="0" eaLnBrk="1" hangingPunct="1"/>
            <a:r>
              <a:rPr lang="en-US" altLang="fa-IR" sz="3600" dirty="0" smtClean="0"/>
              <a:t>Example: </a:t>
            </a:r>
          </a:p>
          <a:p>
            <a:pPr marL="742950" lvl="1" indent="-285750" algn="l" rtl="0" eaLnBrk="1" hangingPunct="1"/>
            <a:r>
              <a:rPr lang="en-US" altLang="fa-IR" sz="2800" dirty="0" smtClean="0"/>
              <a:t>                 f(</a:t>
            </a:r>
            <a:r>
              <a:rPr lang="en-US" altLang="fa-IR" sz="2800" dirty="0" err="1" smtClean="0"/>
              <a:t>a,b,c</a:t>
            </a:r>
            <a:r>
              <a:rPr lang="en-US" altLang="fa-IR" sz="2800" dirty="0" smtClean="0"/>
              <a:t>) = </a:t>
            </a:r>
            <a:r>
              <a:rPr lang="en-US" altLang="fa-IR" sz="2800" dirty="0" err="1" smtClean="0"/>
              <a:t>bc</a:t>
            </a:r>
            <a:r>
              <a:rPr lang="en-US" altLang="fa-IR" sz="28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800" dirty="0" smtClean="0"/>
              <a:t> + </a:t>
            </a:r>
            <a:r>
              <a:rPr lang="en-US" altLang="fa-IR" sz="2800" dirty="0" err="1" smtClean="0"/>
              <a:t>abc</a:t>
            </a:r>
            <a:r>
              <a:rPr lang="en-US" altLang="fa-IR" sz="2800" dirty="0" smtClean="0"/>
              <a:t> + ab</a:t>
            </a:r>
            <a:r>
              <a:rPr lang="en-US" altLang="fa-IR" sz="2800" dirty="0" smtClean="0">
                <a:latin typeface="Comic Sans MS" panose="030F0702030302020204" pitchFamily="66" charset="0"/>
              </a:rPr>
              <a:t>’</a:t>
            </a:r>
            <a:endParaRPr lang="en-US" altLang="fa-IR" sz="2800" dirty="0" smtClean="0"/>
          </a:p>
          <a:p>
            <a:pPr marL="742950" lvl="1" indent="-285750" algn="l" rtl="0" eaLnBrk="1" hangingPunct="1"/>
            <a:endParaRPr lang="en-US" altLang="fa-IR" sz="2800" dirty="0" smtClean="0"/>
          </a:p>
        </p:txBody>
      </p:sp>
      <p:graphicFrame>
        <p:nvGraphicFramePr>
          <p:cNvPr id="1210422" name="Group 54"/>
          <p:cNvGraphicFramePr>
            <a:graphicFrameLocks noGrp="1"/>
          </p:cNvGraphicFramePr>
          <p:nvPr/>
        </p:nvGraphicFramePr>
        <p:xfrm>
          <a:off x="6248400" y="4114800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10390" name="Text Box 22"/>
          <p:cNvSpPr txBox="1">
            <a:spLocks noChangeArrowheads="1"/>
          </p:cNvSpPr>
          <p:nvPr/>
        </p:nvSpPr>
        <p:spPr bwMode="auto">
          <a:xfrm>
            <a:off x="5776913" y="3738563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400" b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210391" name="Text Box 23"/>
          <p:cNvSpPr txBox="1">
            <a:spLocks noChangeArrowheads="1"/>
          </p:cNvSpPr>
          <p:nvPr/>
        </p:nvSpPr>
        <p:spPr bwMode="auto">
          <a:xfrm>
            <a:off x="5943600" y="3586163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400" b="0">
                <a:latin typeface="Comic Sans MS" panose="030F0702030302020204" pitchFamily="66" charset="0"/>
              </a:rPr>
              <a:t>ab</a:t>
            </a:r>
          </a:p>
        </p:txBody>
      </p:sp>
      <p:sp>
        <p:nvSpPr>
          <p:cNvPr id="1210392" name="Line 24"/>
          <p:cNvSpPr>
            <a:spLocks noChangeShapeType="1"/>
          </p:cNvSpPr>
          <p:nvPr/>
        </p:nvSpPr>
        <p:spPr bwMode="auto">
          <a:xfrm flipH="1" flipV="1">
            <a:off x="5867400" y="37338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1210393" name="Rectangle 25"/>
          <p:cNvSpPr>
            <a:spLocks noChangeArrowheads="1"/>
          </p:cNvSpPr>
          <p:nvPr/>
        </p:nvSpPr>
        <p:spPr bwMode="auto">
          <a:xfrm>
            <a:off x="6934200" y="4191000"/>
            <a:ext cx="1166813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10394" name="Rectangle 26"/>
          <p:cNvSpPr>
            <a:spLocks noChangeArrowheads="1"/>
          </p:cNvSpPr>
          <p:nvPr/>
        </p:nvSpPr>
        <p:spPr bwMode="auto">
          <a:xfrm>
            <a:off x="7693025" y="4724400"/>
            <a:ext cx="407988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10395" name="Rectangle 27"/>
          <p:cNvSpPr>
            <a:spLocks noChangeArrowheads="1"/>
          </p:cNvSpPr>
          <p:nvPr/>
        </p:nvSpPr>
        <p:spPr bwMode="auto">
          <a:xfrm>
            <a:off x="8294688" y="4191000"/>
            <a:ext cx="381000" cy="914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10396" name="Line 28"/>
          <p:cNvSpPr>
            <a:spLocks noChangeShapeType="1"/>
          </p:cNvSpPr>
          <p:nvPr/>
        </p:nvSpPr>
        <p:spPr bwMode="auto">
          <a:xfrm>
            <a:off x="6732588" y="3284538"/>
            <a:ext cx="1655762" cy="10080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1210397" name="Line 29"/>
          <p:cNvSpPr>
            <a:spLocks noChangeShapeType="1"/>
          </p:cNvSpPr>
          <p:nvPr/>
        </p:nvSpPr>
        <p:spPr bwMode="auto">
          <a:xfrm>
            <a:off x="6084888" y="3284538"/>
            <a:ext cx="1727200" cy="15128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1210398" name="Freeform 30"/>
          <p:cNvSpPr>
            <a:spLocks/>
          </p:cNvSpPr>
          <p:nvPr/>
        </p:nvSpPr>
        <p:spPr bwMode="auto">
          <a:xfrm>
            <a:off x="4859338" y="3284538"/>
            <a:ext cx="2151062" cy="1058862"/>
          </a:xfrm>
          <a:custGeom>
            <a:avLst/>
            <a:gdLst>
              <a:gd name="T0" fmla="*/ 0 w 1344"/>
              <a:gd name="T1" fmla="*/ 0 h 768"/>
              <a:gd name="T2" fmla="*/ 2147483646 w 1344"/>
              <a:gd name="T3" fmla="*/ 2147483646 h 768"/>
              <a:gd name="T4" fmla="*/ 2147483646 w 1344"/>
              <a:gd name="T5" fmla="*/ 2147483646 h 768"/>
              <a:gd name="T6" fmla="*/ 0 60000 65536"/>
              <a:gd name="T7" fmla="*/ 0 60000 65536"/>
              <a:gd name="T8" fmla="*/ 0 60000 65536"/>
              <a:gd name="T9" fmla="*/ 0 w 1344"/>
              <a:gd name="T10" fmla="*/ 0 h 768"/>
              <a:gd name="T11" fmla="*/ 1344 w 134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768">
                <a:moveTo>
                  <a:pt x="0" y="0"/>
                </a:moveTo>
                <a:lnTo>
                  <a:pt x="797" y="274"/>
                </a:lnTo>
                <a:lnTo>
                  <a:pt x="1344" y="76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graphicFrame>
        <p:nvGraphicFramePr>
          <p:cNvPr id="1210440" name="Group 72"/>
          <p:cNvGraphicFramePr>
            <a:graphicFrameLocks noGrp="1"/>
          </p:cNvGraphicFramePr>
          <p:nvPr/>
        </p:nvGraphicFramePr>
        <p:xfrm>
          <a:off x="1409700" y="5019675"/>
          <a:ext cx="2498725" cy="1073150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10417" name="Rectangle 49"/>
          <p:cNvSpPr>
            <a:spLocks noChangeArrowheads="1"/>
          </p:cNvSpPr>
          <p:nvPr/>
        </p:nvSpPr>
        <p:spPr bwMode="auto">
          <a:xfrm>
            <a:off x="2195513" y="5095875"/>
            <a:ext cx="1036637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10418" name="Rectangle 50"/>
          <p:cNvSpPr>
            <a:spLocks noChangeArrowheads="1"/>
          </p:cNvSpPr>
          <p:nvPr/>
        </p:nvSpPr>
        <p:spPr bwMode="auto">
          <a:xfrm>
            <a:off x="2781300" y="4943475"/>
            <a:ext cx="1071563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10419" name="Line 51"/>
          <p:cNvSpPr>
            <a:spLocks noChangeShapeType="1"/>
          </p:cNvSpPr>
          <p:nvPr/>
        </p:nvSpPr>
        <p:spPr bwMode="auto">
          <a:xfrm flipH="1">
            <a:off x="2484438" y="4508500"/>
            <a:ext cx="1152525" cy="5762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1210420" name="Line 52"/>
          <p:cNvSpPr>
            <a:spLocks noChangeShapeType="1"/>
          </p:cNvSpPr>
          <p:nvPr/>
        </p:nvSpPr>
        <p:spPr bwMode="auto">
          <a:xfrm flipH="1">
            <a:off x="3779838" y="4508500"/>
            <a:ext cx="576262" cy="5762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1210425" name="Rectangle 57"/>
          <p:cNvSpPr>
            <a:spLocks noChangeArrowheads="1"/>
          </p:cNvSpPr>
          <p:nvPr/>
        </p:nvSpPr>
        <p:spPr bwMode="auto">
          <a:xfrm>
            <a:off x="1635125" y="472440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00 </a:t>
            </a:r>
            <a:endParaRPr lang="en-US" altLang="fa-IR" b="0"/>
          </a:p>
        </p:txBody>
      </p:sp>
      <p:sp>
        <p:nvSpPr>
          <p:cNvPr id="1210426" name="Rectangle 58"/>
          <p:cNvSpPr>
            <a:spLocks noChangeArrowheads="1"/>
          </p:cNvSpPr>
          <p:nvPr/>
        </p:nvSpPr>
        <p:spPr bwMode="auto">
          <a:xfrm>
            <a:off x="2273300" y="472440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01 </a:t>
            </a:r>
            <a:endParaRPr lang="en-US" altLang="fa-IR" b="0"/>
          </a:p>
        </p:txBody>
      </p:sp>
      <p:sp>
        <p:nvSpPr>
          <p:cNvPr id="1210427" name="Rectangle 59"/>
          <p:cNvSpPr>
            <a:spLocks noChangeArrowheads="1"/>
          </p:cNvSpPr>
          <p:nvPr/>
        </p:nvSpPr>
        <p:spPr bwMode="auto">
          <a:xfrm>
            <a:off x="2921000" y="472440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11 </a:t>
            </a:r>
            <a:endParaRPr lang="en-US" altLang="fa-IR" b="0"/>
          </a:p>
        </p:txBody>
      </p:sp>
      <p:sp>
        <p:nvSpPr>
          <p:cNvPr id="1210428" name="Rectangle 60"/>
          <p:cNvSpPr>
            <a:spLocks noChangeArrowheads="1"/>
          </p:cNvSpPr>
          <p:nvPr/>
        </p:nvSpPr>
        <p:spPr bwMode="auto">
          <a:xfrm>
            <a:off x="3497263" y="472440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10 </a:t>
            </a:r>
            <a:endParaRPr lang="en-US" altLang="fa-IR" b="0"/>
          </a:p>
        </p:txBody>
      </p:sp>
      <p:sp>
        <p:nvSpPr>
          <p:cNvPr id="1210429" name="Rectangle 61"/>
          <p:cNvSpPr>
            <a:spLocks noChangeArrowheads="1"/>
          </p:cNvSpPr>
          <p:nvPr/>
        </p:nvSpPr>
        <p:spPr bwMode="auto">
          <a:xfrm>
            <a:off x="1187450" y="515620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210430" name="Rectangle 62"/>
          <p:cNvSpPr>
            <a:spLocks noChangeArrowheads="1"/>
          </p:cNvSpPr>
          <p:nvPr/>
        </p:nvSpPr>
        <p:spPr bwMode="auto">
          <a:xfrm>
            <a:off x="1133475" y="56943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sp>
        <p:nvSpPr>
          <p:cNvPr id="1210431" name="Rectangle 63"/>
          <p:cNvSpPr>
            <a:spLocks noChangeArrowheads="1"/>
          </p:cNvSpPr>
          <p:nvPr/>
        </p:nvSpPr>
        <p:spPr bwMode="auto">
          <a:xfrm>
            <a:off x="6459538" y="386080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00 </a:t>
            </a:r>
            <a:endParaRPr lang="en-US" altLang="fa-IR" b="0"/>
          </a:p>
        </p:txBody>
      </p:sp>
      <p:sp>
        <p:nvSpPr>
          <p:cNvPr id="1210432" name="Rectangle 64"/>
          <p:cNvSpPr>
            <a:spLocks noChangeArrowheads="1"/>
          </p:cNvSpPr>
          <p:nvPr/>
        </p:nvSpPr>
        <p:spPr bwMode="auto">
          <a:xfrm>
            <a:off x="7097713" y="386080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01 </a:t>
            </a:r>
            <a:endParaRPr lang="en-US" altLang="fa-IR" b="0"/>
          </a:p>
        </p:txBody>
      </p:sp>
      <p:sp>
        <p:nvSpPr>
          <p:cNvPr id="1210433" name="Rectangle 65"/>
          <p:cNvSpPr>
            <a:spLocks noChangeArrowheads="1"/>
          </p:cNvSpPr>
          <p:nvPr/>
        </p:nvSpPr>
        <p:spPr bwMode="auto">
          <a:xfrm>
            <a:off x="7745413" y="386080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11 </a:t>
            </a:r>
            <a:endParaRPr lang="en-US" altLang="fa-IR" b="0"/>
          </a:p>
        </p:txBody>
      </p:sp>
      <p:sp>
        <p:nvSpPr>
          <p:cNvPr id="1210434" name="Rectangle 66"/>
          <p:cNvSpPr>
            <a:spLocks noChangeArrowheads="1"/>
          </p:cNvSpPr>
          <p:nvPr/>
        </p:nvSpPr>
        <p:spPr bwMode="auto">
          <a:xfrm>
            <a:off x="8321675" y="386080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10 </a:t>
            </a:r>
            <a:endParaRPr lang="en-US" altLang="fa-IR" b="0"/>
          </a:p>
        </p:txBody>
      </p:sp>
      <p:sp>
        <p:nvSpPr>
          <p:cNvPr id="1210435" name="Rectangle 67"/>
          <p:cNvSpPr>
            <a:spLocks noChangeArrowheads="1"/>
          </p:cNvSpPr>
          <p:nvPr/>
        </p:nvSpPr>
        <p:spPr bwMode="auto">
          <a:xfrm>
            <a:off x="6011863" y="429260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210436" name="Rectangle 68"/>
          <p:cNvSpPr>
            <a:spLocks noChangeArrowheads="1"/>
          </p:cNvSpPr>
          <p:nvPr/>
        </p:nvSpPr>
        <p:spPr bwMode="auto">
          <a:xfrm>
            <a:off x="5957888" y="48307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sp>
        <p:nvSpPr>
          <p:cNvPr id="1210437" name="Text Box 69"/>
          <p:cNvSpPr txBox="1">
            <a:spLocks noChangeArrowheads="1"/>
          </p:cNvSpPr>
          <p:nvPr/>
        </p:nvSpPr>
        <p:spPr bwMode="auto">
          <a:xfrm>
            <a:off x="971550" y="4660900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400" b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210438" name="Text Box 70"/>
          <p:cNvSpPr txBox="1">
            <a:spLocks noChangeArrowheads="1"/>
          </p:cNvSpPr>
          <p:nvPr/>
        </p:nvSpPr>
        <p:spPr bwMode="auto">
          <a:xfrm>
            <a:off x="1138238" y="450850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400" b="0">
                <a:latin typeface="Comic Sans MS" panose="030F0702030302020204" pitchFamily="66" charset="0"/>
              </a:rPr>
              <a:t>ab</a:t>
            </a:r>
          </a:p>
        </p:txBody>
      </p:sp>
      <p:sp>
        <p:nvSpPr>
          <p:cNvPr id="1210439" name="Line 71"/>
          <p:cNvSpPr>
            <a:spLocks noChangeShapeType="1"/>
          </p:cNvSpPr>
          <p:nvPr/>
        </p:nvSpPr>
        <p:spPr bwMode="auto">
          <a:xfrm flipH="1" flipV="1">
            <a:off x="1062038" y="4656138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1210441" name="Rectangle 73"/>
          <p:cNvSpPr>
            <a:spLocks noChangeArrowheads="1"/>
          </p:cNvSpPr>
          <p:nvPr/>
        </p:nvSpPr>
        <p:spPr bwMode="auto">
          <a:xfrm>
            <a:off x="-36513" y="3500438"/>
            <a:ext cx="7772401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fa-IR" sz="28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Result: f(a,b,c) = bc</a:t>
            </a:r>
            <a:r>
              <a:rPr lang="en-US" altLang="fa-IR" sz="2800" b="0">
                <a:solidFill>
                  <a:srgbClr val="0000FF"/>
                </a:solidFill>
                <a:latin typeface="Comic Sans MS" panose="030F0702030302020204" pitchFamily="66" charset="0"/>
                <a:cs typeface="Zar" panose="00000400000000000000" pitchFamily="2" charset="-78"/>
              </a:rPr>
              <a:t>’</a:t>
            </a:r>
            <a:r>
              <a:rPr lang="en-US" altLang="fa-IR" sz="28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+ a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1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1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1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1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1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1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1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1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1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1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1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1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1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1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1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21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1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1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1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1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1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21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1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21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21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21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21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21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90" grpId="0"/>
      <p:bldP spid="1210391" grpId="0"/>
      <p:bldP spid="1210392" grpId="0" animBg="1"/>
      <p:bldP spid="1210393" grpId="0" animBg="1"/>
      <p:bldP spid="1210394" grpId="0" animBg="1"/>
      <p:bldP spid="1210395" grpId="0" animBg="1"/>
      <p:bldP spid="1210396" grpId="0" animBg="1"/>
      <p:bldP spid="1210397" grpId="0" animBg="1"/>
      <p:bldP spid="1210398" grpId="0" animBg="1"/>
      <p:bldP spid="1210417" grpId="0" animBg="1"/>
      <p:bldP spid="1210418" grpId="0" animBg="1"/>
      <p:bldP spid="1210419" grpId="0" animBg="1"/>
      <p:bldP spid="1210420" grpId="0" animBg="1"/>
      <p:bldP spid="1210425" grpId="0"/>
      <p:bldP spid="1210426" grpId="0"/>
      <p:bldP spid="1210427" grpId="0"/>
      <p:bldP spid="1210428" grpId="0"/>
      <p:bldP spid="1210429" grpId="0"/>
      <p:bldP spid="1210430" grpId="0"/>
      <p:bldP spid="1210431" grpId="0"/>
      <p:bldP spid="1210432" grpId="0"/>
      <p:bldP spid="1210433" grpId="0"/>
      <p:bldP spid="1210434" grpId="0"/>
      <p:bldP spid="1210435" grpId="0"/>
      <p:bldP spid="1210436" grpId="0"/>
      <p:bldP spid="1210437" grpId="0"/>
      <p:bldP spid="1210438" grpId="0"/>
      <p:bldP spid="1210439" grpId="0" animBg="1"/>
      <p:bldP spid="12104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F61ACEF-D9D7-40AD-A2F2-A7FB82E7EC8D}" type="slidenum">
              <a:rPr lang="en-US" altLang="fa-IR" sz="1300" b="0" smtClean="0">
                <a:latin typeface="Arial" panose="020B0604020202020204" pitchFamily="34" charset="0"/>
              </a:rPr>
              <a:pPr/>
              <a:t>17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476250"/>
            <a:ext cx="3713162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4-Variable Map</a:t>
            </a:r>
          </a:p>
        </p:txBody>
      </p:sp>
      <p:sp>
        <p:nvSpPr>
          <p:cNvPr id="1212420" name="Rectangle 4"/>
          <p:cNvSpPr>
            <a:spLocks noChangeArrowheads="1"/>
          </p:cNvSpPr>
          <p:nvPr/>
        </p:nvSpPr>
        <p:spPr bwMode="auto">
          <a:xfrm>
            <a:off x="3556000" y="1447800"/>
            <a:ext cx="45608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F(A,B,C,D)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m(0,2,3,5,6,7,8,10,11,14,15)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</a:t>
            </a:r>
          </a:p>
        </p:txBody>
      </p:sp>
      <p:pic>
        <p:nvPicPr>
          <p:cNvPr id="1212421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447800"/>
            <a:ext cx="32639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0"/>
          <p:cNvSpPr>
            <a:spLocks noChangeArrowheads="1"/>
          </p:cNvSpPr>
          <p:nvPr/>
        </p:nvSpPr>
        <p:spPr bwMode="auto">
          <a:xfrm>
            <a:off x="7550150" y="5014913"/>
            <a:ext cx="808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10</a:t>
            </a:r>
          </a:p>
        </p:txBody>
      </p:sp>
      <p:sp>
        <p:nvSpPr>
          <p:cNvPr id="32775" name="Rectangle 81"/>
          <p:cNvSpPr>
            <a:spLocks noChangeArrowheads="1"/>
          </p:cNvSpPr>
          <p:nvPr/>
        </p:nvSpPr>
        <p:spPr bwMode="auto">
          <a:xfrm>
            <a:off x="6742113" y="5014913"/>
            <a:ext cx="8080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14</a:t>
            </a:r>
          </a:p>
        </p:txBody>
      </p:sp>
      <p:sp>
        <p:nvSpPr>
          <p:cNvPr id="32776" name="Rectangle 82"/>
          <p:cNvSpPr>
            <a:spLocks noChangeArrowheads="1"/>
          </p:cNvSpPr>
          <p:nvPr/>
        </p:nvSpPr>
        <p:spPr bwMode="auto">
          <a:xfrm>
            <a:off x="5935663" y="5014913"/>
            <a:ext cx="8064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6</a:t>
            </a:r>
          </a:p>
        </p:txBody>
      </p:sp>
      <p:sp>
        <p:nvSpPr>
          <p:cNvPr id="32777" name="Rectangle 83"/>
          <p:cNvSpPr>
            <a:spLocks noChangeArrowheads="1"/>
          </p:cNvSpPr>
          <p:nvPr/>
        </p:nvSpPr>
        <p:spPr bwMode="auto">
          <a:xfrm>
            <a:off x="5127625" y="5014913"/>
            <a:ext cx="808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</a:p>
        </p:txBody>
      </p:sp>
      <p:sp>
        <p:nvSpPr>
          <p:cNvPr id="32778" name="Rectangle 84"/>
          <p:cNvSpPr>
            <a:spLocks noChangeArrowheads="1"/>
          </p:cNvSpPr>
          <p:nvPr/>
        </p:nvSpPr>
        <p:spPr bwMode="auto">
          <a:xfrm>
            <a:off x="4356100" y="5164138"/>
            <a:ext cx="808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10</a:t>
            </a:r>
          </a:p>
        </p:txBody>
      </p:sp>
      <p:sp>
        <p:nvSpPr>
          <p:cNvPr id="32779" name="Rectangle 85"/>
          <p:cNvSpPr>
            <a:spLocks noChangeArrowheads="1"/>
          </p:cNvSpPr>
          <p:nvPr/>
        </p:nvSpPr>
        <p:spPr bwMode="auto">
          <a:xfrm>
            <a:off x="7550150" y="4445000"/>
            <a:ext cx="808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11</a:t>
            </a:r>
          </a:p>
        </p:txBody>
      </p:sp>
      <p:sp>
        <p:nvSpPr>
          <p:cNvPr id="32780" name="Rectangle 86"/>
          <p:cNvSpPr>
            <a:spLocks noChangeArrowheads="1"/>
          </p:cNvSpPr>
          <p:nvPr/>
        </p:nvSpPr>
        <p:spPr bwMode="auto">
          <a:xfrm>
            <a:off x="6742113" y="4445000"/>
            <a:ext cx="80803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15</a:t>
            </a:r>
          </a:p>
        </p:txBody>
      </p:sp>
      <p:sp>
        <p:nvSpPr>
          <p:cNvPr id="32781" name="Rectangle 87"/>
          <p:cNvSpPr>
            <a:spLocks noChangeArrowheads="1"/>
          </p:cNvSpPr>
          <p:nvPr/>
        </p:nvSpPr>
        <p:spPr bwMode="auto">
          <a:xfrm>
            <a:off x="5935663" y="4445000"/>
            <a:ext cx="806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7</a:t>
            </a:r>
          </a:p>
        </p:txBody>
      </p:sp>
      <p:sp>
        <p:nvSpPr>
          <p:cNvPr id="32782" name="Rectangle 88"/>
          <p:cNvSpPr>
            <a:spLocks noChangeArrowheads="1"/>
          </p:cNvSpPr>
          <p:nvPr/>
        </p:nvSpPr>
        <p:spPr bwMode="auto">
          <a:xfrm>
            <a:off x="5127625" y="4445000"/>
            <a:ext cx="808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3</a:t>
            </a:r>
          </a:p>
        </p:txBody>
      </p:sp>
      <p:sp>
        <p:nvSpPr>
          <p:cNvPr id="32783" name="Rectangle 89"/>
          <p:cNvSpPr>
            <a:spLocks noChangeArrowheads="1"/>
          </p:cNvSpPr>
          <p:nvPr/>
        </p:nvSpPr>
        <p:spPr bwMode="auto">
          <a:xfrm>
            <a:off x="4356100" y="4594225"/>
            <a:ext cx="808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11</a:t>
            </a:r>
          </a:p>
        </p:txBody>
      </p:sp>
      <p:sp>
        <p:nvSpPr>
          <p:cNvPr id="32784" name="Rectangle 90"/>
          <p:cNvSpPr>
            <a:spLocks noChangeArrowheads="1"/>
          </p:cNvSpPr>
          <p:nvPr/>
        </p:nvSpPr>
        <p:spPr bwMode="auto">
          <a:xfrm>
            <a:off x="7550150" y="3875088"/>
            <a:ext cx="808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9</a:t>
            </a:r>
          </a:p>
        </p:txBody>
      </p:sp>
      <p:sp>
        <p:nvSpPr>
          <p:cNvPr id="32785" name="Rectangle 91"/>
          <p:cNvSpPr>
            <a:spLocks noChangeArrowheads="1"/>
          </p:cNvSpPr>
          <p:nvPr/>
        </p:nvSpPr>
        <p:spPr bwMode="auto">
          <a:xfrm>
            <a:off x="6742113" y="3875088"/>
            <a:ext cx="8080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13</a:t>
            </a:r>
          </a:p>
        </p:txBody>
      </p:sp>
      <p:sp>
        <p:nvSpPr>
          <p:cNvPr id="32786" name="Rectangle 92"/>
          <p:cNvSpPr>
            <a:spLocks noChangeArrowheads="1"/>
          </p:cNvSpPr>
          <p:nvPr/>
        </p:nvSpPr>
        <p:spPr bwMode="auto">
          <a:xfrm>
            <a:off x="5935663" y="3875088"/>
            <a:ext cx="8064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5</a:t>
            </a:r>
          </a:p>
        </p:txBody>
      </p:sp>
      <p:sp>
        <p:nvSpPr>
          <p:cNvPr id="32787" name="Rectangle 93"/>
          <p:cNvSpPr>
            <a:spLocks noChangeArrowheads="1"/>
          </p:cNvSpPr>
          <p:nvPr/>
        </p:nvSpPr>
        <p:spPr bwMode="auto">
          <a:xfrm>
            <a:off x="5127625" y="3875088"/>
            <a:ext cx="808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</a:p>
        </p:txBody>
      </p:sp>
      <p:sp>
        <p:nvSpPr>
          <p:cNvPr id="32788" name="Rectangle 94"/>
          <p:cNvSpPr>
            <a:spLocks noChangeArrowheads="1"/>
          </p:cNvSpPr>
          <p:nvPr/>
        </p:nvSpPr>
        <p:spPr bwMode="auto">
          <a:xfrm>
            <a:off x="4356100" y="4024313"/>
            <a:ext cx="808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01</a:t>
            </a:r>
          </a:p>
        </p:txBody>
      </p:sp>
      <p:sp>
        <p:nvSpPr>
          <p:cNvPr id="32789" name="Rectangle 95"/>
          <p:cNvSpPr>
            <a:spLocks noChangeArrowheads="1"/>
          </p:cNvSpPr>
          <p:nvPr/>
        </p:nvSpPr>
        <p:spPr bwMode="auto">
          <a:xfrm>
            <a:off x="7550150" y="3306763"/>
            <a:ext cx="8080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8</a:t>
            </a:r>
          </a:p>
        </p:txBody>
      </p:sp>
      <p:sp>
        <p:nvSpPr>
          <p:cNvPr id="32790" name="Rectangle 96"/>
          <p:cNvSpPr>
            <a:spLocks noChangeArrowheads="1"/>
          </p:cNvSpPr>
          <p:nvPr/>
        </p:nvSpPr>
        <p:spPr bwMode="auto">
          <a:xfrm>
            <a:off x="6742113" y="3306763"/>
            <a:ext cx="8080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12</a:t>
            </a:r>
          </a:p>
        </p:txBody>
      </p:sp>
      <p:sp>
        <p:nvSpPr>
          <p:cNvPr id="32791" name="Rectangle 97"/>
          <p:cNvSpPr>
            <a:spLocks noChangeArrowheads="1"/>
          </p:cNvSpPr>
          <p:nvPr/>
        </p:nvSpPr>
        <p:spPr bwMode="auto">
          <a:xfrm>
            <a:off x="5935663" y="3306763"/>
            <a:ext cx="8064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4</a:t>
            </a:r>
          </a:p>
        </p:txBody>
      </p:sp>
      <p:sp>
        <p:nvSpPr>
          <p:cNvPr id="32792" name="Rectangle 98"/>
          <p:cNvSpPr>
            <a:spLocks noChangeArrowheads="1"/>
          </p:cNvSpPr>
          <p:nvPr/>
        </p:nvSpPr>
        <p:spPr bwMode="auto">
          <a:xfrm>
            <a:off x="5127625" y="3306763"/>
            <a:ext cx="8080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m</a:t>
            </a:r>
            <a:r>
              <a:rPr lang="en-US" altLang="fa-IR" sz="21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0</a:t>
            </a:r>
          </a:p>
        </p:txBody>
      </p:sp>
      <p:sp>
        <p:nvSpPr>
          <p:cNvPr id="32793" name="Rectangle 99"/>
          <p:cNvSpPr>
            <a:spLocks noChangeArrowheads="1"/>
          </p:cNvSpPr>
          <p:nvPr/>
        </p:nvSpPr>
        <p:spPr bwMode="auto">
          <a:xfrm>
            <a:off x="4356100" y="3455988"/>
            <a:ext cx="8080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00</a:t>
            </a:r>
          </a:p>
        </p:txBody>
      </p:sp>
      <p:sp>
        <p:nvSpPr>
          <p:cNvPr id="32794" name="Rectangle 100"/>
          <p:cNvSpPr>
            <a:spLocks noChangeArrowheads="1"/>
          </p:cNvSpPr>
          <p:nvPr/>
        </p:nvSpPr>
        <p:spPr bwMode="auto">
          <a:xfrm>
            <a:off x="7354888" y="2492375"/>
            <a:ext cx="80803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endParaRPr lang="en-US" altLang="fa-IR" sz="2100">
              <a:solidFill>
                <a:srgbClr val="003399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10</a:t>
            </a:r>
          </a:p>
        </p:txBody>
      </p:sp>
      <p:sp>
        <p:nvSpPr>
          <p:cNvPr id="32795" name="Rectangle 101"/>
          <p:cNvSpPr>
            <a:spLocks noChangeArrowheads="1"/>
          </p:cNvSpPr>
          <p:nvPr/>
        </p:nvSpPr>
        <p:spPr bwMode="auto">
          <a:xfrm>
            <a:off x="6546850" y="2492375"/>
            <a:ext cx="808038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endParaRPr lang="en-US" altLang="fa-IR" sz="2100">
              <a:solidFill>
                <a:srgbClr val="003399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11</a:t>
            </a:r>
          </a:p>
        </p:txBody>
      </p:sp>
      <p:sp>
        <p:nvSpPr>
          <p:cNvPr id="32796" name="Rectangle 102"/>
          <p:cNvSpPr>
            <a:spLocks noChangeArrowheads="1"/>
          </p:cNvSpPr>
          <p:nvPr/>
        </p:nvSpPr>
        <p:spPr bwMode="auto">
          <a:xfrm>
            <a:off x="5740400" y="2492375"/>
            <a:ext cx="80645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endParaRPr lang="en-US" altLang="fa-IR" sz="2100">
              <a:solidFill>
                <a:srgbClr val="003399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01</a:t>
            </a:r>
          </a:p>
        </p:txBody>
      </p:sp>
      <p:sp>
        <p:nvSpPr>
          <p:cNvPr id="32797" name="Rectangle 103"/>
          <p:cNvSpPr>
            <a:spLocks noChangeArrowheads="1"/>
          </p:cNvSpPr>
          <p:nvPr/>
        </p:nvSpPr>
        <p:spPr bwMode="auto">
          <a:xfrm>
            <a:off x="4932363" y="2492375"/>
            <a:ext cx="80803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endParaRPr lang="en-US" altLang="fa-IR" sz="2100">
              <a:solidFill>
                <a:srgbClr val="003399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algn="r" rtl="1" eaLnBrk="1" hangingPunct="1">
              <a:spcBef>
                <a:spcPct val="20000"/>
              </a:spcBef>
            </a:pPr>
            <a:r>
              <a:rPr lang="en-US" altLang="fa-IR" sz="21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00</a:t>
            </a:r>
          </a:p>
        </p:txBody>
      </p:sp>
      <p:sp>
        <p:nvSpPr>
          <p:cNvPr id="32798" name="Rectangle 104"/>
          <p:cNvSpPr>
            <a:spLocks noChangeArrowheads="1"/>
          </p:cNvSpPr>
          <p:nvPr/>
        </p:nvSpPr>
        <p:spPr bwMode="auto">
          <a:xfrm>
            <a:off x="4140200" y="2781300"/>
            <a:ext cx="8080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en-US" altLang="fa-IR" sz="3400" baseline="-25000">
                <a:solidFill>
                  <a:srgbClr val="003399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CD</a:t>
            </a:r>
          </a:p>
        </p:txBody>
      </p:sp>
      <p:sp>
        <p:nvSpPr>
          <p:cNvPr id="32799" name="Line 105"/>
          <p:cNvSpPr>
            <a:spLocks noChangeShapeType="1"/>
          </p:cNvSpPr>
          <p:nvPr/>
        </p:nvSpPr>
        <p:spPr bwMode="auto">
          <a:xfrm>
            <a:off x="4319588" y="2308225"/>
            <a:ext cx="808037" cy="99853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0" name="Line 106"/>
          <p:cNvSpPr>
            <a:spLocks noChangeShapeType="1"/>
          </p:cNvSpPr>
          <p:nvPr/>
        </p:nvSpPr>
        <p:spPr bwMode="auto">
          <a:xfrm>
            <a:off x="7550150" y="3306763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1" name="Line 107"/>
          <p:cNvSpPr>
            <a:spLocks noChangeShapeType="1"/>
          </p:cNvSpPr>
          <p:nvPr/>
        </p:nvSpPr>
        <p:spPr bwMode="auto">
          <a:xfrm>
            <a:off x="8358188" y="3298825"/>
            <a:ext cx="0" cy="22780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2" name="Line 108"/>
          <p:cNvSpPr>
            <a:spLocks noChangeShapeType="1"/>
          </p:cNvSpPr>
          <p:nvPr/>
        </p:nvSpPr>
        <p:spPr bwMode="auto">
          <a:xfrm>
            <a:off x="6742113" y="3306763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3" name="Line 109"/>
          <p:cNvSpPr>
            <a:spLocks noChangeShapeType="1"/>
          </p:cNvSpPr>
          <p:nvPr/>
        </p:nvSpPr>
        <p:spPr bwMode="auto">
          <a:xfrm>
            <a:off x="5935663" y="3306763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4" name="Line 110"/>
          <p:cNvSpPr>
            <a:spLocks noChangeShapeType="1"/>
          </p:cNvSpPr>
          <p:nvPr/>
        </p:nvSpPr>
        <p:spPr bwMode="auto">
          <a:xfrm>
            <a:off x="5157788" y="3298825"/>
            <a:ext cx="0" cy="2278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5" name="Line 111"/>
          <p:cNvSpPr>
            <a:spLocks noChangeShapeType="1"/>
          </p:cNvSpPr>
          <p:nvPr/>
        </p:nvSpPr>
        <p:spPr bwMode="auto">
          <a:xfrm>
            <a:off x="5157788" y="3298825"/>
            <a:ext cx="3230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6" name="Line 112"/>
          <p:cNvSpPr>
            <a:spLocks noChangeShapeType="1"/>
          </p:cNvSpPr>
          <p:nvPr/>
        </p:nvSpPr>
        <p:spPr bwMode="auto">
          <a:xfrm>
            <a:off x="5127625" y="3875088"/>
            <a:ext cx="3230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7" name="Line 113"/>
          <p:cNvSpPr>
            <a:spLocks noChangeShapeType="1"/>
          </p:cNvSpPr>
          <p:nvPr/>
        </p:nvSpPr>
        <p:spPr bwMode="auto">
          <a:xfrm>
            <a:off x="5127625" y="4445000"/>
            <a:ext cx="3230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8" name="Line 114"/>
          <p:cNvSpPr>
            <a:spLocks noChangeShapeType="1"/>
          </p:cNvSpPr>
          <p:nvPr/>
        </p:nvSpPr>
        <p:spPr bwMode="auto">
          <a:xfrm>
            <a:off x="5127625" y="5014913"/>
            <a:ext cx="3230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09" name="Line 115"/>
          <p:cNvSpPr>
            <a:spLocks noChangeShapeType="1"/>
          </p:cNvSpPr>
          <p:nvPr/>
        </p:nvSpPr>
        <p:spPr bwMode="auto">
          <a:xfrm>
            <a:off x="5127625" y="5584825"/>
            <a:ext cx="32305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fa-IR"/>
          </a:p>
        </p:txBody>
      </p:sp>
      <p:sp>
        <p:nvSpPr>
          <p:cNvPr id="32810" name="Text Box 116"/>
          <p:cNvSpPr txBox="1">
            <a:spLocks noChangeArrowheads="1"/>
          </p:cNvSpPr>
          <p:nvPr/>
        </p:nvSpPr>
        <p:spPr bwMode="auto">
          <a:xfrm>
            <a:off x="4738688" y="2466975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400">
                <a:solidFill>
                  <a:srgbClr val="003399"/>
                </a:solidFill>
                <a:latin typeface="Arial" panose="020B0604020202020204" pitchFamily="34" charset="0"/>
              </a:rPr>
              <a:t>AB</a:t>
            </a:r>
            <a:endParaRPr lang="en-US" altLang="fa-IR" sz="2400" baseline="-2500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1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FC74A47-4736-4AA3-AE2B-1836D0CA8470}" type="slidenum">
              <a:rPr lang="en-US" altLang="fa-IR" sz="1300" b="0" smtClean="0">
                <a:latin typeface="Arial" panose="020B0604020202020204" pitchFamily="34" charset="0"/>
              </a:rPr>
              <a:pPr/>
              <a:t>18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 smtClean="0"/>
              <a:t>Four-variable Map Simplification</a:t>
            </a:r>
          </a:p>
        </p:txBody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95425"/>
            <a:ext cx="8229600" cy="4525963"/>
          </a:xfrm>
        </p:spPr>
        <p:txBody>
          <a:bodyPr/>
          <a:lstStyle/>
          <a:p>
            <a:pPr marL="742950" lvl="1" indent="-285750" algn="l" rtl="0" eaLnBrk="1" hangingPunct="1">
              <a:spcBef>
                <a:spcPct val="60000"/>
              </a:spcBef>
            </a:pPr>
            <a:r>
              <a:rPr lang="en-US" altLang="fa-IR" sz="2400" dirty="0" smtClean="0"/>
              <a:t>One square represents a </a:t>
            </a:r>
            <a:r>
              <a:rPr lang="en-US" altLang="fa-IR" sz="2400" dirty="0" err="1" smtClean="0"/>
              <a:t>minterm</a:t>
            </a:r>
            <a:r>
              <a:rPr lang="en-US" altLang="fa-IR" sz="2400" dirty="0" smtClean="0"/>
              <a:t> of 4 literals.</a:t>
            </a:r>
          </a:p>
          <a:p>
            <a:pPr marL="742950" lvl="1" indent="-285750" algn="l" rtl="0" eaLnBrk="1" hangingPunct="1">
              <a:spcBef>
                <a:spcPct val="60000"/>
              </a:spcBef>
            </a:pPr>
            <a:r>
              <a:rPr lang="en-US" altLang="fa-IR" sz="2400" dirty="0" smtClean="0"/>
              <a:t>A rectangle of 2 adjacent squares represents a product term of 3 literals.</a:t>
            </a:r>
          </a:p>
          <a:p>
            <a:pPr marL="742950" lvl="1" indent="-285750" algn="l" rtl="0" eaLnBrk="1" hangingPunct="1">
              <a:spcBef>
                <a:spcPct val="60000"/>
              </a:spcBef>
            </a:pPr>
            <a:r>
              <a:rPr lang="en-US" altLang="fa-IR" sz="2400" dirty="0" smtClean="0"/>
              <a:t>A rectangle of 4 squares represents a product term of 2 literals.</a:t>
            </a:r>
          </a:p>
          <a:p>
            <a:pPr marL="742950" lvl="1" indent="-285750" algn="l" rtl="0" eaLnBrk="1" hangingPunct="1">
              <a:spcBef>
                <a:spcPct val="60000"/>
              </a:spcBef>
            </a:pPr>
            <a:r>
              <a:rPr lang="en-US" altLang="fa-IR" sz="2400" dirty="0" smtClean="0"/>
              <a:t>A rectangle of 8 squares represents a product term of 1 literal.</a:t>
            </a:r>
          </a:p>
          <a:p>
            <a:pPr marL="742950" lvl="1" indent="-285750" algn="l" rtl="0" eaLnBrk="1" hangingPunct="1">
              <a:spcBef>
                <a:spcPct val="60000"/>
              </a:spcBef>
            </a:pPr>
            <a:r>
              <a:rPr lang="en-US" altLang="fa-IR" sz="2400" dirty="0" smtClean="0"/>
              <a:t>A rectangle of 16 squares produces a function that is equal to logic 1.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0E4B87C-498B-4965-B942-24AB3650E76F}" type="slidenum">
              <a:rPr lang="en-US" altLang="fa-IR" sz="1300" b="0" smtClean="0">
                <a:latin typeface="Arial" panose="020B0604020202020204" pitchFamily="34" charset="0"/>
              </a:rPr>
              <a:pPr/>
              <a:t>19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333375"/>
            <a:ext cx="3713162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4-Variable Map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556000" y="1447800"/>
            <a:ext cx="45608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F(A,B,C,D)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m(0,2,3,5,6,7,8,10,11,14,15)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368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9750" y="4365625"/>
            <a:ext cx="7772400" cy="2016125"/>
          </a:xfrm>
          <a:noFill/>
        </p:spPr>
        <p:txBody>
          <a:bodyPr/>
          <a:lstStyle/>
          <a:p>
            <a:pPr marL="742950" lvl="1" indent="-285750" algn="l" rtl="0" eaLnBrk="1" hangingPunct="1"/>
            <a:r>
              <a:rPr lang="en-US" altLang="fa-IR" smtClean="0"/>
              <a:t>Find the </a:t>
            </a:r>
            <a:r>
              <a:rPr lang="en-US" altLang="fa-IR" b="1" smtClean="0"/>
              <a:t>smallest number</a:t>
            </a:r>
            <a:r>
              <a:rPr lang="en-US" altLang="fa-IR" smtClean="0"/>
              <a:t> of the </a:t>
            </a:r>
            <a:r>
              <a:rPr lang="en-US" altLang="fa-IR" b="1" smtClean="0"/>
              <a:t>largest possible subcubes</a:t>
            </a:r>
            <a:r>
              <a:rPr lang="en-US" altLang="fa-IR" smtClean="0"/>
              <a:t> that cover the ON-set</a:t>
            </a:r>
          </a:p>
          <a:p>
            <a:pPr marL="742950" lvl="1" indent="-285750" algn="l" rtl="0" eaLnBrk="1" hangingPunct="1"/>
            <a:endParaRPr lang="en-US" altLang="fa-IR" smtClean="0"/>
          </a:p>
        </p:txBody>
      </p:sp>
      <p:grpSp>
        <p:nvGrpSpPr>
          <p:cNvPr id="36870" name="Group 67"/>
          <p:cNvGrpSpPr>
            <a:grpSpLocks noChangeAspect="1"/>
          </p:cNvGrpSpPr>
          <p:nvPr/>
        </p:nvGrpSpPr>
        <p:grpSpPr bwMode="auto">
          <a:xfrm>
            <a:off x="323850" y="688975"/>
            <a:ext cx="3363913" cy="3340100"/>
            <a:chOff x="172" y="800"/>
            <a:chExt cx="2119" cy="2104"/>
          </a:xfrm>
        </p:grpSpPr>
        <p:sp>
          <p:nvSpPr>
            <p:cNvPr id="36871" name="AutoShape 66"/>
            <p:cNvSpPr>
              <a:spLocks noChangeAspect="1" noChangeArrowheads="1" noTextEdit="1"/>
            </p:cNvSpPr>
            <p:nvPr/>
          </p:nvSpPr>
          <p:spPr bwMode="auto">
            <a:xfrm>
              <a:off x="172" y="816"/>
              <a:ext cx="2056" cy="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2" name="Rectangle 74"/>
            <p:cNvSpPr>
              <a:spLocks noChangeArrowheads="1"/>
            </p:cNvSpPr>
            <p:nvPr/>
          </p:nvSpPr>
          <p:spPr bwMode="auto">
            <a:xfrm>
              <a:off x="347" y="879"/>
              <a:ext cx="25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fa-IR" altLang="fa-IR"/>
            </a:p>
          </p:txBody>
        </p:sp>
        <p:sp>
          <p:nvSpPr>
            <p:cNvPr id="36873" name="Rectangle 75"/>
            <p:cNvSpPr>
              <a:spLocks noChangeArrowheads="1"/>
            </p:cNvSpPr>
            <p:nvPr/>
          </p:nvSpPr>
          <p:spPr bwMode="auto">
            <a:xfrm>
              <a:off x="547" y="1222"/>
              <a:ext cx="1418" cy="12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36874" name="Freeform 76"/>
            <p:cNvSpPr>
              <a:spLocks/>
            </p:cNvSpPr>
            <p:nvPr/>
          </p:nvSpPr>
          <p:spPr bwMode="auto">
            <a:xfrm>
              <a:off x="539" y="1884"/>
              <a:ext cx="1418" cy="0"/>
            </a:xfrm>
            <a:custGeom>
              <a:avLst/>
              <a:gdLst>
                <a:gd name="T0" fmla="*/ 0 w 1418"/>
                <a:gd name="T1" fmla="*/ 1418 w 1418"/>
                <a:gd name="T2" fmla="*/ 0 w 1418"/>
                <a:gd name="T3" fmla="*/ 0 60000 65536"/>
                <a:gd name="T4" fmla="*/ 0 60000 65536"/>
                <a:gd name="T5" fmla="*/ 0 60000 65536"/>
                <a:gd name="T6" fmla="*/ 0 w 1418"/>
                <a:gd name="T7" fmla="*/ 1418 w 1418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418">
                  <a:moveTo>
                    <a:pt x="0" y="0"/>
                  </a:moveTo>
                  <a:lnTo>
                    <a:pt x="1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5" name="Line 77"/>
            <p:cNvSpPr>
              <a:spLocks noChangeShapeType="1"/>
            </p:cNvSpPr>
            <p:nvPr/>
          </p:nvSpPr>
          <p:spPr bwMode="auto">
            <a:xfrm>
              <a:off x="539" y="1884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6" name="Freeform 78"/>
            <p:cNvSpPr>
              <a:spLocks/>
            </p:cNvSpPr>
            <p:nvPr/>
          </p:nvSpPr>
          <p:spPr bwMode="auto">
            <a:xfrm>
              <a:off x="539" y="1549"/>
              <a:ext cx="1418" cy="0"/>
            </a:xfrm>
            <a:custGeom>
              <a:avLst/>
              <a:gdLst>
                <a:gd name="T0" fmla="*/ 0 w 1418"/>
                <a:gd name="T1" fmla="*/ 1418 w 1418"/>
                <a:gd name="T2" fmla="*/ 0 w 1418"/>
                <a:gd name="T3" fmla="*/ 0 60000 65536"/>
                <a:gd name="T4" fmla="*/ 0 60000 65536"/>
                <a:gd name="T5" fmla="*/ 0 60000 65536"/>
                <a:gd name="T6" fmla="*/ 0 w 1418"/>
                <a:gd name="T7" fmla="*/ 1418 w 1418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418">
                  <a:moveTo>
                    <a:pt x="0" y="0"/>
                  </a:moveTo>
                  <a:lnTo>
                    <a:pt x="1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7" name="Line 79"/>
            <p:cNvSpPr>
              <a:spLocks noChangeShapeType="1"/>
            </p:cNvSpPr>
            <p:nvPr/>
          </p:nvSpPr>
          <p:spPr bwMode="auto">
            <a:xfrm>
              <a:off x="539" y="1549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8" name="Line 80"/>
            <p:cNvSpPr>
              <a:spLocks noChangeShapeType="1"/>
            </p:cNvSpPr>
            <p:nvPr/>
          </p:nvSpPr>
          <p:spPr bwMode="auto">
            <a:xfrm>
              <a:off x="539" y="2203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9" name="Line 81"/>
            <p:cNvSpPr>
              <a:spLocks noChangeShapeType="1"/>
            </p:cNvSpPr>
            <p:nvPr/>
          </p:nvSpPr>
          <p:spPr bwMode="auto">
            <a:xfrm>
              <a:off x="1240" y="1214"/>
              <a:ext cx="0" cy="1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0" name="Line 82"/>
            <p:cNvSpPr>
              <a:spLocks noChangeShapeType="1"/>
            </p:cNvSpPr>
            <p:nvPr/>
          </p:nvSpPr>
          <p:spPr bwMode="auto">
            <a:xfrm>
              <a:off x="1606" y="1214"/>
              <a:ext cx="0" cy="1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1" name="Line 83"/>
            <p:cNvSpPr>
              <a:spLocks noChangeShapeType="1"/>
            </p:cNvSpPr>
            <p:nvPr/>
          </p:nvSpPr>
          <p:spPr bwMode="auto">
            <a:xfrm>
              <a:off x="889" y="1214"/>
              <a:ext cx="0" cy="1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2" name="Line 84"/>
            <p:cNvSpPr>
              <a:spLocks noChangeShapeType="1"/>
            </p:cNvSpPr>
            <p:nvPr/>
          </p:nvSpPr>
          <p:spPr bwMode="auto">
            <a:xfrm flipH="1" flipV="1">
              <a:off x="284" y="975"/>
              <a:ext cx="255" cy="2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3" name="Rectangle 85"/>
            <p:cNvSpPr>
              <a:spLocks noChangeArrowheads="1"/>
            </p:cNvSpPr>
            <p:nvPr/>
          </p:nvSpPr>
          <p:spPr bwMode="auto">
            <a:xfrm>
              <a:off x="650" y="10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fa-IR" altLang="fa-IR"/>
            </a:p>
          </p:txBody>
        </p:sp>
        <p:sp>
          <p:nvSpPr>
            <p:cNvPr id="36884" name="Rectangle 86"/>
            <p:cNvSpPr>
              <a:spLocks noChangeArrowheads="1"/>
            </p:cNvSpPr>
            <p:nvPr/>
          </p:nvSpPr>
          <p:spPr bwMode="auto">
            <a:xfrm>
              <a:off x="1001" y="10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fa-IR" altLang="fa-IR"/>
            </a:p>
          </p:txBody>
        </p:sp>
        <p:sp>
          <p:nvSpPr>
            <p:cNvPr id="36885" name="Rectangle 87"/>
            <p:cNvSpPr>
              <a:spLocks noChangeArrowheads="1"/>
            </p:cNvSpPr>
            <p:nvPr/>
          </p:nvSpPr>
          <p:spPr bwMode="auto">
            <a:xfrm>
              <a:off x="1351" y="1007"/>
              <a:ext cx="20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fa-IR" altLang="fa-IR"/>
            </a:p>
          </p:txBody>
        </p:sp>
        <p:sp>
          <p:nvSpPr>
            <p:cNvPr id="36886" name="Rectangle 88"/>
            <p:cNvSpPr>
              <a:spLocks noChangeArrowheads="1"/>
            </p:cNvSpPr>
            <p:nvPr/>
          </p:nvSpPr>
          <p:spPr bwMode="auto">
            <a:xfrm>
              <a:off x="1702" y="10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fa-IR" altLang="fa-IR"/>
            </a:p>
          </p:txBody>
        </p:sp>
        <p:sp>
          <p:nvSpPr>
            <p:cNvPr id="36887" name="Rectangle 89"/>
            <p:cNvSpPr>
              <a:spLocks noChangeArrowheads="1"/>
            </p:cNvSpPr>
            <p:nvPr/>
          </p:nvSpPr>
          <p:spPr bwMode="auto">
            <a:xfrm>
              <a:off x="682" y="1278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fa-IR" altLang="fa-IR"/>
            </a:p>
          </p:txBody>
        </p:sp>
        <p:sp>
          <p:nvSpPr>
            <p:cNvPr id="36888" name="Rectangle 90"/>
            <p:cNvSpPr>
              <a:spLocks noChangeArrowheads="1"/>
            </p:cNvSpPr>
            <p:nvPr/>
          </p:nvSpPr>
          <p:spPr bwMode="auto">
            <a:xfrm>
              <a:off x="1033" y="1278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fa-IR" altLang="fa-IR"/>
            </a:p>
          </p:txBody>
        </p:sp>
        <p:sp>
          <p:nvSpPr>
            <p:cNvPr id="36889" name="Rectangle 91"/>
            <p:cNvSpPr>
              <a:spLocks noChangeArrowheads="1"/>
            </p:cNvSpPr>
            <p:nvPr/>
          </p:nvSpPr>
          <p:spPr bwMode="auto">
            <a:xfrm>
              <a:off x="1383" y="1278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fa-IR" altLang="fa-IR"/>
            </a:p>
          </p:txBody>
        </p:sp>
        <p:sp>
          <p:nvSpPr>
            <p:cNvPr id="36890" name="Rectangle 92"/>
            <p:cNvSpPr>
              <a:spLocks noChangeArrowheads="1"/>
            </p:cNvSpPr>
            <p:nvPr/>
          </p:nvSpPr>
          <p:spPr bwMode="auto">
            <a:xfrm>
              <a:off x="1750" y="1278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1" name="Rectangle 93"/>
            <p:cNvSpPr>
              <a:spLocks noChangeArrowheads="1"/>
            </p:cNvSpPr>
            <p:nvPr/>
          </p:nvSpPr>
          <p:spPr bwMode="auto">
            <a:xfrm>
              <a:off x="682" y="161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fa-IR" altLang="fa-IR"/>
            </a:p>
          </p:txBody>
        </p:sp>
        <p:sp>
          <p:nvSpPr>
            <p:cNvPr id="36892" name="Rectangle 94"/>
            <p:cNvSpPr>
              <a:spLocks noChangeArrowheads="1"/>
            </p:cNvSpPr>
            <p:nvPr/>
          </p:nvSpPr>
          <p:spPr bwMode="auto">
            <a:xfrm>
              <a:off x="1033" y="161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3" name="Rectangle 95"/>
            <p:cNvSpPr>
              <a:spLocks noChangeArrowheads="1"/>
            </p:cNvSpPr>
            <p:nvPr/>
          </p:nvSpPr>
          <p:spPr bwMode="auto">
            <a:xfrm>
              <a:off x="1383" y="161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fa-IR" altLang="fa-IR"/>
            </a:p>
          </p:txBody>
        </p:sp>
        <p:sp>
          <p:nvSpPr>
            <p:cNvPr id="36894" name="Rectangle 96"/>
            <p:cNvSpPr>
              <a:spLocks noChangeArrowheads="1"/>
            </p:cNvSpPr>
            <p:nvPr/>
          </p:nvSpPr>
          <p:spPr bwMode="auto">
            <a:xfrm>
              <a:off x="1750" y="161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fa-IR" altLang="fa-IR"/>
            </a:p>
          </p:txBody>
        </p:sp>
        <p:sp>
          <p:nvSpPr>
            <p:cNvPr id="36895" name="Rectangle 97"/>
            <p:cNvSpPr>
              <a:spLocks noChangeArrowheads="1"/>
            </p:cNvSpPr>
            <p:nvPr/>
          </p:nvSpPr>
          <p:spPr bwMode="auto">
            <a:xfrm>
              <a:off x="682" y="194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6" name="Rectangle 98"/>
            <p:cNvSpPr>
              <a:spLocks noChangeArrowheads="1"/>
            </p:cNvSpPr>
            <p:nvPr/>
          </p:nvSpPr>
          <p:spPr bwMode="auto">
            <a:xfrm>
              <a:off x="1033" y="194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7" name="Rectangle 99"/>
            <p:cNvSpPr>
              <a:spLocks noChangeArrowheads="1"/>
            </p:cNvSpPr>
            <p:nvPr/>
          </p:nvSpPr>
          <p:spPr bwMode="auto">
            <a:xfrm>
              <a:off x="1383" y="194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8" name="Rectangle 100"/>
            <p:cNvSpPr>
              <a:spLocks noChangeArrowheads="1"/>
            </p:cNvSpPr>
            <p:nvPr/>
          </p:nvSpPr>
          <p:spPr bwMode="auto">
            <a:xfrm>
              <a:off x="1750" y="194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9" name="Rectangle 101"/>
            <p:cNvSpPr>
              <a:spLocks noChangeArrowheads="1"/>
            </p:cNvSpPr>
            <p:nvPr/>
          </p:nvSpPr>
          <p:spPr bwMode="auto">
            <a:xfrm>
              <a:off x="682" y="225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900" name="Rectangle 102"/>
            <p:cNvSpPr>
              <a:spLocks noChangeArrowheads="1"/>
            </p:cNvSpPr>
            <p:nvPr/>
          </p:nvSpPr>
          <p:spPr bwMode="auto">
            <a:xfrm>
              <a:off x="1033" y="225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901" name="Rectangle 103"/>
            <p:cNvSpPr>
              <a:spLocks noChangeArrowheads="1"/>
            </p:cNvSpPr>
            <p:nvPr/>
          </p:nvSpPr>
          <p:spPr bwMode="auto">
            <a:xfrm>
              <a:off x="1383" y="225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902" name="Rectangle 104"/>
            <p:cNvSpPr>
              <a:spLocks noChangeArrowheads="1"/>
            </p:cNvSpPr>
            <p:nvPr/>
          </p:nvSpPr>
          <p:spPr bwMode="auto">
            <a:xfrm>
              <a:off x="1750" y="225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903" name="Freeform 105"/>
            <p:cNvSpPr>
              <a:spLocks/>
            </p:cNvSpPr>
            <p:nvPr/>
          </p:nvSpPr>
          <p:spPr bwMode="auto">
            <a:xfrm>
              <a:off x="1240" y="975"/>
              <a:ext cx="717" cy="80"/>
            </a:xfrm>
            <a:custGeom>
              <a:avLst/>
              <a:gdLst>
                <a:gd name="T0" fmla="*/ 0 w 717"/>
                <a:gd name="T1" fmla="*/ 80 h 80"/>
                <a:gd name="T2" fmla="*/ 0 w 717"/>
                <a:gd name="T3" fmla="*/ 0 h 80"/>
                <a:gd name="T4" fmla="*/ 717 w 717"/>
                <a:gd name="T5" fmla="*/ 0 h 80"/>
                <a:gd name="T6" fmla="*/ 717 w 717"/>
                <a:gd name="T7" fmla="*/ 8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7"/>
                <a:gd name="T13" fmla="*/ 0 h 80"/>
                <a:gd name="T14" fmla="*/ 717 w 717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7" h="80">
                  <a:moveTo>
                    <a:pt x="0" y="80"/>
                  </a:moveTo>
                  <a:lnTo>
                    <a:pt x="0" y="0"/>
                  </a:lnTo>
                  <a:lnTo>
                    <a:pt x="717" y="0"/>
                  </a:lnTo>
                  <a:lnTo>
                    <a:pt x="717" y="8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04" name="Freeform 106"/>
            <p:cNvSpPr>
              <a:spLocks/>
            </p:cNvSpPr>
            <p:nvPr/>
          </p:nvSpPr>
          <p:spPr bwMode="auto">
            <a:xfrm>
              <a:off x="300" y="1884"/>
              <a:ext cx="79" cy="653"/>
            </a:xfrm>
            <a:custGeom>
              <a:avLst/>
              <a:gdLst>
                <a:gd name="T0" fmla="*/ 79 w 79"/>
                <a:gd name="T1" fmla="*/ 653 h 653"/>
                <a:gd name="T2" fmla="*/ 0 w 79"/>
                <a:gd name="T3" fmla="*/ 653 h 653"/>
                <a:gd name="T4" fmla="*/ 0 w 79"/>
                <a:gd name="T5" fmla="*/ 0 h 653"/>
                <a:gd name="T6" fmla="*/ 79 w 79"/>
                <a:gd name="T7" fmla="*/ 0 h 6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653"/>
                <a:gd name="T14" fmla="*/ 79 w 79"/>
                <a:gd name="T15" fmla="*/ 653 h 6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653">
                  <a:moveTo>
                    <a:pt x="79" y="653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79" y="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05" name="Freeform 107"/>
            <p:cNvSpPr>
              <a:spLocks/>
            </p:cNvSpPr>
            <p:nvPr/>
          </p:nvSpPr>
          <p:spPr bwMode="auto">
            <a:xfrm>
              <a:off x="889" y="2537"/>
              <a:ext cx="717" cy="64"/>
            </a:xfrm>
            <a:custGeom>
              <a:avLst/>
              <a:gdLst>
                <a:gd name="T0" fmla="*/ 717 w 717"/>
                <a:gd name="T1" fmla="*/ 0 h 64"/>
                <a:gd name="T2" fmla="*/ 717 w 717"/>
                <a:gd name="T3" fmla="*/ 64 h 64"/>
                <a:gd name="T4" fmla="*/ 0 w 717"/>
                <a:gd name="T5" fmla="*/ 64 h 64"/>
                <a:gd name="T6" fmla="*/ 0 w 71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7"/>
                <a:gd name="T13" fmla="*/ 0 h 64"/>
                <a:gd name="T14" fmla="*/ 717 w 71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7" h="64">
                  <a:moveTo>
                    <a:pt x="717" y="0"/>
                  </a:moveTo>
                  <a:lnTo>
                    <a:pt x="717" y="64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06" name="Freeform 108"/>
            <p:cNvSpPr>
              <a:spLocks/>
            </p:cNvSpPr>
            <p:nvPr/>
          </p:nvSpPr>
          <p:spPr bwMode="auto">
            <a:xfrm>
              <a:off x="1989" y="1549"/>
              <a:ext cx="64" cy="654"/>
            </a:xfrm>
            <a:custGeom>
              <a:avLst/>
              <a:gdLst>
                <a:gd name="T0" fmla="*/ 0 w 64"/>
                <a:gd name="T1" fmla="*/ 0 h 654"/>
                <a:gd name="T2" fmla="*/ 64 w 64"/>
                <a:gd name="T3" fmla="*/ 0 h 654"/>
                <a:gd name="T4" fmla="*/ 64 w 64"/>
                <a:gd name="T5" fmla="*/ 654 h 654"/>
                <a:gd name="T6" fmla="*/ 0 w 64"/>
                <a:gd name="T7" fmla="*/ 654 h 6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54"/>
                <a:gd name="T14" fmla="*/ 64 w 64"/>
                <a:gd name="T15" fmla="*/ 654 h 6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54">
                  <a:moveTo>
                    <a:pt x="0" y="0"/>
                  </a:moveTo>
                  <a:lnTo>
                    <a:pt x="64" y="0"/>
                  </a:lnTo>
                  <a:lnTo>
                    <a:pt x="64" y="654"/>
                  </a:lnTo>
                  <a:lnTo>
                    <a:pt x="0" y="654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07" name="Rectangle 109"/>
            <p:cNvSpPr>
              <a:spLocks noChangeArrowheads="1"/>
            </p:cNvSpPr>
            <p:nvPr/>
          </p:nvSpPr>
          <p:spPr bwMode="auto">
            <a:xfrm>
              <a:off x="363" y="1278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fa-IR" altLang="fa-IR"/>
            </a:p>
          </p:txBody>
        </p:sp>
        <p:sp>
          <p:nvSpPr>
            <p:cNvPr id="36908" name="Rectangle 110"/>
            <p:cNvSpPr>
              <a:spLocks noChangeArrowheads="1"/>
            </p:cNvSpPr>
            <p:nvPr/>
          </p:nvSpPr>
          <p:spPr bwMode="auto">
            <a:xfrm>
              <a:off x="363" y="1612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fa-IR" altLang="fa-IR"/>
            </a:p>
          </p:txBody>
        </p:sp>
        <p:sp>
          <p:nvSpPr>
            <p:cNvPr id="36909" name="Rectangle 111"/>
            <p:cNvSpPr>
              <a:spLocks noChangeArrowheads="1"/>
            </p:cNvSpPr>
            <p:nvPr/>
          </p:nvSpPr>
          <p:spPr bwMode="auto">
            <a:xfrm>
              <a:off x="363" y="1947"/>
              <a:ext cx="20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fa-IR" altLang="fa-IR"/>
            </a:p>
          </p:txBody>
        </p:sp>
        <p:sp>
          <p:nvSpPr>
            <p:cNvPr id="36910" name="Rectangle 112"/>
            <p:cNvSpPr>
              <a:spLocks noChangeArrowheads="1"/>
            </p:cNvSpPr>
            <p:nvPr/>
          </p:nvSpPr>
          <p:spPr bwMode="auto">
            <a:xfrm>
              <a:off x="363" y="2250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fa-IR" altLang="fa-IR"/>
            </a:p>
          </p:txBody>
        </p:sp>
        <p:sp>
          <p:nvSpPr>
            <p:cNvPr id="36911" name="Rectangle 113"/>
            <p:cNvSpPr>
              <a:spLocks noChangeArrowheads="1"/>
            </p:cNvSpPr>
            <p:nvPr/>
          </p:nvSpPr>
          <p:spPr bwMode="auto">
            <a:xfrm>
              <a:off x="172" y="2123"/>
              <a:ext cx="19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fa-IR" altLang="fa-IR"/>
            </a:p>
          </p:txBody>
        </p:sp>
        <p:sp>
          <p:nvSpPr>
            <p:cNvPr id="36912" name="Rectangle 114"/>
            <p:cNvSpPr>
              <a:spLocks noChangeArrowheads="1"/>
            </p:cNvSpPr>
            <p:nvPr/>
          </p:nvSpPr>
          <p:spPr bwMode="auto">
            <a:xfrm>
              <a:off x="188" y="1039"/>
              <a:ext cx="28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fa-IR" altLang="fa-IR"/>
            </a:p>
          </p:txBody>
        </p:sp>
        <p:sp>
          <p:nvSpPr>
            <p:cNvPr id="36913" name="Rectangle 115"/>
            <p:cNvSpPr>
              <a:spLocks noChangeArrowheads="1"/>
            </p:cNvSpPr>
            <p:nvPr/>
          </p:nvSpPr>
          <p:spPr bwMode="auto">
            <a:xfrm>
              <a:off x="1527" y="800"/>
              <a:ext cx="1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fa-IR" altLang="fa-IR"/>
            </a:p>
          </p:txBody>
        </p:sp>
        <p:sp>
          <p:nvSpPr>
            <p:cNvPr id="36914" name="Rectangle 116"/>
            <p:cNvSpPr>
              <a:spLocks noChangeArrowheads="1"/>
            </p:cNvSpPr>
            <p:nvPr/>
          </p:nvSpPr>
          <p:spPr bwMode="auto">
            <a:xfrm>
              <a:off x="2100" y="1756"/>
              <a:ext cx="19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fa-IR" altLang="fa-IR"/>
            </a:p>
          </p:txBody>
        </p:sp>
        <p:sp>
          <p:nvSpPr>
            <p:cNvPr id="36915" name="Rectangle 117"/>
            <p:cNvSpPr>
              <a:spLocks noChangeArrowheads="1"/>
            </p:cNvSpPr>
            <p:nvPr/>
          </p:nvSpPr>
          <p:spPr bwMode="auto">
            <a:xfrm>
              <a:off x="1224" y="2585"/>
              <a:ext cx="1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fa-IR" altLang="fa-IR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4014CD1-07D8-4AA9-9599-0BD06198A029}" type="slidenum">
              <a:rPr lang="en-US" altLang="fa-IR" sz="1300" b="0" smtClean="0">
                <a:latin typeface="Arial" panose="020B0604020202020204" pitchFamily="34" charset="0"/>
              </a:rPr>
              <a:pPr/>
              <a:t>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Karnaugh Map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mtClean="0"/>
              <a:t>Method of graphically representing the truth table that helps visualize adjacencies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22313" y="3427413"/>
            <a:ext cx="1193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2-variable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K-map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84213" y="5103813"/>
            <a:ext cx="1193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3-variable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K-map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7410450" y="3284538"/>
            <a:ext cx="1193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4-variable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K-map</a:t>
            </a:r>
          </a:p>
        </p:txBody>
      </p:sp>
      <p:grpSp>
        <p:nvGrpSpPr>
          <p:cNvPr id="6152" name="Group 111"/>
          <p:cNvGrpSpPr>
            <a:grpSpLocks noChangeAspect="1"/>
          </p:cNvGrpSpPr>
          <p:nvPr/>
        </p:nvGrpSpPr>
        <p:grpSpPr bwMode="auto">
          <a:xfrm>
            <a:off x="1835150" y="2903538"/>
            <a:ext cx="5835650" cy="3549650"/>
            <a:chOff x="1156" y="1829"/>
            <a:chExt cx="3676" cy="2236"/>
          </a:xfrm>
        </p:grpSpPr>
        <p:sp>
          <p:nvSpPr>
            <p:cNvPr id="6153" name="AutoShape 110"/>
            <p:cNvSpPr>
              <a:spLocks noChangeAspect="1" noChangeArrowheads="1" noTextEdit="1"/>
            </p:cNvSpPr>
            <p:nvPr/>
          </p:nvSpPr>
          <p:spPr bwMode="auto">
            <a:xfrm>
              <a:off x="1156" y="1829"/>
              <a:ext cx="3628" cy="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4" name="Line 112"/>
            <p:cNvSpPr>
              <a:spLocks noChangeShapeType="1"/>
            </p:cNvSpPr>
            <p:nvPr/>
          </p:nvSpPr>
          <p:spPr bwMode="auto">
            <a:xfrm>
              <a:off x="3323" y="2845"/>
              <a:ext cx="12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5" name="Line 113"/>
            <p:cNvSpPr>
              <a:spLocks noChangeShapeType="1"/>
            </p:cNvSpPr>
            <p:nvPr/>
          </p:nvSpPr>
          <p:spPr bwMode="auto">
            <a:xfrm>
              <a:off x="3323" y="2546"/>
              <a:ext cx="12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6" name="Line 114"/>
            <p:cNvSpPr>
              <a:spLocks noChangeShapeType="1"/>
            </p:cNvSpPr>
            <p:nvPr/>
          </p:nvSpPr>
          <p:spPr bwMode="auto">
            <a:xfrm>
              <a:off x="3323" y="3120"/>
              <a:ext cx="12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7" name="Line 115"/>
            <p:cNvSpPr>
              <a:spLocks noChangeShapeType="1"/>
            </p:cNvSpPr>
            <p:nvPr/>
          </p:nvSpPr>
          <p:spPr bwMode="auto">
            <a:xfrm>
              <a:off x="3946" y="2271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8" name="Line 116"/>
            <p:cNvSpPr>
              <a:spLocks noChangeShapeType="1"/>
            </p:cNvSpPr>
            <p:nvPr/>
          </p:nvSpPr>
          <p:spPr bwMode="auto">
            <a:xfrm>
              <a:off x="4257" y="2271"/>
              <a:ext cx="1" cy="11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9" name="Line 117"/>
            <p:cNvSpPr>
              <a:spLocks noChangeShapeType="1"/>
            </p:cNvSpPr>
            <p:nvPr/>
          </p:nvSpPr>
          <p:spPr bwMode="auto">
            <a:xfrm>
              <a:off x="3635" y="2271"/>
              <a:ext cx="1" cy="11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0" name="Line 118"/>
            <p:cNvSpPr>
              <a:spLocks noChangeShapeType="1"/>
            </p:cNvSpPr>
            <p:nvPr/>
          </p:nvSpPr>
          <p:spPr bwMode="auto">
            <a:xfrm flipH="1" flipV="1">
              <a:off x="3108" y="2068"/>
              <a:ext cx="215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1" name="Rectangle 119"/>
            <p:cNvSpPr>
              <a:spLocks noChangeArrowheads="1"/>
            </p:cNvSpPr>
            <p:nvPr/>
          </p:nvSpPr>
          <p:spPr bwMode="auto">
            <a:xfrm>
              <a:off x="3329" y="2277"/>
              <a:ext cx="1233" cy="112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grpSp>
          <p:nvGrpSpPr>
            <p:cNvPr id="6162" name="Group 123"/>
            <p:cNvGrpSpPr>
              <a:grpSpLocks/>
            </p:cNvGrpSpPr>
            <p:nvPr/>
          </p:nvGrpSpPr>
          <p:grpSpPr bwMode="auto">
            <a:xfrm>
              <a:off x="3635" y="3419"/>
              <a:ext cx="623" cy="61"/>
              <a:chOff x="3635" y="3419"/>
              <a:chExt cx="623" cy="61"/>
            </a:xfrm>
          </p:grpSpPr>
          <p:sp>
            <p:nvSpPr>
              <p:cNvPr id="6251" name="Line 120"/>
              <p:cNvSpPr>
                <a:spLocks noChangeShapeType="1"/>
              </p:cNvSpPr>
              <p:nvPr/>
            </p:nvSpPr>
            <p:spPr bwMode="auto">
              <a:xfrm>
                <a:off x="3635" y="3419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52" name="Line 121"/>
              <p:cNvSpPr>
                <a:spLocks noChangeShapeType="1"/>
              </p:cNvSpPr>
              <p:nvPr/>
            </p:nvSpPr>
            <p:spPr bwMode="auto">
              <a:xfrm>
                <a:off x="3635" y="3479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53" name="Line 122"/>
              <p:cNvSpPr>
                <a:spLocks noChangeShapeType="1"/>
              </p:cNvSpPr>
              <p:nvPr/>
            </p:nvSpPr>
            <p:spPr bwMode="auto">
              <a:xfrm>
                <a:off x="4257" y="3419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163" name="Group 127"/>
            <p:cNvGrpSpPr>
              <a:grpSpLocks/>
            </p:cNvGrpSpPr>
            <p:nvPr/>
          </p:nvGrpSpPr>
          <p:grpSpPr bwMode="auto">
            <a:xfrm>
              <a:off x="3946" y="2056"/>
              <a:ext cx="623" cy="60"/>
              <a:chOff x="3946" y="2056"/>
              <a:chExt cx="623" cy="60"/>
            </a:xfrm>
          </p:grpSpPr>
          <p:sp>
            <p:nvSpPr>
              <p:cNvPr id="6248" name="Line 124"/>
              <p:cNvSpPr>
                <a:spLocks noChangeShapeType="1"/>
              </p:cNvSpPr>
              <p:nvPr/>
            </p:nvSpPr>
            <p:spPr bwMode="auto">
              <a:xfrm flipV="1">
                <a:off x="4568" y="2056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49" name="Line 125"/>
              <p:cNvSpPr>
                <a:spLocks noChangeShapeType="1"/>
              </p:cNvSpPr>
              <p:nvPr/>
            </p:nvSpPr>
            <p:spPr bwMode="auto">
              <a:xfrm flipH="1">
                <a:off x="3946" y="2056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50" name="Line 126"/>
              <p:cNvSpPr>
                <a:spLocks noChangeShapeType="1"/>
              </p:cNvSpPr>
              <p:nvPr/>
            </p:nvSpPr>
            <p:spPr bwMode="auto">
              <a:xfrm flipV="1">
                <a:off x="3946" y="2056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164" name="Group 131"/>
            <p:cNvGrpSpPr>
              <a:grpSpLocks/>
            </p:cNvGrpSpPr>
            <p:nvPr/>
          </p:nvGrpSpPr>
          <p:grpSpPr bwMode="auto">
            <a:xfrm>
              <a:off x="4592" y="2546"/>
              <a:ext cx="61" cy="575"/>
              <a:chOff x="4592" y="2546"/>
              <a:chExt cx="61" cy="575"/>
            </a:xfrm>
          </p:grpSpPr>
          <p:sp>
            <p:nvSpPr>
              <p:cNvPr id="6245" name="Line 128"/>
              <p:cNvSpPr>
                <a:spLocks noChangeShapeType="1"/>
              </p:cNvSpPr>
              <p:nvPr/>
            </p:nvSpPr>
            <p:spPr bwMode="auto">
              <a:xfrm>
                <a:off x="4592" y="3120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46" name="Line 129"/>
              <p:cNvSpPr>
                <a:spLocks noChangeShapeType="1"/>
              </p:cNvSpPr>
              <p:nvPr/>
            </p:nvSpPr>
            <p:spPr bwMode="auto">
              <a:xfrm flipV="1">
                <a:off x="4652" y="2546"/>
                <a:ext cx="1" cy="574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47" name="Line 130"/>
              <p:cNvSpPr>
                <a:spLocks noChangeShapeType="1"/>
              </p:cNvSpPr>
              <p:nvPr/>
            </p:nvSpPr>
            <p:spPr bwMode="auto">
              <a:xfrm>
                <a:off x="4592" y="2546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165" name="Group 135"/>
            <p:cNvGrpSpPr>
              <a:grpSpLocks/>
            </p:cNvGrpSpPr>
            <p:nvPr/>
          </p:nvGrpSpPr>
          <p:grpSpPr bwMode="auto">
            <a:xfrm>
              <a:off x="3108" y="2845"/>
              <a:ext cx="60" cy="575"/>
              <a:chOff x="3108" y="2845"/>
              <a:chExt cx="60" cy="575"/>
            </a:xfrm>
          </p:grpSpPr>
          <p:sp>
            <p:nvSpPr>
              <p:cNvPr id="6242" name="Line 132"/>
              <p:cNvSpPr>
                <a:spLocks noChangeShapeType="1"/>
              </p:cNvSpPr>
              <p:nvPr/>
            </p:nvSpPr>
            <p:spPr bwMode="auto">
              <a:xfrm flipH="1">
                <a:off x="3108" y="3419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43" name="Line 133"/>
              <p:cNvSpPr>
                <a:spLocks noChangeShapeType="1"/>
              </p:cNvSpPr>
              <p:nvPr/>
            </p:nvSpPr>
            <p:spPr bwMode="auto">
              <a:xfrm flipV="1">
                <a:off x="3108" y="2845"/>
                <a:ext cx="1" cy="574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44" name="Line 134"/>
              <p:cNvSpPr>
                <a:spLocks noChangeShapeType="1"/>
              </p:cNvSpPr>
              <p:nvPr/>
            </p:nvSpPr>
            <p:spPr bwMode="auto">
              <a:xfrm flipH="1">
                <a:off x="3108" y="2845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166" name="Rectangle 136"/>
            <p:cNvSpPr>
              <a:spLocks noChangeArrowheads="1"/>
            </p:cNvSpPr>
            <p:nvPr/>
          </p:nvSpPr>
          <p:spPr bwMode="auto">
            <a:xfrm>
              <a:off x="1413" y="2098"/>
              <a:ext cx="599" cy="5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67" name="Line 137"/>
            <p:cNvSpPr>
              <a:spLocks noChangeShapeType="1"/>
            </p:cNvSpPr>
            <p:nvPr/>
          </p:nvSpPr>
          <p:spPr bwMode="auto">
            <a:xfrm>
              <a:off x="1407" y="2379"/>
              <a:ext cx="5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8" name="Line 138"/>
            <p:cNvSpPr>
              <a:spLocks noChangeShapeType="1"/>
            </p:cNvSpPr>
            <p:nvPr/>
          </p:nvSpPr>
          <p:spPr bwMode="auto">
            <a:xfrm>
              <a:off x="1707" y="2092"/>
              <a:ext cx="1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9" name="Line 139"/>
            <p:cNvSpPr>
              <a:spLocks noChangeShapeType="1"/>
            </p:cNvSpPr>
            <p:nvPr/>
          </p:nvSpPr>
          <p:spPr bwMode="auto">
            <a:xfrm flipH="1" flipV="1">
              <a:off x="1240" y="1925"/>
              <a:ext cx="179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0" name="Rectangle 140"/>
            <p:cNvSpPr>
              <a:spLocks noChangeArrowheads="1"/>
            </p:cNvSpPr>
            <p:nvPr/>
          </p:nvSpPr>
          <p:spPr bwMode="auto">
            <a:xfrm>
              <a:off x="1437" y="3150"/>
              <a:ext cx="1246" cy="5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71" name="Line 141"/>
            <p:cNvSpPr>
              <a:spLocks noChangeShapeType="1"/>
            </p:cNvSpPr>
            <p:nvPr/>
          </p:nvSpPr>
          <p:spPr bwMode="auto">
            <a:xfrm>
              <a:off x="1431" y="3431"/>
              <a:ext cx="124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2" name="Line 142"/>
            <p:cNvSpPr>
              <a:spLocks noChangeShapeType="1"/>
            </p:cNvSpPr>
            <p:nvPr/>
          </p:nvSpPr>
          <p:spPr bwMode="auto">
            <a:xfrm>
              <a:off x="1731" y="3144"/>
              <a:ext cx="1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3" name="Line 143"/>
            <p:cNvSpPr>
              <a:spLocks noChangeShapeType="1"/>
            </p:cNvSpPr>
            <p:nvPr/>
          </p:nvSpPr>
          <p:spPr bwMode="auto">
            <a:xfrm flipH="1" flipV="1">
              <a:off x="1252" y="2977"/>
              <a:ext cx="179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4" name="Line 144"/>
            <p:cNvSpPr>
              <a:spLocks noChangeShapeType="1"/>
            </p:cNvSpPr>
            <p:nvPr/>
          </p:nvSpPr>
          <p:spPr bwMode="auto">
            <a:xfrm>
              <a:off x="2042" y="3144"/>
              <a:ext cx="1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5" name="Line 145"/>
            <p:cNvSpPr>
              <a:spLocks noChangeShapeType="1"/>
            </p:cNvSpPr>
            <p:nvPr/>
          </p:nvSpPr>
          <p:spPr bwMode="auto">
            <a:xfrm>
              <a:off x="2365" y="3144"/>
              <a:ext cx="1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176" name="Group 149"/>
            <p:cNvGrpSpPr>
              <a:grpSpLocks/>
            </p:cNvGrpSpPr>
            <p:nvPr/>
          </p:nvGrpSpPr>
          <p:grpSpPr bwMode="auto">
            <a:xfrm>
              <a:off x="2030" y="2965"/>
              <a:ext cx="624" cy="60"/>
              <a:chOff x="2030" y="2965"/>
              <a:chExt cx="624" cy="60"/>
            </a:xfrm>
          </p:grpSpPr>
          <p:sp>
            <p:nvSpPr>
              <p:cNvPr id="6239" name="Line 146"/>
              <p:cNvSpPr>
                <a:spLocks noChangeShapeType="1"/>
              </p:cNvSpPr>
              <p:nvPr/>
            </p:nvSpPr>
            <p:spPr bwMode="auto">
              <a:xfrm flipV="1">
                <a:off x="2653" y="2965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40" name="Line 147"/>
              <p:cNvSpPr>
                <a:spLocks noChangeShapeType="1"/>
              </p:cNvSpPr>
              <p:nvPr/>
            </p:nvSpPr>
            <p:spPr bwMode="auto">
              <a:xfrm flipH="1">
                <a:off x="2030" y="2965"/>
                <a:ext cx="623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41" name="Line 148"/>
              <p:cNvSpPr>
                <a:spLocks noChangeShapeType="1"/>
              </p:cNvSpPr>
              <p:nvPr/>
            </p:nvSpPr>
            <p:spPr bwMode="auto">
              <a:xfrm flipV="1">
                <a:off x="2030" y="2965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177" name="Group 153"/>
            <p:cNvGrpSpPr>
              <a:grpSpLocks/>
            </p:cNvGrpSpPr>
            <p:nvPr/>
          </p:nvGrpSpPr>
          <p:grpSpPr bwMode="auto">
            <a:xfrm>
              <a:off x="1731" y="3730"/>
              <a:ext cx="623" cy="61"/>
              <a:chOff x="1731" y="3730"/>
              <a:chExt cx="623" cy="61"/>
            </a:xfrm>
          </p:grpSpPr>
          <p:sp>
            <p:nvSpPr>
              <p:cNvPr id="6236" name="Line 150"/>
              <p:cNvSpPr>
                <a:spLocks noChangeShapeType="1"/>
              </p:cNvSpPr>
              <p:nvPr/>
            </p:nvSpPr>
            <p:spPr bwMode="auto">
              <a:xfrm>
                <a:off x="1731" y="3730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37" name="Line 151"/>
              <p:cNvSpPr>
                <a:spLocks noChangeShapeType="1"/>
              </p:cNvSpPr>
              <p:nvPr/>
            </p:nvSpPr>
            <p:spPr bwMode="auto">
              <a:xfrm>
                <a:off x="1731" y="3790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38" name="Line 152"/>
              <p:cNvSpPr>
                <a:spLocks noChangeShapeType="1"/>
              </p:cNvSpPr>
              <p:nvPr/>
            </p:nvSpPr>
            <p:spPr bwMode="auto">
              <a:xfrm>
                <a:off x="2353" y="3730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178" name="Rectangle 154"/>
            <p:cNvSpPr>
              <a:spLocks noChangeArrowheads="1"/>
            </p:cNvSpPr>
            <p:nvPr/>
          </p:nvSpPr>
          <p:spPr bwMode="auto">
            <a:xfrm>
              <a:off x="1312" y="1841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 b="0"/>
            </a:p>
          </p:txBody>
        </p:sp>
        <p:sp>
          <p:nvSpPr>
            <p:cNvPr id="6179" name="Rectangle 155"/>
            <p:cNvSpPr>
              <a:spLocks noChangeArrowheads="1"/>
            </p:cNvSpPr>
            <p:nvPr/>
          </p:nvSpPr>
          <p:spPr bwMode="auto">
            <a:xfrm>
              <a:off x="1156" y="1972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 b="0"/>
            </a:p>
          </p:txBody>
        </p:sp>
        <p:sp>
          <p:nvSpPr>
            <p:cNvPr id="6180" name="Rectangle 156"/>
            <p:cNvSpPr>
              <a:spLocks noChangeArrowheads="1"/>
            </p:cNvSpPr>
            <p:nvPr/>
          </p:nvSpPr>
          <p:spPr bwMode="auto">
            <a:xfrm>
              <a:off x="1515" y="193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6181" name="Rectangle 157"/>
            <p:cNvSpPr>
              <a:spLocks noChangeArrowheads="1"/>
            </p:cNvSpPr>
            <p:nvPr/>
          </p:nvSpPr>
          <p:spPr bwMode="auto">
            <a:xfrm>
              <a:off x="1838" y="193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6182" name="Rectangle 158"/>
            <p:cNvSpPr>
              <a:spLocks noChangeArrowheads="1"/>
            </p:cNvSpPr>
            <p:nvPr/>
          </p:nvSpPr>
          <p:spPr bwMode="auto">
            <a:xfrm>
              <a:off x="1300" y="2175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6183" name="Rectangle 159"/>
            <p:cNvSpPr>
              <a:spLocks noChangeArrowheads="1"/>
            </p:cNvSpPr>
            <p:nvPr/>
          </p:nvSpPr>
          <p:spPr bwMode="auto">
            <a:xfrm>
              <a:off x="1300" y="247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6184" name="Rectangle 160"/>
            <p:cNvSpPr>
              <a:spLocks noChangeArrowheads="1"/>
            </p:cNvSpPr>
            <p:nvPr/>
          </p:nvSpPr>
          <p:spPr bwMode="auto">
            <a:xfrm>
              <a:off x="1599" y="2271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6185" name="Rectangle 161"/>
            <p:cNvSpPr>
              <a:spLocks noChangeArrowheads="1"/>
            </p:cNvSpPr>
            <p:nvPr/>
          </p:nvSpPr>
          <p:spPr bwMode="auto">
            <a:xfrm>
              <a:off x="1599" y="253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6186" name="Rectangle 162"/>
            <p:cNvSpPr>
              <a:spLocks noChangeArrowheads="1"/>
            </p:cNvSpPr>
            <p:nvPr/>
          </p:nvSpPr>
          <p:spPr bwMode="auto">
            <a:xfrm>
              <a:off x="1898" y="2271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2 </a:t>
              </a:r>
              <a:endParaRPr lang="en-US" altLang="fa-IR" b="0"/>
            </a:p>
          </p:txBody>
        </p:sp>
        <p:sp>
          <p:nvSpPr>
            <p:cNvPr id="6187" name="Rectangle 163"/>
            <p:cNvSpPr>
              <a:spLocks noChangeArrowheads="1"/>
            </p:cNvSpPr>
            <p:nvPr/>
          </p:nvSpPr>
          <p:spPr bwMode="auto">
            <a:xfrm>
              <a:off x="1898" y="253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3 </a:t>
              </a:r>
              <a:endParaRPr lang="en-US" altLang="fa-IR" b="0"/>
            </a:p>
          </p:txBody>
        </p:sp>
        <p:sp>
          <p:nvSpPr>
            <p:cNvPr id="6188" name="Rectangle 164"/>
            <p:cNvSpPr>
              <a:spLocks noChangeArrowheads="1"/>
            </p:cNvSpPr>
            <p:nvPr/>
          </p:nvSpPr>
          <p:spPr bwMode="auto">
            <a:xfrm>
              <a:off x="1635" y="3323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6189" name="Rectangle 165"/>
            <p:cNvSpPr>
              <a:spLocks noChangeArrowheads="1"/>
            </p:cNvSpPr>
            <p:nvPr/>
          </p:nvSpPr>
          <p:spPr bwMode="auto">
            <a:xfrm>
              <a:off x="1635" y="358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6190" name="Rectangle 166"/>
            <p:cNvSpPr>
              <a:spLocks noChangeArrowheads="1"/>
            </p:cNvSpPr>
            <p:nvPr/>
          </p:nvSpPr>
          <p:spPr bwMode="auto">
            <a:xfrm>
              <a:off x="1934" y="3323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2 </a:t>
              </a:r>
              <a:endParaRPr lang="en-US" altLang="fa-IR" b="0"/>
            </a:p>
          </p:txBody>
        </p:sp>
        <p:sp>
          <p:nvSpPr>
            <p:cNvPr id="6191" name="Rectangle 167"/>
            <p:cNvSpPr>
              <a:spLocks noChangeArrowheads="1"/>
            </p:cNvSpPr>
            <p:nvPr/>
          </p:nvSpPr>
          <p:spPr bwMode="auto">
            <a:xfrm>
              <a:off x="1934" y="358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3 </a:t>
              </a:r>
              <a:endParaRPr lang="en-US" altLang="fa-IR" b="0"/>
            </a:p>
          </p:txBody>
        </p:sp>
        <p:sp>
          <p:nvSpPr>
            <p:cNvPr id="6192" name="Rectangle 168"/>
            <p:cNvSpPr>
              <a:spLocks noChangeArrowheads="1"/>
            </p:cNvSpPr>
            <p:nvPr/>
          </p:nvSpPr>
          <p:spPr bwMode="auto">
            <a:xfrm>
              <a:off x="2270" y="3323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6 </a:t>
              </a:r>
              <a:endParaRPr lang="en-US" altLang="fa-IR" b="0"/>
            </a:p>
          </p:txBody>
        </p:sp>
        <p:sp>
          <p:nvSpPr>
            <p:cNvPr id="6193" name="Rectangle 169"/>
            <p:cNvSpPr>
              <a:spLocks noChangeArrowheads="1"/>
            </p:cNvSpPr>
            <p:nvPr/>
          </p:nvSpPr>
          <p:spPr bwMode="auto">
            <a:xfrm>
              <a:off x="2270" y="358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7 </a:t>
              </a:r>
              <a:endParaRPr lang="en-US" altLang="fa-IR" b="0"/>
            </a:p>
          </p:txBody>
        </p:sp>
        <p:sp>
          <p:nvSpPr>
            <p:cNvPr id="6194" name="Rectangle 170"/>
            <p:cNvSpPr>
              <a:spLocks noChangeArrowheads="1"/>
            </p:cNvSpPr>
            <p:nvPr/>
          </p:nvSpPr>
          <p:spPr bwMode="auto">
            <a:xfrm>
              <a:off x="2569" y="3323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4 </a:t>
              </a:r>
              <a:endParaRPr lang="en-US" altLang="fa-IR" b="0"/>
            </a:p>
          </p:txBody>
        </p:sp>
        <p:sp>
          <p:nvSpPr>
            <p:cNvPr id="6195" name="Rectangle 171"/>
            <p:cNvSpPr>
              <a:spLocks noChangeArrowheads="1"/>
            </p:cNvSpPr>
            <p:nvPr/>
          </p:nvSpPr>
          <p:spPr bwMode="auto">
            <a:xfrm>
              <a:off x="2569" y="358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5 </a:t>
              </a:r>
              <a:endParaRPr lang="en-US" altLang="fa-IR" b="0"/>
            </a:p>
          </p:txBody>
        </p:sp>
        <p:sp>
          <p:nvSpPr>
            <p:cNvPr id="6196" name="Rectangle 172"/>
            <p:cNvSpPr>
              <a:spLocks noChangeArrowheads="1"/>
            </p:cNvSpPr>
            <p:nvPr/>
          </p:nvSpPr>
          <p:spPr bwMode="auto">
            <a:xfrm>
              <a:off x="1336" y="2893"/>
              <a:ext cx="19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AB </a:t>
              </a:r>
              <a:endParaRPr lang="en-US" altLang="fa-IR" b="0"/>
            </a:p>
          </p:txBody>
        </p:sp>
        <p:sp>
          <p:nvSpPr>
            <p:cNvPr id="6197" name="Rectangle 173"/>
            <p:cNvSpPr>
              <a:spLocks noChangeArrowheads="1"/>
            </p:cNvSpPr>
            <p:nvPr/>
          </p:nvSpPr>
          <p:spPr bwMode="auto">
            <a:xfrm>
              <a:off x="1192" y="3012"/>
              <a:ext cx="1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 </a:t>
              </a:r>
              <a:endParaRPr lang="en-US" altLang="fa-IR" b="0"/>
            </a:p>
          </p:txBody>
        </p:sp>
        <p:sp>
          <p:nvSpPr>
            <p:cNvPr id="6198" name="Rectangle 174"/>
            <p:cNvSpPr>
              <a:spLocks noChangeArrowheads="1"/>
            </p:cNvSpPr>
            <p:nvPr/>
          </p:nvSpPr>
          <p:spPr bwMode="auto">
            <a:xfrm>
              <a:off x="3539" y="242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6199" name="Rectangle 175"/>
            <p:cNvSpPr>
              <a:spLocks noChangeArrowheads="1"/>
            </p:cNvSpPr>
            <p:nvPr/>
          </p:nvSpPr>
          <p:spPr bwMode="auto">
            <a:xfrm>
              <a:off x="3539" y="273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6200" name="Rectangle 176"/>
            <p:cNvSpPr>
              <a:spLocks noChangeArrowheads="1"/>
            </p:cNvSpPr>
            <p:nvPr/>
          </p:nvSpPr>
          <p:spPr bwMode="auto">
            <a:xfrm>
              <a:off x="3539" y="3000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3 </a:t>
              </a:r>
              <a:endParaRPr lang="en-US" altLang="fa-IR" b="0"/>
            </a:p>
          </p:txBody>
        </p:sp>
        <p:sp>
          <p:nvSpPr>
            <p:cNvPr id="6201" name="Rectangle 177"/>
            <p:cNvSpPr>
              <a:spLocks noChangeArrowheads="1"/>
            </p:cNvSpPr>
            <p:nvPr/>
          </p:nvSpPr>
          <p:spPr bwMode="auto">
            <a:xfrm>
              <a:off x="3539" y="326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2 </a:t>
              </a:r>
              <a:endParaRPr lang="en-US" altLang="fa-IR" b="0"/>
            </a:p>
          </p:txBody>
        </p:sp>
        <p:sp>
          <p:nvSpPr>
            <p:cNvPr id="6202" name="Rectangle 178"/>
            <p:cNvSpPr>
              <a:spLocks noChangeArrowheads="1"/>
            </p:cNvSpPr>
            <p:nvPr/>
          </p:nvSpPr>
          <p:spPr bwMode="auto">
            <a:xfrm>
              <a:off x="3850" y="242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4 </a:t>
              </a:r>
              <a:endParaRPr lang="en-US" altLang="fa-IR" b="0"/>
            </a:p>
          </p:txBody>
        </p:sp>
        <p:sp>
          <p:nvSpPr>
            <p:cNvPr id="6203" name="Rectangle 179"/>
            <p:cNvSpPr>
              <a:spLocks noChangeArrowheads="1"/>
            </p:cNvSpPr>
            <p:nvPr/>
          </p:nvSpPr>
          <p:spPr bwMode="auto">
            <a:xfrm>
              <a:off x="3850" y="273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5 </a:t>
              </a:r>
              <a:endParaRPr lang="en-US" altLang="fa-IR" b="0"/>
            </a:p>
          </p:txBody>
        </p:sp>
        <p:sp>
          <p:nvSpPr>
            <p:cNvPr id="6204" name="Rectangle 180"/>
            <p:cNvSpPr>
              <a:spLocks noChangeArrowheads="1"/>
            </p:cNvSpPr>
            <p:nvPr/>
          </p:nvSpPr>
          <p:spPr bwMode="auto">
            <a:xfrm>
              <a:off x="3850" y="3000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7 </a:t>
              </a:r>
              <a:endParaRPr lang="en-US" altLang="fa-IR" b="0"/>
            </a:p>
          </p:txBody>
        </p:sp>
        <p:sp>
          <p:nvSpPr>
            <p:cNvPr id="6205" name="Rectangle 181"/>
            <p:cNvSpPr>
              <a:spLocks noChangeArrowheads="1"/>
            </p:cNvSpPr>
            <p:nvPr/>
          </p:nvSpPr>
          <p:spPr bwMode="auto">
            <a:xfrm>
              <a:off x="3850" y="326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6 </a:t>
              </a:r>
              <a:endParaRPr lang="en-US" altLang="fa-IR" b="0"/>
            </a:p>
          </p:txBody>
        </p:sp>
        <p:sp>
          <p:nvSpPr>
            <p:cNvPr id="6206" name="Rectangle 182"/>
            <p:cNvSpPr>
              <a:spLocks noChangeArrowheads="1"/>
            </p:cNvSpPr>
            <p:nvPr/>
          </p:nvSpPr>
          <p:spPr bwMode="auto">
            <a:xfrm>
              <a:off x="4125" y="2427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12 </a:t>
              </a:r>
              <a:endParaRPr lang="en-US" altLang="fa-IR" b="0"/>
            </a:p>
          </p:txBody>
        </p:sp>
        <p:sp>
          <p:nvSpPr>
            <p:cNvPr id="6207" name="Rectangle 183"/>
            <p:cNvSpPr>
              <a:spLocks noChangeArrowheads="1"/>
            </p:cNvSpPr>
            <p:nvPr/>
          </p:nvSpPr>
          <p:spPr bwMode="auto">
            <a:xfrm>
              <a:off x="4125" y="2737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13 </a:t>
              </a:r>
              <a:endParaRPr lang="en-US" altLang="fa-IR" b="0"/>
            </a:p>
          </p:txBody>
        </p:sp>
        <p:sp>
          <p:nvSpPr>
            <p:cNvPr id="6208" name="Rectangle 184"/>
            <p:cNvSpPr>
              <a:spLocks noChangeArrowheads="1"/>
            </p:cNvSpPr>
            <p:nvPr/>
          </p:nvSpPr>
          <p:spPr bwMode="auto">
            <a:xfrm>
              <a:off x="4125" y="3000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15 </a:t>
              </a:r>
              <a:endParaRPr lang="en-US" altLang="fa-IR" b="0"/>
            </a:p>
          </p:txBody>
        </p:sp>
        <p:sp>
          <p:nvSpPr>
            <p:cNvPr id="6209" name="Rectangle 185"/>
            <p:cNvSpPr>
              <a:spLocks noChangeArrowheads="1"/>
            </p:cNvSpPr>
            <p:nvPr/>
          </p:nvSpPr>
          <p:spPr bwMode="auto">
            <a:xfrm>
              <a:off x="4125" y="326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14 </a:t>
              </a:r>
              <a:endParaRPr lang="en-US" altLang="fa-IR" b="0"/>
            </a:p>
          </p:txBody>
        </p:sp>
        <p:sp>
          <p:nvSpPr>
            <p:cNvPr id="6210" name="Rectangle 186"/>
            <p:cNvSpPr>
              <a:spLocks noChangeArrowheads="1"/>
            </p:cNvSpPr>
            <p:nvPr/>
          </p:nvSpPr>
          <p:spPr bwMode="auto">
            <a:xfrm>
              <a:off x="4449" y="242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8 </a:t>
              </a:r>
              <a:endParaRPr lang="en-US" altLang="fa-IR" b="0"/>
            </a:p>
          </p:txBody>
        </p:sp>
        <p:sp>
          <p:nvSpPr>
            <p:cNvPr id="6211" name="Rectangle 187"/>
            <p:cNvSpPr>
              <a:spLocks noChangeArrowheads="1"/>
            </p:cNvSpPr>
            <p:nvPr/>
          </p:nvSpPr>
          <p:spPr bwMode="auto">
            <a:xfrm>
              <a:off x="4449" y="273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9 </a:t>
              </a:r>
              <a:endParaRPr lang="en-US" altLang="fa-IR" b="0"/>
            </a:p>
          </p:txBody>
        </p:sp>
        <p:sp>
          <p:nvSpPr>
            <p:cNvPr id="6212" name="Rectangle 188"/>
            <p:cNvSpPr>
              <a:spLocks noChangeArrowheads="1"/>
            </p:cNvSpPr>
            <p:nvPr/>
          </p:nvSpPr>
          <p:spPr bwMode="auto">
            <a:xfrm>
              <a:off x="4437" y="3000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6213" name="Rectangle 189"/>
            <p:cNvSpPr>
              <a:spLocks noChangeArrowheads="1"/>
            </p:cNvSpPr>
            <p:nvPr/>
          </p:nvSpPr>
          <p:spPr bwMode="auto">
            <a:xfrm>
              <a:off x="4437" y="326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6214" name="Rectangle 190"/>
            <p:cNvSpPr>
              <a:spLocks noChangeArrowheads="1"/>
            </p:cNvSpPr>
            <p:nvPr/>
          </p:nvSpPr>
          <p:spPr bwMode="auto">
            <a:xfrm>
              <a:off x="2270" y="2833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 b="0"/>
            </a:p>
          </p:txBody>
        </p:sp>
        <p:sp>
          <p:nvSpPr>
            <p:cNvPr id="6215" name="Rectangle 191"/>
            <p:cNvSpPr>
              <a:spLocks noChangeArrowheads="1"/>
            </p:cNvSpPr>
            <p:nvPr/>
          </p:nvSpPr>
          <p:spPr bwMode="auto">
            <a:xfrm>
              <a:off x="2030" y="3814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 b="0"/>
            </a:p>
          </p:txBody>
        </p:sp>
        <p:sp>
          <p:nvSpPr>
            <p:cNvPr id="6216" name="Rectangle 192"/>
            <p:cNvSpPr>
              <a:spLocks noChangeArrowheads="1"/>
            </p:cNvSpPr>
            <p:nvPr/>
          </p:nvSpPr>
          <p:spPr bwMode="auto">
            <a:xfrm>
              <a:off x="3168" y="2020"/>
              <a:ext cx="19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AB </a:t>
              </a:r>
              <a:endParaRPr lang="en-US" altLang="fa-IR" b="0"/>
            </a:p>
          </p:txBody>
        </p:sp>
        <p:sp>
          <p:nvSpPr>
            <p:cNvPr id="6217" name="Rectangle 193"/>
            <p:cNvSpPr>
              <a:spLocks noChangeArrowheads="1"/>
            </p:cNvSpPr>
            <p:nvPr/>
          </p:nvSpPr>
          <p:spPr bwMode="auto">
            <a:xfrm>
              <a:off x="3048" y="2163"/>
              <a:ext cx="21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CD </a:t>
              </a:r>
              <a:endParaRPr lang="en-US" altLang="fa-IR" b="0"/>
            </a:p>
          </p:txBody>
        </p:sp>
        <p:sp>
          <p:nvSpPr>
            <p:cNvPr id="6218" name="Rectangle 194"/>
            <p:cNvSpPr>
              <a:spLocks noChangeArrowheads="1"/>
            </p:cNvSpPr>
            <p:nvPr/>
          </p:nvSpPr>
          <p:spPr bwMode="auto">
            <a:xfrm>
              <a:off x="4185" y="1936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 b="0"/>
            </a:p>
          </p:txBody>
        </p:sp>
        <p:sp>
          <p:nvSpPr>
            <p:cNvPr id="6219" name="Rectangle 195"/>
            <p:cNvSpPr>
              <a:spLocks noChangeArrowheads="1"/>
            </p:cNvSpPr>
            <p:nvPr/>
          </p:nvSpPr>
          <p:spPr bwMode="auto">
            <a:xfrm>
              <a:off x="1527" y="302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6220" name="Rectangle 196"/>
            <p:cNvSpPr>
              <a:spLocks noChangeArrowheads="1"/>
            </p:cNvSpPr>
            <p:nvPr/>
          </p:nvSpPr>
          <p:spPr bwMode="auto">
            <a:xfrm>
              <a:off x="1850" y="302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6221" name="Rectangle 197"/>
            <p:cNvSpPr>
              <a:spLocks noChangeArrowheads="1"/>
            </p:cNvSpPr>
            <p:nvPr/>
          </p:nvSpPr>
          <p:spPr bwMode="auto">
            <a:xfrm>
              <a:off x="2162" y="302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6222" name="Rectangle 198"/>
            <p:cNvSpPr>
              <a:spLocks noChangeArrowheads="1"/>
            </p:cNvSpPr>
            <p:nvPr/>
          </p:nvSpPr>
          <p:spPr bwMode="auto">
            <a:xfrm>
              <a:off x="2485" y="302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6223" name="Rectangle 199"/>
            <p:cNvSpPr>
              <a:spLocks noChangeArrowheads="1"/>
            </p:cNvSpPr>
            <p:nvPr/>
          </p:nvSpPr>
          <p:spPr bwMode="auto">
            <a:xfrm>
              <a:off x="1336" y="3228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6224" name="Rectangle 200"/>
            <p:cNvSpPr>
              <a:spLocks noChangeArrowheads="1"/>
            </p:cNvSpPr>
            <p:nvPr/>
          </p:nvSpPr>
          <p:spPr bwMode="auto">
            <a:xfrm>
              <a:off x="1336" y="3539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6225" name="Rectangle 201"/>
            <p:cNvSpPr>
              <a:spLocks noChangeArrowheads="1"/>
            </p:cNvSpPr>
            <p:nvPr/>
          </p:nvSpPr>
          <p:spPr bwMode="auto">
            <a:xfrm>
              <a:off x="3395" y="2128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6226" name="Rectangle 202"/>
            <p:cNvSpPr>
              <a:spLocks noChangeArrowheads="1"/>
            </p:cNvSpPr>
            <p:nvPr/>
          </p:nvSpPr>
          <p:spPr bwMode="auto">
            <a:xfrm>
              <a:off x="3718" y="2128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6227" name="Rectangle 203"/>
            <p:cNvSpPr>
              <a:spLocks noChangeArrowheads="1"/>
            </p:cNvSpPr>
            <p:nvPr/>
          </p:nvSpPr>
          <p:spPr bwMode="auto">
            <a:xfrm>
              <a:off x="4042" y="2128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6228" name="Rectangle 204"/>
            <p:cNvSpPr>
              <a:spLocks noChangeArrowheads="1"/>
            </p:cNvSpPr>
            <p:nvPr/>
          </p:nvSpPr>
          <p:spPr bwMode="auto">
            <a:xfrm>
              <a:off x="4365" y="212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6229" name="Rectangle 205"/>
            <p:cNvSpPr>
              <a:spLocks noChangeArrowheads="1"/>
            </p:cNvSpPr>
            <p:nvPr/>
          </p:nvSpPr>
          <p:spPr bwMode="auto">
            <a:xfrm>
              <a:off x="3168" y="2343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6230" name="Rectangle 206"/>
            <p:cNvSpPr>
              <a:spLocks noChangeArrowheads="1"/>
            </p:cNvSpPr>
            <p:nvPr/>
          </p:nvSpPr>
          <p:spPr bwMode="auto">
            <a:xfrm>
              <a:off x="3168" y="2642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6231" name="Rectangle 207"/>
            <p:cNvSpPr>
              <a:spLocks noChangeArrowheads="1"/>
            </p:cNvSpPr>
            <p:nvPr/>
          </p:nvSpPr>
          <p:spPr bwMode="auto">
            <a:xfrm>
              <a:off x="3168" y="2917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6232" name="Rectangle 208"/>
            <p:cNvSpPr>
              <a:spLocks noChangeArrowheads="1"/>
            </p:cNvSpPr>
            <p:nvPr/>
          </p:nvSpPr>
          <p:spPr bwMode="auto">
            <a:xfrm>
              <a:off x="3168" y="3192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6233" name="Rectangle 209"/>
            <p:cNvSpPr>
              <a:spLocks noChangeArrowheads="1"/>
            </p:cNvSpPr>
            <p:nvPr/>
          </p:nvSpPr>
          <p:spPr bwMode="auto">
            <a:xfrm>
              <a:off x="2976" y="3060"/>
              <a:ext cx="1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 </a:t>
              </a:r>
              <a:endParaRPr lang="en-US" altLang="fa-IR" b="0"/>
            </a:p>
          </p:txBody>
        </p:sp>
        <p:sp>
          <p:nvSpPr>
            <p:cNvPr id="6234" name="Rectangle 210"/>
            <p:cNvSpPr>
              <a:spLocks noChangeArrowheads="1"/>
            </p:cNvSpPr>
            <p:nvPr/>
          </p:nvSpPr>
          <p:spPr bwMode="auto">
            <a:xfrm>
              <a:off x="3922" y="3503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 b="0"/>
            </a:p>
          </p:txBody>
        </p:sp>
        <p:sp>
          <p:nvSpPr>
            <p:cNvPr id="6235" name="Rectangle 211"/>
            <p:cNvSpPr>
              <a:spLocks noChangeArrowheads="1"/>
            </p:cNvSpPr>
            <p:nvPr/>
          </p:nvSpPr>
          <p:spPr bwMode="auto">
            <a:xfrm>
              <a:off x="4688" y="2797"/>
              <a:ext cx="1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D </a:t>
              </a:r>
              <a:endParaRPr lang="en-US" altLang="fa-IR" b="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384DFFA-BE88-4D8B-B630-B8FC7AE732DE}" type="slidenum">
              <a:rPr lang="en-US" altLang="fa-IR" sz="1300" b="0" smtClean="0">
                <a:latin typeface="Arial" panose="020B0604020202020204" pitchFamily="34" charset="0"/>
              </a:rPr>
              <a:pPr/>
              <a:t>20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333375"/>
            <a:ext cx="3713162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4-Variable Map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556000" y="1447800"/>
            <a:ext cx="45608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F(A,B,C,D)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m(0,2,3,5,6,7,8,10,11,14,15)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C  +  A' B D  +  B' D'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2990850" y="2133600"/>
            <a:ext cx="1073150" cy="1047750"/>
          </a:xfrm>
          <a:prstGeom prst="line">
            <a:avLst/>
          </a:prstGeom>
          <a:noFill/>
          <a:ln w="127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1854200" y="2857500"/>
            <a:ext cx="1536700" cy="800100"/>
          </a:xfrm>
          <a:prstGeom prst="line">
            <a:avLst/>
          </a:prstGeom>
          <a:noFill/>
          <a:ln w="127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3416300" y="2159000"/>
            <a:ext cx="1460500" cy="1498600"/>
          </a:xfrm>
          <a:prstGeom prst="line">
            <a:avLst/>
          </a:prstGeom>
          <a:noFill/>
          <a:ln w="127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3009900" y="2387600"/>
            <a:ext cx="1485900" cy="1079500"/>
          </a:xfrm>
          <a:prstGeom prst="line">
            <a:avLst/>
          </a:prstGeom>
          <a:noFill/>
          <a:ln w="127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4495800" y="2159000"/>
            <a:ext cx="1384300" cy="1308100"/>
          </a:xfrm>
          <a:prstGeom prst="line">
            <a:avLst/>
          </a:prstGeom>
          <a:noFill/>
          <a:ln w="12700">
            <a:pattFill prst="narVert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38922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95400"/>
            <a:ext cx="32639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9750" y="4365625"/>
            <a:ext cx="7772400" cy="2016125"/>
          </a:xfrm>
          <a:noFill/>
        </p:spPr>
        <p:txBody>
          <a:bodyPr/>
          <a:lstStyle/>
          <a:p>
            <a:pPr marL="742950" lvl="1" indent="-285750" algn="l" rtl="0" eaLnBrk="1" hangingPunct="1"/>
            <a:r>
              <a:rPr lang="en-US" altLang="fa-IR" smtClean="0"/>
              <a:t>Find the </a:t>
            </a:r>
            <a:r>
              <a:rPr lang="en-US" altLang="fa-IR" b="1" smtClean="0"/>
              <a:t>smallest number</a:t>
            </a:r>
            <a:r>
              <a:rPr lang="en-US" altLang="fa-IR" smtClean="0"/>
              <a:t> of the </a:t>
            </a:r>
            <a:r>
              <a:rPr lang="en-US" altLang="fa-IR" b="1" smtClean="0"/>
              <a:t>largest possible subcubes</a:t>
            </a:r>
            <a:r>
              <a:rPr lang="en-US" altLang="fa-IR" smtClean="0"/>
              <a:t> that cover the ON-set</a:t>
            </a:r>
          </a:p>
          <a:p>
            <a:pPr marL="742950" lvl="1" indent="-285750" algn="l" rtl="0" eaLnBrk="1" hangingPunct="1"/>
            <a:endParaRPr lang="en-US" altLang="fa-IR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0E4B87C-498B-4965-B942-24AB3650E76F}" type="slidenum">
              <a:rPr lang="en-US" altLang="fa-IR" sz="1300" b="0" smtClean="0">
                <a:latin typeface="Arial" panose="020B0604020202020204" pitchFamily="34" charset="0"/>
              </a:rPr>
              <a:pPr/>
              <a:t>21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008" y="333375"/>
            <a:ext cx="4175823" cy="666849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dirty="0">
                <a:ea typeface="굴림" pitchFamily="34" charset="-127"/>
              </a:rPr>
              <a:t>Simplify for POS</a:t>
            </a:r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556000" y="1447800"/>
            <a:ext cx="456088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F(A,B,C,D)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m(0,2,3,5,6,7,8,10,11,14,15)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368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9750" y="3861048"/>
            <a:ext cx="7772400" cy="2016125"/>
          </a:xfrm>
          <a:noFill/>
        </p:spPr>
        <p:txBody>
          <a:bodyPr/>
          <a:lstStyle/>
          <a:p>
            <a:pPr marL="171450" indent="-285750" algn="l" rtl="0" eaLnBrk="1" hangingPunct="1"/>
            <a:r>
              <a:rPr lang="en-US" altLang="fa-IR" dirty="0" smtClean="0"/>
              <a:t>For POS:</a:t>
            </a:r>
          </a:p>
          <a:p>
            <a:pPr marL="742950" lvl="1" indent="-285750" algn="l" rtl="0" eaLnBrk="1" hangingPunct="1"/>
            <a:r>
              <a:rPr lang="en-US" altLang="fa-IR" dirty="0" smtClean="0"/>
              <a:t> Group </a:t>
            </a:r>
            <a:r>
              <a:rPr lang="en-US" altLang="fa-IR" dirty="0" err="1" smtClean="0"/>
              <a:t>0’s</a:t>
            </a:r>
            <a:endParaRPr lang="en-US" altLang="fa-IR" dirty="0"/>
          </a:p>
          <a:p>
            <a:pPr marL="742950" lvl="1" indent="-285750" algn="l" rtl="0" eaLnBrk="1" hangingPunct="1"/>
            <a:r>
              <a:rPr lang="en-US" altLang="fa-IR" dirty="0" smtClean="0"/>
              <a:t> Write down groups as sum terms</a:t>
            </a:r>
          </a:p>
          <a:p>
            <a:pPr marL="742950" lvl="1" indent="-285750" algn="l" rtl="0" eaLnBrk="1" hangingPunct="1"/>
            <a:r>
              <a:rPr lang="en-US" altLang="fa-IR" dirty="0"/>
              <a:t> </a:t>
            </a:r>
            <a:r>
              <a:rPr lang="en-US" altLang="fa-IR" dirty="0" smtClean="0"/>
              <a:t>AND them together</a:t>
            </a:r>
          </a:p>
          <a:p>
            <a:pPr marL="742950" lvl="1" indent="-285750" algn="l" rtl="0" eaLnBrk="1" hangingPunct="1"/>
            <a:endParaRPr lang="en-US" altLang="fa-IR" dirty="0" smtClean="0"/>
          </a:p>
        </p:txBody>
      </p:sp>
      <p:grpSp>
        <p:nvGrpSpPr>
          <p:cNvPr id="36870" name="Group 67"/>
          <p:cNvGrpSpPr>
            <a:grpSpLocks noChangeAspect="1"/>
          </p:cNvGrpSpPr>
          <p:nvPr/>
        </p:nvGrpSpPr>
        <p:grpSpPr bwMode="auto">
          <a:xfrm>
            <a:off x="323850" y="688975"/>
            <a:ext cx="3363913" cy="3340100"/>
            <a:chOff x="172" y="800"/>
            <a:chExt cx="2119" cy="2104"/>
          </a:xfrm>
        </p:grpSpPr>
        <p:sp>
          <p:nvSpPr>
            <p:cNvPr id="36871" name="AutoShape 66"/>
            <p:cNvSpPr>
              <a:spLocks noChangeAspect="1" noChangeArrowheads="1" noTextEdit="1"/>
            </p:cNvSpPr>
            <p:nvPr/>
          </p:nvSpPr>
          <p:spPr bwMode="auto">
            <a:xfrm>
              <a:off x="172" y="816"/>
              <a:ext cx="2056" cy="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2" name="Rectangle 74"/>
            <p:cNvSpPr>
              <a:spLocks noChangeArrowheads="1"/>
            </p:cNvSpPr>
            <p:nvPr/>
          </p:nvSpPr>
          <p:spPr bwMode="auto">
            <a:xfrm>
              <a:off x="347" y="879"/>
              <a:ext cx="25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fa-IR" altLang="fa-IR"/>
            </a:p>
          </p:txBody>
        </p:sp>
        <p:sp>
          <p:nvSpPr>
            <p:cNvPr id="36873" name="Rectangle 75"/>
            <p:cNvSpPr>
              <a:spLocks noChangeArrowheads="1"/>
            </p:cNvSpPr>
            <p:nvPr/>
          </p:nvSpPr>
          <p:spPr bwMode="auto">
            <a:xfrm>
              <a:off x="547" y="1222"/>
              <a:ext cx="1418" cy="12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fa-IR" altLang="fa-IR"/>
            </a:p>
          </p:txBody>
        </p:sp>
        <p:sp>
          <p:nvSpPr>
            <p:cNvPr id="36874" name="Freeform 76"/>
            <p:cNvSpPr>
              <a:spLocks/>
            </p:cNvSpPr>
            <p:nvPr/>
          </p:nvSpPr>
          <p:spPr bwMode="auto">
            <a:xfrm>
              <a:off x="539" y="1884"/>
              <a:ext cx="1418" cy="0"/>
            </a:xfrm>
            <a:custGeom>
              <a:avLst/>
              <a:gdLst>
                <a:gd name="T0" fmla="*/ 0 w 1418"/>
                <a:gd name="T1" fmla="*/ 1418 w 1418"/>
                <a:gd name="T2" fmla="*/ 0 w 1418"/>
                <a:gd name="T3" fmla="*/ 0 60000 65536"/>
                <a:gd name="T4" fmla="*/ 0 60000 65536"/>
                <a:gd name="T5" fmla="*/ 0 60000 65536"/>
                <a:gd name="T6" fmla="*/ 0 w 1418"/>
                <a:gd name="T7" fmla="*/ 1418 w 1418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418">
                  <a:moveTo>
                    <a:pt x="0" y="0"/>
                  </a:moveTo>
                  <a:lnTo>
                    <a:pt x="1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5" name="Line 77"/>
            <p:cNvSpPr>
              <a:spLocks noChangeShapeType="1"/>
            </p:cNvSpPr>
            <p:nvPr/>
          </p:nvSpPr>
          <p:spPr bwMode="auto">
            <a:xfrm>
              <a:off x="539" y="1884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6" name="Freeform 78"/>
            <p:cNvSpPr>
              <a:spLocks/>
            </p:cNvSpPr>
            <p:nvPr/>
          </p:nvSpPr>
          <p:spPr bwMode="auto">
            <a:xfrm>
              <a:off x="539" y="1549"/>
              <a:ext cx="1418" cy="0"/>
            </a:xfrm>
            <a:custGeom>
              <a:avLst/>
              <a:gdLst>
                <a:gd name="T0" fmla="*/ 0 w 1418"/>
                <a:gd name="T1" fmla="*/ 1418 w 1418"/>
                <a:gd name="T2" fmla="*/ 0 w 1418"/>
                <a:gd name="T3" fmla="*/ 0 60000 65536"/>
                <a:gd name="T4" fmla="*/ 0 60000 65536"/>
                <a:gd name="T5" fmla="*/ 0 60000 65536"/>
                <a:gd name="T6" fmla="*/ 0 w 1418"/>
                <a:gd name="T7" fmla="*/ 1418 w 1418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1418">
                  <a:moveTo>
                    <a:pt x="0" y="0"/>
                  </a:moveTo>
                  <a:lnTo>
                    <a:pt x="1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7" name="Line 79"/>
            <p:cNvSpPr>
              <a:spLocks noChangeShapeType="1"/>
            </p:cNvSpPr>
            <p:nvPr/>
          </p:nvSpPr>
          <p:spPr bwMode="auto">
            <a:xfrm>
              <a:off x="539" y="1549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8" name="Line 80"/>
            <p:cNvSpPr>
              <a:spLocks noChangeShapeType="1"/>
            </p:cNvSpPr>
            <p:nvPr/>
          </p:nvSpPr>
          <p:spPr bwMode="auto">
            <a:xfrm>
              <a:off x="539" y="2203"/>
              <a:ext cx="14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79" name="Line 81"/>
            <p:cNvSpPr>
              <a:spLocks noChangeShapeType="1"/>
            </p:cNvSpPr>
            <p:nvPr/>
          </p:nvSpPr>
          <p:spPr bwMode="auto">
            <a:xfrm>
              <a:off x="1240" y="1214"/>
              <a:ext cx="0" cy="1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0" name="Line 82"/>
            <p:cNvSpPr>
              <a:spLocks noChangeShapeType="1"/>
            </p:cNvSpPr>
            <p:nvPr/>
          </p:nvSpPr>
          <p:spPr bwMode="auto">
            <a:xfrm>
              <a:off x="1606" y="1214"/>
              <a:ext cx="0" cy="1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1" name="Line 83"/>
            <p:cNvSpPr>
              <a:spLocks noChangeShapeType="1"/>
            </p:cNvSpPr>
            <p:nvPr/>
          </p:nvSpPr>
          <p:spPr bwMode="auto">
            <a:xfrm>
              <a:off x="889" y="1214"/>
              <a:ext cx="0" cy="1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2" name="Line 84"/>
            <p:cNvSpPr>
              <a:spLocks noChangeShapeType="1"/>
            </p:cNvSpPr>
            <p:nvPr/>
          </p:nvSpPr>
          <p:spPr bwMode="auto">
            <a:xfrm flipH="1" flipV="1">
              <a:off x="284" y="975"/>
              <a:ext cx="255" cy="2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883" name="Rectangle 85"/>
            <p:cNvSpPr>
              <a:spLocks noChangeArrowheads="1"/>
            </p:cNvSpPr>
            <p:nvPr/>
          </p:nvSpPr>
          <p:spPr bwMode="auto">
            <a:xfrm>
              <a:off x="650" y="10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fa-IR" altLang="fa-IR"/>
            </a:p>
          </p:txBody>
        </p:sp>
        <p:sp>
          <p:nvSpPr>
            <p:cNvPr id="36884" name="Rectangle 86"/>
            <p:cNvSpPr>
              <a:spLocks noChangeArrowheads="1"/>
            </p:cNvSpPr>
            <p:nvPr/>
          </p:nvSpPr>
          <p:spPr bwMode="auto">
            <a:xfrm>
              <a:off x="1001" y="10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fa-IR" altLang="fa-IR"/>
            </a:p>
          </p:txBody>
        </p:sp>
        <p:sp>
          <p:nvSpPr>
            <p:cNvPr id="36885" name="Rectangle 87"/>
            <p:cNvSpPr>
              <a:spLocks noChangeArrowheads="1"/>
            </p:cNvSpPr>
            <p:nvPr/>
          </p:nvSpPr>
          <p:spPr bwMode="auto">
            <a:xfrm>
              <a:off x="1351" y="1007"/>
              <a:ext cx="20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fa-IR" altLang="fa-IR"/>
            </a:p>
          </p:txBody>
        </p:sp>
        <p:sp>
          <p:nvSpPr>
            <p:cNvPr id="36886" name="Rectangle 88"/>
            <p:cNvSpPr>
              <a:spLocks noChangeArrowheads="1"/>
            </p:cNvSpPr>
            <p:nvPr/>
          </p:nvSpPr>
          <p:spPr bwMode="auto">
            <a:xfrm>
              <a:off x="1702" y="1007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fa-IR" altLang="fa-IR"/>
            </a:p>
          </p:txBody>
        </p:sp>
        <p:sp>
          <p:nvSpPr>
            <p:cNvPr id="36887" name="Rectangle 89"/>
            <p:cNvSpPr>
              <a:spLocks noChangeArrowheads="1"/>
            </p:cNvSpPr>
            <p:nvPr/>
          </p:nvSpPr>
          <p:spPr bwMode="auto">
            <a:xfrm>
              <a:off x="682" y="1278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fa-IR" altLang="fa-IR"/>
            </a:p>
          </p:txBody>
        </p:sp>
        <p:sp>
          <p:nvSpPr>
            <p:cNvPr id="36888" name="Rectangle 90"/>
            <p:cNvSpPr>
              <a:spLocks noChangeArrowheads="1"/>
            </p:cNvSpPr>
            <p:nvPr/>
          </p:nvSpPr>
          <p:spPr bwMode="auto">
            <a:xfrm>
              <a:off x="1033" y="1278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fa-IR" altLang="fa-IR"/>
            </a:p>
          </p:txBody>
        </p:sp>
        <p:sp>
          <p:nvSpPr>
            <p:cNvPr id="36889" name="Rectangle 91"/>
            <p:cNvSpPr>
              <a:spLocks noChangeArrowheads="1"/>
            </p:cNvSpPr>
            <p:nvPr/>
          </p:nvSpPr>
          <p:spPr bwMode="auto">
            <a:xfrm>
              <a:off x="1383" y="1278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fa-IR" altLang="fa-IR"/>
            </a:p>
          </p:txBody>
        </p:sp>
        <p:sp>
          <p:nvSpPr>
            <p:cNvPr id="36890" name="Rectangle 92"/>
            <p:cNvSpPr>
              <a:spLocks noChangeArrowheads="1"/>
            </p:cNvSpPr>
            <p:nvPr/>
          </p:nvSpPr>
          <p:spPr bwMode="auto">
            <a:xfrm>
              <a:off x="1750" y="1278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1" name="Rectangle 93"/>
            <p:cNvSpPr>
              <a:spLocks noChangeArrowheads="1"/>
            </p:cNvSpPr>
            <p:nvPr/>
          </p:nvSpPr>
          <p:spPr bwMode="auto">
            <a:xfrm>
              <a:off x="682" y="161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fa-IR" altLang="fa-IR"/>
            </a:p>
          </p:txBody>
        </p:sp>
        <p:sp>
          <p:nvSpPr>
            <p:cNvPr id="36892" name="Rectangle 94"/>
            <p:cNvSpPr>
              <a:spLocks noChangeArrowheads="1"/>
            </p:cNvSpPr>
            <p:nvPr/>
          </p:nvSpPr>
          <p:spPr bwMode="auto">
            <a:xfrm>
              <a:off x="1033" y="161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3" name="Rectangle 95"/>
            <p:cNvSpPr>
              <a:spLocks noChangeArrowheads="1"/>
            </p:cNvSpPr>
            <p:nvPr/>
          </p:nvSpPr>
          <p:spPr bwMode="auto">
            <a:xfrm>
              <a:off x="1383" y="161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fa-IR" altLang="fa-IR"/>
            </a:p>
          </p:txBody>
        </p:sp>
        <p:sp>
          <p:nvSpPr>
            <p:cNvPr id="36894" name="Rectangle 96"/>
            <p:cNvSpPr>
              <a:spLocks noChangeArrowheads="1"/>
            </p:cNvSpPr>
            <p:nvPr/>
          </p:nvSpPr>
          <p:spPr bwMode="auto">
            <a:xfrm>
              <a:off x="1750" y="161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fa-IR" altLang="fa-IR"/>
            </a:p>
          </p:txBody>
        </p:sp>
        <p:sp>
          <p:nvSpPr>
            <p:cNvPr id="36895" name="Rectangle 97"/>
            <p:cNvSpPr>
              <a:spLocks noChangeArrowheads="1"/>
            </p:cNvSpPr>
            <p:nvPr/>
          </p:nvSpPr>
          <p:spPr bwMode="auto">
            <a:xfrm>
              <a:off x="682" y="194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6" name="Rectangle 98"/>
            <p:cNvSpPr>
              <a:spLocks noChangeArrowheads="1"/>
            </p:cNvSpPr>
            <p:nvPr/>
          </p:nvSpPr>
          <p:spPr bwMode="auto">
            <a:xfrm>
              <a:off x="1033" y="194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7" name="Rectangle 99"/>
            <p:cNvSpPr>
              <a:spLocks noChangeArrowheads="1"/>
            </p:cNvSpPr>
            <p:nvPr/>
          </p:nvSpPr>
          <p:spPr bwMode="auto">
            <a:xfrm>
              <a:off x="1383" y="194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8" name="Rectangle 100"/>
            <p:cNvSpPr>
              <a:spLocks noChangeArrowheads="1"/>
            </p:cNvSpPr>
            <p:nvPr/>
          </p:nvSpPr>
          <p:spPr bwMode="auto">
            <a:xfrm>
              <a:off x="1750" y="194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899" name="Rectangle 101"/>
            <p:cNvSpPr>
              <a:spLocks noChangeArrowheads="1"/>
            </p:cNvSpPr>
            <p:nvPr/>
          </p:nvSpPr>
          <p:spPr bwMode="auto">
            <a:xfrm>
              <a:off x="682" y="225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900" name="Rectangle 102"/>
            <p:cNvSpPr>
              <a:spLocks noChangeArrowheads="1"/>
            </p:cNvSpPr>
            <p:nvPr/>
          </p:nvSpPr>
          <p:spPr bwMode="auto">
            <a:xfrm>
              <a:off x="1033" y="225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901" name="Rectangle 103"/>
            <p:cNvSpPr>
              <a:spLocks noChangeArrowheads="1"/>
            </p:cNvSpPr>
            <p:nvPr/>
          </p:nvSpPr>
          <p:spPr bwMode="auto">
            <a:xfrm>
              <a:off x="1383" y="225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902" name="Rectangle 104"/>
            <p:cNvSpPr>
              <a:spLocks noChangeArrowheads="1"/>
            </p:cNvSpPr>
            <p:nvPr/>
          </p:nvSpPr>
          <p:spPr bwMode="auto">
            <a:xfrm>
              <a:off x="1750" y="225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fa-IR" altLang="fa-IR"/>
            </a:p>
          </p:txBody>
        </p:sp>
        <p:sp>
          <p:nvSpPr>
            <p:cNvPr id="36903" name="Freeform 105"/>
            <p:cNvSpPr>
              <a:spLocks/>
            </p:cNvSpPr>
            <p:nvPr/>
          </p:nvSpPr>
          <p:spPr bwMode="auto">
            <a:xfrm>
              <a:off x="1240" y="975"/>
              <a:ext cx="717" cy="80"/>
            </a:xfrm>
            <a:custGeom>
              <a:avLst/>
              <a:gdLst>
                <a:gd name="T0" fmla="*/ 0 w 717"/>
                <a:gd name="T1" fmla="*/ 80 h 80"/>
                <a:gd name="T2" fmla="*/ 0 w 717"/>
                <a:gd name="T3" fmla="*/ 0 h 80"/>
                <a:gd name="T4" fmla="*/ 717 w 717"/>
                <a:gd name="T5" fmla="*/ 0 h 80"/>
                <a:gd name="T6" fmla="*/ 717 w 717"/>
                <a:gd name="T7" fmla="*/ 8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7"/>
                <a:gd name="T13" fmla="*/ 0 h 80"/>
                <a:gd name="T14" fmla="*/ 717 w 717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7" h="80">
                  <a:moveTo>
                    <a:pt x="0" y="80"/>
                  </a:moveTo>
                  <a:lnTo>
                    <a:pt x="0" y="0"/>
                  </a:lnTo>
                  <a:lnTo>
                    <a:pt x="717" y="0"/>
                  </a:lnTo>
                  <a:lnTo>
                    <a:pt x="717" y="8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04" name="Freeform 106"/>
            <p:cNvSpPr>
              <a:spLocks/>
            </p:cNvSpPr>
            <p:nvPr/>
          </p:nvSpPr>
          <p:spPr bwMode="auto">
            <a:xfrm>
              <a:off x="300" y="1884"/>
              <a:ext cx="79" cy="653"/>
            </a:xfrm>
            <a:custGeom>
              <a:avLst/>
              <a:gdLst>
                <a:gd name="T0" fmla="*/ 79 w 79"/>
                <a:gd name="T1" fmla="*/ 653 h 653"/>
                <a:gd name="T2" fmla="*/ 0 w 79"/>
                <a:gd name="T3" fmla="*/ 653 h 653"/>
                <a:gd name="T4" fmla="*/ 0 w 79"/>
                <a:gd name="T5" fmla="*/ 0 h 653"/>
                <a:gd name="T6" fmla="*/ 79 w 79"/>
                <a:gd name="T7" fmla="*/ 0 h 6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653"/>
                <a:gd name="T14" fmla="*/ 79 w 79"/>
                <a:gd name="T15" fmla="*/ 653 h 6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653">
                  <a:moveTo>
                    <a:pt x="79" y="653"/>
                  </a:moveTo>
                  <a:lnTo>
                    <a:pt x="0" y="653"/>
                  </a:lnTo>
                  <a:lnTo>
                    <a:pt x="0" y="0"/>
                  </a:lnTo>
                  <a:lnTo>
                    <a:pt x="79" y="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05" name="Freeform 107"/>
            <p:cNvSpPr>
              <a:spLocks/>
            </p:cNvSpPr>
            <p:nvPr/>
          </p:nvSpPr>
          <p:spPr bwMode="auto">
            <a:xfrm>
              <a:off x="889" y="2537"/>
              <a:ext cx="717" cy="64"/>
            </a:xfrm>
            <a:custGeom>
              <a:avLst/>
              <a:gdLst>
                <a:gd name="T0" fmla="*/ 717 w 717"/>
                <a:gd name="T1" fmla="*/ 0 h 64"/>
                <a:gd name="T2" fmla="*/ 717 w 717"/>
                <a:gd name="T3" fmla="*/ 64 h 64"/>
                <a:gd name="T4" fmla="*/ 0 w 717"/>
                <a:gd name="T5" fmla="*/ 64 h 64"/>
                <a:gd name="T6" fmla="*/ 0 w 717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7"/>
                <a:gd name="T13" fmla="*/ 0 h 64"/>
                <a:gd name="T14" fmla="*/ 717 w 717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7" h="64">
                  <a:moveTo>
                    <a:pt x="717" y="0"/>
                  </a:moveTo>
                  <a:lnTo>
                    <a:pt x="717" y="64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06" name="Freeform 108"/>
            <p:cNvSpPr>
              <a:spLocks/>
            </p:cNvSpPr>
            <p:nvPr/>
          </p:nvSpPr>
          <p:spPr bwMode="auto">
            <a:xfrm>
              <a:off x="1989" y="1549"/>
              <a:ext cx="64" cy="654"/>
            </a:xfrm>
            <a:custGeom>
              <a:avLst/>
              <a:gdLst>
                <a:gd name="T0" fmla="*/ 0 w 64"/>
                <a:gd name="T1" fmla="*/ 0 h 654"/>
                <a:gd name="T2" fmla="*/ 64 w 64"/>
                <a:gd name="T3" fmla="*/ 0 h 654"/>
                <a:gd name="T4" fmla="*/ 64 w 64"/>
                <a:gd name="T5" fmla="*/ 654 h 654"/>
                <a:gd name="T6" fmla="*/ 0 w 64"/>
                <a:gd name="T7" fmla="*/ 654 h 6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654"/>
                <a:gd name="T14" fmla="*/ 64 w 64"/>
                <a:gd name="T15" fmla="*/ 654 h 6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654">
                  <a:moveTo>
                    <a:pt x="0" y="0"/>
                  </a:moveTo>
                  <a:lnTo>
                    <a:pt x="64" y="0"/>
                  </a:lnTo>
                  <a:lnTo>
                    <a:pt x="64" y="654"/>
                  </a:lnTo>
                  <a:lnTo>
                    <a:pt x="0" y="654"/>
                  </a:lnTo>
                </a:path>
              </a:pathLst>
            </a:cu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36907" name="Rectangle 109"/>
            <p:cNvSpPr>
              <a:spLocks noChangeArrowheads="1"/>
            </p:cNvSpPr>
            <p:nvPr/>
          </p:nvSpPr>
          <p:spPr bwMode="auto">
            <a:xfrm>
              <a:off x="363" y="1278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fa-IR" altLang="fa-IR"/>
            </a:p>
          </p:txBody>
        </p:sp>
        <p:sp>
          <p:nvSpPr>
            <p:cNvPr id="36908" name="Rectangle 110"/>
            <p:cNvSpPr>
              <a:spLocks noChangeArrowheads="1"/>
            </p:cNvSpPr>
            <p:nvPr/>
          </p:nvSpPr>
          <p:spPr bwMode="auto">
            <a:xfrm>
              <a:off x="363" y="1612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fa-IR" altLang="fa-IR"/>
            </a:p>
          </p:txBody>
        </p:sp>
        <p:sp>
          <p:nvSpPr>
            <p:cNvPr id="36909" name="Rectangle 111"/>
            <p:cNvSpPr>
              <a:spLocks noChangeArrowheads="1"/>
            </p:cNvSpPr>
            <p:nvPr/>
          </p:nvSpPr>
          <p:spPr bwMode="auto">
            <a:xfrm>
              <a:off x="363" y="1947"/>
              <a:ext cx="20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fa-IR" altLang="fa-IR"/>
            </a:p>
          </p:txBody>
        </p:sp>
        <p:sp>
          <p:nvSpPr>
            <p:cNvPr id="36910" name="Rectangle 112"/>
            <p:cNvSpPr>
              <a:spLocks noChangeArrowheads="1"/>
            </p:cNvSpPr>
            <p:nvPr/>
          </p:nvSpPr>
          <p:spPr bwMode="auto">
            <a:xfrm>
              <a:off x="363" y="2250"/>
              <a:ext cx="22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fa-IR" altLang="fa-IR"/>
            </a:p>
          </p:txBody>
        </p:sp>
        <p:sp>
          <p:nvSpPr>
            <p:cNvPr id="36911" name="Rectangle 113"/>
            <p:cNvSpPr>
              <a:spLocks noChangeArrowheads="1"/>
            </p:cNvSpPr>
            <p:nvPr/>
          </p:nvSpPr>
          <p:spPr bwMode="auto">
            <a:xfrm>
              <a:off x="172" y="2123"/>
              <a:ext cx="19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fa-IR" altLang="fa-IR"/>
            </a:p>
          </p:txBody>
        </p:sp>
        <p:sp>
          <p:nvSpPr>
            <p:cNvPr id="36912" name="Rectangle 114"/>
            <p:cNvSpPr>
              <a:spLocks noChangeArrowheads="1"/>
            </p:cNvSpPr>
            <p:nvPr/>
          </p:nvSpPr>
          <p:spPr bwMode="auto">
            <a:xfrm>
              <a:off x="188" y="1039"/>
              <a:ext cx="28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fa-IR" altLang="fa-IR"/>
            </a:p>
          </p:txBody>
        </p:sp>
        <p:sp>
          <p:nvSpPr>
            <p:cNvPr id="36913" name="Rectangle 115"/>
            <p:cNvSpPr>
              <a:spLocks noChangeArrowheads="1"/>
            </p:cNvSpPr>
            <p:nvPr/>
          </p:nvSpPr>
          <p:spPr bwMode="auto">
            <a:xfrm>
              <a:off x="1527" y="800"/>
              <a:ext cx="1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fa-IR" altLang="fa-IR"/>
            </a:p>
          </p:txBody>
        </p:sp>
        <p:sp>
          <p:nvSpPr>
            <p:cNvPr id="36914" name="Rectangle 116"/>
            <p:cNvSpPr>
              <a:spLocks noChangeArrowheads="1"/>
            </p:cNvSpPr>
            <p:nvPr/>
          </p:nvSpPr>
          <p:spPr bwMode="auto">
            <a:xfrm>
              <a:off x="2100" y="1756"/>
              <a:ext cx="19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fa-IR" altLang="fa-IR"/>
            </a:p>
          </p:txBody>
        </p:sp>
        <p:sp>
          <p:nvSpPr>
            <p:cNvPr id="36915" name="Rectangle 117"/>
            <p:cNvSpPr>
              <a:spLocks noChangeArrowheads="1"/>
            </p:cNvSpPr>
            <p:nvPr/>
          </p:nvSpPr>
          <p:spPr bwMode="auto">
            <a:xfrm>
              <a:off x="1224" y="2585"/>
              <a:ext cx="175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fa-IR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fa-IR" altLang="fa-IR"/>
            </a:p>
          </p:txBody>
        </p:sp>
      </p:grpSp>
    </p:spTree>
    <p:extLst>
      <p:ext uri="{BB962C8B-B14F-4D97-AF65-F5344CB8AC3E}">
        <p14:creationId xmlns:p14="http://schemas.microsoft.com/office/powerpoint/2010/main" val="251095517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67B326D-7BC5-4438-813F-840477DEECDB}" type="slidenum">
              <a:rPr lang="en-US" altLang="fa-IR" sz="1300" b="0" smtClean="0">
                <a:latin typeface="Arial" panose="020B0604020202020204" pitchFamily="34" charset="0"/>
              </a:rPr>
              <a:pPr/>
              <a:t>22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190500"/>
            <a:ext cx="4135437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Simplify for POS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400175" y="860425"/>
            <a:ext cx="6556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K-map Method: Circling Zeros to get product of sums form</a:t>
            </a:r>
          </a:p>
        </p:txBody>
      </p:sp>
      <p:pic>
        <p:nvPicPr>
          <p:cNvPr id="4096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123950"/>
            <a:ext cx="32639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119563" y="1350963"/>
            <a:ext cx="451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(B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+ C + D) (A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+ C + D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) (B + C + D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)</a:t>
            </a:r>
          </a:p>
        </p:txBody>
      </p:sp>
      <p:sp>
        <p:nvSpPr>
          <p:cNvPr id="40967" name="Line 10"/>
          <p:cNvSpPr>
            <a:spLocks noChangeShapeType="1"/>
          </p:cNvSpPr>
          <p:nvPr/>
        </p:nvSpPr>
        <p:spPr bwMode="auto">
          <a:xfrm>
            <a:off x="2552700" y="2038350"/>
            <a:ext cx="2114550" cy="36195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Line 11"/>
          <p:cNvSpPr>
            <a:spLocks noChangeShapeType="1"/>
          </p:cNvSpPr>
          <p:nvPr/>
        </p:nvSpPr>
        <p:spPr bwMode="auto">
          <a:xfrm flipV="1">
            <a:off x="4667250" y="1676400"/>
            <a:ext cx="571500" cy="7239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Line 12"/>
          <p:cNvSpPr>
            <a:spLocks noChangeShapeType="1"/>
          </p:cNvSpPr>
          <p:nvPr/>
        </p:nvSpPr>
        <p:spPr bwMode="auto">
          <a:xfrm>
            <a:off x="2495550" y="2724150"/>
            <a:ext cx="2571750" cy="7239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Line 13"/>
          <p:cNvSpPr>
            <a:spLocks noChangeShapeType="1"/>
          </p:cNvSpPr>
          <p:nvPr/>
        </p:nvSpPr>
        <p:spPr bwMode="auto">
          <a:xfrm flipV="1">
            <a:off x="5067300" y="1695450"/>
            <a:ext cx="1314450" cy="17526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Line 14"/>
          <p:cNvSpPr>
            <a:spLocks noChangeShapeType="1"/>
          </p:cNvSpPr>
          <p:nvPr/>
        </p:nvSpPr>
        <p:spPr bwMode="auto">
          <a:xfrm>
            <a:off x="3314700" y="2762250"/>
            <a:ext cx="2647950" cy="139065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2" name="Line 15"/>
          <p:cNvSpPr>
            <a:spLocks noChangeShapeType="1"/>
          </p:cNvSpPr>
          <p:nvPr/>
        </p:nvSpPr>
        <p:spPr bwMode="auto">
          <a:xfrm flipV="1">
            <a:off x="5962650" y="1695450"/>
            <a:ext cx="1695450" cy="245745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3" name="Rectangle 16"/>
          <p:cNvSpPr>
            <a:spLocks noChangeArrowheads="1"/>
          </p:cNvSpPr>
          <p:nvPr/>
        </p:nvSpPr>
        <p:spPr bwMode="auto">
          <a:xfrm>
            <a:off x="4100513" y="4875213"/>
            <a:ext cx="3425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= B C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D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+ A C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D + B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C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D</a:t>
            </a:r>
          </a:p>
        </p:txBody>
      </p:sp>
      <p:sp>
        <p:nvSpPr>
          <p:cNvPr id="40974" name="Rectangle 21"/>
          <p:cNvSpPr>
            <a:spLocks noChangeArrowheads="1"/>
          </p:cNvSpPr>
          <p:nvPr/>
        </p:nvSpPr>
        <p:spPr bwMode="auto">
          <a:xfrm>
            <a:off x="4081463" y="5351463"/>
            <a:ext cx="3883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(F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)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= (B C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D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+ A C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D + B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C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D)</a:t>
            </a:r>
            <a:r>
              <a:rPr kumimoji="1" lang="en-US" altLang="ko-KR" sz="1800">
                <a:ea typeface="굴림" pitchFamily="34" charset="-127"/>
              </a:rPr>
              <a:t>’</a:t>
            </a: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40975" name="Rectangle 28"/>
          <p:cNvSpPr>
            <a:spLocks noChangeArrowheads="1"/>
          </p:cNvSpPr>
          <p:nvPr/>
        </p:nvSpPr>
        <p:spPr bwMode="auto">
          <a:xfrm>
            <a:off x="4081463" y="5770563"/>
            <a:ext cx="451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(B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+ C + D) (A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+ C + D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) (B + C + D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)</a:t>
            </a:r>
          </a:p>
        </p:txBody>
      </p:sp>
      <p:sp>
        <p:nvSpPr>
          <p:cNvPr id="40976" name="Rectangle 33"/>
          <p:cNvSpPr>
            <a:spLocks noChangeArrowheads="1"/>
          </p:cNvSpPr>
          <p:nvPr/>
        </p:nvSpPr>
        <p:spPr bwMode="auto">
          <a:xfrm>
            <a:off x="3624263" y="4494213"/>
            <a:ext cx="5286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Replace F by F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, 0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s become 1</a:t>
            </a:r>
            <a:r>
              <a:rPr kumimoji="1" lang="en-US" altLang="ko-KR" sz="1800">
                <a:ea typeface="굴림" pitchFamily="34" charset="-127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s and vice versa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  <p:bldP spid="40974" grpId="0"/>
      <p:bldP spid="40975" grpId="0"/>
      <p:bldP spid="409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6BDDE3-53E2-4E19-B336-26409A986A66}" type="slidenum">
              <a:rPr lang="en-US" altLang="fa-IR" sz="1300" b="0" smtClean="0">
                <a:latin typeface="Arial" panose="020B0604020202020204" pitchFamily="34" charset="0"/>
              </a:rPr>
              <a:pPr/>
              <a:t>23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33713" y="190500"/>
            <a:ext cx="29781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Don’t Cares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150665" y="1916832"/>
            <a:ext cx="4401846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 dirty="0">
                <a:latin typeface="Arial" panose="020B0604020202020204" pitchFamily="34" charset="0"/>
                <a:ea typeface="굴림" pitchFamily="34" charset="-127"/>
              </a:rPr>
              <a:t>F(</a:t>
            </a:r>
            <a:r>
              <a:rPr kumimoji="1" lang="en-US" altLang="ko-KR" sz="1800" dirty="0" err="1">
                <a:latin typeface="Arial" panose="020B0604020202020204" pitchFamily="34" charset="0"/>
                <a:ea typeface="굴림" pitchFamily="34" charset="-127"/>
              </a:rPr>
              <a:t>A,B,C,D</a:t>
            </a:r>
            <a:r>
              <a:rPr kumimoji="1" lang="en-US" altLang="ko-KR" sz="1800" dirty="0">
                <a:latin typeface="Arial" panose="020B0604020202020204" pitchFamily="34" charset="0"/>
                <a:ea typeface="굴림" pitchFamily="34" charset="-127"/>
              </a:rPr>
              <a:t>) = </a:t>
            </a:r>
            <a:r>
              <a:rPr kumimoji="1" lang="en-US" altLang="ko-KR" sz="1800" dirty="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 dirty="0">
                <a:latin typeface="Arial" panose="020B0604020202020204" pitchFamily="34" charset="0"/>
                <a:ea typeface="굴림" pitchFamily="34" charset="-127"/>
              </a:rPr>
              <a:t>m(1,3,5,7,9) + </a:t>
            </a:r>
            <a:r>
              <a:rPr kumimoji="1" lang="en-US" altLang="ko-KR" sz="1800" dirty="0" err="1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 dirty="0" err="1">
                <a:latin typeface="Arial" panose="020B0604020202020204" pitchFamily="34" charset="0"/>
                <a:ea typeface="굴림" pitchFamily="34" charset="-127"/>
              </a:rPr>
              <a:t>d</a:t>
            </a:r>
            <a:r>
              <a:rPr kumimoji="1" lang="en-US" altLang="ko-KR" sz="1800" dirty="0">
                <a:latin typeface="Arial" panose="020B0604020202020204" pitchFamily="34" charset="0"/>
                <a:ea typeface="굴림" pitchFamily="34" charset="-127"/>
              </a:rPr>
              <a:t>(6,12,13</a:t>
            </a:r>
            <a:r>
              <a:rPr kumimoji="1" lang="en-US" altLang="ko-KR" sz="1800" dirty="0" smtClean="0">
                <a:latin typeface="Arial" panose="020B0604020202020204" pitchFamily="34" charset="0"/>
                <a:ea typeface="굴림" pitchFamily="34" charset="-127"/>
              </a:rPr>
              <a:t>)</a:t>
            </a:r>
            <a:endParaRPr kumimoji="1" lang="en-US" altLang="ko-KR" sz="1800" dirty="0"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193800" y="1181100"/>
            <a:ext cx="2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042988" y="1168400"/>
            <a:ext cx="7591425" cy="3159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Don't Cares can be treated as 1's or 0's if it is advantageous to do so</a:t>
            </a:r>
          </a:p>
        </p:txBody>
      </p:sp>
      <p:pic>
        <p:nvPicPr>
          <p:cNvPr id="43015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711325"/>
            <a:ext cx="28543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0623" name="Rectangle 15"/>
          <p:cNvSpPr>
            <a:spLocks noChangeArrowheads="1"/>
          </p:cNvSpPr>
          <p:nvPr/>
        </p:nvSpPr>
        <p:spPr bwMode="auto">
          <a:xfrm>
            <a:off x="684213" y="4581525"/>
            <a:ext cx="285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ko-KR" sz="1800" dirty="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In Product of Sums form</a:t>
            </a:r>
            <a:endParaRPr kumimoji="1" lang="en-US" altLang="fa-IR" sz="1800" dirty="0">
              <a:solidFill>
                <a:srgbClr val="000000"/>
              </a:solidFill>
              <a:latin typeface="Arial" panose="020B0604020202020204" pitchFamily="34" charset="0"/>
              <a:ea typeface="굴림" pitchFamily="34" charset="-127"/>
            </a:endParaRP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145088" y="3671888"/>
            <a:ext cx="2854325" cy="2921000"/>
            <a:chOff x="3241" y="2313"/>
            <a:chExt cx="1798" cy="1840"/>
          </a:xfrm>
        </p:grpSpPr>
        <p:sp>
          <p:nvSpPr>
            <p:cNvPr id="43027" name="AutoShape 17"/>
            <p:cNvSpPr>
              <a:spLocks noChangeAspect="1" noChangeArrowheads="1" noTextEdit="1"/>
            </p:cNvSpPr>
            <p:nvPr/>
          </p:nvSpPr>
          <p:spPr bwMode="auto">
            <a:xfrm>
              <a:off x="3241" y="2327"/>
              <a:ext cx="1798" cy="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3028" name="Group 24"/>
            <p:cNvGrpSpPr>
              <a:grpSpLocks/>
            </p:cNvGrpSpPr>
            <p:nvPr/>
          </p:nvGrpSpPr>
          <p:grpSpPr bwMode="auto">
            <a:xfrm>
              <a:off x="3394" y="2368"/>
              <a:ext cx="182" cy="168"/>
              <a:chOff x="3394" y="2368"/>
              <a:chExt cx="182" cy="168"/>
            </a:xfrm>
          </p:grpSpPr>
          <p:sp>
            <p:nvSpPr>
              <p:cNvPr id="43070" name="Rectangle 22"/>
              <p:cNvSpPr>
                <a:spLocks noChangeArrowheads="1"/>
              </p:cNvSpPr>
              <p:nvPr/>
            </p:nvSpPr>
            <p:spPr bwMode="auto">
              <a:xfrm>
                <a:off x="3394" y="2411"/>
                <a:ext cx="182" cy="1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3071" name="Rectangle 23"/>
              <p:cNvSpPr>
                <a:spLocks noChangeArrowheads="1"/>
              </p:cNvSpPr>
              <p:nvPr/>
            </p:nvSpPr>
            <p:spPr bwMode="auto">
              <a:xfrm>
                <a:off x="3394" y="2368"/>
                <a:ext cx="1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 </a:t>
                </a:r>
                <a:endParaRPr lang="en-US" altLang="fa-IR"/>
              </a:p>
            </p:txBody>
          </p:sp>
        </p:grpSp>
        <p:sp>
          <p:nvSpPr>
            <p:cNvPr id="43029" name="Rectangle 25"/>
            <p:cNvSpPr>
              <a:spLocks noChangeArrowheads="1"/>
            </p:cNvSpPr>
            <p:nvPr/>
          </p:nvSpPr>
          <p:spPr bwMode="auto">
            <a:xfrm>
              <a:off x="3583" y="2682"/>
              <a:ext cx="1226" cy="112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3030" name="Line 26"/>
            <p:cNvSpPr>
              <a:spLocks noChangeShapeType="1"/>
            </p:cNvSpPr>
            <p:nvPr/>
          </p:nvSpPr>
          <p:spPr bwMode="auto">
            <a:xfrm>
              <a:off x="3576" y="3261"/>
              <a:ext cx="12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1" name="Line 27"/>
            <p:cNvSpPr>
              <a:spLocks noChangeShapeType="1"/>
            </p:cNvSpPr>
            <p:nvPr/>
          </p:nvSpPr>
          <p:spPr bwMode="auto">
            <a:xfrm>
              <a:off x="3576" y="2954"/>
              <a:ext cx="12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2" name="Line 28"/>
            <p:cNvSpPr>
              <a:spLocks noChangeShapeType="1"/>
            </p:cNvSpPr>
            <p:nvPr/>
          </p:nvSpPr>
          <p:spPr bwMode="auto">
            <a:xfrm>
              <a:off x="3576" y="3526"/>
              <a:ext cx="12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3" name="Line 29"/>
            <p:cNvSpPr>
              <a:spLocks noChangeShapeType="1"/>
            </p:cNvSpPr>
            <p:nvPr/>
          </p:nvSpPr>
          <p:spPr bwMode="auto">
            <a:xfrm>
              <a:off x="4189" y="2675"/>
              <a:ext cx="1" cy="11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4" name="Line 30"/>
            <p:cNvSpPr>
              <a:spLocks noChangeShapeType="1"/>
            </p:cNvSpPr>
            <p:nvPr/>
          </p:nvSpPr>
          <p:spPr bwMode="auto">
            <a:xfrm>
              <a:off x="4509" y="2675"/>
              <a:ext cx="1" cy="11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5" name="Line 31"/>
            <p:cNvSpPr>
              <a:spLocks noChangeShapeType="1"/>
            </p:cNvSpPr>
            <p:nvPr/>
          </p:nvSpPr>
          <p:spPr bwMode="auto">
            <a:xfrm>
              <a:off x="3882" y="2675"/>
              <a:ext cx="1" cy="11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6" name="Line 32"/>
            <p:cNvSpPr>
              <a:spLocks noChangeShapeType="1"/>
            </p:cNvSpPr>
            <p:nvPr/>
          </p:nvSpPr>
          <p:spPr bwMode="auto">
            <a:xfrm flipH="1" flipV="1">
              <a:off x="3353" y="2466"/>
              <a:ext cx="223" cy="20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7" name="Rectangle 33"/>
            <p:cNvSpPr>
              <a:spLocks noChangeArrowheads="1"/>
            </p:cNvSpPr>
            <p:nvPr/>
          </p:nvSpPr>
          <p:spPr bwMode="auto">
            <a:xfrm>
              <a:off x="3673" y="249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43038" name="Rectangle 34"/>
            <p:cNvSpPr>
              <a:spLocks noChangeArrowheads="1"/>
            </p:cNvSpPr>
            <p:nvPr/>
          </p:nvSpPr>
          <p:spPr bwMode="auto">
            <a:xfrm>
              <a:off x="3980" y="249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43039" name="Rectangle 35"/>
            <p:cNvSpPr>
              <a:spLocks noChangeArrowheads="1"/>
            </p:cNvSpPr>
            <p:nvPr/>
          </p:nvSpPr>
          <p:spPr bwMode="auto">
            <a:xfrm>
              <a:off x="4286" y="249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43040" name="Rectangle 36"/>
            <p:cNvSpPr>
              <a:spLocks noChangeArrowheads="1"/>
            </p:cNvSpPr>
            <p:nvPr/>
          </p:nvSpPr>
          <p:spPr bwMode="auto">
            <a:xfrm>
              <a:off x="4593" y="249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43041" name="Rectangle 37"/>
            <p:cNvSpPr>
              <a:spLocks noChangeArrowheads="1"/>
            </p:cNvSpPr>
            <p:nvPr/>
          </p:nvSpPr>
          <p:spPr bwMode="auto">
            <a:xfrm>
              <a:off x="3701" y="27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42" name="Rectangle 38"/>
            <p:cNvSpPr>
              <a:spLocks noChangeArrowheads="1"/>
            </p:cNvSpPr>
            <p:nvPr/>
          </p:nvSpPr>
          <p:spPr bwMode="auto">
            <a:xfrm>
              <a:off x="4008" y="27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43" name="Rectangle 39"/>
            <p:cNvSpPr>
              <a:spLocks noChangeArrowheads="1"/>
            </p:cNvSpPr>
            <p:nvPr/>
          </p:nvSpPr>
          <p:spPr bwMode="auto">
            <a:xfrm>
              <a:off x="4300" y="2731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43044" name="Rectangle 40"/>
            <p:cNvSpPr>
              <a:spLocks noChangeArrowheads="1"/>
            </p:cNvSpPr>
            <p:nvPr/>
          </p:nvSpPr>
          <p:spPr bwMode="auto">
            <a:xfrm>
              <a:off x="4621" y="27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45" name="Rectangle 41"/>
            <p:cNvSpPr>
              <a:spLocks noChangeArrowheads="1"/>
            </p:cNvSpPr>
            <p:nvPr/>
          </p:nvSpPr>
          <p:spPr bwMode="auto">
            <a:xfrm>
              <a:off x="3701" y="302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46" name="Rectangle 42"/>
            <p:cNvSpPr>
              <a:spLocks noChangeArrowheads="1"/>
            </p:cNvSpPr>
            <p:nvPr/>
          </p:nvSpPr>
          <p:spPr bwMode="auto">
            <a:xfrm>
              <a:off x="4008" y="302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47" name="Rectangle 43"/>
            <p:cNvSpPr>
              <a:spLocks noChangeArrowheads="1"/>
            </p:cNvSpPr>
            <p:nvPr/>
          </p:nvSpPr>
          <p:spPr bwMode="auto">
            <a:xfrm>
              <a:off x="4300" y="302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43048" name="Rectangle 44"/>
            <p:cNvSpPr>
              <a:spLocks noChangeArrowheads="1"/>
            </p:cNvSpPr>
            <p:nvPr/>
          </p:nvSpPr>
          <p:spPr bwMode="auto">
            <a:xfrm>
              <a:off x="4621" y="302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49" name="Rectangle 45"/>
            <p:cNvSpPr>
              <a:spLocks noChangeArrowheads="1"/>
            </p:cNvSpPr>
            <p:nvPr/>
          </p:nvSpPr>
          <p:spPr bwMode="auto">
            <a:xfrm>
              <a:off x="3701" y="3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50" name="Rectangle 46"/>
            <p:cNvSpPr>
              <a:spLocks noChangeArrowheads="1"/>
            </p:cNvSpPr>
            <p:nvPr/>
          </p:nvSpPr>
          <p:spPr bwMode="auto">
            <a:xfrm>
              <a:off x="4008" y="3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51" name="Rectangle 47"/>
            <p:cNvSpPr>
              <a:spLocks noChangeArrowheads="1"/>
            </p:cNvSpPr>
            <p:nvPr/>
          </p:nvSpPr>
          <p:spPr bwMode="auto">
            <a:xfrm>
              <a:off x="4314" y="3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2" name="Rectangle 48"/>
            <p:cNvSpPr>
              <a:spLocks noChangeArrowheads="1"/>
            </p:cNvSpPr>
            <p:nvPr/>
          </p:nvSpPr>
          <p:spPr bwMode="auto">
            <a:xfrm>
              <a:off x="4621" y="3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3" name="Rectangle 49"/>
            <p:cNvSpPr>
              <a:spLocks noChangeArrowheads="1"/>
            </p:cNvSpPr>
            <p:nvPr/>
          </p:nvSpPr>
          <p:spPr bwMode="auto">
            <a:xfrm>
              <a:off x="3701" y="358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4" name="Rectangle 50"/>
            <p:cNvSpPr>
              <a:spLocks noChangeArrowheads="1"/>
            </p:cNvSpPr>
            <p:nvPr/>
          </p:nvSpPr>
          <p:spPr bwMode="auto">
            <a:xfrm>
              <a:off x="4008" y="3581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43055" name="Rectangle 51"/>
            <p:cNvSpPr>
              <a:spLocks noChangeArrowheads="1"/>
            </p:cNvSpPr>
            <p:nvPr/>
          </p:nvSpPr>
          <p:spPr bwMode="auto">
            <a:xfrm>
              <a:off x="4314" y="358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6" name="Rectangle 52"/>
            <p:cNvSpPr>
              <a:spLocks noChangeArrowheads="1"/>
            </p:cNvSpPr>
            <p:nvPr/>
          </p:nvSpPr>
          <p:spPr bwMode="auto">
            <a:xfrm>
              <a:off x="4621" y="358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7" name="Freeform 53"/>
            <p:cNvSpPr>
              <a:spLocks/>
            </p:cNvSpPr>
            <p:nvPr/>
          </p:nvSpPr>
          <p:spPr bwMode="auto">
            <a:xfrm>
              <a:off x="4189" y="2466"/>
              <a:ext cx="627" cy="56"/>
            </a:xfrm>
            <a:custGeom>
              <a:avLst/>
              <a:gdLst>
                <a:gd name="T0" fmla="*/ 0 w 627"/>
                <a:gd name="T1" fmla="*/ 56 h 56"/>
                <a:gd name="T2" fmla="*/ 0 w 627"/>
                <a:gd name="T3" fmla="*/ 0 h 56"/>
                <a:gd name="T4" fmla="*/ 627 w 627"/>
                <a:gd name="T5" fmla="*/ 0 h 56"/>
                <a:gd name="T6" fmla="*/ 627 w 627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7"/>
                <a:gd name="T13" fmla="*/ 0 h 56"/>
                <a:gd name="T14" fmla="*/ 627 w 627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7" h="56">
                  <a:moveTo>
                    <a:pt x="0" y="56"/>
                  </a:moveTo>
                  <a:lnTo>
                    <a:pt x="0" y="0"/>
                  </a:lnTo>
                  <a:lnTo>
                    <a:pt x="627" y="0"/>
                  </a:lnTo>
                  <a:lnTo>
                    <a:pt x="627" y="56"/>
                  </a:lnTo>
                </a:path>
              </a:pathLst>
            </a:cu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Freeform 54"/>
            <p:cNvSpPr>
              <a:spLocks/>
            </p:cNvSpPr>
            <p:nvPr/>
          </p:nvSpPr>
          <p:spPr bwMode="auto">
            <a:xfrm>
              <a:off x="3353" y="3261"/>
              <a:ext cx="69" cy="571"/>
            </a:xfrm>
            <a:custGeom>
              <a:avLst/>
              <a:gdLst>
                <a:gd name="T0" fmla="*/ 69 w 69"/>
                <a:gd name="T1" fmla="*/ 571 h 571"/>
                <a:gd name="T2" fmla="*/ 0 w 69"/>
                <a:gd name="T3" fmla="*/ 571 h 571"/>
                <a:gd name="T4" fmla="*/ 0 w 69"/>
                <a:gd name="T5" fmla="*/ 0 h 571"/>
                <a:gd name="T6" fmla="*/ 69 w 69"/>
                <a:gd name="T7" fmla="*/ 0 h 5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571"/>
                <a:gd name="T14" fmla="*/ 69 w 69"/>
                <a:gd name="T15" fmla="*/ 571 h 5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571">
                  <a:moveTo>
                    <a:pt x="69" y="571"/>
                  </a:moveTo>
                  <a:lnTo>
                    <a:pt x="0" y="571"/>
                  </a:ln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Freeform 55"/>
            <p:cNvSpPr>
              <a:spLocks/>
            </p:cNvSpPr>
            <p:nvPr/>
          </p:nvSpPr>
          <p:spPr bwMode="auto">
            <a:xfrm>
              <a:off x="3882" y="3832"/>
              <a:ext cx="627" cy="56"/>
            </a:xfrm>
            <a:custGeom>
              <a:avLst/>
              <a:gdLst>
                <a:gd name="T0" fmla="*/ 627 w 627"/>
                <a:gd name="T1" fmla="*/ 0 h 56"/>
                <a:gd name="T2" fmla="*/ 627 w 627"/>
                <a:gd name="T3" fmla="*/ 56 h 56"/>
                <a:gd name="T4" fmla="*/ 0 w 627"/>
                <a:gd name="T5" fmla="*/ 56 h 56"/>
                <a:gd name="T6" fmla="*/ 0 w 627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7"/>
                <a:gd name="T13" fmla="*/ 0 h 56"/>
                <a:gd name="T14" fmla="*/ 627 w 627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7" h="56">
                  <a:moveTo>
                    <a:pt x="627" y="0"/>
                  </a:moveTo>
                  <a:lnTo>
                    <a:pt x="627" y="56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0" name="Freeform 56"/>
            <p:cNvSpPr>
              <a:spLocks/>
            </p:cNvSpPr>
            <p:nvPr/>
          </p:nvSpPr>
          <p:spPr bwMode="auto">
            <a:xfrm>
              <a:off x="4844" y="2954"/>
              <a:ext cx="56" cy="572"/>
            </a:xfrm>
            <a:custGeom>
              <a:avLst/>
              <a:gdLst>
                <a:gd name="T0" fmla="*/ 0 w 56"/>
                <a:gd name="T1" fmla="*/ 0 h 572"/>
                <a:gd name="T2" fmla="*/ 56 w 56"/>
                <a:gd name="T3" fmla="*/ 0 h 572"/>
                <a:gd name="T4" fmla="*/ 56 w 56"/>
                <a:gd name="T5" fmla="*/ 572 h 572"/>
                <a:gd name="T6" fmla="*/ 0 w 56"/>
                <a:gd name="T7" fmla="*/ 572 h 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72"/>
                <a:gd name="T14" fmla="*/ 56 w 56"/>
                <a:gd name="T15" fmla="*/ 572 h 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72">
                  <a:moveTo>
                    <a:pt x="0" y="0"/>
                  </a:moveTo>
                  <a:lnTo>
                    <a:pt x="56" y="0"/>
                  </a:lnTo>
                  <a:lnTo>
                    <a:pt x="56" y="572"/>
                  </a:lnTo>
                  <a:lnTo>
                    <a:pt x="0" y="572"/>
                  </a:lnTo>
                </a:path>
              </a:pathLst>
            </a:cu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Rectangle 57"/>
            <p:cNvSpPr>
              <a:spLocks noChangeArrowheads="1"/>
            </p:cNvSpPr>
            <p:nvPr/>
          </p:nvSpPr>
          <p:spPr bwMode="auto">
            <a:xfrm>
              <a:off x="3422" y="27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43062" name="Rectangle 58"/>
            <p:cNvSpPr>
              <a:spLocks noChangeArrowheads="1"/>
            </p:cNvSpPr>
            <p:nvPr/>
          </p:nvSpPr>
          <p:spPr bwMode="auto">
            <a:xfrm>
              <a:off x="3422" y="302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43063" name="Rectangle 59"/>
            <p:cNvSpPr>
              <a:spLocks noChangeArrowheads="1"/>
            </p:cNvSpPr>
            <p:nvPr/>
          </p:nvSpPr>
          <p:spPr bwMode="auto">
            <a:xfrm>
              <a:off x="3422" y="330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43064" name="Rectangle 60"/>
            <p:cNvSpPr>
              <a:spLocks noChangeArrowheads="1"/>
            </p:cNvSpPr>
            <p:nvPr/>
          </p:nvSpPr>
          <p:spPr bwMode="auto">
            <a:xfrm>
              <a:off x="3422" y="358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43065" name="Rectangle 61"/>
            <p:cNvSpPr>
              <a:spLocks noChangeArrowheads="1"/>
            </p:cNvSpPr>
            <p:nvPr/>
          </p:nvSpPr>
          <p:spPr bwMode="auto">
            <a:xfrm>
              <a:off x="3241" y="347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43066" name="Rectangle 62"/>
            <p:cNvSpPr>
              <a:spLocks noChangeArrowheads="1"/>
            </p:cNvSpPr>
            <p:nvPr/>
          </p:nvSpPr>
          <p:spPr bwMode="auto">
            <a:xfrm>
              <a:off x="3269" y="2522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en-US" altLang="fa-IR"/>
            </a:p>
          </p:txBody>
        </p:sp>
        <p:sp>
          <p:nvSpPr>
            <p:cNvPr id="43067" name="Rectangle 63"/>
            <p:cNvSpPr>
              <a:spLocks noChangeArrowheads="1"/>
            </p:cNvSpPr>
            <p:nvPr/>
          </p:nvSpPr>
          <p:spPr bwMode="auto">
            <a:xfrm>
              <a:off x="4440" y="231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43068" name="Rectangle 64"/>
            <p:cNvSpPr>
              <a:spLocks noChangeArrowheads="1"/>
            </p:cNvSpPr>
            <p:nvPr/>
          </p:nvSpPr>
          <p:spPr bwMode="auto">
            <a:xfrm>
              <a:off x="4927" y="3149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43069" name="Rectangle 65"/>
            <p:cNvSpPr>
              <a:spLocks noChangeArrowheads="1"/>
            </p:cNvSpPr>
            <p:nvPr/>
          </p:nvSpPr>
          <p:spPr bwMode="auto">
            <a:xfrm>
              <a:off x="4161" y="387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</p:grp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4201044" y="2359744"/>
            <a:ext cx="2877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ko-KR" sz="1800" dirty="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In </a:t>
            </a:r>
            <a:r>
              <a:rPr kumimoji="1" lang="en-US" altLang="ko-KR" sz="1800" dirty="0" smtClean="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Sum of Products </a:t>
            </a:r>
            <a:r>
              <a:rPr kumimoji="1" lang="en-US" altLang="ko-KR" sz="1800" dirty="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form</a:t>
            </a:r>
            <a:endParaRPr kumimoji="1" lang="en-US" altLang="fa-IR" sz="1800" dirty="0">
              <a:solidFill>
                <a:srgbClr val="000000"/>
              </a:solidFill>
              <a:latin typeface="Arial" panose="020B0604020202020204" pitchFamily="34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3550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23" grpId="0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6BDDE3-53E2-4E19-B336-26409A986A66}" type="slidenum">
              <a:rPr lang="en-US" altLang="fa-IR" sz="1300" b="0" smtClean="0">
                <a:latin typeface="Arial" panose="020B0604020202020204" pitchFamily="34" charset="0"/>
              </a:rPr>
              <a:pPr/>
              <a:t>24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33713" y="190500"/>
            <a:ext cx="29781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Don’t Cares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171950" y="2317750"/>
            <a:ext cx="4359275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F(A,B,C,D)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m(1,3,5,7,9) +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d(6,12,13)</a:t>
            </a: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                                w/o don't cares</a:t>
            </a: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 =                          w/ don't cares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193800" y="1181100"/>
            <a:ext cx="2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042988" y="1168400"/>
            <a:ext cx="7591425" cy="3159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Don't Cares can be treated as 1's or 0's if it is advantageous to do so</a:t>
            </a:r>
          </a:p>
        </p:txBody>
      </p:sp>
      <p:pic>
        <p:nvPicPr>
          <p:cNvPr id="43015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711325"/>
            <a:ext cx="28543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0616" name="Rectangle 8"/>
          <p:cNvSpPr>
            <a:spLocks noChangeArrowheads="1"/>
          </p:cNvSpPr>
          <p:nvPr/>
        </p:nvSpPr>
        <p:spPr bwMode="auto">
          <a:xfrm>
            <a:off x="1500188" y="2803525"/>
            <a:ext cx="1776412" cy="265113"/>
          </a:xfrm>
          <a:prstGeom prst="rect">
            <a:avLst/>
          </a:prstGeom>
          <a:noFill/>
          <a:ln w="222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0617" name="Rectangle 9"/>
          <p:cNvSpPr>
            <a:spLocks noChangeArrowheads="1"/>
          </p:cNvSpPr>
          <p:nvPr/>
        </p:nvSpPr>
        <p:spPr bwMode="auto">
          <a:xfrm>
            <a:off x="1547813" y="2781300"/>
            <a:ext cx="752475" cy="708025"/>
          </a:xfrm>
          <a:prstGeom prst="rect">
            <a:avLst/>
          </a:prstGeom>
          <a:noFill/>
          <a:ln w="222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0619" name="Rectangle 11"/>
          <p:cNvSpPr>
            <a:spLocks noChangeArrowheads="1"/>
          </p:cNvSpPr>
          <p:nvPr/>
        </p:nvSpPr>
        <p:spPr bwMode="auto">
          <a:xfrm>
            <a:off x="4686300" y="2708275"/>
            <a:ext cx="168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A'D  +  B' C' D</a:t>
            </a:r>
            <a:endParaRPr kumimoji="1" lang="en-US" altLang="fa-IR" sz="1800">
              <a:solidFill>
                <a:srgbClr val="000000"/>
              </a:solidFill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1220621" name="Rectangle 13"/>
          <p:cNvSpPr>
            <a:spLocks noChangeArrowheads="1"/>
          </p:cNvSpPr>
          <p:nvPr/>
        </p:nvSpPr>
        <p:spPr bwMode="auto">
          <a:xfrm>
            <a:off x="4932363" y="32131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C' D  +  A' D</a:t>
            </a:r>
            <a:endParaRPr kumimoji="1" lang="en-US" altLang="fa-IR" sz="1800">
              <a:solidFill>
                <a:srgbClr val="000000"/>
              </a:solidFill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1220623" name="Rectangle 15"/>
          <p:cNvSpPr>
            <a:spLocks noChangeArrowheads="1"/>
          </p:cNvSpPr>
          <p:nvPr/>
        </p:nvSpPr>
        <p:spPr bwMode="auto">
          <a:xfrm>
            <a:off x="684213" y="4581525"/>
            <a:ext cx="285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In Product of Sums form</a:t>
            </a:r>
            <a:endParaRPr kumimoji="1" lang="en-US" altLang="fa-IR" sz="1800">
              <a:solidFill>
                <a:srgbClr val="000000"/>
              </a:solidFill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1220627" name="Freeform 19"/>
          <p:cNvSpPr>
            <a:spLocks/>
          </p:cNvSpPr>
          <p:nvPr/>
        </p:nvSpPr>
        <p:spPr bwMode="auto">
          <a:xfrm>
            <a:off x="5803900" y="5664200"/>
            <a:ext cx="1792288" cy="419100"/>
          </a:xfrm>
          <a:custGeom>
            <a:avLst/>
            <a:gdLst>
              <a:gd name="T0" fmla="*/ 2147483646 w 1129"/>
              <a:gd name="T1" fmla="*/ 2147483646 h 264"/>
              <a:gd name="T2" fmla="*/ 2147483646 w 1129"/>
              <a:gd name="T3" fmla="*/ 0 h 264"/>
              <a:gd name="T4" fmla="*/ 0 w 1129"/>
              <a:gd name="T5" fmla="*/ 0 h 264"/>
              <a:gd name="T6" fmla="*/ 0 w 1129"/>
              <a:gd name="T7" fmla="*/ 2147483646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129"/>
              <a:gd name="T13" fmla="*/ 0 h 264"/>
              <a:gd name="T14" fmla="*/ 1129 w 1129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9" h="264">
                <a:moveTo>
                  <a:pt x="1129" y="264"/>
                </a:moveTo>
                <a:lnTo>
                  <a:pt x="1129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noFill/>
          <a:ln w="2222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0628" name="Freeform 20"/>
          <p:cNvSpPr>
            <a:spLocks/>
          </p:cNvSpPr>
          <p:nvPr/>
        </p:nvSpPr>
        <p:spPr bwMode="auto">
          <a:xfrm>
            <a:off x="5803900" y="4181475"/>
            <a:ext cx="1747838" cy="419100"/>
          </a:xfrm>
          <a:custGeom>
            <a:avLst/>
            <a:gdLst>
              <a:gd name="T0" fmla="*/ 2147483646 w 1101"/>
              <a:gd name="T1" fmla="*/ 0 h 264"/>
              <a:gd name="T2" fmla="*/ 2147483646 w 1101"/>
              <a:gd name="T3" fmla="*/ 2147483646 h 264"/>
              <a:gd name="T4" fmla="*/ 0 w 1101"/>
              <a:gd name="T5" fmla="*/ 2147483646 h 264"/>
              <a:gd name="T6" fmla="*/ 0 w 1101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101"/>
              <a:gd name="T13" fmla="*/ 0 h 264"/>
              <a:gd name="T14" fmla="*/ 1101 w 1101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1" h="264">
                <a:moveTo>
                  <a:pt x="1101" y="0"/>
                </a:moveTo>
                <a:lnTo>
                  <a:pt x="1101" y="264"/>
                </a:lnTo>
                <a:lnTo>
                  <a:pt x="0" y="264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0629" name="Rectangle 21"/>
          <p:cNvSpPr>
            <a:spLocks noChangeArrowheads="1"/>
          </p:cNvSpPr>
          <p:nvPr/>
        </p:nvSpPr>
        <p:spPr bwMode="auto">
          <a:xfrm>
            <a:off x="6804025" y="5241925"/>
            <a:ext cx="730250" cy="708025"/>
          </a:xfrm>
          <a:prstGeom prst="rect">
            <a:avLst/>
          </a:prstGeom>
          <a:noFill/>
          <a:ln w="22225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5145088" y="3671888"/>
            <a:ext cx="2854325" cy="2921000"/>
            <a:chOff x="3241" y="2313"/>
            <a:chExt cx="1798" cy="1840"/>
          </a:xfrm>
        </p:grpSpPr>
        <p:sp>
          <p:nvSpPr>
            <p:cNvPr id="43027" name="AutoShape 17"/>
            <p:cNvSpPr>
              <a:spLocks noChangeAspect="1" noChangeArrowheads="1" noTextEdit="1"/>
            </p:cNvSpPr>
            <p:nvPr/>
          </p:nvSpPr>
          <p:spPr bwMode="auto">
            <a:xfrm>
              <a:off x="3241" y="2327"/>
              <a:ext cx="1798" cy="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3028" name="Group 24"/>
            <p:cNvGrpSpPr>
              <a:grpSpLocks/>
            </p:cNvGrpSpPr>
            <p:nvPr/>
          </p:nvGrpSpPr>
          <p:grpSpPr bwMode="auto">
            <a:xfrm>
              <a:off x="3394" y="2368"/>
              <a:ext cx="182" cy="168"/>
              <a:chOff x="3394" y="2368"/>
              <a:chExt cx="182" cy="168"/>
            </a:xfrm>
          </p:grpSpPr>
          <p:sp>
            <p:nvSpPr>
              <p:cNvPr id="43070" name="Rectangle 22"/>
              <p:cNvSpPr>
                <a:spLocks noChangeArrowheads="1"/>
              </p:cNvSpPr>
              <p:nvPr/>
            </p:nvSpPr>
            <p:spPr bwMode="auto">
              <a:xfrm>
                <a:off x="3394" y="2411"/>
                <a:ext cx="182" cy="1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3071" name="Rectangle 23"/>
              <p:cNvSpPr>
                <a:spLocks noChangeArrowheads="1"/>
              </p:cNvSpPr>
              <p:nvPr/>
            </p:nvSpPr>
            <p:spPr bwMode="auto">
              <a:xfrm>
                <a:off x="3394" y="2368"/>
                <a:ext cx="18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AB </a:t>
                </a:r>
                <a:endParaRPr lang="en-US" altLang="fa-IR"/>
              </a:p>
            </p:txBody>
          </p:sp>
        </p:grpSp>
        <p:sp>
          <p:nvSpPr>
            <p:cNvPr id="43029" name="Rectangle 25"/>
            <p:cNvSpPr>
              <a:spLocks noChangeArrowheads="1"/>
            </p:cNvSpPr>
            <p:nvPr/>
          </p:nvSpPr>
          <p:spPr bwMode="auto">
            <a:xfrm>
              <a:off x="3583" y="2682"/>
              <a:ext cx="1226" cy="112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43030" name="Line 26"/>
            <p:cNvSpPr>
              <a:spLocks noChangeShapeType="1"/>
            </p:cNvSpPr>
            <p:nvPr/>
          </p:nvSpPr>
          <p:spPr bwMode="auto">
            <a:xfrm>
              <a:off x="3576" y="3261"/>
              <a:ext cx="12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1" name="Line 27"/>
            <p:cNvSpPr>
              <a:spLocks noChangeShapeType="1"/>
            </p:cNvSpPr>
            <p:nvPr/>
          </p:nvSpPr>
          <p:spPr bwMode="auto">
            <a:xfrm>
              <a:off x="3576" y="2954"/>
              <a:ext cx="12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2" name="Line 28"/>
            <p:cNvSpPr>
              <a:spLocks noChangeShapeType="1"/>
            </p:cNvSpPr>
            <p:nvPr/>
          </p:nvSpPr>
          <p:spPr bwMode="auto">
            <a:xfrm>
              <a:off x="3576" y="3526"/>
              <a:ext cx="122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3" name="Line 29"/>
            <p:cNvSpPr>
              <a:spLocks noChangeShapeType="1"/>
            </p:cNvSpPr>
            <p:nvPr/>
          </p:nvSpPr>
          <p:spPr bwMode="auto">
            <a:xfrm>
              <a:off x="4189" y="2675"/>
              <a:ext cx="1" cy="11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4" name="Line 30"/>
            <p:cNvSpPr>
              <a:spLocks noChangeShapeType="1"/>
            </p:cNvSpPr>
            <p:nvPr/>
          </p:nvSpPr>
          <p:spPr bwMode="auto">
            <a:xfrm>
              <a:off x="4509" y="2675"/>
              <a:ext cx="1" cy="11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5" name="Line 31"/>
            <p:cNvSpPr>
              <a:spLocks noChangeShapeType="1"/>
            </p:cNvSpPr>
            <p:nvPr/>
          </p:nvSpPr>
          <p:spPr bwMode="auto">
            <a:xfrm>
              <a:off x="3882" y="2675"/>
              <a:ext cx="1" cy="113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6" name="Line 32"/>
            <p:cNvSpPr>
              <a:spLocks noChangeShapeType="1"/>
            </p:cNvSpPr>
            <p:nvPr/>
          </p:nvSpPr>
          <p:spPr bwMode="auto">
            <a:xfrm flipH="1" flipV="1">
              <a:off x="3353" y="2466"/>
              <a:ext cx="223" cy="20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7" name="Rectangle 33"/>
            <p:cNvSpPr>
              <a:spLocks noChangeArrowheads="1"/>
            </p:cNvSpPr>
            <p:nvPr/>
          </p:nvSpPr>
          <p:spPr bwMode="auto">
            <a:xfrm>
              <a:off x="3673" y="249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43038" name="Rectangle 34"/>
            <p:cNvSpPr>
              <a:spLocks noChangeArrowheads="1"/>
            </p:cNvSpPr>
            <p:nvPr/>
          </p:nvSpPr>
          <p:spPr bwMode="auto">
            <a:xfrm>
              <a:off x="3980" y="249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43039" name="Rectangle 35"/>
            <p:cNvSpPr>
              <a:spLocks noChangeArrowheads="1"/>
            </p:cNvSpPr>
            <p:nvPr/>
          </p:nvSpPr>
          <p:spPr bwMode="auto">
            <a:xfrm>
              <a:off x="4286" y="249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43040" name="Rectangle 36"/>
            <p:cNvSpPr>
              <a:spLocks noChangeArrowheads="1"/>
            </p:cNvSpPr>
            <p:nvPr/>
          </p:nvSpPr>
          <p:spPr bwMode="auto">
            <a:xfrm>
              <a:off x="4593" y="249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43041" name="Rectangle 37"/>
            <p:cNvSpPr>
              <a:spLocks noChangeArrowheads="1"/>
            </p:cNvSpPr>
            <p:nvPr/>
          </p:nvSpPr>
          <p:spPr bwMode="auto">
            <a:xfrm>
              <a:off x="3701" y="27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42" name="Rectangle 38"/>
            <p:cNvSpPr>
              <a:spLocks noChangeArrowheads="1"/>
            </p:cNvSpPr>
            <p:nvPr/>
          </p:nvSpPr>
          <p:spPr bwMode="auto">
            <a:xfrm>
              <a:off x="4008" y="27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43" name="Rectangle 39"/>
            <p:cNvSpPr>
              <a:spLocks noChangeArrowheads="1"/>
            </p:cNvSpPr>
            <p:nvPr/>
          </p:nvSpPr>
          <p:spPr bwMode="auto">
            <a:xfrm>
              <a:off x="4300" y="2731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43044" name="Rectangle 40"/>
            <p:cNvSpPr>
              <a:spLocks noChangeArrowheads="1"/>
            </p:cNvSpPr>
            <p:nvPr/>
          </p:nvSpPr>
          <p:spPr bwMode="auto">
            <a:xfrm>
              <a:off x="4621" y="27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45" name="Rectangle 41"/>
            <p:cNvSpPr>
              <a:spLocks noChangeArrowheads="1"/>
            </p:cNvSpPr>
            <p:nvPr/>
          </p:nvSpPr>
          <p:spPr bwMode="auto">
            <a:xfrm>
              <a:off x="3701" y="302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46" name="Rectangle 42"/>
            <p:cNvSpPr>
              <a:spLocks noChangeArrowheads="1"/>
            </p:cNvSpPr>
            <p:nvPr/>
          </p:nvSpPr>
          <p:spPr bwMode="auto">
            <a:xfrm>
              <a:off x="4008" y="302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47" name="Rectangle 43"/>
            <p:cNvSpPr>
              <a:spLocks noChangeArrowheads="1"/>
            </p:cNvSpPr>
            <p:nvPr/>
          </p:nvSpPr>
          <p:spPr bwMode="auto">
            <a:xfrm>
              <a:off x="4300" y="302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43048" name="Rectangle 44"/>
            <p:cNvSpPr>
              <a:spLocks noChangeArrowheads="1"/>
            </p:cNvSpPr>
            <p:nvPr/>
          </p:nvSpPr>
          <p:spPr bwMode="auto">
            <a:xfrm>
              <a:off x="4621" y="302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49" name="Rectangle 45"/>
            <p:cNvSpPr>
              <a:spLocks noChangeArrowheads="1"/>
            </p:cNvSpPr>
            <p:nvPr/>
          </p:nvSpPr>
          <p:spPr bwMode="auto">
            <a:xfrm>
              <a:off x="3701" y="3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50" name="Rectangle 46"/>
            <p:cNvSpPr>
              <a:spLocks noChangeArrowheads="1"/>
            </p:cNvSpPr>
            <p:nvPr/>
          </p:nvSpPr>
          <p:spPr bwMode="auto">
            <a:xfrm>
              <a:off x="4008" y="3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43051" name="Rectangle 47"/>
            <p:cNvSpPr>
              <a:spLocks noChangeArrowheads="1"/>
            </p:cNvSpPr>
            <p:nvPr/>
          </p:nvSpPr>
          <p:spPr bwMode="auto">
            <a:xfrm>
              <a:off x="4314" y="3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2" name="Rectangle 48"/>
            <p:cNvSpPr>
              <a:spLocks noChangeArrowheads="1"/>
            </p:cNvSpPr>
            <p:nvPr/>
          </p:nvSpPr>
          <p:spPr bwMode="auto">
            <a:xfrm>
              <a:off x="4621" y="3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3" name="Rectangle 49"/>
            <p:cNvSpPr>
              <a:spLocks noChangeArrowheads="1"/>
            </p:cNvSpPr>
            <p:nvPr/>
          </p:nvSpPr>
          <p:spPr bwMode="auto">
            <a:xfrm>
              <a:off x="3701" y="358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4" name="Rectangle 50"/>
            <p:cNvSpPr>
              <a:spLocks noChangeArrowheads="1"/>
            </p:cNvSpPr>
            <p:nvPr/>
          </p:nvSpPr>
          <p:spPr bwMode="auto">
            <a:xfrm>
              <a:off x="4008" y="3581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43055" name="Rectangle 51"/>
            <p:cNvSpPr>
              <a:spLocks noChangeArrowheads="1"/>
            </p:cNvSpPr>
            <p:nvPr/>
          </p:nvSpPr>
          <p:spPr bwMode="auto">
            <a:xfrm>
              <a:off x="4314" y="358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6" name="Rectangle 52"/>
            <p:cNvSpPr>
              <a:spLocks noChangeArrowheads="1"/>
            </p:cNvSpPr>
            <p:nvPr/>
          </p:nvSpPr>
          <p:spPr bwMode="auto">
            <a:xfrm>
              <a:off x="4621" y="358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43057" name="Freeform 53"/>
            <p:cNvSpPr>
              <a:spLocks/>
            </p:cNvSpPr>
            <p:nvPr/>
          </p:nvSpPr>
          <p:spPr bwMode="auto">
            <a:xfrm>
              <a:off x="4189" y="2466"/>
              <a:ext cx="627" cy="56"/>
            </a:xfrm>
            <a:custGeom>
              <a:avLst/>
              <a:gdLst>
                <a:gd name="T0" fmla="*/ 0 w 627"/>
                <a:gd name="T1" fmla="*/ 56 h 56"/>
                <a:gd name="T2" fmla="*/ 0 w 627"/>
                <a:gd name="T3" fmla="*/ 0 h 56"/>
                <a:gd name="T4" fmla="*/ 627 w 627"/>
                <a:gd name="T5" fmla="*/ 0 h 56"/>
                <a:gd name="T6" fmla="*/ 627 w 627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7"/>
                <a:gd name="T13" fmla="*/ 0 h 56"/>
                <a:gd name="T14" fmla="*/ 627 w 627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7" h="56">
                  <a:moveTo>
                    <a:pt x="0" y="56"/>
                  </a:moveTo>
                  <a:lnTo>
                    <a:pt x="0" y="0"/>
                  </a:lnTo>
                  <a:lnTo>
                    <a:pt x="627" y="0"/>
                  </a:lnTo>
                  <a:lnTo>
                    <a:pt x="627" y="56"/>
                  </a:lnTo>
                </a:path>
              </a:pathLst>
            </a:cu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Freeform 54"/>
            <p:cNvSpPr>
              <a:spLocks/>
            </p:cNvSpPr>
            <p:nvPr/>
          </p:nvSpPr>
          <p:spPr bwMode="auto">
            <a:xfrm>
              <a:off x="3353" y="3261"/>
              <a:ext cx="69" cy="571"/>
            </a:xfrm>
            <a:custGeom>
              <a:avLst/>
              <a:gdLst>
                <a:gd name="T0" fmla="*/ 69 w 69"/>
                <a:gd name="T1" fmla="*/ 571 h 571"/>
                <a:gd name="T2" fmla="*/ 0 w 69"/>
                <a:gd name="T3" fmla="*/ 571 h 571"/>
                <a:gd name="T4" fmla="*/ 0 w 69"/>
                <a:gd name="T5" fmla="*/ 0 h 571"/>
                <a:gd name="T6" fmla="*/ 69 w 69"/>
                <a:gd name="T7" fmla="*/ 0 h 5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571"/>
                <a:gd name="T14" fmla="*/ 69 w 69"/>
                <a:gd name="T15" fmla="*/ 571 h 5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571">
                  <a:moveTo>
                    <a:pt x="69" y="571"/>
                  </a:moveTo>
                  <a:lnTo>
                    <a:pt x="0" y="571"/>
                  </a:lnTo>
                  <a:lnTo>
                    <a:pt x="0" y="0"/>
                  </a:lnTo>
                  <a:lnTo>
                    <a:pt x="69" y="0"/>
                  </a:lnTo>
                </a:path>
              </a:pathLst>
            </a:cu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Freeform 55"/>
            <p:cNvSpPr>
              <a:spLocks/>
            </p:cNvSpPr>
            <p:nvPr/>
          </p:nvSpPr>
          <p:spPr bwMode="auto">
            <a:xfrm>
              <a:off x="3882" y="3832"/>
              <a:ext cx="627" cy="56"/>
            </a:xfrm>
            <a:custGeom>
              <a:avLst/>
              <a:gdLst>
                <a:gd name="T0" fmla="*/ 627 w 627"/>
                <a:gd name="T1" fmla="*/ 0 h 56"/>
                <a:gd name="T2" fmla="*/ 627 w 627"/>
                <a:gd name="T3" fmla="*/ 56 h 56"/>
                <a:gd name="T4" fmla="*/ 0 w 627"/>
                <a:gd name="T5" fmla="*/ 56 h 56"/>
                <a:gd name="T6" fmla="*/ 0 w 627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7"/>
                <a:gd name="T13" fmla="*/ 0 h 56"/>
                <a:gd name="T14" fmla="*/ 627 w 627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7" h="56">
                  <a:moveTo>
                    <a:pt x="627" y="0"/>
                  </a:moveTo>
                  <a:lnTo>
                    <a:pt x="627" y="56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0" name="Freeform 56"/>
            <p:cNvSpPr>
              <a:spLocks/>
            </p:cNvSpPr>
            <p:nvPr/>
          </p:nvSpPr>
          <p:spPr bwMode="auto">
            <a:xfrm>
              <a:off x="4844" y="2954"/>
              <a:ext cx="56" cy="572"/>
            </a:xfrm>
            <a:custGeom>
              <a:avLst/>
              <a:gdLst>
                <a:gd name="T0" fmla="*/ 0 w 56"/>
                <a:gd name="T1" fmla="*/ 0 h 572"/>
                <a:gd name="T2" fmla="*/ 56 w 56"/>
                <a:gd name="T3" fmla="*/ 0 h 572"/>
                <a:gd name="T4" fmla="*/ 56 w 56"/>
                <a:gd name="T5" fmla="*/ 572 h 572"/>
                <a:gd name="T6" fmla="*/ 0 w 56"/>
                <a:gd name="T7" fmla="*/ 572 h 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572"/>
                <a:gd name="T14" fmla="*/ 56 w 56"/>
                <a:gd name="T15" fmla="*/ 572 h 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572">
                  <a:moveTo>
                    <a:pt x="0" y="0"/>
                  </a:moveTo>
                  <a:lnTo>
                    <a:pt x="56" y="0"/>
                  </a:lnTo>
                  <a:lnTo>
                    <a:pt x="56" y="572"/>
                  </a:lnTo>
                  <a:lnTo>
                    <a:pt x="0" y="572"/>
                  </a:lnTo>
                </a:path>
              </a:pathLst>
            </a:cu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Rectangle 57"/>
            <p:cNvSpPr>
              <a:spLocks noChangeArrowheads="1"/>
            </p:cNvSpPr>
            <p:nvPr/>
          </p:nvSpPr>
          <p:spPr bwMode="auto">
            <a:xfrm>
              <a:off x="3422" y="273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43062" name="Rectangle 58"/>
            <p:cNvSpPr>
              <a:spLocks noChangeArrowheads="1"/>
            </p:cNvSpPr>
            <p:nvPr/>
          </p:nvSpPr>
          <p:spPr bwMode="auto">
            <a:xfrm>
              <a:off x="3422" y="302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43063" name="Rectangle 59"/>
            <p:cNvSpPr>
              <a:spLocks noChangeArrowheads="1"/>
            </p:cNvSpPr>
            <p:nvPr/>
          </p:nvSpPr>
          <p:spPr bwMode="auto">
            <a:xfrm>
              <a:off x="3422" y="330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43064" name="Rectangle 60"/>
            <p:cNvSpPr>
              <a:spLocks noChangeArrowheads="1"/>
            </p:cNvSpPr>
            <p:nvPr/>
          </p:nvSpPr>
          <p:spPr bwMode="auto">
            <a:xfrm>
              <a:off x="3422" y="358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43065" name="Rectangle 61"/>
            <p:cNvSpPr>
              <a:spLocks noChangeArrowheads="1"/>
            </p:cNvSpPr>
            <p:nvPr/>
          </p:nvSpPr>
          <p:spPr bwMode="auto">
            <a:xfrm>
              <a:off x="3241" y="3470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43066" name="Rectangle 62"/>
            <p:cNvSpPr>
              <a:spLocks noChangeArrowheads="1"/>
            </p:cNvSpPr>
            <p:nvPr/>
          </p:nvSpPr>
          <p:spPr bwMode="auto">
            <a:xfrm>
              <a:off x="3269" y="2522"/>
              <a:ext cx="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en-US" altLang="fa-IR"/>
            </a:p>
          </p:txBody>
        </p:sp>
        <p:sp>
          <p:nvSpPr>
            <p:cNvPr id="43067" name="Rectangle 63"/>
            <p:cNvSpPr>
              <a:spLocks noChangeArrowheads="1"/>
            </p:cNvSpPr>
            <p:nvPr/>
          </p:nvSpPr>
          <p:spPr bwMode="auto">
            <a:xfrm>
              <a:off x="4440" y="231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43068" name="Rectangle 64"/>
            <p:cNvSpPr>
              <a:spLocks noChangeArrowheads="1"/>
            </p:cNvSpPr>
            <p:nvPr/>
          </p:nvSpPr>
          <p:spPr bwMode="auto">
            <a:xfrm>
              <a:off x="4927" y="3149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43069" name="Rectangle 65"/>
            <p:cNvSpPr>
              <a:spLocks noChangeArrowheads="1"/>
            </p:cNvSpPr>
            <p:nvPr/>
          </p:nvSpPr>
          <p:spPr bwMode="auto">
            <a:xfrm>
              <a:off x="4161" y="387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</p:grpSp>
      <p:sp>
        <p:nvSpPr>
          <p:cNvPr id="1220678" name="Rectangle 70"/>
          <p:cNvSpPr>
            <a:spLocks noChangeArrowheads="1"/>
          </p:cNvSpPr>
          <p:nvPr/>
        </p:nvSpPr>
        <p:spPr bwMode="auto">
          <a:xfrm>
            <a:off x="3484563" y="4602163"/>
            <a:ext cx="1803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: F = D (A' + C')</a:t>
            </a:r>
          </a:p>
        </p:txBody>
      </p:sp>
      <p:sp>
        <p:nvSpPr>
          <p:cNvPr id="1220681" name="Rectangle 73"/>
          <p:cNvSpPr>
            <a:spLocks noChangeArrowheads="1"/>
          </p:cNvSpPr>
          <p:nvPr/>
        </p:nvSpPr>
        <p:spPr bwMode="auto">
          <a:xfrm>
            <a:off x="539750" y="5289550"/>
            <a:ext cx="4572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Same answer as above, </a:t>
            </a:r>
          </a:p>
          <a:p>
            <a:pPr>
              <a:lnSpc>
                <a:spcPct val="90000"/>
              </a:lnSpc>
            </a:pPr>
            <a:r>
              <a:rPr kumimoji="1"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itchFamily="34" charset="-127"/>
              </a:rPr>
              <a:t>but fewer literals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2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2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2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2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22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6" grpId="0" animBg="1"/>
      <p:bldP spid="1220617" grpId="0" animBg="1"/>
      <p:bldP spid="1220621" grpId="0"/>
      <p:bldP spid="1220623" grpId="0"/>
      <p:bldP spid="1220627" grpId="0" animBg="1"/>
      <p:bldP spid="1220628" grpId="0" animBg="1"/>
      <p:bldP spid="1220629" grpId="0" animBg="1"/>
      <p:bldP spid="1220678" grpId="0"/>
      <p:bldP spid="12206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DB0ABE8-A4D0-4510-B312-B7A142DC8969}" type="slidenum">
              <a:rPr lang="en-US" altLang="fa-IR" sz="1300" b="0" smtClean="0">
                <a:latin typeface="Arial" panose="020B0604020202020204" pitchFamily="34" charset="0"/>
              </a:rPr>
              <a:pPr/>
              <a:t>25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5" y="190500"/>
            <a:ext cx="5407025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Example: Comparator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952500" y="984250"/>
            <a:ext cx="42164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Design Example: Two Bit Comparator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6527800" y="1562100"/>
            <a:ext cx="22225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Block Diagram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and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Truth Table</a:t>
            </a: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 4-Variable K-map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for each of the 3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output functions</a:t>
            </a:r>
          </a:p>
        </p:txBody>
      </p:sp>
      <p:grpSp>
        <p:nvGrpSpPr>
          <p:cNvPr id="45062" name="Group 7"/>
          <p:cNvGrpSpPr>
            <a:grpSpLocks noChangeAspect="1"/>
          </p:cNvGrpSpPr>
          <p:nvPr/>
        </p:nvGrpSpPr>
        <p:grpSpPr bwMode="auto">
          <a:xfrm>
            <a:off x="865188" y="1485900"/>
            <a:ext cx="5254625" cy="3632200"/>
            <a:chOff x="545" y="936"/>
            <a:chExt cx="3310" cy="2288"/>
          </a:xfrm>
        </p:grpSpPr>
        <p:sp>
          <p:nvSpPr>
            <p:cNvPr id="45063" name="AutoShape 6"/>
            <p:cNvSpPr>
              <a:spLocks noChangeAspect="1" noChangeArrowheads="1" noTextEdit="1"/>
            </p:cNvSpPr>
            <p:nvPr/>
          </p:nvSpPr>
          <p:spPr bwMode="auto">
            <a:xfrm>
              <a:off x="545" y="936"/>
              <a:ext cx="3254" cy="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2458" y="1076"/>
              <a:ext cx="1327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5" name="Freeform 9"/>
            <p:cNvSpPr>
              <a:spLocks/>
            </p:cNvSpPr>
            <p:nvPr/>
          </p:nvSpPr>
          <p:spPr bwMode="auto">
            <a:xfrm>
              <a:off x="3212" y="936"/>
              <a:ext cx="1" cy="2121"/>
            </a:xfrm>
            <a:custGeom>
              <a:avLst/>
              <a:gdLst>
                <a:gd name="T0" fmla="*/ 0 w 1"/>
                <a:gd name="T1" fmla="*/ 0 h 2121"/>
                <a:gd name="T2" fmla="*/ 0 w 1"/>
                <a:gd name="T3" fmla="*/ 2121 h 2121"/>
                <a:gd name="T4" fmla="*/ 0 w 1"/>
                <a:gd name="T5" fmla="*/ 0 h 2121"/>
                <a:gd name="T6" fmla="*/ 0 60000 65536"/>
                <a:gd name="T7" fmla="*/ 0 60000 65536"/>
                <a:gd name="T8" fmla="*/ 0 60000 65536"/>
                <a:gd name="T9" fmla="*/ 0 w 1"/>
                <a:gd name="T10" fmla="*/ 0 h 2121"/>
                <a:gd name="T11" fmla="*/ 1 w 1"/>
                <a:gd name="T12" fmla="*/ 2121 h 21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121">
                  <a:moveTo>
                    <a:pt x="0" y="0"/>
                  </a:moveTo>
                  <a:lnTo>
                    <a:pt x="0" y="2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3212" y="936"/>
              <a:ext cx="1" cy="212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7" name="Freeform 11"/>
            <p:cNvSpPr>
              <a:spLocks/>
            </p:cNvSpPr>
            <p:nvPr/>
          </p:nvSpPr>
          <p:spPr bwMode="auto">
            <a:xfrm>
              <a:off x="2472" y="1564"/>
              <a:ext cx="1313" cy="1"/>
            </a:xfrm>
            <a:custGeom>
              <a:avLst/>
              <a:gdLst>
                <a:gd name="T0" fmla="*/ 0 w 1313"/>
                <a:gd name="T1" fmla="*/ 0 h 1"/>
                <a:gd name="T2" fmla="*/ 1313 w 1313"/>
                <a:gd name="T3" fmla="*/ 0 h 1"/>
                <a:gd name="T4" fmla="*/ 0 w 1313"/>
                <a:gd name="T5" fmla="*/ 0 h 1"/>
                <a:gd name="T6" fmla="*/ 0 60000 65536"/>
                <a:gd name="T7" fmla="*/ 0 60000 65536"/>
                <a:gd name="T8" fmla="*/ 0 60000 65536"/>
                <a:gd name="T9" fmla="*/ 0 w 1313"/>
                <a:gd name="T10" fmla="*/ 0 h 1"/>
                <a:gd name="T11" fmla="*/ 1313 w 131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3" h="1">
                  <a:moveTo>
                    <a:pt x="0" y="0"/>
                  </a:moveTo>
                  <a:lnTo>
                    <a:pt x="1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2472" y="1564"/>
              <a:ext cx="1313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2486" y="2066"/>
              <a:ext cx="1299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2486" y="2568"/>
              <a:ext cx="128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5071" name="Group 34"/>
            <p:cNvGrpSpPr>
              <a:grpSpLocks/>
            </p:cNvGrpSpPr>
            <p:nvPr/>
          </p:nvGrpSpPr>
          <p:grpSpPr bwMode="auto">
            <a:xfrm>
              <a:off x="3282" y="936"/>
              <a:ext cx="196" cy="2176"/>
              <a:chOff x="3282" y="936"/>
              <a:chExt cx="196" cy="2176"/>
            </a:xfrm>
          </p:grpSpPr>
          <p:sp>
            <p:nvSpPr>
              <p:cNvPr id="45239" name="Rectangle 15"/>
              <p:cNvSpPr>
                <a:spLocks noChangeArrowheads="1"/>
              </p:cNvSpPr>
              <p:nvPr/>
            </p:nvSpPr>
            <p:spPr bwMode="auto">
              <a:xfrm>
                <a:off x="3282" y="936"/>
                <a:ext cx="1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 </a:t>
                </a:r>
                <a:endParaRPr lang="en-US" altLang="fa-IR"/>
              </a:p>
            </p:txBody>
          </p:sp>
          <p:sp>
            <p:nvSpPr>
              <p:cNvPr id="45240" name="Rectangle 16"/>
              <p:cNvSpPr>
                <a:spLocks noChangeArrowheads="1"/>
              </p:cNvSpPr>
              <p:nvPr/>
            </p:nvSpPr>
            <p:spPr bwMode="auto">
              <a:xfrm>
                <a:off x="3352" y="1006"/>
                <a:ext cx="11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1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41" name="Rectangle 17"/>
              <p:cNvSpPr>
                <a:spLocks noChangeArrowheads="1"/>
              </p:cNvSpPr>
              <p:nvPr/>
            </p:nvSpPr>
            <p:spPr bwMode="auto">
              <a:xfrm>
                <a:off x="3394" y="936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242" name="Rectangle 18"/>
              <p:cNvSpPr>
                <a:spLocks noChangeArrowheads="1"/>
              </p:cNvSpPr>
              <p:nvPr/>
            </p:nvSpPr>
            <p:spPr bwMode="auto">
              <a:xfrm>
                <a:off x="3310" y="106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43" name="Rectangle 19"/>
              <p:cNvSpPr>
                <a:spLocks noChangeArrowheads="1"/>
              </p:cNvSpPr>
              <p:nvPr/>
            </p:nvSpPr>
            <p:spPr bwMode="auto">
              <a:xfrm>
                <a:off x="3310" y="118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44" name="Rectangle 20"/>
              <p:cNvSpPr>
                <a:spLocks noChangeArrowheads="1"/>
              </p:cNvSpPr>
              <p:nvPr/>
            </p:nvSpPr>
            <p:spPr bwMode="auto">
              <a:xfrm>
                <a:off x="3310" y="131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45" name="Rectangle 21"/>
              <p:cNvSpPr>
                <a:spLocks noChangeArrowheads="1"/>
              </p:cNvSpPr>
              <p:nvPr/>
            </p:nvSpPr>
            <p:spPr bwMode="auto">
              <a:xfrm>
                <a:off x="3310" y="143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46" name="Rectangle 22"/>
              <p:cNvSpPr>
                <a:spLocks noChangeArrowheads="1"/>
              </p:cNvSpPr>
              <p:nvPr/>
            </p:nvSpPr>
            <p:spPr bwMode="auto">
              <a:xfrm>
                <a:off x="3310" y="156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47" name="Rectangle 23"/>
              <p:cNvSpPr>
                <a:spLocks noChangeArrowheads="1"/>
              </p:cNvSpPr>
              <p:nvPr/>
            </p:nvSpPr>
            <p:spPr bwMode="auto">
              <a:xfrm>
                <a:off x="3310" y="168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48" name="Rectangle 24"/>
              <p:cNvSpPr>
                <a:spLocks noChangeArrowheads="1"/>
              </p:cNvSpPr>
              <p:nvPr/>
            </p:nvSpPr>
            <p:spPr bwMode="auto">
              <a:xfrm>
                <a:off x="3310" y="181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49" name="Rectangle 25"/>
              <p:cNvSpPr>
                <a:spLocks noChangeArrowheads="1"/>
              </p:cNvSpPr>
              <p:nvPr/>
            </p:nvSpPr>
            <p:spPr bwMode="auto">
              <a:xfrm>
                <a:off x="3310" y="1940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50" name="Rectangle 26"/>
              <p:cNvSpPr>
                <a:spLocks noChangeArrowheads="1"/>
              </p:cNvSpPr>
              <p:nvPr/>
            </p:nvSpPr>
            <p:spPr bwMode="auto">
              <a:xfrm>
                <a:off x="3310" y="2066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51" name="Rectangle 27"/>
              <p:cNvSpPr>
                <a:spLocks noChangeArrowheads="1"/>
              </p:cNvSpPr>
              <p:nvPr/>
            </p:nvSpPr>
            <p:spPr bwMode="auto">
              <a:xfrm>
                <a:off x="3310" y="219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52" name="Rectangle 28"/>
              <p:cNvSpPr>
                <a:spLocks noChangeArrowheads="1"/>
              </p:cNvSpPr>
              <p:nvPr/>
            </p:nvSpPr>
            <p:spPr bwMode="auto">
              <a:xfrm>
                <a:off x="3310" y="231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53" name="Rectangle 29"/>
              <p:cNvSpPr>
                <a:spLocks noChangeArrowheads="1"/>
              </p:cNvSpPr>
              <p:nvPr/>
            </p:nvSpPr>
            <p:spPr bwMode="auto">
              <a:xfrm>
                <a:off x="3310" y="244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54" name="Rectangle 30"/>
              <p:cNvSpPr>
                <a:spLocks noChangeArrowheads="1"/>
              </p:cNvSpPr>
              <p:nvPr/>
            </p:nvSpPr>
            <p:spPr bwMode="auto">
              <a:xfrm>
                <a:off x="3310" y="256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55" name="Rectangle 31"/>
              <p:cNvSpPr>
                <a:spLocks noChangeArrowheads="1"/>
              </p:cNvSpPr>
              <p:nvPr/>
            </p:nvSpPr>
            <p:spPr bwMode="auto">
              <a:xfrm>
                <a:off x="3310" y="269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56" name="Rectangle 32"/>
              <p:cNvSpPr>
                <a:spLocks noChangeArrowheads="1"/>
              </p:cNvSpPr>
              <p:nvPr/>
            </p:nvSpPr>
            <p:spPr bwMode="auto">
              <a:xfrm>
                <a:off x="3310" y="281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57" name="Rectangle 33"/>
              <p:cNvSpPr>
                <a:spLocks noChangeArrowheads="1"/>
              </p:cNvSpPr>
              <p:nvPr/>
            </p:nvSpPr>
            <p:spPr bwMode="auto">
              <a:xfrm>
                <a:off x="3310" y="294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</p:grpSp>
        <p:grpSp>
          <p:nvGrpSpPr>
            <p:cNvPr id="45072" name="Group 54"/>
            <p:cNvGrpSpPr>
              <a:grpSpLocks/>
            </p:cNvGrpSpPr>
            <p:nvPr/>
          </p:nvGrpSpPr>
          <p:grpSpPr bwMode="auto">
            <a:xfrm>
              <a:off x="3464" y="936"/>
              <a:ext cx="196" cy="2176"/>
              <a:chOff x="3464" y="936"/>
              <a:chExt cx="196" cy="2176"/>
            </a:xfrm>
          </p:grpSpPr>
          <p:sp>
            <p:nvSpPr>
              <p:cNvPr id="45220" name="Rectangle 35"/>
              <p:cNvSpPr>
                <a:spLocks noChangeArrowheads="1"/>
              </p:cNvSpPr>
              <p:nvPr/>
            </p:nvSpPr>
            <p:spPr bwMode="auto">
              <a:xfrm>
                <a:off x="3464" y="936"/>
                <a:ext cx="1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 </a:t>
                </a:r>
                <a:endParaRPr lang="en-US" altLang="fa-IR"/>
              </a:p>
            </p:txBody>
          </p:sp>
          <p:sp>
            <p:nvSpPr>
              <p:cNvPr id="45221" name="Rectangle 36"/>
              <p:cNvSpPr>
                <a:spLocks noChangeArrowheads="1"/>
              </p:cNvSpPr>
              <p:nvPr/>
            </p:nvSpPr>
            <p:spPr bwMode="auto">
              <a:xfrm>
                <a:off x="3534" y="1006"/>
                <a:ext cx="11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1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 </a:t>
                </a:r>
                <a:endParaRPr lang="en-US" altLang="fa-IR"/>
              </a:p>
            </p:txBody>
          </p:sp>
          <p:sp>
            <p:nvSpPr>
              <p:cNvPr id="45222" name="Rectangle 37"/>
              <p:cNvSpPr>
                <a:spLocks noChangeArrowheads="1"/>
              </p:cNvSpPr>
              <p:nvPr/>
            </p:nvSpPr>
            <p:spPr bwMode="auto">
              <a:xfrm>
                <a:off x="3576" y="936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223" name="Rectangle 38"/>
              <p:cNvSpPr>
                <a:spLocks noChangeArrowheads="1"/>
              </p:cNvSpPr>
              <p:nvPr/>
            </p:nvSpPr>
            <p:spPr bwMode="auto">
              <a:xfrm>
                <a:off x="3492" y="106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24" name="Rectangle 39"/>
              <p:cNvSpPr>
                <a:spLocks noChangeArrowheads="1"/>
              </p:cNvSpPr>
              <p:nvPr/>
            </p:nvSpPr>
            <p:spPr bwMode="auto">
              <a:xfrm>
                <a:off x="3492" y="118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25" name="Rectangle 40"/>
              <p:cNvSpPr>
                <a:spLocks noChangeArrowheads="1"/>
              </p:cNvSpPr>
              <p:nvPr/>
            </p:nvSpPr>
            <p:spPr bwMode="auto">
              <a:xfrm>
                <a:off x="3492" y="131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26" name="Rectangle 41"/>
              <p:cNvSpPr>
                <a:spLocks noChangeArrowheads="1"/>
              </p:cNvSpPr>
              <p:nvPr/>
            </p:nvSpPr>
            <p:spPr bwMode="auto">
              <a:xfrm>
                <a:off x="3492" y="143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27" name="Rectangle 42"/>
              <p:cNvSpPr>
                <a:spLocks noChangeArrowheads="1"/>
              </p:cNvSpPr>
              <p:nvPr/>
            </p:nvSpPr>
            <p:spPr bwMode="auto">
              <a:xfrm>
                <a:off x="3492" y="156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28" name="Rectangle 43"/>
              <p:cNvSpPr>
                <a:spLocks noChangeArrowheads="1"/>
              </p:cNvSpPr>
              <p:nvPr/>
            </p:nvSpPr>
            <p:spPr bwMode="auto">
              <a:xfrm>
                <a:off x="3492" y="168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29" name="Rectangle 44"/>
              <p:cNvSpPr>
                <a:spLocks noChangeArrowheads="1"/>
              </p:cNvSpPr>
              <p:nvPr/>
            </p:nvSpPr>
            <p:spPr bwMode="auto">
              <a:xfrm>
                <a:off x="3492" y="181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30" name="Rectangle 45"/>
              <p:cNvSpPr>
                <a:spLocks noChangeArrowheads="1"/>
              </p:cNvSpPr>
              <p:nvPr/>
            </p:nvSpPr>
            <p:spPr bwMode="auto">
              <a:xfrm>
                <a:off x="3492" y="1940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31" name="Rectangle 46"/>
              <p:cNvSpPr>
                <a:spLocks noChangeArrowheads="1"/>
              </p:cNvSpPr>
              <p:nvPr/>
            </p:nvSpPr>
            <p:spPr bwMode="auto">
              <a:xfrm>
                <a:off x="3492" y="2066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32" name="Rectangle 47"/>
              <p:cNvSpPr>
                <a:spLocks noChangeArrowheads="1"/>
              </p:cNvSpPr>
              <p:nvPr/>
            </p:nvSpPr>
            <p:spPr bwMode="auto">
              <a:xfrm>
                <a:off x="3492" y="219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33" name="Rectangle 48"/>
              <p:cNvSpPr>
                <a:spLocks noChangeArrowheads="1"/>
              </p:cNvSpPr>
              <p:nvPr/>
            </p:nvSpPr>
            <p:spPr bwMode="auto">
              <a:xfrm>
                <a:off x="3492" y="231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34" name="Rectangle 49"/>
              <p:cNvSpPr>
                <a:spLocks noChangeArrowheads="1"/>
              </p:cNvSpPr>
              <p:nvPr/>
            </p:nvSpPr>
            <p:spPr bwMode="auto">
              <a:xfrm>
                <a:off x="3492" y="244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35" name="Rectangle 50"/>
              <p:cNvSpPr>
                <a:spLocks noChangeArrowheads="1"/>
              </p:cNvSpPr>
              <p:nvPr/>
            </p:nvSpPr>
            <p:spPr bwMode="auto">
              <a:xfrm>
                <a:off x="3492" y="256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36" name="Rectangle 51"/>
              <p:cNvSpPr>
                <a:spLocks noChangeArrowheads="1"/>
              </p:cNvSpPr>
              <p:nvPr/>
            </p:nvSpPr>
            <p:spPr bwMode="auto">
              <a:xfrm>
                <a:off x="3492" y="269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37" name="Rectangle 52"/>
              <p:cNvSpPr>
                <a:spLocks noChangeArrowheads="1"/>
              </p:cNvSpPr>
              <p:nvPr/>
            </p:nvSpPr>
            <p:spPr bwMode="auto">
              <a:xfrm>
                <a:off x="3492" y="281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38" name="Rectangle 53"/>
              <p:cNvSpPr>
                <a:spLocks noChangeArrowheads="1"/>
              </p:cNvSpPr>
              <p:nvPr/>
            </p:nvSpPr>
            <p:spPr bwMode="auto">
              <a:xfrm>
                <a:off x="3492" y="294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</p:grpSp>
        <p:grpSp>
          <p:nvGrpSpPr>
            <p:cNvPr id="45073" name="Group 74"/>
            <p:cNvGrpSpPr>
              <a:grpSpLocks/>
            </p:cNvGrpSpPr>
            <p:nvPr/>
          </p:nvGrpSpPr>
          <p:grpSpPr bwMode="auto">
            <a:xfrm>
              <a:off x="3645" y="936"/>
              <a:ext cx="210" cy="2176"/>
              <a:chOff x="3645" y="936"/>
              <a:chExt cx="210" cy="2176"/>
            </a:xfrm>
          </p:grpSpPr>
          <p:sp>
            <p:nvSpPr>
              <p:cNvPr id="45201" name="Rectangle 55"/>
              <p:cNvSpPr>
                <a:spLocks noChangeArrowheads="1"/>
              </p:cNvSpPr>
              <p:nvPr/>
            </p:nvSpPr>
            <p:spPr bwMode="auto">
              <a:xfrm>
                <a:off x="3645" y="936"/>
                <a:ext cx="1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 </a:t>
                </a:r>
                <a:endParaRPr lang="en-US" altLang="fa-IR"/>
              </a:p>
            </p:txBody>
          </p:sp>
          <p:sp>
            <p:nvSpPr>
              <p:cNvPr id="45202" name="Rectangle 56"/>
              <p:cNvSpPr>
                <a:spLocks noChangeArrowheads="1"/>
              </p:cNvSpPr>
              <p:nvPr/>
            </p:nvSpPr>
            <p:spPr bwMode="auto">
              <a:xfrm>
                <a:off x="3715" y="1006"/>
                <a:ext cx="11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1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 </a:t>
                </a:r>
                <a:endParaRPr lang="en-US" altLang="fa-IR"/>
              </a:p>
            </p:txBody>
          </p:sp>
          <p:sp>
            <p:nvSpPr>
              <p:cNvPr id="45203" name="Rectangle 57"/>
              <p:cNvSpPr>
                <a:spLocks noChangeArrowheads="1"/>
              </p:cNvSpPr>
              <p:nvPr/>
            </p:nvSpPr>
            <p:spPr bwMode="auto">
              <a:xfrm>
                <a:off x="3771" y="936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204" name="Rectangle 58"/>
              <p:cNvSpPr>
                <a:spLocks noChangeArrowheads="1"/>
              </p:cNvSpPr>
              <p:nvPr/>
            </p:nvSpPr>
            <p:spPr bwMode="auto">
              <a:xfrm>
                <a:off x="3673" y="106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05" name="Rectangle 59"/>
              <p:cNvSpPr>
                <a:spLocks noChangeArrowheads="1"/>
              </p:cNvSpPr>
              <p:nvPr/>
            </p:nvSpPr>
            <p:spPr bwMode="auto">
              <a:xfrm>
                <a:off x="3673" y="118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06" name="Rectangle 60"/>
              <p:cNvSpPr>
                <a:spLocks noChangeArrowheads="1"/>
              </p:cNvSpPr>
              <p:nvPr/>
            </p:nvSpPr>
            <p:spPr bwMode="auto">
              <a:xfrm>
                <a:off x="3673" y="131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07" name="Rectangle 61"/>
              <p:cNvSpPr>
                <a:spLocks noChangeArrowheads="1"/>
              </p:cNvSpPr>
              <p:nvPr/>
            </p:nvSpPr>
            <p:spPr bwMode="auto">
              <a:xfrm>
                <a:off x="3673" y="143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08" name="Rectangle 62"/>
              <p:cNvSpPr>
                <a:spLocks noChangeArrowheads="1"/>
              </p:cNvSpPr>
              <p:nvPr/>
            </p:nvSpPr>
            <p:spPr bwMode="auto">
              <a:xfrm>
                <a:off x="3673" y="156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09" name="Rectangle 63"/>
              <p:cNvSpPr>
                <a:spLocks noChangeArrowheads="1"/>
              </p:cNvSpPr>
              <p:nvPr/>
            </p:nvSpPr>
            <p:spPr bwMode="auto">
              <a:xfrm>
                <a:off x="3673" y="168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10" name="Rectangle 64"/>
              <p:cNvSpPr>
                <a:spLocks noChangeArrowheads="1"/>
              </p:cNvSpPr>
              <p:nvPr/>
            </p:nvSpPr>
            <p:spPr bwMode="auto">
              <a:xfrm>
                <a:off x="3673" y="181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11" name="Rectangle 65"/>
              <p:cNvSpPr>
                <a:spLocks noChangeArrowheads="1"/>
              </p:cNvSpPr>
              <p:nvPr/>
            </p:nvSpPr>
            <p:spPr bwMode="auto">
              <a:xfrm>
                <a:off x="3673" y="1940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12" name="Rectangle 66"/>
              <p:cNvSpPr>
                <a:spLocks noChangeArrowheads="1"/>
              </p:cNvSpPr>
              <p:nvPr/>
            </p:nvSpPr>
            <p:spPr bwMode="auto">
              <a:xfrm>
                <a:off x="3673" y="2066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13" name="Rectangle 67"/>
              <p:cNvSpPr>
                <a:spLocks noChangeArrowheads="1"/>
              </p:cNvSpPr>
              <p:nvPr/>
            </p:nvSpPr>
            <p:spPr bwMode="auto">
              <a:xfrm>
                <a:off x="3673" y="219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14" name="Rectangle 68"/>
              <p:cNvSpPr>
                <a:spLocks noChangeArrowheads="1"/>
              </p:cNvSpPr>
              <p:nvPr/>
            </p:nvSpPr>
            <p:spPr bwMode="auto">
              <a:xfrm>
                <a:off x="3673" y="231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15" name="Rectangle 69"/>
              <p:cNvSpPr>
                <a:spLocks noChangeArrowheads="1"/>
              </p:cNvSpPr>
              <p:nvPr/>
            </p:nvSpPr>
            <p:spPr bwMode="auto">
              <a:xfrm>
                <a:off x="3673" y="244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16" name="Rectangle 70"/>
              <p:cNvSpPr>
                <a:spLocks noChangeArrowheads="1"/>
              </p:cNvSpPr>
              <p:nvPr/>
            </p:nvSpPr>
            <p:spPr bwMode="auto">
              <a:xfrm>
                <a:off x="3673" y="256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17" name="Rectangle 71"/>
              <p:cNvSpPr>
                <a:spLocks noChangeArrowheads="1"/>
              </p:cNvSpPr>
              <p:nvPr/>
            </p:nvSpPr>
            <p:spPr bwMode="auto">
              <a:xfrm>
                <a:off x="3673" y="269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18" name="Rectangle 72"/>
              <p:cNvSpPr>
                <a:spLocks noChangeArrowheads="1"/>
              </p:cNvSpPr>
              <p:nvPr/>
            </p:nvSpPr>
            <p:spPr bwMode="auto">
              <a:xfrm>
                <a:off x="3673" y="281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219" name="Rectangle 73"/>
              <p:cNvSpPr>
                <a:spLocks noChangeArrowheads="1"/>
              </p:cNvSpPr>
              <p:nvPr/>
            </p:nvSpPr>
            <p:spPr bwMode="auto">
              <a:xfrm>
                <a:off x="3673" y="294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</p:grpSp>
        <p:grpSp>
          <p:nvGrpSpPr>
            <p:cNvPr id="45074" name="Group 93"/>
            <p:cNvGrpSpPr>
              <a:grpSpLocks/>
            </p:cNvGrpSpPr>
            <p:nvPr/>
          </p:nvGrpSpPr>
          <p:grpSpPr bwMode="auto">
            <a:xfrm>
              <a:off x="3031" y="936"/>
              <a:ext cx="168" cy="2176"/>
              <a:chOff x="3031" y="936"/>
              <a:chExt cx="168" cy="2176"/>
            </a:xfrm>
          </p:grpSpPr>
          <p:sp>
            <p:nvSpPr>
              <p:cNvPr id="45183" name="Rectangle 75"/>
              <p:cNvSpPr>
                <a:spLocks noChangeArrowheads="1"/>
              </p:cNvSpPr>
              <p:nvPr/>
            </p:nvSpPr>
            <p:spPr bwMode="auto">
              <a:xfrm>
                <a:off x="3031" y="936"/>
                <a:ext cx="1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 </a:t>
                </a:r>
                <a:endParaRPr lang="en-US" altLang="fa-IR"/>
              </a:p>
            </p:txBody>
          </p:sp>
          <p:sp>
            <p:nvSpPr>
              <p:cNvPr id="45184" name="Rectangle 76"/>
              <p:cNvSpPr>
                <a:spLocks noChangeArrowheads="1"/>
              </p:cNvSpPr>
              <p:nvPr/>
            </p:nvSpPr>
            <p:spPr bwMode="auto">
              <a:xfrm>
                <a:off x="3115" y="936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85" name="Rectangle 77"/>
              <p:cNvSpPr>
                <a:spLocks noChangeArrowheads="1"/>
              </p:cNvSpPr>
              <p:nvPr/>
            </p:nvSpPr>
            <p:spPr bwMode="auto">
              <a:xfrm>
                <a:off x="3045" y="106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86" name="Rectangle 78"/>
              <p:cNvSpPr>
                <a:spLocks noChangeArrowheads="1"/>
              </p:cNvSpPr>
              <p:nvPr/>
            </p:nvSpPr>
            <p:spPr bwMode="auto">
              <a:xfrm>
                <a:off x="3045" y="118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87" name="Rectangle 79"/>
              <p:cNvSpPr>
                <a:spLocks noChangeArrowheads="1"/>
              </p:cNvSpPr>
              <p:nvPr/>
            </p:nvSpPr>
            <p:spPr bwMode="auto">
              <a:xfrm>
                <a:off x="3045" y="131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88" name="Rectangle 80"/>
              <p:cNvSpPr>
                <a:spLocks noChangeArrowheads="1"/>
              </p:cNvSpPr>
              <p:nvPr/>
            </p:nvSpPr>
            <p:spPr bwMode="auto">
              <a:xfrm>
                <a:off x="3045" y="143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89" name="Rectangle 81"/>
              <p:cNvSpPr>
                <a:spLocks noChangeArrowheads="1"/>
              </p:cNvSpPr>
              <p:nvPr/>
            </p:nvSpPr>
            <p:spPr bwMode="auto">
              <a:xfrm>
                <a:off x="3045" y="156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90" name="Rectangle 82"/>
              <p:cNvSpPr>
                <a:spLocks noChangeArrowheads="1"/>
              </p:cNvSpPr>
              <p:nvPr/>
            </p:nvSpPr>
            <p:spPr bwMode="auto">
              <a:xfrm>
                <a:off x="3045" y="168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91" name="Rectangle 83"/>
              <p:cNvSpPr>
                <a:spLocks noChangeArrowheads="1"/>
              </p:cNvSpPr>
              <p:nvPr/>
            </p:nvSpPr>
            <p:spPr bwMode="auto">
              <a:xfrm>
                <a:off x="3045" y="181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92" name="Rectangle 84"/>
              <p:cNvSpPr>
                <a:spLocks noChangeArrowheads="1"/>
              </p:cNvSpPr>
              <p:nvPr/>
            </p:nvSpPr>
            <p:spPr bwMode="auto">
              <a:xfrm>
                <a:off x="3045" y="1940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93" name="Rectangle 85"/>
              <p:cNvSpPr>
                <a:spLocks noChangeArrowheads="1"/>
              </p:cNvSpPr>
              <p:nvPr/>
            </p:nvSpPr>
            <p:spPr bwMode="auto">
              <a:xfrm>
                <a:off x="3045" y="2066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94" name="Rectangle 86"/>
              <p:cNvSpPr>
                <a:spLocks noChangeArrowheads="1"/>
              </p:cNvSpPr>
              <p:nvPr/>
            </p:nvSpPr>
            <p:spPr bwMode="auto">
              <a:xfrm>
                <a:off x="3045" y="219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95" name="Rectangle 87"/>
              <p:cNvSpPr>
                <a:spLocks noChangeArrowheads="1"/>
              </p:cNvSpPr>
              <p:nvPr/>
            </p:nvSpPr>
            <p:spPr bwMode="auto">
              <a:xfrm>
                <a:off x="3045" y="231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96" name="Rectangle 88"/>
              <p:cNvSpPr>
                <a:spLocks noChangeArrowheads="1"/>
              </p:cNvSpPr>
              <p:nvPr/>
            </p:nvSpPr>
            <p:spPr bwMode="auto">
              <a:xfrm>
                <a:off x="3045" y="244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97" name="Rectangle 89"/>
              <p:cNvSpPr>
                <a:spLocks noChangeArrowheads="1"/>
              </p:cNvSpPr>
              <p:nvPr/>
            </p:nvSpPr>
            <p:spPr bwMode="auto">
              <a:xfrm>
                <a:off x="3045" y="256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98" name="Rectangle 90"/>
              <p:cNvSpPr>
                <a:spLocks noChangeArrowheads="1"/>
              </p:cNvSpPr>
              <p:nvPr/>
            </p:nvSpPr>
            <p:spPr bwMode="auto">
              <a:xfrm>
                <a:off x="3045" y="269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99" name="Rectangle 91"/>
              <p:cNvSpPr>
                <a:spLocks noChangeArrowheads="1"/>
              </p:cNvSpPr>
              <p:nvPr/>
            </p:nvSpPr>
            <p:spPr bwMode="auto">
              <a:xfrm>
                <a:off x="3045" y="281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200" name="Rectangle 92"/>
              <p:cNvSpPr>
                <a:spLocks noChangeArrowheads="1"/>
              </p:cNvSpPr>
              <p:nvPr/>
            </p:nvSpPr>
            <p:spPr bwMode="auto">
              <a:xfrm>
                <a:off x="3045" y="294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</p:grpSp>
        <p:grpSp>
          <p:nvGrpSpPr>
            <p:cNvPr id="45075" name="Group 112"/>
            <p:cNvGrpSpPr>
              <a:grpSpLocks/>
            </p:cNvGrpSpPr>
            <p:nvPr/>
          </p:nvGrpSpPr>
          <p:grpSpPr bwMode="auto">
            <a:xfrm>
              <a:off x="2863" y="936"/>
              <a:ext cx="168" cy="2176"/>
              <a:chOff x="2863" y="936"/>
              <a:chExt cx="168" cy="2176"/>
            </a:xfrm>
          </p:grpSpPr>
          <p:sp>
            <p:nvSpPr>
              <p:cNvPr id="45165" name="Rectangle 94"/>
              <p:cNvSpPr>
                <a:spLocks noChangeArrowheads="1"/>
              </p:cNvSpPr>
              <p:nvPr/>
            </p:nvSpPr>
            <p:spPr bwMode="auto">
              <a:xfrm>
                <a:off x="2863" y="936"/>
                <a:ext cx="1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</a:t>
                </a:r>
                <a:endParaRPr lang="en-US" altLang="fa-IR"/>
              </a:p>
            </p:txBody>
          </p:sp>
          <p:sp>
            <p:nvSpPr>
              <p:cNvPr id="45166" name="Rectangle 95"/>
              <p:cNvSpPr>
                <a:spLocks noChangeArrowheads="1"/>
              </p:cNvSpPr>
              <p:nvPr/>
            </p:nvSpPr>
            <p:spPr bwMode="auto">
              <a:xfrm>
                <a:off x="2933" y="936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67" name="Rectangle 96"/>
              <p:cNvSpPr>
                <a:spLocks noChangeArrowheads="1"/>
              </p:cNvSpPr>
              <p:nvPr/>
            </p:nvSpPr>
            <p:spPr bwMode="auto">
              <a:xfrm>
                <a:off x="2863" y="106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68" name="Rectangle 97"/>
              <p:cNvSpPr>
                <a:spLocks noChangeArrowheads="1"/>
              </p:cNvSpPr>
              <p:nvPr/>
            </p:nvSpPr>
            <p:spPr bwMode="auto">
              <a:xfrm>
                <a:off x="2863" y="118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69" name="Rectangle 98"/>
              <p:cNvSpPr>
                <a:spLocks noChangeArrowheads="1"/>
              </p:cNvSpPr>
              <p:nvPr/>
            </p:nvSpPr>
            <p:spPr bwMode="auto">
              <a:xfrm>
                <a:off x="2863" y="131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70" name="Rectangle 99"/>
              <p:cNvSpPr>
                <a:spLocks noChangeArrowheads="1"/>
              </p:cNvSpPr>
              <p:nvPr/>
            </p:nvSpPr>
            <p:spPr bwMode="auto">
              <a:xfrm>
                <a:off x="2863" y="143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71" name="Rectangle 100"/>
              <p:cNvSpPr>
                <a:spLocks noChangeArrowheads="1"/>
              </p:cNvSpPr>
              <p:nvPr/>
            </p:nvSpPr>
            <p:spPr bwMode="auto">
              <a:xfrm>
                <a:off x="2863" y="156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72" name="Rectangle 101"/>
              <p:cNvSpPr>
                <a:spLocks noChangeArrowheads="1"/>
              </p:cNvSpPr>
              <p:nvPr/>
            </p:nvSpPr>
            <p:spPr bwMode="auto">
              <a:xfrm>
                <a:off x="2863" y="168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73" name="Rectangle 102"/>
              <p:cNvSpPr>
                <a:spLocks noChangeArrowheads="1"/>
              </p:cNvSpPr>
              <p:nvPr/>
            </p:nvSpPr>
            <p:spPr bwMode="auto">
              <a:xfrm>
                <a:off x="2863" y="181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74" name="Rectangle 103"/>
              <p:cNvSpPr>
                <a:spLocks noChangeArrowheads="1"/>
              </p:cNvSpPr>
              <p:nvPr/>
            </p:nvSpPr>
            <p:spPr bwMode="auto">
              <a:xfrm>
                <a:off x="2863" y="1940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75" name="Rectangle 104"/>
              <p:cNvSpPr>
                <a:spLocks noChangeArrowheads="1"/>
              </p:cNvSpPr>
              <p:nvPr/>
            </p:nvSpPr>
            <p:spPr bwMode="auto">
              <a:xfrm>
                <a:off x="2863" y="2066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76" name="Rectangle 105"/>
              <p:cNvSpPr>
                <a:spLocks noChangeArrowheads="1"/>
              </p:cNvSpPr>
              <p:nvPr/>
            </p:nvSpPr>
            <p:spPr bwMode="auto">
              <a:xfrm>
                <a:off x="2863" y="219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77" name="Rectangle 106"/>
              <p:cNvSpPr>
                <a:spLocks noChangeArrowheads="1"/>
              </p:cNvSpPr>
              <p:nvPr/>
            </p:nvSpPr>
            <p:spPr bwMode="auto">
              <a:xfrm>
                <a:off x="2863" y="2317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78" name="Rectangle 107"/>
              <p:cNvSpPr>
                <a:spLocks noChangeArrowheads="1"/>
              </p:cNvSpPr>
              <p:nvPr/>
            </p:nvSpPr>
            <p:spPr bwMode="auto">
              <a:xfrm>
                <a:off x="2863" y="2442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79" name="Rectangle 108"/>
              <p:cNvSpPr>
                <a:spLocks noChangeArrowheads="1"/>
              </p:cNvSpPr>
              <p:nvPr/>
            </p:nvSpPr>
            <p:spPr bwMode="auto">
              <a:xfrm>
                <a:off x="2863" y="256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80" name="Rectangle 109"/>
              <p:cNvSpPr>
                <a:spLocks noChangeArrowheads="1"/>
              </p:cNvSpPr>
              <p:nvPr/>
            </p:nvSpPr>
            <p:spPr bwMode="auto">
              <a:xfrm>
                <a:off x="2863" y="269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81" name="Rectangle 110"/>
              <p:cNvSpPr>
                <a:spLocks noChangeArrowheads="1"/>
              </p:cNvSpPr>
              <p:nvPr/>
            </p:nvSpPr>
            <p:spPr bwMode="auto">
              <a:xfrm>
                <a:off x="2863" y="2819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82" name="Rectangle 111"/>
              <p:cNvSpPr>
                <a:spLocks noChangeArrowheads="1"/>
              </p:cNvSpPr>
              <p:nvPr/>
            </p:nvSpPr>
            <p:spPr bwMode="auto">
              <a:xfrm>
                <a:off x="2863" y="2945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</p:grpSp>
        <p:grpSp>
          <p:nvGrpSpPr>
            <p:cNvPr id="45076" name="Group 128"/>
            <p:cNvGrpSpPr>
              <a:grpSpLocks/>
            </p:cNvGrpSpPr>
            <p:nvPr/>
          </p:nvGrpSpPr>
          <p:grpSpPr bwMode="auto">
            <a:xfrm>
              <a:off x="2682" y="936"/>
              <a:ext cx="154" cy="1799"/>
              <a:chOff x="2682" y="936"/>
              <a:chExt cx="154" cy="1799"/>
            </a:xfrm>
          </p:grpSpPr>
          <p:sp>
            <p:nvSpPr>
              <p:cNvPr id="45150" name="Rectangle 113"/>
              <p:cNvSpPr>
                <a:spLocks noChangeArrowheads="1"/>
              </p:cNvSpPr>
              <p:nvPr/>
            </p:nvSpPr>
            <p:spPr bwMode="auto">
              <a:xfrm>
                <a:off x="2682" y="936"/>
                <a:ext cx="1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 </a:t>
                </a:r>
                <a:endParaRPr lang="en-US" altLang="fa-IR"/>
              </a:p>
            </p:txBody>
          </p:sp>
          <p:sp>
            <p:nvSpPr>
              <p:cNvPr id="45151" name="Rectangle 114"/>
              <p:cNvSpPr>
                <a:spLocks noChangeArrowheads="1"/>
              </p:cNvSpPr>
              <p:nvPr/>
            </p:nvSpPr>
            <p:spPr bwMode="auto">
              <a:xfrm>
                <a:off x="2752" y="936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52" name="Rectangle 115"/>
              <p:cNvSpPr>
                <a:spLocks noChangeArrowheads="1"/>
              </p:cNvSpPr>
              <p:nvPr/>
            </p:nvSpPr>
            <p:spPr bwMode="auto">
              <a:xfrm>
                <a:off x="2682" y="106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53" name="Rectangle 116"/>
              <p:cNvSpPr>
                <a:spLocks noChangeArrowheads="1"/>
              </p:cNvSpPr>
              <p:nvPr/>
            </p:nvSpPr>
            <p:spPr bwMode="auto">
              <a:xfrm>
                <a:off x="2710" y="1187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54" name="Rectangle 117"/>
              <p:cNvSpPr>
                <a:spLocks noChangeArrowheads="1"/>
              </p:cNvSpPr>
              <p:nvPr/>
            </p:nvSpPr>
            <p:spPr bwMode="auto">
              <a:xfrm>
                <a:off x="2710" y="1312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55" name="Rectangle 118"/>
              <p:cNvSpPr>
                <a:spLocks noChangeArrowheads="1"/>
              </p:cNvSpPr>
              <p:nvPr/>
            </p:nvSpPr>
            <p:spPr bwMode="auto">
              <a:xfrm>
                <a:off x="2710" y="1438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56" name="Rectangle 119"/>
              <p:cNvSpPr>
                <a:spLocks noChangeArrowheads="1"/>
              </p:cNvSpPr>
              <p:nvPr/>
            </p:nvSpPr>
            <p:spPr bwMode="auto">
              <a:xfrm>
                <a:off x="2682" y="156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57" name="Rectangle 120"/>
              <p:cNvSpPr>
                <a:spLocks noChangeArrowheads="1"/>
              </p:cNvSpPr>
              <p:nvPr/>
            </p:nvSpPr>
            <p:spPr bwMode="auto">
              <a:xfrm>
                <a:off x="2710" y="1689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58" name="Rectangle 121"/>
              <p:cNvSpPr>
                <a:spLocks noChangeArrowheads="1"/>
              </p:cNvSpPr>
              <p:nvPr/>
            </p:nvSpPr>
            <p:spPr bwMode="auto">
              <a:xfrm>
                <a:off x="2710" y="1815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59" name="Rectangle 122"/>
              <p:cNvSpPr>
                <a:spLocks noChangeArrowheads="1"/>
              </p:cNvSpPr>
              <p:nvPr/>
            </p:nvSpPr>
            <p:spPr bwMode="auto">
              <a:xfrm>
                <a:off x="2710" y="1940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60" name="Rectangle 123"/>
              <p:cNvSpPr>
                <a:spLocks noChangeArrowheads="1"/>
              </p:cNvSpPr>
              <p:nvPr/>
            </p:nvSpPr>
            <p:spPr bwMode="auto">
              <a:xfrm>
                <a:off x="2682" y="2066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61" name="Rectangle 124"/>
              <p:cNvSpPr>
                <a:spLocks noChangeArrowheads="1"/>
              </p:cNvSpPr>
              <p:nvPr/>
            </p:nvSpPr>
            <p:spPr bwMode="auto">
              <a:xfrm>
                <a:off x="2710" y="2191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62" name="Rectangle 125"/>
              <p:cNvSpPr>
                <a:spLocks noChangeArrowheads="1"/>
              </p:cNvSpPr>
              <p:nvPr/>
            </p:nvSpPr>
            <p:spPr bwMode="auto">
              <a:xfrm>
                <a:off x="2710" y="2317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63" name="Rectangle 126"/>
              <p:cNvSpPr>
                <a:spLocks noChangeArrowheads="1"/>
              </p:cNvSpPr>
              <p:nvPr/>
            </p:nvSpPr>
            <p:spPr bwMode="auto">
              <a:xfrm>
                <a:off x="2710" y="2442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64" name="Rectangle 127"/>
              <p:cNvSpPr>
                <a:spLocks noChangeArrowheads="1"/>
              </p:cNvSpPr>
              <p:nvPr/>
            </p:nvSpPr>
            <p:spPr bwMode="auto">
              <a:xfrm>
                <a:off x="2682" y="256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</p:grpSp>
        <p:grpSp>
          <p:nvGrpSpPr>
            <p:cNvPr id="45077" name="Group 144"/>
            <p:cNvGrpSpPr>
              <a:grpSpLocks/>
            </p:cNvGrpSpPr>
            <p:nvPr/>
          </p:nvGrpSpPr>
          <p:grpSpPr bwMode="auto">
            <a:xfrm>
              <a:off x="2486" y="936"/>
              <a:ext cx="168" cy="1799"/>
              <a:chOff x="2486" y="936"/>
              <a:chExt cx="168" cy="1799"/>
            </a:xfrm>
          </p:grpSpPr>
          <p:sp>
            <p:nvSpPr>
              <p:cNvPr id="45135" name="Rectangle 129"/>
              <p:cNvSpPr>
                <a:spLocks noChangeArrowheads="1"/>
              </p:cNvSpPr>
              <p:nvPr/>
            </p:nvSpPr>
            <p:spPr bwMode="auto">
              <a:xfrm>
                <a:off x="2486" y="936"/>
                <a:ext cx="1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:endParaRPr lang="en-US" altLang="fa-IR"/>
              </a:p>
            </p:txBody>
          </p:sp>
          <p:sp>
            <p:nvSpPr>
              <p:cNvPr id="45136" name="Rectangle 130"/>
              <p:cNvSpPr>
                <a:spLocks noChangeArrowheads="1"/>
              </p:cNvSpPr>
              <p:nvPr/>
            </p:nvSpPr>
            <p:spPr bwMode="auto">
              <a:xfrm>
                <a:off x="2570" y="936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37" name="Rectangle 131"/>
              <p:cNvSpPr>
                <a:spLocks noChangeArrowheads="1"/>
              </p:cNvSpPr>
              <p:nvPr/>
            </p:nvSpPr>
            <p:spPr bwMode="auto">
              <a:xfrm>
                <a:off x="2500" y="1061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38" name="Rectangle 132"/>
              <p:cNvSpPr>
                <a:spLocks noChangeArrowheads="1"/>
              </p:cNvSpPr>
              <p:nvPr/>
            </p:nvSpPr>
            <p:spPr bwMode="auto">
              <a:xfrm>
                <a:off x="2528" y="1187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39" name="Rectangle 133"/>
              <p:cNvSpPr>
                <a:spLocks noChangeArrowheads="1"/>
              </p:cNvSpPr>
              <p:nvPr/>
            </p:nvSpPr>
            <p:spPr bwMode="auto">
              <a:xfrm>
                <a:off x="2528" y="1312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40" name="Rectangle 134"/>
              <p:cNvSpPr>
                <a:spLocks noChangeArrowheads="1"/>
              </p:cNvSpPr>
              <p:nvPr/>
            </p:nvSpPr>
            <p:spPr bwMode="auto">
              <a:xfrm>
                <a:off x="2528" y="1438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41" name="Rectangle 135"/>
              <p:cNvSpPr>
                <a:spLocks noChangeArrowheads="1"/>
              </p:cNvSpPr>
              <p:nvPr/>
            </p:nvSpPr>
            <p:spPr bwMode="auto">
              <a:xfrm>
                <a:off x="2500" y="1563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45142" name="Rectangle 136"/>
              <p:cNvSpPr>
                <a:spLocks noChangeArrowheads="1"/>
              </p:cNvSpPr>
              <p:nvPr/>
            </p:nvSpPr>
            <p:spPr bwMode="auto">
              <a:xfrm>
                <a:off x="2528" y="1689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43" name="Rectangle 137"/>
              <p:cNvSpPr>
                <a:spLocks noChangeArrowheads="1"/>
              </p:cNvSpPr>
              <p:nvPr/>
            </p:nvSpPr>
            <p:spPr bwMode="auto">
              <a:xfrm>
                <a:off x="2528" y="1815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44" name="Rectangle 138"/>
              <p:cNvSpPr>
                <a:spLocks noChangeArrowheads="1"/>
              </p:cNvSpPr>
              <p:nvPr/>
            </p:nvSpPr>
            <p:spPr bwMode="auto">
              <a:xfrm>
                <a:off x="2528" y="1940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45" name="Rectangle 139"/>
              <p:cNvSpPr>
                <a:spLocks noChangeArrowheads="1"/>
              </p:cNvSpPr>
              <p:nvPr/>
            </p:nvSpPr>
            <p:spPr bwMode="auto">
              <a:xfrm>
                <a:off x="2500" y="2066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45146" name="Rectangle 140"/>
              <p:cNvSpPr>
                <a:spLocks noChangeArrowheads="1"/>
              </p:cNvSpPr>
              <p:nvPr/>
            </p:nvSpPr>
            <p:spPr bwMode="auto">
              <a:xfrm>
                <a:off x="2528" y="2191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47" name="Rectangle 141"/>
              <p:cNvSpPr>
                <a:spLocks noChangeArrowheads="1"/>
              </p:cNvSpPr>
              <p:nvPr/>
            </p:nvSpPr>
            <p:spPr bwMode="auto">
              <a:xfrm>
                <a:off x="2528" y="2317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48" name="Rectangle 142"/>
              <p:cNvSpPr>
                <a:spLocks noChangeArrowheads="1"/>
              </p:cNvSpPr>
              <p:nvPr/>
            </p:nvSpPr>
            <p:spPr bwMode="auto">
              <a:xfrm>
                <a:off x="2528" y="2442"/>
                <a:ext cx="8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45149" name="Rectangle 143"/>
              <p:cNvSpPr>
                <a:spLocks noChangeArrowheads="1"/>
              </p:cNvSpPr>
              <p:nvPr/>
            </p:nvSpPr>
            <p:spPr bwMode="auto">
              <a:xfrm>
                <a:off x="2500" y="2568"/>
                <a:ext cx="14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</p:grpSp>
        <p:grpSp>
          <p:nvGrpSpPr>
            <p:cNvPr id="45078" name="Group 201"/>
            <p:cNvGrpSpPr>
              <a:grpSpLocks/>
            </p:cNvGrpSpPr>
            <p:nvPr/>
          </p:nvGrpSpPr>
          <p:grpSpPr bwMode="auto">
            <a:xfrm>
              <a:off x="545" y="950"/>
              <a:ext cx="1606" cy="746"/>
              <a:chOff x="545" y="950"/>
              <a:chExt cx="1606" cy="746"/>
            </a:xfrm>
          </p:grpSpPr>
          <p:sp>
            <p:nvSpPr>
              <p:cNvPr id="45079" name="Rectangle 145"/>
              <p:cNvSpPr>
                <a:spLocks noChangeArrowheads="1"/>
              </p:cNvSpPr>
              <p:nvPr/>
            </p:nvSpPr>
            <p:spPr bwMode="auto">
              <a:xfrm>
                <a:off x="943" y="1013"/>
                <a:ext cx="503" cy="683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45080" name="Rectangle 146"/>
              <p:cNvSpPr>
                <a:spLocks noChangeArrowheads="1"/>
              </p:cNvSpPr>
              <p:nvPr/>
            </p:nvSpPr>
            <p:spPr bwMode="auto">
              <a:xfrm>
                <a:off x="950" y="1229"/>
                <a:ext cx="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grpSp>
            <p:nvGrpSpPr>
              <p:cNvPr id="45081" name="Group 162"/>
              <p:cNvGrpSpPr>
                <a:grpSpLocks/>
              </p:cNvGrpSpPr>
              <p:nvPr/>
            </p:nvGrpSpPr>
            <p:grpSpPr bwMode="auto">
              <a:xfrm>
                <a:off x="1285" y="1075"/>
                <a:ext cx="755" cy="419"/>
                <a:chOff x="1285" y="1075"/>
                <a:chExt cx="755" cy="419"/>
              </a:xfrm>
            </p:grpSpPr>
            <p:sp>
              <p:nvSpPr>
                <p:cNvPr id="45120" name="Rectangle 147"/>
                <p:cNvSpPr>
                  <a:spLocks noChangeArrowheads="1"/>
                </p:cNvSpPr>
                <p:nvPr/>
              </p:nvSpPr>
              <p:spPr bwMode="auto">
                <a:xfrm>
                  <a:off x="1285" y="1075"/>
                  <a:ext cx="154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 </a:t>
                  </a:r>
                  <a:endParaRPr lang="en-US" altLang="fa-IR"/>
                </a:p>
              </p:txBody>
            </p:sp>
            <p:sp>
              <p:nvSpPr>
                <p:cNvPr id="45121" name="Rectangle 148"/>
                <p:cNvSpPr>
                  <a:spLocks noChangeArrowheads="1"/>
                </p:cNvSpPr>
                <p:nvPr/>
              </p:nvSpPr>
              <p:spPr bwMode="auto">
                <a:xfrm>
                  <a:off x="1355" y="1145"/>
                  <a:ext cx="112" cy="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1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 </a:t>
                  </a:r>
                  <a:endParaRPr lang="en-US" altLang="fa-IR"/>
                </a:p>
              </p:txBody>
            </p:sp>
            <p:sp>
              <p:nvSpPr>
                <p:cNvPr id="45122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97" y="1075"/>
                  <a:ext cx="84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  <a:endParaRPr lang="en-US" altLang="fa-IR"/>
                </a:p>
              </p:txBody>
            </p:sp>
            <p:sp>
              <p:nvSpPr>
                <p:cNvPr id="45123" name="Rectangle 150"/>
                <p:cNvSpPr>
                  <a:spLocks noChangeArrowheads="1"/>
                </p:cNvSpPr>
                <p:nvPr/>
              </p:nvSpPr>
              <p:spPr bwMode="auto">
                <a:xfrm>
                  <a:off x="1453" y="1075"/>
                  <a:ext cx="154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 </a:t>
                  </a:r>
                  <a:endParaRPr lang="en-US" altLang="fa-IR"/>
                </a:p>
              </p:txBody>
            </p:sp>
            <p:sp>
              <p:nvSpPr>
                <p:cNvPr id="45124" name="Rectangle 151"/>
                <p:cNvSpPr>
                  <a:spLocks noChangeArrowheads="1"/>
                </p:cNvSpPr>
                <p:nvPr/>
              </p:nvSpPr>
              <p:spPr bwMode="auto">
                <a:xfrm>
                  <a:off x="1537" y="1075"/>
                  <a:ext cx="503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B = C D </a:t>
                  </a:r>
                  <a:endParaRPr lang="en-US" altLang="fa-IR"/>
                </a:p>
              </p:txBody>
            </p:sp>
            <p:sp>
              <p:nvSpPr>
                <p:cNvPr id="45125" name="Rectangle 152"/>
                <p:cNvSpPr>
                  <a:spLocks noChangeArrowheads="1"/>
                </p:cNvSpPr>
                <p:nvPr/>
              </p:nvSpPr>
              <p:spPr bwMode="auto">
                <a:xfrm>
                  <a:off x="1285" y="1201"/>
                  <a:ext cx="154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 </a:t>
                  </a:r>
                  <a:endParaRPr lang="en-US" altLang="fa-IR"/>
                </a:p>
              </p:txBody>
            </p:sp>
            <p:sp>
              <p:nvSpPr>
                <p:cNvPr id="45126" name="Rectangle 153"/>
                <p:cNvSpPr>
                  <a:spLocks noChangeArrowheads="1"/>
                </p:cNvSpPr>
                <p:nvPr/>
              </p:nvSpPr>
              <p:spPr bwMode="auto">
                <a:xfrm>
                  <a:off x="1355" y="1271"/>
                  <a:ext cx="112" cy="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1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2 </a:t>
                  </a:r>
                  <a:endParaRPr lang="en-US" altLang="fa-IR"/>
                </a:p>
              </p:txBody>
            </p:sp>
            <p:sp>
              <p:nvSpPr>
                <p:cNvPr id="45127" name="Rectangle 154"/>
                <p:cNvSpPr>
                  <a:spLocks noChangeArrowheads="1"/>
                </p:cNvSpPr>
                <p:nvPr/>
              </p:nvSpPr>
              <p:spPr bwMode="auto">
                <a:xfrm>
                  <a:off x="1397" y="1201"/>
                  <a:ext cx="84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  <a:endParaRPr lang="en-US" altLang="fa-IR"/>
                </a:p>
              </p:txBody>
            </p:sp>
            <p:sp>
              <p:nvSpPr>
                <p:cNvPr id="45128" name="Rectangle 155"/>
                <p:cNvSpPr>
                  <a:spLocks noChangeArrowheads="1"/>
                </p:cNvSpPr>
                <p:nvPr/>
              </p:nvSpPr>
              <p:spPr bwMode="auto">
                <a:xfrm>
                  <a:off x="1453" y="1201"/>
                  <a:ext cx="154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 </a:t>
                  </a:r>
                  <a:endParaRPr lang="en-US" altLang="fa-IR"/>
                </a:p>
              </p:txBody>
            </p:sp>
            <p:sp>
              <p:nvSpPr>
                <p:cNvPr id="45129" name="Rectangle 156"/>
                <p:cNvSpPr>
                  <a:spLocks noChangeArrowheads="1"/>
                </p:cNvSpPr>
                <p:nvPr/>
              </p:nvSpPr>
              <p:spPr bwMode="auto">
                <a:xfrm>
                  <a:off x="1537" y="1201"/>
                  <a:ext cx="503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B &lt; C D </a:t>
                  </a:r>
                  <a:endParaRPr lang="en-US" altLang="fa-IR"/>
                </a:p>
              </p:txBody>
            </p:sp>
            <p:sp>
              <p:nvSpPr>
                <p:cNvPr id="45130" name="Rectangle 157"/>
                <p:cNvSpPr>
                  <a:spLocks noChangeArrowheads="1"/>
                </p:cNvSpPr>
                <p:nvPr/>
              </p:nvSpPr>
              <p:spPr bwMode="auto">
                <a:xfrm>
                  <a:off x="1285" y="1326"/>
                  <a:ext cx="154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F </a:t>
                  </a:r>
                  <a:endParaRPr lang="en-US" altLang="fa-IR"/>
                </a:p>
              </p:txBody>
            </p:sp>
            <p:sp>
              <p:nvSpPr>
                <p:cNvPr id="45131" name="Rectangle 158"/>
                <p:cNvSpPr>
                  <a:spLocks noChangeArrowheads="1"/>
                </p:cNvSpPr>
                <p:nvPr/>
              </p:nvSpPr>
              <p:spPr bwMode="auto">
                <a:xfrm>
                  <a:off x="1355" y="1396"/>
                  <a:ext cx="112" cy="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1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3 </a:t>
                  </a:r>
                  <a:endParaRPr lang="en-US" altLang="fa-IR"/>
                </a:p>
              </p:txBody>
            </p:sp>
            <p:sp>
              <p:nvSpPr>
                <p:cNvPr id="45132" name="Rectangle 159"/>
                <p:cNvSpPr>
                  <a:spLocks noChangeArrowheads="1"/>
                </p:cNvSpPr>
                <p:nvPr/>
              </p:nvSpPr>
              <p:spPr bwMode="auto">
                <a:xfrm>
                  <a:off x="1397" y="1326"/>
                  <a:ext cx="84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</a:t>
                  </a:r>
                  <a:endParaRPr lang="en-US" altLang="fa-IR"/>
                </a:p>
              </p:txBody>
            </p:sp>
            <p:sp>
              <p:nvSpPr>
                <p:cNvPr id="45133" name="Rectangle 160"/>
                <p:cNvSpPr>
                  <a:spLocks noChangeArrowheads="1"/>
                </p:cNvSpPr>
                <p:nvPr/>
              </p:nvSpPr>
              <p:spPr bwMode="auto">
                <a:xfrm>
                  <a:off x="1453" y="1326"/>
                  <a:ext cx="154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A </a:t>
                  </a:r>
                  <a:endParaRPr lang="en-US" altLang="fa-IR"/>
                </a:p>
              </p:txBody>
            </p:sp>
            <p:sp>
              <p:nvSpPr>
                <p:cNvPr id="45134" name="Rectangle 161"/>
                <p:cNvSpPr>
                  <a:spLocks noChangeArrowheads="1"/>
                </p:cNvSpPr>
                <p:nvPr/>
              </p:nvSpPr>
              <p:spPr bwMode="auto">
                <a:xfrm>
                  <a:off x="1537" y="1326"/>
                  <a:ext cx="503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 B &gt; C D </a:t>
                  </a:r>
                  <a:endParaRPr lang="en-US" altLang="fa-IR"/>
                </a:p>
              </p:txBody>
            </p:sp>
          </p:grpSp>
          <p:sp>
            <p:nvSpPr>
              <p:cNvPr id="45082" name="Rectangle 163"/>
              <p:cNvSpPr>
                <a:spLocks noChangeArrowheads="1"/>
              </p:cNvSpPr>
              <p:nvPr/>
            </p:nvSpPr>
            <p:spPr bwMode="auto">
              <a:xfrm>
                <a:off x="615" y="950"/>
                <a:ext cx="1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 </a:t>
                </a:r>
                <a:endParaRPr lang="en-US" altLang="fa-IR"/>
              </a:p>
            </p:txBody>
          </p:sp>
          <p:sp>
            <p:nvSpPr>
              <p:cNvPr id="45083" name="Rectangle 164"/>
              <p:cNvSpPr>
                <a:spLocks noChangeArrowheads="1"/>
              </p:cNvSpPr>
              <p:nvPr/>
            </p:nvSpPr>
            <p:spPr bwMode="auto">
              <a:xfrm>
                <a:off x="615" y="1075"/>
                <a:ext cx="1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 </a:t>
                </a:r>
                <a:endParaRPr lang="en-US" altLang="fa-IR"/>
              </a:p>
            </p:txBody>
          </p:sp>
          <p:sp>
            <p:nvSpPr>
              <p:cNvPr id="45084" name="Rectangle 165"/>
              <p:cNvSpPr>
                <a:spLocks noChangeArrowheads="1"/>
              </p:cNvSpPr>
              <p:nvPr/>
            </p:nvSpPr>
            <p:spPr bwMode="auto">
              <a:xfrm>
                <a:off x="615" y="1312"/>
                <a:ext cx="1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 </a:t>
                </a:r>
                <a:endParaRPr lang="en-US" altLang="fa-IR"/>
              </a:p>
            </p:txBody>
          </p:sp>
          <p:sp>
            <p:nvSpPr>
              <p:cNvPr id="45085" name="Rectangle 166"/>
              <p:cNvSpPr>
                <a:spLocks noChangeArrowheads="1"/>
              </p:cNvSpPr>
              <p:nvPr/>
            </p:nvSpPr>
            <p:spPr bwMode="auto">
              <a:xfrm>
                <a:off x="615" y="1452"/>
                <a:ext cx="16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 </a:t>
                </a:r>
                <a:endParaRPr lang="en-US" altLang="fa-IR"/>
              </a:p>
            </p:txBody>
          </p:sp>
          <p:grpSp>
            <p:nvGrpSpPr>
              <p:cNvPr id="45086" name="Group 169"/>
              <p:cNvGrpSpPr>
                <a:grpSpLocks/>
              </p:cNvGrpSpPr>
              <p:nvPr/>
            </p:nvGrpSpPr>
            <p:grpSpPr bwMode="auto">
              <a:xfrm>
                <a:off x="950" y="1075"/>
                <a:ext cx="196" cy="168"/>
                <a:chOff x="950" y="1075"/>
                <a:chExt cx="196" cy="168"/>
              </a:xfrm>
            </p:grpSpPr>
            <p:sp>
              <p:nvSpPr>
                <p:cNvPr id="45118" name="Rectangle 167"/>
                <p:cNvSpPr>
                  <a:spLocks noChangeArrowheads="1"/>
                </p:cNvSpPr>
                <p:nvPr/>
              </p:nvSpPr>
              <p:spPr bwMode="auto">
                <a:xfrm>
                  <a:off x="950" y="1075"/>
                  <a:ext cx="168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N </a:t>
                  </a:r>
                  <a:endParaRPr lang="en-US" altLang="fa-IR"/>
                </a:p>
              </p:txBody>
            </p:sp>
            <p:sp>
              <p:nvSpPr>
                <p:cNvPr id="45119" name="Rectangle 168"/>
                <p:cNvSpPr>
                  <a:spLocks noChangeArrowheads="1"/>
                </p:cNvSpPr>
                <p:nvPr/>
              </p:nvSpPr>
              <p:spPr bwMode="auto">
                <a:xfrm>
                  <a:off x="1034" y="1145"/>
                  <a:ext cx="112" cy="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1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1 </a:t>
                  </a:r>
                  <a:endParaRPr lang="en-US" altLang="fa-IR"/>
                </a:p>
              </p:txBody>
            </p:sp>
          </p:grpSp>
          <p:grpSp>
            <p:nvGrpSpPr>
              <p:cNvPr id="45087" name="Group 172"/>
              <p:cNvGrpSpPr>
                <a:grpSpLocks/>
              </p:cNvGrpSpPr>
              <p:nvPr/>
            </p:nvGrpSpPr>
            <p:grpSpPr bwMode="auto">
              <a:xfrm>
                <a:off x="950" y="1438"/>
                <a:ext cx="196" cy="168"/>
                <a:chOff x="950" y="1438"/>
                <a:chExt cx="196" cy="168"/>
              </a:xfrm>
            </p:grpSpPr>
            <p:sp>
              <p:nvSpPr>
                <p:cNvPr id="45116" name="Rectangle 170"/>
                <p:cNvSpPr>
                  <a:spLocks noChangeArrowheads="1"/>
                </p:cNvSpPr>
                <p:nvPr/>
              </p:nvSpPr>
              <p:spPr bwMode="auto">
                <a:xfrm>
                  <a:off x="950" y="1438"/>
                  <a:ext cx="168" cy="1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4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N </a:t>
                  </a:r>
                  <a:endParaRPr lang="en-US" altLang="fa-IR"/>
                </a:p>
              </p:txBody>
            </p:sp>
            <p:sp>
              <p:nvSpPr>
                <p:cNvPr id="45117" name="Rectangle 171"/>
                <p:cNvSpPr>
                  <a:spLocks noChangeArrowheads="1"/>
                </p:cNvSpPr>
                <p:nvPr/>
              </p:nvSpPr>
              <p:spPr bwMode="auto">
                <a:xfrm>
                  <a:off x="1034" y="1508"/>
                  <a:ext cx="112" cy="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 defTabSz="1019175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defTabSz="1019175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fa-IR" sz="1100" b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2 </a:t>
                  </a:r>
                  <a:endParaRPr lang="en-US" altLang="fa-IR"/>
                </a:p>
              </p:txBody>
            </p:sp>
          </p:grpSp>
          <p:grpSp>
            <p:nvGrpSpPr>
              <p:cNvPr id="45088" name="Group 176"/>
              <p:cNvGrpSpPr>
                <a:grpSpLocks/>
              </p:cNvGrpSpPr>
              <p:nvPr/>
            </p:nvGrpSpPr>
            <p:grpSpPr bwMode="auto">
              <a:xfrm>
                <a:off x="1439" y="1187"/>
                <a:ext cx="712" cy="42"/>
                <a:chOff x="1439" y="1187"/>
                <a:chExt cx="712" cy="42"/>
              </a:xfrm>
            </p:grpSpPr>
            <p:pic>
              <p:nvPicPr>
                <p:cNvPr id="45113" name="Picture 17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9" y="1187"/>
                  <a:ext cx="42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114" name="Freeform 174"/>
                <p:cNvSpPr>
                  <a:spLocks/>
                </p:cNvSpPr>
                <p:nvPr/>
              </p:nvSpPr>
              <p:spPr bwMode="auto">
                <a:xfrm>
                  <a:off x="2095" y="1187"/>
                  <a:ext cx="56" cy="42"/>
                </a:xfrm>
                <a:custGeom>
                  <a:avLst/>
                  <a:gdLst>
                    <a:gd name="T0" fmla="*/ 56 w 56"/>
                    <a:gd name="T1" fmla="*/ 28 h 42"/>
                    <a:gd name="T2" fmla="*/ 28 w 56"/>
                    <a:gd name="T3" fmla="*/ 28 h 42"/>
                    <a:gd name="T4" fmla="*/ 14 w 56"/>
                    <a:gd name="T5" fmla="*/ 42 h 42"/>
                    <a:gd name="T6" fmla="*/ 0 w 56"/>
                    <a:gd name="T7" fmla="*/ 42 h 42"/>
                    <a:gd name="T8" fmla="*/ 14 w 56"/>
                    <a:gd name="T9" fmla="*/ 42 h 42"/>
                    <a:gd name="T10" fmla="*/ 14 w 56"/>
                    <a:gd name="T11" fmla="*/ 28 h 42"/>
                    <a:gd name="T12" fmla="*/ 14 w 56"/>
                    <a:gd name="T13" fmla="*/ 14 h 42"/>
                    <a:gd name="T14" fmla="*/ 14 w 56"/>
                    <a:gd name="T15" fmla="*/ 0 h 42"/>
                    <a:gd name="T16" fmla="*/ 0 w 56"/>
                    <a:gd name="T17" fmla="*/ 0 h 42"/>
                    <a:gd name="T18" fmla="*/ 14 w 56"/>
                    <a:gd name="T19" fmla="*/ 0 h 42"/>
                    <a:gd name="T20" fmla="*/ 28 w 56"/>
                    <a:gd name="T21" fmla="*/ 14 h 42"/>
                    <a:gd name="T22" fmla="*/ 56 w 56"/>
                    <a:gd name="T23" fmla="*/ 14 h 42"/>
                    <a:gd name="T24" fmla="*/ 56 w 56"/>
                    <a:gd name="T25" fmla="*/ 28 h 4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6"/>
                    <a:gd name="T40" fmla="*/ 0 h 42"/>
                    <a:gd name="T41" fmla="*/ 56 w 56"/>
                    <a:gd name="T42" fmla="*/ 42 h 4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6" h="42">
                      <a:moveTo>
                        <a:pt x="56" y="28"/>
                      </a:moveTo>
                      <a:lnTo>
                        <a:pt x="28" y="28"/>
                      </a:lnTo>
                      <a:lnTo>
                        <a:pt x="14" y="42"/>
                      </a:lnTo>
                      <a:lnTo>
                        <a:pt x="0" y="42"/>
                      </a:lnTo>
                      <a:lnTo>
                        <a:pt x="14" y="42"/>
                      </a:lnTo>
                      <a:lnTo>
                        <a:pt x="14" y="28"/>
                      </a:lnTo>
                      <a:lnTo>
                        <a:pt x="14" y="14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14"/>
                      </a:lnTo>
                      <a:lnTo>
                        <a:pt x="56" y="14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45115" name="Line 175"/>
                <p:cNvSpPr>
                  <a:spLocks noChangeShapeType="1"/>
                </p:cNvSpPr>
                <p:nvPr/>
              </p:nvSpPr>
              <p:spPr bwMode="auto">
                <a:xfrm flipH="1">
                  <a:off x="1439" y="1201"/>
                  <a:ext cx="684" cy="1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45089" name="Group 180"/>
              <p:cNvGrpSpPr>
                <a:grpSpLocks/>
              </p:cNvGrpSpPr>
              <p:nvPr/>
            </p:nvGrpSpPr>
            <p:grpSpPr bwMode="auto">
              <a:xfrm>
                <a:off x="1439" y="1313"/>
                <a:ext cx="712" cy="42"/>
                <a:chOff x="1439" y="1313"/>
                <a:chExt cx="712" cy="42"/>
              </a:xfrm>
            </p:grpSpPr>
            <p:pic>
              <p:nvPicPr>
                <p:cNvPr id="45110" name="Picture 177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9" y="1313"/>
                  <a:ext cx="42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111" name="Freeform 178"/>
                <p:cNvSpPr>
                  <a:spLocks/>
                </p:cNvSpPr>
                <p:nvPr/>
              </p:nvSpPr>
              <p:spPr bwMode="auto">
                <a:xfrm>
                  <a:off x="2095" y="1313"/>
                  <a:ext cx="56" cy="42"/>
                </a:xfrm>
                <a:custGeom>
                  <a:avLst/>
                  <a:gdLst>
                    <a:gd name="T0" fmla="*/ 56 w 56"/>
                    <a:gd name="T1" fmla="*/ 28 h 42"/>
                    <a:gd name="T2" fmla="*/ 28 w 56"/>
                    <a:gd name="T3" fmla="*/ 42 h 42"/>
                    <a:gd name="T4" fmla="*/ 14 w 56"/>
                    <a:gd name="T5" fmla="*/ 42 h 42"/>
                    <a:gd name="T6" fmla="*/ 0 w 56"/>
                    <a:gd name="T7" fmla="*/ 42 h 42"/>
                    <a:gd name="T8" fmla="*/ 14 w 56"/>
                    <a:gd name="T9" fmla="*/ 28 h 42"/>
                    <a:gd name="T10" fmla="*/ 14 w 56"/>
                    <a:gd name="T11" fmla="*/ 14 h 42"/>
                    <a:gd name="T12" fmla="*/ 0 w 56"/>
                    <a:gd name="T13" fmla="*/ 0 h 42"/>
                    <a:gd name="T14" fmla="*/ 14 w 56"/>
                    <a:gd name="T15" fmla="*/ 0 h 42"/>
                    <a:gd name="T16" fmla="*/ 28 w 56"/>
                    <a:gd name="T17" fmla="*/ 14 h 42"/>
                    <a:gd name="T18" fmla="*/ 56 w 56"/>
                    <a:gd name="T19" fmla="*/ 14 h 42"/>
                    <a:gd name="T20" fmla="*/ 56 w 56"/>
                    <a:gd name="T21" fmla="*/ 28 h 4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6"/>
                    <a:gd name="T34" fmla="*/ 0 h 42"/>
                    <a:gd name="T35" fmla="*/ 56 w 56"/>
                    <a:gd name="T36" fmla="*/ 42 h 4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6" h="42">
                      <a:moveTo>
                        <a:pt x="56" y="28"/>
                      </a:moveTo>
                      <a:lnTo>
                        <a:pt x="28" y="42"/>
                      </a:lnTo>
                      <a:lnTo>
                        <a:pt x="14" y="42"/>
                      </a:lnTo>
                      <a:lnTo>
                        <a:pt x="0" y="42"/>
                      </a:lnTo>
                      <a:lnTo>
                        <a:pt x="14" y="28"/>
                      </a:lnTo>
                      <a:lnTo>
                        <a:pt x="14" y="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14"/>
                      </a:lnTo>
                      <a:lnTo>
                        <a:pt x="56" y="14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45112" name="Line 179"/>
                <p:cNvSpPr>
                  <a:spLocks noChangeShapeType="1"/>
                </p:cNvSpPr>
                <p:nvPr/>
              </p:nvSpPr>
              <p:spPr bwMode="auto">
                <a:xfrm flipH="1">
                  <a:off x="1439" y="1327"/>
                  <a:ext cx="684" cy="1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45090" name="Group 184"/>
              <p:cNvGrpSpPr>
                <a:grpSpLocks/>
              </p:cNvGrpSpPr>
              <p:nvPr/>
            </p:nvGrpSpPr>
            <p:grpSpPr bwMode="auto">
              <a:xfrm>
                <a:off x="1439" y="1438"/>
                <a:ext cx="712" cy="42"/>
                <a:chOff x="1439" y="1438"/>
                <a:chExt cx="712" cy="42"/>
              </a:xfrm>
            </p:grpSpPr>
            <p:pic>
              <p:nvPicPr>
                <p:cNvPr id="45107" name="Picture 18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9" y="1438"/>
                  <a:ext cx="42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108" name="Freeform 182"/>
                <p:cNvSpPr>
                  <a:spLocks/>
                </p:cNvSpPr>
                <p:nvPr/>
              </p:nvSpPr>
              <p:spPr bwMode="auto">
                <a:xfrm>
                  <a:off x="2095" y="1438"/>
                  <a:ext cx="56" cy="42"/>
                </a:xfrm>
                <a:custGeom>
                  <a:avLst/>
                  <a:gdLst>
                    <a:gd name="T0" fmla="*/ 56 w 56"/>
                    <a:gd name="T1" fmla="*/ 28 h 42"/>
                    <a:gd name="T2" fmla="*/ 28 w 56"/>
                    <a:gd name="T3" fmla="*/ 42 h 42"/>
                    <a:gd name="T4" fmla="*/ 14 w 56"/>
                    <a:gd name="T5" fmla="*/ 42 h 42"/>
                    <a:gd name="T6" fmla="*/ 0 w 56"/>
                    <a:gd name="T7" fmla="*/ 42 h 42"/>
                    <a:gd name="T8" fmla="*/ 14 w 56"/>
                    <a:gd name="T9" fmla="*/ 28 h 42"/>
                    <a:gd name="T10" fmla="*/ 14 w 56"/>
                    <a:gd name="T11" fmla="*/ 14 h 42"/>
                    <a:gd name="T12" fmla="*/ 0 w 56"/>
                    <a:gd name="T13" fmla="*/ 0 h 42"/>
                    <a:gd name="T14" fmla="*/ 14 w 56"/>
                    <a:gd name="T15" fmla="*/ 0 h 42"/>
                    <a:gd name="T16" fmla="*/ 28 w 56"/>
                    <a:gd name="T17" fmla="*/ 14 h 42"/>
                    <a:gd name="T18" fmla="*/ 56 w 56"/>
                    <a:gd name="T19" fmla="*/ 14 h 42"/>
                    <a:gd name="T20" fmla="*/ 56 w 56"/>
                    <a:gd name="T21" fmla="*/ 28 h 4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6"/>
                    <a:gd name="T34" fmla="*/ 0 h 42"/>
                    <a:gd name="T35" fmla="*/ 56 w 56"/>
                    <a:gd name="T36" fmla="*/ 42 h 4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6" h="42">
                      <a:moveTo>
                        <a:pt x="56" y="28"/>
                      </a:moveTo>
                      <a:lnTo>
                        <a:pt x="28" y="42"/>
                      </a:lnTo>
                      <a:lnTo>
                        <a:pt x="14" y="42"/>
                      </a:lnTo>
                      <a:lnTo>
                        <a:pt x="0" y="42"/>
                      </a:lnTo>
                      <a:lnTo>
                        <a:pt x="14" y="28"/>
                      </a:lnTo>
                      <a:lnTo>
                        <a:pt x="14" y="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14"/>
                      </a:lnTo>
                      <a:lnTo>
                        <a:pt x="56" y="14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45109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439" y="1452"/>
                  <a:ext cx="684" cy="1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45091" name="Group 188"/>
              <p:cNvGrpSpPr>
                <a:grpSpLocks/>
              </p:cNvGrpSpPr>
              <p:nvPr/>
            </p:nvGrpSpPr>
            <p:grpSpPr bwMode="auto">
              <a:xfrm>
                <a:off x="559" y="1062"/>
                <a:ext cx="349" cy="41"/>
                <a:chOff x="559" y="1062"/>
                <a:chExt cx="349" cy="41"/>
              </a:xfrm>
            </p:grpSpPr>
            <p:pic>
              <p:nvPicPr>
                <p:cNvPr id="45104" name="Picture 185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" y="1062"/>
                  <a:ext cx="56" cy="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105" name="Freeform 186"/>
                <p:cNvSpPr>
                  <a:spLocks/>
                </p:cNvSpPr>
                <p:nvPr/>
              </p:nvSpPr>
              <p:spPr bwMode="auto">
                <a:xfrm>
                  <a:off x="852" y="1062"/>
                  <a:ext cx="56" cy="41"/>
                </a:xfrm>
                <a:custGeom>
                  <a:avLst/>
                  <a:gdLst>
                    <a:gd name="T0" fmla="*/ 56 w 56"/>
                    <a:gd name="T1" fmla="*/ 27 h 41"/>
                    <a:gd name="T2" fmla="*/ 28 w 56"/>
                    <a:gd name="T3" fmla="*/ 41 h 41"/>
                    <a:gd name="T4" fmla="*/ 14 w 56"/>
                    <a:gd name="T5" fmla="*/ 41 h 41"/>
                    <a:gd name="T6" fmla="*/ 0 w 56"/>
                    <a:gd name="T7" fmla="*/ 41 h 41"/>
                    <a:gd name="T8" fmla="*/ 14 w 56"/>
                    <a:gd name="T9" fmla="*/ 41 h 41"/>
                    <a:gd name="T10" fmla="*/ 14 w 56"/>
                    <a:gd name="T11" fmla="*/ 27 h 41"/>
                    <a:gd name="T12" fmla="*/ 14 w 56"/>
                    <a:gd name="T13" fmla="*/ 14 h 41"/>
                    <a:gd name="T14" fmla="*/ 0 w 56"/>
                    <a:gd name="T15" fmla="*/ 14 h 41"/>
                    <a:gd name="T16" fmla="*/ 0 w 56"/>
                    <a:gd name="T17" fmla="*/ 0 h 41"/>
                    <a:gd name="T18" fmla="*/ 14 w 56"/>
                    <a:gd name="T19" fmla="*/ 0 h 41"/>
                    <a:gd name="T20" fmla="*/ 28 w 56"/>
                    <a:gd name="T21" fmla="*/ 14 h 41"/>
                    <a:gd name="T22" fmla="*/ 56 w 56"/>
                    <a:gd name="T23" fmla="*/ 27 h 4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6"/>
                    <a:gd name="T37" fmla="*/ 0 h 41"/>
                    <a:gd name="T38" fmla="*/ 56 w 56"/>
                    <a:gd name="T39" fmla="*/ 41 h 41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6" h="41">
                      <a:moveTo>
                        <a:pt x="56" y="27"/>
                      </a:moveTo>
                      <a:lnTo>
                        <a:pt x="28" y="41"/>
                      </a:lnTo>
                      <a:lnTo>
                        <a:pt x="14" y="41"/>
                      </a:lnTo>
                      <a:lnTo>
                        <a:pt x="0" y="41"/>
                      </a:lnTo>
                      <a:lnTo>
                        <a:pt x="14" y="41"/>
                      </a:lnTo>
                      <a:lnTo>
                        <a:pt x="14" y="27"/>
                      </a:lnTo>
                      <a:lnTo>
                        <a:pt x="14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14"/>
                      </a:lnTo>
                      <a:lnTo>
                        <a:pt x="56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45106" name="Line 187"/>
                <p:cNvSpPr>
                  <a:spLocks noChangeShapeType="1"/>
                </p:cNvSpPr>
                <p:nvPr/>
              </p:nvSpPr>
              <p:spPr bwMode="auto">
                <a:xfrm flipH="1">
                  <a:off x="559" y="1089"/>
                  <a:ext cx="321" cy="1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45092" name="Group 192"/>
              <p:cNvGrpSpPr>
                <a:grpSpLocks/>
              </p:cNvGrpSpPr>
              <p:nvPr/>
            </p:nvGrpSpPr>
            <p:grpSpPr bwMode="auto">
              <a:xfrm>
                <a:off x="559" y="1187"/>
                <a:ext cx="349" cy="42"/>
                <a:chOff x="559" y="1187"/>
                <a:chExt cx="349" cy="42"/>
              </a:xfrm>
            </p:grpSpPr>
            <p:pic>
              <p:nvPicPr>
                <p:cNvPr id="45101" name="Picture 189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" y="1187"/>
                  <a:ext cx="5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102" name="Freeform 190"/>
                <p:cNvSpPr>
                  <a:spLocks/>
                </p:cNvSpPr>
                <p:nvPr/>
              </p:nvSpPr>
              <p:spPr bwMode="auto">
                <a:xfrm>
                  <a:off x="852" y="1187"/>
                  <a:ext cx="56" cy="42"/>
                </a:xfrm>
                <a:custGeom>
                  <a:avLst/>
                  <a:gdLst>
                    <a:gd name="T0" fmla="*/ 56 w 56"/>
                    <a:gd name="T1" fmla="*/ 28 h 42"/>
                    <a:gd name="T2" fmla="*/ 28 w 56"/>
                    <a:gd name="T3" fmla="*/ 42 h 42"/>
                    <a:gd name="T4" fmla="*/ 14 w 56"/>
                    <a:gd name="T5" fmla="*/ 42 h 42"/>
                    <a:gd name="T6" fmla="*/ 0 w 56"/>
                    <a:gd name="T7" fmla="*/ 42 h 42"/>
                    <a:gd name="T8" fmla="*/ 14 w 56"/>
                    <a:gd name="T9" fmla="*/ 28 h 42"/>
                    <a:gd name="T10" fmla="*/ 0 w 56"/>
                    <a:gd name="T11" fmla="*/ 14 h 42"/>
                    <a:gd name="T12" fmla="*/ 0 w 56"/>
                    <a:gd name="T13" fmla="*/ 0 h 42"/>
                    <a:gd name="T14" fmla="*/ 14 w 56"/>
                    <a:gd name="T15" fmla="*/ 14 h 42"/>
                    <a:gd name="T16" fmla="*/ 28 w 56"/>
                    <a:gd name="T17" fmla="*/ 14 h 42"/>
                    <a:gd name="T18" fmla="*/ 56 w 56"/>
                    <a:gd name="T19" fmla="*/ 28 h 4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6"/>
                    <a:gd name="T31" fmla="*/ 0 h 42"/>
                    <a:gd name="T32" fmla="*/ 56 w 56"/>
                    <a:gd name="T33" fmla="*/ 42 h 4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6" h="42">
                      <a:moveTo>
                        <a:pt x="56" y="28"/>
                      </a:moveTo>
                      <a:lnTo>
                        <a:pt x="28" y="42"/>
                      </a:lnTo>
                      <a:lnTo>
                        <a:pt x="14" y="42"/>
                      </a:lnTo>
                      <a:lnTo>
                        <a:pt x="0" y="42"/>
                      </a:lnTo>
                      <a:lnTo>
                        <a:pt x="14" y="28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28" y="14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45103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559" y="1215"/>
                  <a:ext cx="321" cy="1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45093" name="Group 196"/>
              <p:cNvGrpSpPr>
                <a:grpSpLocks/>
              </p:cNvGrpSpPr>
              <p:nvPr/>
            </p:nvGrpSpPr>
            <p:grpSpPr bwMode="auto">
              <a:xfrm>
                <a:off x="559" y="1424"/>
                <a:ext cx="349" cy="42"/>
                <a:chOff x="559" y="1424"/>
                <a:chExt cx="349" cy="42"/>
              </a:xfrm>
            </p:grpSpPr>
            <p:pic>
              <p:nvPicPr>
                <p:cNvPr id="45098" name="Picture 19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" y="1424"/>
                  <a:ext cx="5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099" name="Freeform 194"/>
                <p:cNvSpPr>
                  <a:spLocks/>
                </p:cNvSpPr>
                <p:nvPr/>
              </p:nvSpPr>
              <p:spPr bwMode="auto">
                <a:xfrm>
                  <a:off x="852" y="1424"/>
                  <a:ext cx="56" cy="42"/>
                </a:xfrm>
                <a:custGeom>
                  <a:avLst/>
                  <a:gdLst>
                    <a:gd name="T0" fmla="*/ 56 w 56"/>
                    <a:gd name="T1" fmla="*/ 28 h 42"/>
                    <a:gd name="T2" fmla="*/ 14 w 56"/>
                    <a:gd name="T3" fmla="*/ 42 h 42"/>
                    <a:gd name="T4" fmla="*/ 0 w 56"/>
                    <a:gd name="T5" fmla="*/ 42 h 42"/>
                    <a:gd name="T6" fmla="*/ 0 w 56"/>
                    <a:gd name="T7" fmla="*/ 28 h 42"/>
                    <a:gd name="T8" fmla="*/ 0 w 56"/>
                    <a:gd name="T9" fmla="*/ 14 h 42"/>
                    <a:gd name="T10" fmla="*/ 0 w 56"/>
                    <a:gd name="T11" fmla="*/ 0 h 42"/>
                    <a:gd name="T12" fmla="*/ 14 w 56"/>
                    <a:gd name="T13" fmla="*/ 14 h 42"/>
                    <a:gd name="T14" fmla="*/ 28 w 56"/>
                    <a:gd name="T15" fmla="*/ 28 h 42"/>
                    <a:gd name="T16" fmla="*/ 56 w 56"/>
                    <a:gd name="T17" fmla="*/ 28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6"/>
                    <a:gd name="T28" fmla="*/ 0 h 42"/>
                    <a:gd name="T29" fmla="*/ 56 w 56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6" h="42">
                      <a:moveTo>
                        <a:pt x="56" y="28"/>
                      </a:moveTo>
                      <a:lnTo>
                        <a:pt x="14" y="42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4" y="14"/>
                      </a:lnTo>
                      <a:lnTo>
                        <a:pt x="28" y="28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45100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559" y="1452"/>
                  <a:ext cx="321" cy="1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grpSp>
            <p:nvGrpSpPr>
              <p:cNvPr id="45094" name="Group 200"/>
              <p:cNvGrpSpPr>
                <a:grpSpLocks/>
              </p:cNvGrpSpPr>
              <p:nvPr/>
            </p:nvGrpSpPr>
            <p:grpSpPr bwMode="auto">
              <a:xfrm>
                <a:off x="545" y="1564"/>
                <a:ext cx="363" cy="42"/>
                <a:chOff x="545" y="1564"/>
                <a:chExt cx="363" cy="42"/>
              </a:xfrm>
            </p:grpSpPr>
            <p:pic>
              <p:nvPicPr>
                <p:cNvPr id="45095" name="Picture 19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2" y="1564"/>
                  <a:ext cx="56" cy="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096" name="Freeform 198"/>
                <p:cNvSpPr>
                  <a:spLocks/>
                </p:cNvSpPr>
                <p:nvPr/>
              </p:nvSpPr>
              <p:spPr bwMode="auto">
                <a:xfrm>
                  <a:off x="852" y="1564"/>
                  <a:ext cx="56" cy="42"/>
                </a:xfrm>
                <a:custGeom>
                  <a:avLst/>
                  <a:gdLst>
                    <a:gd name="T0" fmla="*/ 56 w 56"/>
                    <a:gd name="T1" fmla="*/ 28 h 42"/>
                    <a:gd name="T2" fmla="*/ 14 w 56"/>
                    <a:gd name="T3" fmla="*/ 42 h 42"/>
                    <a:gd name="T4" fmla="*/ 0 w 56"/>
                    <a:gd name="T5" fmla="*/ 42 h 42"/>
                    <a:gd name="T6" fmla="*/ 0 w 56"/>
                    <a:gd name="T7" fmla="*/ 28 h 42"/>
                    <a:gd name="T8" fmla="*/ 0 w 56"/>
                    <a:gd name="T9" fmla="*/ 14 h 42"/>
                    <a:gd name="T10" fmla="*/ 0 w 56"/>
                    <a:gd name="T11" fmla="*/ 0 h 42"/>
                    <a:gd name="T12" fmla="*/ 28 w 56"/>
                    <a:gd name="T13" fmla="*/ 14 h 42"/>
                    <a:gd name="T14" fmla="*/ 56 w 56"/>
                    <a:gd name="T15" fmla="*/ 14 h 42"/>
                    <a:gd name="T16" fmla="*/ 56 w 56"/>
                    <a:gd name="T17" fmla="*/ 28 h 4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6"/>
                    <a:gd name="T28" fmla="*/ 0 h 42"/>
                    <a:gd name="T29" fmla="*/ 56 w 56"/>
                    <a:gd name="T30" fmla="*/ 42 h 4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6" h="42">
                      <a:moveTo>
                        <a:pt x="56" y="28"/>
                      </a:moveTo>
                      <a:lnTo>
                        <a:pt x="14" y="42"/>
                      </a:lnTo>
                      <a:lnTo>
                        <a:pt x="0" y="42"/>
                      </a:lnTo>
                      <a:lnTo>
                        <a:pt x="0" y="28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28" y="14"/>
                      </a:lnTo>
                      <a:lnTo>
                        <a:pt x="56" y="14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45097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545" y="1578"/>
                  <a:ext cx="335" cy="1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AC7C02F-90C7-4607-8204-CF7074156B3D}" type="slidenum">
              <a:rPr lang="en-US" altLang="fa-IR" sz="1300" b="0" smtClean="0">
                <a:latin typeface="Arial" panose="020B0604020202020204" pitchFamily="34" charset="0"/>
              </a:rPr>
              <a:pPr/>
              <a:t>26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90500"/>
            <a:ext cx="4983163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Comparator K-Maps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19263" y="4156075"/>
            <a:ext cx="59055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F1 =</a:t>
            </a: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F2 =</a:t>
            </a:r>
          </a:p>
          <a:p>
            <a:pPr algn="ctr"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F3 =</a:t>
            </a:r>
          </a:p>
        </p:txBody>
      </p:sp>
      <p:pic>
        <p:nvPicPr>
          <p:cNvPr id="47109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217613"/>
            <a:ext cx="8542338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5735" name="Rectangle 7"/>
          <p:cNvSpPr>
            <a:spLocks noChangeArrowheads="1"/>
          </p:cNvSpPr>
          <p:nvPr/>
        </p:nvSpPr>
        <p:spPr bwMode="auto">
          <a:xfrm>
            <a:off x="968375" y="1779588"/>
            <a:ext cx="265113" cy="263525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5736" name="Rectangle 8"/>
          <p:cNvSpPr>
            <a:spLocks noChangeArrowheads="1"/>
          </p:cNvSpPr>
          <p:nvPr/>
        </p:nvSpPr>
        <p:spPr bwMode="auto">
          <a:xfrm>
            <a:off x="1395413" y="2205038"/>
            <a:ext cx="265112" cy="263525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5737" name="Rectangle 9"/>
          <p:cNvSpPr>
            <a:spLocks noChangeArrowheads="1"/>
          </p:cNvSpPr>
          <p:nvPr/>
        </p:nvSpPr>
        <p:spPr bwMode="auto">
          <a:xfrm>
            <a:off x="1862138" y="2609850"/>
            <a:ext cx="265112" cy="263525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5738" name="Rectangle 10"/>
          <p:cNvSpPr>
            <a:spLocks noChangeArrowheads="1"/>
          </p:cNvSpPr>
          <p:nvPr/>
        </p:nvSpPr>
        <p:spPr bwMode="auto">
          <a:xfrm>
            <a:off x="2308225" y="3013075"/>
            <a:ext cx="265113" cy="265113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5740" name="Rectangle 12"/>
          <p:cNvSpPr>
            <a:spLocks noChangeArrowheads="1"/>
          </p:cNvSpPr>
          <p:nvPr/>
        </p:nvSpPr>
        <p:spPr bwMode="auto">
          <a:xfrm>
            <a:off x="2343150" y="4140200"/>
            <a:ext cx="51816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A' B' C' D'  +  A' B C' D  +  A B C D  +  A B' C D'</a:t>
            </a:r>
          </a:p>
        </p:txBody>
      </p:sp>
      <p:sp>
        <p:nvSpPr>
          <p:cNvPr id="1225743" name="Rectangle 15"/>
          <p:cNvSpPr>
            <a:spLocks noChangeArrowheads="1"/>
          </p:cNvSpPr>
          <p:nvPr/>
        </p:nvSpPr>
        <p:spPr bwMode="auto">
          <a:xfrm>
            <a:off x="900113" y="5864225"/>
            <a:ext cx="80914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= (A xnor C)  (B xnor D) 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  <a:sym typeface="Wingdings" panose="05000000000000000000" pitchFamily="2" charset="2"/>
              </a:rPr>
              <a:t> much simpler, but not in sum of products form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  <a:sym typeface="Wingdings" panose="05000000000000000000" pitchFamily="2" charset="2"/>
              </a:rPr>
              <a:t>1</a:t>
            </a:r>
            <a:r>
              <a:rPr kumimoji="1" lang="en-US" altLang="ko-KR" sz="1800">
                <a:ea typeface="굴림" pitchFamily="34" charset="-127"/>
                <a:sym typeface="Wingdings" panose="05000000000000000000" pitchFamily="2" charset="2"/>
              </a:rPr>
              <a:t>’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  <a:sym typeface="Wingdings" panose="05000000000000000000" pitchFamily="2" charset="2"/>
              </a:rPr>
              <a:t>s on K-map diagonals make XOR or XNOR</a:t>
            </a: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1225744" name="Line 16"/>
          <p:cNvSpPr>
            <a:spLocks noChangeShapeType="1"/>
          </p:cNvSpPr>
          <p:nvPr/>
        </p:nvSpPr>
        <p:spPr bwMode="auto">
          <a:xfrm flipH="1">
            <a:off x="1116013" y="4221163"/>
            <a:ext cx="576262" cy="792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5745" name="Line 17"/>
          <p:cNvSpPr>
            <a:spLocks noChangeShapeType="1"/>
          </p:cNvSpPr>
          <p:nvPr/>
        </p:nvSpPr>
        <p:spPr bwMode="auto">
          <a:xfrm>
            <a:off x="1116013" y="5013325"/>
            <a:ext cx="21590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5748" name="Rectangle 20"/>
          <p:cNvSpPr>
            <a:spLocks noChangeArrowheads="1"/>
          </p:cNvSpPr>
          <p:nvPr/>
        </p:nvSpPr>
        <p:spPr bwMode="auto">
          <a:xfrm>
            <a:off x="2390775" y="4575175"/>
            <a:ext cx="268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A' B' D  +  B' C D + A' C</a:t>
            </a:r>
            <a:endParaRPr kumimoji="1" lang="en-US" altLang="fa-IR" sz="1800"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1225751" name="Rectangle 23"/>
          <p:cNvSpPr>
            <a:spLocks noChangeArrowheads="1"/>
          </p:cNvSpPr>
          <p:nvPr/>
        </p:nvSpPr>
        <p:spPr bwMode="auto">
          <a:xfrm>
            <a:off x="2411413" y="5048250"/>
            <a:ext cx="28130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B C' D'  +  A C'  +  A B D'</a:t>
            </a:r>
          </a:p>
        </p:txBody>
      </p:sp>
      <p:sp>
        <p:nvSpPr>
          <p:cNvPr id="1225752" name="Rectangle 24"/>
          <p:cNvSpPr>
            <a:spLocks noChangeArrowheads="1"/>
          </p:cNvSpPr>
          <p:nvPr/>
        </p:nvSpPr>
        <p:spPr bwMode="auto">
          <a:xfrm>
            <a:off x="3890963" y="2616200"/>
            <a:ext cx="752475" cy="668338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5753" name="Rectangle 25"/>
          <p:cNvSpPr>
            <a:spLocks noChangeArrowheads="1"/>
          </p:cNvSpPr>
          <p:nvPr/>
        </p:nvSpPr>
        <p:spPr bwMode="auto">
          <a:xfrm>
            <a:off x="3924300" y="2224088"/>
            <a:ext cx="225425" cy="628650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5754" name="Freeform 26"/>
          <p:cNvSpPr>
            <a:spLocks/>
          </p:cNvSpPr>
          <p:nvPr/>
        </p:nvSpPr>
        <p:spPr bwMode="auto">
          <a:xfrm>
            <a:off x="3743325" y="2600325"/>
            <a:ext cx="466725" cy="323850"/>
          </a:xfrm>
          <a:custGeom>
            <a:avLst/>
            <a:gdLst>
              <a:gd name="T0" fmla="*/ 0 w 294"/>
              <a:gd name="T1" fmla="*/ 0 h 204"/>
              <a:gd name="T2" fmla="*/ 2147483646 w 294"/>
              <a:gd name="T3" fmla="*/ 0 h 204"/>
              <a:gd name="T4" fmla="*/ 2147483646 w 294"/>
              <a:gd name="T5" fmla="*/ 2147483646 h 204"/>
              <a:gd name="T6" fmla="*/ 0 w 294"/>
              <a:gd name="T7" fmla="*/ 2147483646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294"/>
              <a:gd name="T13" fmla="*/ 0 h 204"/>
              <a:gd name="T14" fmla="*/ 294 w 294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" h="204">
                <a:moveTo>
                  <a:pt x="0" y="0"/>
                </a:moveTo>
                <a:lnTo>
                  <a:pt x="294" y="0"/>
                </a:lnTo>
                <a:lnTo>
                  <a:pt x="294" y="204"/>
                </a:lnTo>
                <a:lnTo>
                  <a:pt x="0" y="204"/>
                </a:lnTo>
              </a:path>
            </a:pathLst>
          </a:custGeom>
          <a:noFill/>
          <a:ln w="20638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5755" name="Freeform 27"/>
          <p:cNvSpPr>
            <a:spLocks/>
          </p:cNvSpPr>
          <p:nvPr/>
        </p:nvSpPr>
        <p:spPr bwMode="auto">
          <a:xfrm>
            <a:off x="5205413" y="2600325"/>
            <a:ext cx="446087" cy="323850"/>
          </a:xfrm>
          <a:custGeom>
            <a:avLst/>
            <a:gdLst>
              <a:gd name="T0" fmla="*/ 2147483646 w 281"/>
              <a:gd name="T1" fmla="*/ 0 h 204"/>
              <a:gd name="T2" fmla="*/ 0 w 281"/>
              <a:gd name="T3" fmla="*/ 0 h 204"/>
              <a:gd name="T4" fmla="*/ 0 w 281"/>
              <a:gd name="T5" fmla="*/ 2147483646 h 204"/>
              <a:gd name="T6" fmla="*/ 2147483646 w 281"/>
              <a:gd name="T7" fmla="*/ 2147483646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281"/>
              <a:gd name="T13" fmla="*/ 0 h 204"/>
              <a:gd name="T14" fmla="*/ 281 w 281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" h="204">
                <a:moveTo>
                  <a:pt x="281" y="0"/>
                </a:moveTo>
                <a:lnTo>
                  <a:pt x="0" y="0"/>
                </a:lnTo>
                <a:lnTo>
                  <a:pt x="0" y="204"/>
                </a:lnTo>
                <a:lnTo>
                  <a:pt x="281" y="204"/>
                </a:lnTo>
              </a:path>
            </a:pathLst>
          </a:custGeom>
          <a:noFill/>
          <a:ln w="20638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5756" name="Freeform 28"/>
          <p:cNvSpPr>
            <a:spLocks/>
          </p:cNvSpPr>
          <p:nvPr/>
        </p:nvSpPr>
        <p:spPr bwMode="auto">
          <a:xfrm>
            <a:off x="7677150" y="3005138"/>
            <a:ext cx="346075" cy="423862"/>
          </a:xfrm>
          <a:custGeom>
            <a:avLst/>
            <a:gdLst>
              <a:gd name="T0" fmla="*/ 0 w 218"/>
              <a:gd name="T1" fmla="*/ 2147483646 h 267"/>
              <a:gd name="T2" fmla="*/ 0 w 218"/>
              <a:gd name="T3" fmla="*/ 0 h 267"/>
              <a:gd name="T4" fmla="*/ 2147483646 w 218"/>
              <a:gd name="T5" fmla="*/ 0 h 267"/>
              <a:gd name="T6" fmla="*/ 2147483646 w 218"/>
              <a:gd name="T7" fmla="*/ 2147483646 h 267"/>
              <a:gd name="T8" fmla="*/ 0 60000 65536"/>
              <a:gd name="T9" fmla="*/ 0 60000 65536"/>
              <a:gd name="T10" fmla="*/ 0 60000 65536"/>
              <a:gd name="T11" fmla="*/ 0 60000 65536"/>
              <a:gd name="T12" fmla="*/ 0 w 218"/>
              <a:gd name="T13" fmla="*/ 0 h 267"/>
              <a:gd name="T14" fmla="*/ 218 w 218"/>
              <a:gd name="T15" fmla="*/ 267 h 2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8" h="267">
                <a:moveTo>
                  <a:pt x="0" y="267"/>
                </a:moveTo>
                <a:lnTo>
                  <a:pt x="0" y="0"/>
                </a:lnTo>
                <a:lnTo>
                  <a:pt x="218" y="0"/>
                </a:lnTo>
                <a:lnTo>
                  <a:pt x="218" y="267"/>
                </a:lnTo>
              </a:path>
            </a:pathLst>
          </a:custGeom>
          <a:noFill/>
          <a:ln w="20638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5757" name="Rectangle 29"/>
          <p:cNvSpPr>
            <a:spLocks noChangeArrowheads="1"/>
          </p:cNvSpPr>
          <p:nvPr/>
        </p:nvSpPr>
        <p:spPr bwMode="auto">
          <a:xfrm>
            <a:off x="7727950" y="1820863"/>
            <a:ext cx="731838" cy="688975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5758" name="Rectangle 30"/>
          <p:cNvSpPr>
            <a:spLocks noChangeArrowheads="1"/>
          </p:cNvSpPr>
          <p:nvPr/>
        </p:nvSpPr>
        <p:spPr bwMode="auto">
          <a:xfrm>
            <a:off x="7281863" y="1779588"/>
            <a:ext cx="690562" cy="244475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25759" name="Freeform 31"/>
          <p:cNvSpPr>
            <a:spLocks/>
          </p:cNvSpPr>
          <p:nvPr/>
        </p:nvSpPr>
        <p:spPr bwMode="auto">
          <a:xfrm>
            <a:off x="7677150" y="1649413"/>
            <a:ext cx="346075" cy="423862"/>
          </a:xfrm>
          <a:custGeom>
            <a:avLst/>
            <a:gdLst>
              <a:gd name="T0" fmla="*/ 2147483646 w 218"/>
              <a:gd name="T1" fmla="*/ 0 h 267"/>
              <a:gd name="T2" fmla="*/ 2147483646 w 218"/>
              <a:gd name="T3" fmla="*/ 2147483646 h 267"/>
              <a:gd name="T4" fmla="*/ 0 w 218"/>
              <a:gd name="T5" fmla="*/ 2147483646 h 267"/>
              <a:gd name="T6" fmla="*/ 0 w 218"/>
              <a:gd name="T7" fmla="*/ 0 h 267"/>
              <a:gd name="T8" fmla="*/ 0 60000 65536"/>
              <a:gd name="T9" fmla="*/ 0 60000 65536"/>
              <a:gd name="T10" fmla="*/ 0 60000 65536"/>
              <a:gd name="T11" fmla="*/ 0 60000 65536"/>
              <a:gd name="T12" fmla="*/ 0 w 218"/>
              <a:gd name="T13" fmla="*/ 0 h 267"/>
              <a:gd name="T14" fmla="*/ 218 w 218"/>
              <a:gd name="T15" fmla="*/ 267 h 2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8" h="267">
                <a:moveTo>
                  <a:pt x="218" y="0"/>
                </a:moveTo>
                <a:lnTo>
                  <a:pt x="218" y="267"/>
                </a:lnTo>
                <a:lnTo>
                  <a:pt x="0" y="267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44453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2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2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2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2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2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2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2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2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2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2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735" grpId="0" animBg="1"/>
      <p:bldP spid="1225736" grpId="0" animBg="1"/>
      <p:bldP spid="1225737" grpId="0" animBg="1"/>
      <p:bldP spid="1225738" grpId="0" animBg="1"/>
      <p:bldP spid="1225740" grpId="0"/>
      <p:bldP spid="1225743" grpId="0"/>
      <p:bldP spid="1225744" grpId="0" animBg="1"/>
      <p:bldP spid="1225745" grpId="0" animBg="1"/>
      <p:bldP spid="1225748" grpId="0"/>
      <p:bldP spid="1225751" grpId="0"/>
      <p:bldP spid="1225752" grpId="0" animBg="1"/>
      <p:bldP spid="1225753" grpId="0" animBg="1"/>
      <p:bldP spid="1225754" grpId="0" animBg="1"/>
      <p:bldP spid="1225755" grpId="0" animBg="1"/>
      <p:bldP spid="1225756" grpId="0" animBg="1"/>
      <p:bldP spid="1225757" grpId="0" animBg="1"/>
      <p:bldP spid="1225758" grpId="0" animBg="1"/>
      <p:bldP spid="12257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5AC3FD-1B12-4A3E-BAB3-4F55BFFD35AD}" type="slidenum">
              <a:rPr lang="en-US" altLang="fa-IR" sz="1300" b="0" smtClean="0">
                <a:latin typeface="Arial" panose="020B0604020202020204" pitchFamily="34" charset="0"/>
              </a:rPr>
              <a:pPr/>
              <a:t>27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90500"/>
            <a:ext cx="611028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Example:  Two Bit Adder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350000" y="1282700"/>
            <a:ext cx="17272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Block Diagram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and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Truth Table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6254750" y="2654300"/>
            <a:ext cx="21971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 4-variable K-map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for each of the 3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output functions</a:t>
            </a:r>
          </a:p>
        </p:txBody>
      </p:sp>
      <p:pic>
        <p:nvPicPr>
          <p:cNvPr id="49158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289050"/>
            <a:ext cx="51943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716463" y="981075"/>
            <a:ext cx="71913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300"/>
              <a:t>Cout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5148263" y="1052513"/>
            <a:ext cx="0" cy="42481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C6E57C6-790B-44C4-B1F4-517BAFF6E60F}" type="slidenum">
              <a:rPr lang="en-US" altLang="fa-IR" sz="1300" b="0" smtClean="0">
                <a:latin typeface="Arial" panose="020B0604020202020204" pitchFamily="34" charset="0"/>
              </a:rPr>
              <a:pPr/>
              <a:t>28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47650"/>
            <a:ext cx="357028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Adder K-Maps</a:t>
            </a:r>
          </a:p>
        </p:txBody>
      </p:sp>
      <p:sp>
        <p:nvSpPr>
          <p:cNvPr id="1231879" name="Line 7"/>
          <p:cNvSpPr>
            <a:spLocks noChangeShapeType="1"/>
          </p:cNvSpPr>
          <p:nvPr/>
        </p:nvSpPr>
        <p:spPr bwMode="auto">
          <a:xfrm flipH="1" flipV="1">
            <a:off x="5257800" y="3289300"/>
            <a:ext cx="9906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8" name="AutoShape 9"/>
          <p:cNvSpPr>
            <a:spLocks noChangeAspect="1" noChangeArrowheads="1" noTextEdit="1"/>
          </p:cNvSpPr>
          <p:nvPr/>
        </p:nvSpPr>
        <p:spPr bwMode="auto">
          <a:xfrm>
            <a:off x="301625" y="1125538"/>
            <a:ext cx="8440738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8" name="Rectangle 20"/>
          <p:cNvSpPr>
            <a:spLocks noChangeArrowheads="1"/>
          </p:cNvSpPr>
          <p:nvPr/>
        </p:nvSpPr>
        <p:spPr bwMode="auto">
          <a:xfrm>
            <a:off x="544513" y="1206500"/>
            <a:ext cx="265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AB </a:t>
            </a:r>
            <a:endParaRPr lang="en-US" altLang="fa-IR"/>
          </a:p>
        </p:txBody>
      </p:sp>
      <p:sp>
        <p:nvSpPr>
          <p:cNvPr id="51219" name="Rectangle 21"/>
          <p:cNvSpPr>
            <a:spLocks noChangeArrowheads="1"/>
          </p:cNvSpPr>
          <p:nvPr/>
        </p:nvSpPr>
        <p:spPr bwMode="auto">
          <a:xfrm>
            <a:off x="819150" y="1641475"/>
            <a:ext cx="1785938" cy="16383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>
            <a:off x="809625" y="2481263"/>
            <a:ext cx="17843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>
            <a:off x="809625" y="2035175"/>
            <a:ext cx="17843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809625" y="2884488"/>
            <a:ext cx="17843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1701800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>
            <a:off x="2147888" y="1631950"/>
            <a:ext cx="1587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5" name="Line 27"/>
          <p:cNvSpPr>
            <a:spLocks noChangeShapeType="1"/>
          </p:cNvSpPr>
          <p:nvPr/>
        </p:nvSpPr>
        <p:spPr bwMode="auto">
          <a:xfrm>
            <a:off x="1235075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6" name="Line 28"/>
          <p:cNvSpPr>
            <a:spLocks noChangeShapeType="1"/>
          </p:cNvSpPr>
          <p:nvPr/>
        </p:nvSpPr>
        <p:spPr bwMode="auto">
          <a:xfrm flipH="1" flipV="1">
            <a:off x="484188" y="1327150"/>
            <a:ext cx="325437" cy="304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7" name="Rectangle 29"/>
          <p:cNvSpPr>
            <a:spLocks noChangeArrowheads="1"/>
          </p:cNvSpPr>
          <p:nvPr/>
        </p:nvSpPr>
        <p:spPr bwMode="auto">
          <a:xfrm>
            <a:off x="930275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228" name="Rectangle 30"/>
          <p:cNvSpPr>
            <a:spLocks noChangeArrowheads="1"/>
          </p:cNvSpPr>
          <p:nvPr/>
        </p:nvSpPr>
        <p:spPr bwMode="auto">
          <a:xfrm>
            <a:off x="1376363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229" name="Rectangle 31"/>
          <p:cNvSpPr>
            <a:spLocks noChangeArrowheads="1"/>
          </p:cNvSpPr>
          <p:nvPr/>
        </p:nvSpPr>
        <p:spPr bwMode="auto">
          <a:xfrm>
            <a:off x="182403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230" name="Rectangle 32"/>
          <p:cNvSpPr>
            <a:spLocks noChangeArrowheads="1"/>
          </p:cNvSpPr>
          <p:nvPr/>
        </p:nvSpPr>
        <p:spPr bwMode="auto">
          <a:xfrm>
            <a:off x="224948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231" name="Rectangle 33"/>
          <p:cNvSpPr>
            <a:spLocks noChangeArrowheads="1"/>
          </p:cNvSpPr>
          <p:nvPr/>
        </p:nvSpPr>
        <p:spPr bwMode="auto">
          <a:xfrm>
            <a:off x="97155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2" name="Rectangle 34"/>
          <p:cNvSpPr>
            <a:spLocks noChangeArrowheads="1"/>
          </p:cNvSpPr>
          <p:nvPr/>
        </p:nvSpPr>
        <p:spPr bwMode="auto">
          <a:xfrm>
            <a:off x="1417638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3" name="Rectangle 35"/>
          <p:cNvSpPr>
            <a:spLocks noChangeArrowheads="1"/>
          </p:cNvSpPr>
          <p:nvPr/>
        </p:nvSpPr>
        <p:spPr bwMode="auto">
          <a:xfrm>
            <a:off x="1863725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4" name="Rectangle 36"/>
          <p:cNvSpPr>
            <a:spLocks noChangeArrowheads="1"/>
          </p:cNvSpPr>
          <p:nvPr/>
        </p:nvSpPr>
        <p:spPr bwMode="auto">
          <a:xfrm>
            <a:off x="2309813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5" name="Rectangle 37"/>
          <p:cNvSpPr>
            <a:spLocks noChangeArrowheads="1"/>
          </p:cNvSpPr>
          <p:nvPr/>
        </p:nvSpPr>
        <p:spPr bwMode="auto">
          <a:xfrm>
            <a:off x="97155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6" name="Rectangle 38"/>
          <p:cNvSpPr>
            <a:spLocks noChangeArrowheads="1"/>
          </p:cNvSpPr>
          <p:nvPr/>
        </p:nvSpPr>
        <p:spPr bwMode="auto">
          <a:xfrm>
            <a:off x="1417638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7" name="Rectangle 39"/>
          <p:cNvSpPr>
            <a:spLocks noChangeArrowheads="1"/>
          </p:cNvSpPr>
          <p:nvPr/>
        </p:nvSpPr>
        <p:spPr bwMode="auto">
          <a:xfrm>
            <a:off x="1863725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38" name="Rectangle 40"/>
          <p:cNvSpPr>
            <a:spLocks noChangeArrowheads="1"/>
          </p:cNvSpPr>
          <p:nvPr/>
        </p:nvSpPr>
        <p:spPr bwMode="auto">
          <a:xfrm>
            <a:off x="2309813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9" name="Rectangle 41"/>
          <p:cNvSpPr>
            <a:spLocks noChangeArrowheads="1"/>
          </p:cNvSpPr>
          <p:nvPr/>
        </p:nvSpPr>
        <p:spPr bwMode="auto">
          <a:xfrm>
            <a:off x="97155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40" name="Rectangle 42"/>
          <p:cNvSpPr>
            <a:spLocks noChangeArrowheads="1"/>
          </p:cNvSpPr>
          <p:nvPr/>
        </p:nvSpPr>
        <p:spPr bwMode="auto">
          <a:xfrm>
            <a:off x="1417638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1" name="Rectangle 43"/>
          <p:cNvSpPr>
            <a:spLocks noChangeArrowheads="1"/>
          </p:cNvSpPr>
          <p:nvPr/>
        </p:nvSpPr>
        <p:spPr bwMode="auto">
          <a:xfrm>
            <a:off x="1863725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2" name="Rectangle 44"/>
          <p:cNvSpPr>
            <a:spLocks noChangeArrowheads="1"/>
          </p:cNvSpPr>
          <p:nvPr/>
        </p:nvSpPr>
        <p:spPr bwMode="auto">
          <a:xfrm>
            <a:off x="2309813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3" name="Rectangle 45"/>
          <p:cNvSpPr>
            <a:spLocks noChangeArrowheads="1"/>
          </p:cNvSpPr>
          <p:nvPr/>
        </p:nvSpPr>
        <p:spPr bwMode="auto">
          <a:xfrm>
            <a:off x="97155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44" name="Rectangle 46"/>
          <p:cNvSpPr>
            <a:spLocks noChangeArrowheads="1"/>
          </p:cNvSpPr>
          <p:nvPr/>
        </p:nvSpPr>
        <p:spPr bwMode="auto">
          <a:xfrm>
            <a:off x="1417638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45" name="Rectangle 47"/>
          <p:cNvSpPr>
            <a:spLocks noChangeArrowheads="1"/>
          </p:cNvSpPr>
          <p:nvPr/>
        </p:nvSpPr>
        <p:spPr bwMode="auto">
          <a:xfrm>
            <a:off x="1863725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6" name="Rectangle 48"/>
          <p:cNvSpPr>
            <a:spLocks noChangeArrowheads="1"/>
          </p:cNvSpPr>
          <p:nvPr/>
        </p:nvSpPr>
        <p:spPr bwMode="auto">
          <a:xfrm>
            <a:off x="2309813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7" name="Freeform 49"/>
          <p:cNvSpPr>
            <a:spLocks/>
          </p:cNvSpPr>
          <p:nvPr/>
        </p:nvSpPr>
        <p:spPr bwMode="auto">
          <a:xfrm>
            <a:off x="1701800" y="1327150"/>
            <a:ext cx="892175" cy="101600"/>
          </a:xfrm>
          <a:custGeom>
            <a:avLst/>
            <a:gdLst>
              <a:gd name="T0" fmla="*/ 0 w 562"/>
              <a:gd name="T1" fmla="*/ 2147483646 h 64"/>
              <a:gd name="T2" fmla="*/ 0 w 562"/>
              <a:gd name="T3" fmla="*/ 0 h 64"/>
              <a:gd name="T4" fmla="*/ 2147483646 w 562"/>
              <a:gd name="T5" fmla="*/ 0 h 64"/>
              <a:gd name="T6" fmla="*/ 2147483646 w 562"/>
              <a:gd name="T7" fmla="*/ 2147483646 h 64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64"/>
              <a:gd name="T14" fmla="*/ 562 w 562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64">
                <a:moveTo>
                  <a:pt x="0" y="64"/>
                </a:moveTo>
                <a:lnTo>
                  <a:pt x="0" y="0"/>
                </a:lnTo>
                <a:lnTo>
                  <a:pt x="562" y="0"/>
                </a:lnTo>
                <a:lnTo>
                  <a:pt x="562" y="64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48" name="Freeform 50"/>
          <p:cNvSpPr>
            <a:spLocks/>
          </p:cNvSpPr>
          <p:nvPr/>
        </p:nvSpPr>
        <p:spPr bwMode="auto">
          <a:xfrm>
            <a:off x="484188" y="2481263"/>
            <a:ext cx="80962" cy="828675"/>
          </a:xfrm>
          <a:custGeom>
            <a:avLst/>
            <a:gdLst>
              <a:gd name="T0" fmla="*/ 2147483646 w 51"/>
              <a:gd name="T1" fmla="*/ 2147483646 h 522"/>
              <a:gd name="T2" fmla="*/ 0 w 51"/>
              <a:gd name="T3" fmla="*/ 2147483646 h 522"/>
              <a:gd name="T4" fmla="*/ 0 w 51"/>
              <a:gd name="T5" fmla="*/ 0 h 522"/>
              <a:gd name="T6" fmla="*/ 2147483646 w 51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22"/>
              <a:gd name="T14" fmla="*/ 51 w 51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22">
                <a:moveTo>
                  <a:pt x="51" y="522"/>
                </a:moveTo>
                <a:lnTo>
                  <a:pt x="0" y="52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49" name="Freeform 51"/>
          <p:cNvSpPr>
            <a:spLocks/>
          </p:cNvSpPr>
          <p:nvPr/>
        </p:nvSpPr>
        <p:spPr bwMode="auto">
          <a:xfrm>
            <a:off x="1235075" y="3309938"/>
            <a:ext cx="912813" cy="80962"/>
          </a:xfrm>
          <a:custGeom>
            <a:avLst/>
            <a:gdLst>
              <a:gd name="T0" fmla="*/ 2147483646 w 575"/>
              <a:gd name="T1" fmla="*/ 0 h 51"/>
              <a:gd name="T2" fmla="*/ 2147483646 w 575"/>
              <a:gd name="T3" fmla="*/ 2147483646 h 51"/>
              <a:gd name="T4" fmla="*/ 0 w 575"/>
              <a:gd name="T5" fmla="*/ 2147483646 h 51"/>
              <a:gd name="T6" fmla="*/ 0 w 575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575"/>
              <a:gd name="T13" fmla="*/ 0 h 51"/>
              <a:gd name="T14" fmla="*/ 575 w 575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5" h="51">
                <a:moveTo>
                  <a:pt x="575" y="0"/>
                </a:moveTo>
                <a:lnTo>
                  <a:pt x="575" y="51"/>
                </a:lnTo>
                <a:lnTo>
                  <a:pt x="0" y="51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50" name="Freeform 52"/>
          <p:cNvSpPr>
            <a:spLocks/>
          </p:cNvSpPr>
          <p:nvPr/>
        </p:nvSpPr>
        <p:spPr bwMode="auto">
          <a:xfrm>
            <a:off x="2635250" y="2035175"/>
            <a:ext cx="80963" cy="849313"/>
          </a:xfrm>
          <a:custGeom>
            <a:avLst/>
            <a:gdLst>
              <a:gd name="T0" fmla="*/ 0 w 51"/>
              <a:gd name="T1" fmla="*/ 0 h 535"/>
              <a:gd name="T2" fmla="*/ 2147483646 w 51"/>
              <a:gd name="T3" fmla="*/ 0 h 535"/>
              <a:gd name="T4" fmla="*/ 2147483646 w 51"/>
              <a:gd name="T5" fmla="*/ 2147483646 h 535"/>
              <a:gd name="T6" fmla="*/ 0 w 51"/>
              <a:gd name="T7" fmla="*/ 2147483646 h 535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35"/>
              <a:gd name="T14" fmla="*/ 51 w 51"/>
              <a:gd name="T15" fmla="*/ 535 h 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35">
                <a:moveTo>
                  <a:pt x="0" y="0"/>
                </a:moveTo>
                <a:lnTo>
                  <a:pt x="51" y="0"/>
                </a:lnTo>
                <a:lnTo>
                  <a:pt x="51" y="535"/>
                </a:lnTo>
                <a:lnTo>
                  <a:pt x="0" y="535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51" name="Rectangle 53"/>
          <p:cNvSpPr>
            <a:spLocks noChangeArrowheads="1"/>
          </p:cNvSpPr>
          <p:nvPr/>
        </p:nvSpPr>
        <p:spPr bwMode="auto">
          <a:xfrm>
            <a:off x="565150" y="17113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252" name="Rectangle 54"/>
          <p:cNvSpPr>
            <a:spLocks noChangeArrowheads="1"/>
          </p:cNvSpPr>
          <p:nvPr/>
        </p:nvSpPr>
        <p:spPr bwMode="auto">
          <a:xfrm>
            <a:off x="565150" y="213677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253" name="Rectangle 55"/>
          <p:cNvSpPr>
            <a:spLocks noChangeArrowheads="1"/>
          </p:cNvSpPr>
          <p:nvPr/>
        </p:nvSpPr>
        <p:spPr bwMode="auto">
          <a:xfrm>
            <a:off x="565150" y="2541588"/>
            <a:ext cx="2301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254" name="Rectangle 56"/>
          <p:cNvSpPr>
            <a:spLocks noChangeArrowheads="1"/>
          </p:cNvSpPr>
          <p:nvPr/>
        </p:nvSpPr>
        <p:spPr bwMode="auto">
          <a:xfrm>
            <a:off x="565150" y="2946400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255" name="Rectangle 57"/>
          <p:cNvSpPr>
            <a:spLocks noChangeArrowheads="1"/>
          </p:cNvSpPr>
          <p:nvPr/>
        </p:nvSpPr>
        <p:spPr bwMode="auto">
          <a:xfrm>
            <a:off x="301625" y="27844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51256" name="Rectangle 58"/>
          <p:cNvSpPr>
            <a:spLocks noChangeArrowheads="1"/>
          </p:cNvSpPr>
          <p:nvPr/>
        </p:nvSpPr>
        <p:spPr bwMode="auto">
          <a:xfrm>
            <a:off x="361950" y="1408113"/>
            <a:ext cx="2841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51257" name="Rectangle 59"/>
          <p:cNvSpPr>
            <a:spLocks noChangeArrowheads="1"/>
          </p:cNvSpPr>
          <p:nvPr/>
        </p:nvSpPr>
        <p:spPr bwMode="auto">
          <a:xfrm>
            <a:off x="2066925" y="1104900"/>
            <a:ext cx="155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51258" name="Rectangle 60"/>
          <p:cNvSpPr>
            <a:spLocks noChangeArrowheads="1"/>
          </p:cNvSpPr>
          <p:nvPr/>
        </p:nvSpPr>
        <p:spPr bwMode="auto">
          <a:xfrm>
            <a:off x="2757488" y="231933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51259" name="Rectangle 61"/>
          <p:cNvSpPr>
            <a:spLocks noChangeArrowheads="1"/>
          </p:cNvSpPr>
          <p:nvPr/>
        </p:nvSpPr>
        <p:spPr bwMode="auto">
          <a:xfrm>
            <a:off x="1620838" y="337026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grpSp>
        <p:nvGrpSpPr>
          <p:cNvPr id="51260" name="Group 64"/>
          <p:cNvGrpSpPr>
            <a:grpSpLocks/>
          </p:cNvGrpSpPr>
          <p:nvPr/>
        </p:nvGrpSpPr>
        <p:grpSpPr bwMode="auto">
          <a:xfrm>
            <a:off x="1235075" y="3613150"/>
            <a:ext cx="946150" cy="198438"/>
            <a:chOff x="778" y="2276"/>
            <a:chExt cx="596" cy="125"/>
          </a:xfrm>
        </p:grpSpPr>
        <p:sp>
          <p:nvSpPr>
            <p:cNvPr id="51355" name="Rectangle 62"/>
            <p:cNvSpPr>
              <a:spLocks noChangeArrowheads="1"/>
            </p:cNvSpPr>
            <p:nvPr/>
          </p:nvSpPr>
          <p:spPr bwMode="auto">
            <a:xfrm>
              <a:off x="778" y="2276"/>
              <a:ext cx="4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K-map for </a:t>
              </a:r>
              <a:endParaRPr lang="en-US" altLang="fa-IR"/>
            </a:p>
          </p:txBody>
        </p:sp>
        <p:sp>
          <p:nvSpPr>
            <p:cNvPr id="51356" name="Rectangle 63"/>
            <p:cNvSpPr>
              <a:spLocks noChangeArrowheads="1"/>
            </p:cNvSpPr>
            <p:nvPr/>
          </p:nvSpPr>
          <p:spPr bwMode="auto">
            <a:xfrm>
              <a:off x="1276" y="2276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</p:grpSp>
      <p:sp>
        <p:nvSpPr>
          <p:cNvPr id="51261" name="Rectangle 65"/>
          <p:cNvSpPr>
            <a:spLocks noChangeArrowheads="1"/>
          </p:cNvSpPr>
          <p:nvPr/>
        </p:nvSpPr>
        <p:spPr bwMode="auto">
          <a:xfrm>
            <a:off x="3446463" y="1206500"/>
            <a:ext cx="265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AB </a:t>
            </a:r>
            <a:endParaRPr lang="en-US" altLang="fa-IR"/>
          </a:p>
        </p:txBody>
      </p:sp>
      <p:sp>
        <p:nvSpPr>
          <p:cNvPr id="51262" name="Rectangle 66"/>
          <p:cNvSpPr>
            <a:spLocks noChangeArrowheads="1"/>
          </p:cNvSpPr>
          <p:nvPr/>
        </p:nvSpPr>
        <p:spPr bwMode="auto">
          <a:xfrm>
            <a:off x="3719513" y="1641475"/>
            <a:ext cx="1787525" cy="16383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63" name="Line 67"/>
          <p:cNvSpPr>
            <a:spLocks noChangeShapeType="1"/>
          </p:cNvSpPr>
          <p:nvPr/>
        </p:nvSpPr>
        <p:spPr bwMode="auto">
          <a:xfrm>
            <a:off x="3709988" y="2481263"/>
            <a:ext cx="17859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4" name="Line 68"/>
          <p:cNvSpPr>
            <a:spLocks noChangeShapeType="1"/>
          </p:cNvSpPr>
          <p:nvPr/>
        </p:nvSpPr>
        <p:spPr bwMode="auto">
          <a:xfrm>
            <a:off x="3709988" y="2035175"/>
            <a:ext cx="17859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5" name="Line 69"/>
          <p:cNvSpPr>
            <a:spLocks noChangeShapeType="1"/>
          </p:cNvSpPr>
          <p:nvPr/>
        </p:nvSpPr>
        <p:spPr bwMode="auto">
          <a:xfrm>
            <a:off x="3709988" y="2884488"/>
            <a:ext cx="17859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6" name="Line 70"/>
          <p:cNvSpPr>
            <a:spLocks noChangeShapeType="1"/>
          </p:cNvSpPr>
          <p:nvPr/>
        </p:nvSpPr>
        <p:spPr bwMode="auto">
          <a:xfrm>
            <a:off x="4603750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7" name="Line 71"/>
          <p:cNvSpPr>
            <a:spLocks noChangeShapeType="1"/>
          </p:cNvSpPr>
          <p:nvPr/>
        </p:nvSpPr>
        <p:spPr bwMode="auto">
          <a:xfrm>
            <a:off x="5070475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8" name="Line 72"/>
          <p:cNvSpPr>
            <a:spLocks noChangeShapeType="1"/>
          </p:cNvSpPr>
          <p:nvPr/>
        </p:nvSpPr>
        <p:spPr bwMode="auto">
          <a:xfrm>
            <a:off x="4156075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9" name="Line 73"/>
          <p:cNvSpPr>
            <a:spLocks noChangeShapeType="1"/>
          </p:cNvSpPr>
          <p:nvPr/>
        </p:nvSpPr>
        <p:spPr bwMode="auto">
          <a:xfrm flipH="1" flipV="1">
            <a:off x="3386138" y="1327150"/>
            <a:ext cx="323850" cy="304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70" name="Rectangle 74"/>
          <p:cNvSpPr>
            <a:spLocks noChangeArrowheads="1"/>
          </p:cNvSpPr>
          <p:nvPr/>
        </p:nvSpPr>
        <p:spPr bwMode="auto">
          <a:xfrm>
            <a:off x="3852863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271" name="Rectangle 75"/>
          <p:cNvSpPr>
            <a:spLocks noChangeArrowheads="1"/>
          </p:cNvSpPr>
          <p:nvPr/>
        </p:nvSpPr>
        <p:spPr bwMode="auto">
          <a:xfrm>
            <a:off x="4298950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272" name="Rectangle 76"/>
          <p:cNvSpPr>
            <a:spLocks noChangeArrowheads="1"/>
          </p:cNvSpPr>
          <p:nvPr/>
        </p:nvSpPr>
        <p:spPr bwMode="auto">
          <a:xfrm>
            <a:off x="474503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273" name="Rectangle 77"/>
          <p:cNvSpPr>
            <a:spLocks noChangeArrowheads="1"/>
          </p:cNvSpPr>
          <p:nvPr/>
        </p:nvSpPr>
        <p:spPr bwMode="auto">
          <a:xfrm>
            <a:off x="5172075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274" name="Rectangle 78"/>
          <p:cNvSpPr>
            <a:spLocks noChangeArrowheads="1"/>
          </p:cNvSpPr>
          <p:nvPr/>
        </p:nvSpPr>
        <p:spPr bwMode="auto">
          <a:xfrm>
            <a:off x="389255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75" name="Rectangle 79"/>
          <p:cNvSpPr>
            <a:spLocks noChangeArrowheads="1"/>
          </p:cNvSpPr>
          <p:nvPr/>
        </p:nvSpPr>
        <p:spPr bwMode="auto">
          <a:xfrm>
            <a:off x="4338638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76" name="Rectangle 80"/>
          <p:cNvSpPr>
            <a:spLocks noChangeArrowheads="1"/>
          </p:cNvSpPr>
          <p:nvPr/>
        </p:nvSpPr>
        <p:spPr bwMode="auto">
          <a:xfrm>
            <a:off x="4786313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77" name="Rectangle 81"/>
          <p:cNvSpPr>
            <a:spLocks noChangeArrowheads="1"/>
          </p:cNvSpPr>
          <p:nvPr/>
        </p:nvSpPr>
        <p:spPr bwMode="auto">
          <a:xfrm>
            <a:off x="523240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78" name="Rectangle 82"/>
          <p:cNvSpPr>
            <a:spLocks noChangeArrowheads="1"/>
          </p:cNvSpPr>
          <p:nvPr/>
        </p:nvSpPr>
        <p:spPr bwMode="auto">
          <a:xfrm>
            <a:off x="389255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79" name="Rectangle 83"/>
          <p:cNvSpPr>
            <a:spLocks noChangeArrowheads="1"/>
          </p:cNvSpPr>
          <p:nvPr/>
        </p:nvSpPr>
        <p:spPr bwMode="auto">
          <a:xfrm>
            <a:off x="4338638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0" name="Rectangle 84"/>
          <p:cNvSpPr>
            <a:spLocks noChangeArrowheads="1"/>
          </p:cNvSpPr>
          <p:nvPr/>
        </p:nvSpPr>
        <p:spPr bwMode="auto">
          <a:xfrm>
            <a:off x="4786313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81" name="Rectangle 85"/>
          <p:cNvSpPr>
            <a:spLocks noChangeArrowheads="1"/>
          </p:cNvSpPr>
          <p:nvPr/>
        </p:nvSpPr>
        <p:spPr bwMode="auto">
          <a:xfrm>
            <a:off x="523240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2" name="Rectangle 86"/>
          <p:cNvSpPr>
            <a:spLocks noChangeArrowheads="1"/>
          </p:cNvSpPr>
          <p:nvPr/>
        </p:nvSpPr>
        <p:spPr bwMode="auto">
          <a:xfrm>
            <a:off x="389255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3" name="Rectangle 87"/>
          <p:cNvSpPr>
            <a:spLocks noChangeArrowheads="1"/>
          </p:cNvSpPr>
          <p:nvPr/>
        </p:nvSpPr>
        <p:spPr bwMode="auto">
          <a:xfrm>
            <a:off x="4338638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84" name="Rectangle 88"/>
          <p:cNvSpPr>
            <a:spLocks noChangeArrowheads="1"/>
          </p:cNvSpPr>
          <p:nvPr/>
        </p:nvSpPr>
        <p:spPr bwMode="auto">
          <a:xfrm>
            <a:off x="4786313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5" name="Rectangle 89"/>
          <p:cNvSpPr>
            <a:spLocks noChangeArrowheads="1"/>
          </p:cNvSpPr>
          <p:nvPr/>
        </p:nvSpPr>
        <p:spPr bwMode="auto">
          <a:xfrm>
            <a:off x="523240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86" name="Rectangle 90"/>
          <p:cNvSpPr>
            <a:spLocks noChangeArrowheads="1"/>
          </p:cNvSpPr>
          <p:nvPr/>
        </p:nvSpPr>
        <p:spPr bwMode="auto">
          <a:xfrm>
            <a:off x="389255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7" name="Rectangle 91"/>
          <p:cNvSpPr>
            <a:spLocks noChangeArrowheads="1"/>
          </p:cNvSpPr>
          <p:nvPr/>
        </p:nvSpPr>
        <p:spPr bwMode="auto">
          <a:xfrm>
            <a:off x="4338638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8" name="Rectangle 92"/>
          <p:cNvSpPr>
            <a:spLocks noChangeArrowheads="1"/>
          </p:cNvSpPr>
          <p:nvPr/>
        </p:nvSpPr>
        <p:spPr bwMode="auto">
          <a:xfrm>
            <a:off x="4786313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89" name="Rectangle 93"/>
          <p:cNvSpPr>
            <a:spLocks noChangeArrowheads="1"/>
          </p:cNvSpPr>
          <p:nvPr/>
        </p:nvSpPr>
        <p:spPr bwMode="auto">
          <a:xfrm>
            <a:off x="523240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90" name="Freeform 94"/>
          <p:cNvSpPr>
            <a:spLocks/>
          </p:cNvSpPr>
          <p:nvPr/>
        </p:nvSpPr>
        <p:spPr bwMode="auto">
          <a:xfrm>
            <a:off x="4603750" y="1327150"/>
            <a:ext cx="912813" cy="101600"/>
          </a:xfrm>
          <a:custGeom>
            <a:avLst/>
            <a:gdLst>
              <a:gd name="T0" fmla="*/ 0 w 575"/>
              <a:gd name="T1" fmla="*/ 2147483646 h 64"/>
              <a:gd name="T2" fmla="*/ 0 w 575"/>
              <a:gd name="T3" fmla="*/ 0 h 64"/>
              <a:gd name="T4" fmla="*/ 2147483646 w 575"/>
              <a:gd name="T5" fmla="*/ 0 h 64"/>
              <a:gd name="T6" fmla="*/ 2147483646 w 575"/>
              <a:gd name="T7" fmla="*/ 2147483646 h 64"/>
              <a:gd name="T8" fmla="*/ 0 60000 65536"/>
              <a:gd name="T9" fmla="*/ 0 60000 65536"/>
              <a:gd name="T10" fmla="*/ 0 60000 65536"/>
              <a:gd name="T11" fmla="*/ 0 60000 65536"/>
              <a:gd name="T12" fmla="*/ 0 w 575"/>
              <a:gd name="T13" fmla="*/ 0 h 64"/>
              <a:gd name="T14" fmla="*/ 575 w 575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5" h="64">
                <a:moveTo>
                  <a:pt x="0" y="64"/>
                </a:moveTo>
                <a:lnTo>
                  <a:pt x="0" y="0"/>
                </a:lnTo>
                <a:lnTo>
                  <a:pt x="575" y="0"/>
                </a:lnTo>
                <a:lnTo>
                  <a:pt x="575" y="64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91" name="Freeform 95"/>
          <p:cNvSpPr>
            <a:spLocks/>
          </p:cNvSpPr>
          <p:nvPr/>
        </p:nvSpPr>
        <p:spPr bwMode="auto">
          <a:xfrm>
            <a:off x="3386138" y="2481263"/>
            <a:ext cx="101600" cy="828675"/>
          </a:xfrm>
          <a:custGeom>
            <a:avLst/>
            <a:gdLst>
              <a:gd name="T0" fmla="*/ 2147483646 w 64"/>
              <a:gd name="T1" fmla="*/ 2147483646 h 522"/>
              <a:gd name="T2" fmla="*/ 0 w 64"/>
              <a:gd name="T3" fmla="*/ 2147483646 h 522"/>
              <a:gd name="T4" fmla="*/ 0 w 64"/>
              <a:gd name="T5" fmla="*/ 0 h 522"/>
              <a:gd name="T6" fmla="*/ 2147483646 w 64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522"/>
              <a:gd name="T14" fmla="*/ 64 w 64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522">
                <a:moveTo>
                  <a:pt x="64" y="522"/>
                </a:moveTo>
                <a:lnTo>
                  <a:pt x="0" y="522"/>
                </a:lnTo>
                <a:lnTo>
                  <a:pt x="0" y="0"/>
                </a:lnTo>
                <a:lnTo>
                  <a:pt x="64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92" name="Freeform 96"/>
          <p:cNvSpPr>
            <a:spLocks/>
          </p:cNvSpPr>
          <p:nvPr/>
        </p:nvSpPr>
        <p:spPr bwMode="auto">
          <a:xfrm>
            <a:off x="4156075" y="3309938"/>
            <a:ext cx="914400" cy="80962"/>
          </a:xfrm>
          <a:custGeom>
            <a:avLst/>
            <a:gdLst>
              <a:gd name="T0" fmla="*/ 2147483646 w 576"/>
              <a:gd name="T1" fmla="*/ 0 h 51"/>
              <a:gd name="T2" fmla="*/ 2147483646 w 576"/>
              <a:gd name="T3" fmla="*/ 2147483646 h 51"/>
              <a:gd name="T4" fmla="*/ 0 w 576"/>
              <a:gd name="T5" fmla="*/ 2147483646 h 51"/>
              <a:gd name="T6" fmla="*/ 0 w 576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51"/>
              <a:gd name="T14" fmla="*/ 576 w 576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51">
                <a:moveTo>
                  <a:pt x="576" y="0"/>
                </a:moveTo>
                <a:lnTo>
                  <a:pt x="576" y="51"/>
                </a:lnTo>
                <a:lnTo>
                  <a:pt x="0" y="51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93" name="Freeform 97"/>
          <p:cNvSpPr>
            <a:spLocks/>
          </p:cNvSpPr>
          <p:nvPr/>
        </p:nvSpPr>
        <p:spPr bwMode="auto">
          <a:xfrm>
            <a:off x="5556250" y="2035175"/>
            <a:ext cx="80963" cy="849313"/>
          </a:xfrm>
          <a:custGeom>
            <a:avLst/>
            <a:gdLst>
              <a:gd name="T0" fmla="*/ 0 w 51"/>
              <a:gd name="T1" fmla="*/ 0 h 535"/>
              <a:gd name="T2" fmla="*/ 2147483646 w 51"/>
              <a:gd name="T3" fmla="*/ 0 h 535"/>
              <a:gd name="T4" fmla="*/ 2147483646 w 51"/>
              <a:gd name="T5" fmla="*/ 2147483646 h 535"/>
              <a:gd name="T6" fmla="*/ 0 w 51"/>
              <a:gd name="T7" fmla="*/ 2147483646 h 535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35"/>
              <a:gd name="T14" fmla="*/ 51 w 51"/>
              <a:gd name="T15" fmla="*/ 535 h 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35">
                <a:moveTo>
                  <a:pt x="0" y="0"/>
                </a:moveTo>
                <a:lnTo>
                  <a:pt x="51" y="0"/>
                </a:lnTo>
                <a:lnTo>
                  <a:pt x="51" y="535"/>
                </a:lnTo>
                <a:lnTo>
                  <a:pt x="0" y="535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94" name="Rectangle 98"/>
          <p:cNvSpPr>
            <a:spLocks noChangeArrowheads="1"/>
          </p:cNvSpPr>
          <p:nvPr/>
        </p:nvSpPr>
        <p:spPr bwMode="auto">
          <a:xfrm>
            <a:off x="3487738" y="17113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295" name="Rectangle 99"/>
          <p:cNvSpPr>
            <a:spLocks noChangeArrowheads="1"/>
          </p:cNvSpPr>
          <p:nvPr/>
        </p:nvSpPr>
        <p:spPr bwMode="auto">
          <a:xfrm>
            <a:off x="3487738" y="213677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296" name="Rectangle 100"/>
          <p:cNvSpPr>
            <a:spLocks noChangeArrowheads="1"/>
          </p:cNvSpPr>
          <p:nvPr/>
        </p:nvSpPr>
        <p:spPr bwMode="auto">
          <a:xfrm>
            <a:off x="3487738" y="2541588"/>
            <a:ext cx="2301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297" name="Rectangle 101"/>
          <p:cNvSpPr>
            <a:spLocks noChangeArrowheads="1"/>
          </p:cNvSpPr>
          <p:nvPr/>
        </p:nvSpPr>
        <p:spPr bwMode="auto">
          <a:xfrm>
            <a:off x="3487738" y="2946400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298" name="Rectangle 102"/>
          <p:cNvSpPr>
            <a:spLocks noChangeArrowheads="1"/>
          </p:cNvSpPr>
          <p:nvPr/>
        </p:nvSpPr>
        <p:spPr bwMode="auto">
          <a:xfrm>
            <a:off x="3224213" y="27844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51299" name="Rectangle 103"/>
          <p:cNvSpPr>
            <a:spLocks noChangeArrowheads="1"/>
          </p:cNvSpPr>
          <p:nvPr/>
        </p:nvSpPr>
        <p:spPr bwMode="auto">
          <a:xfrm>
            <a:off x="3263900" y="1408113"/>
            <a:ext cx="2841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51300" name="Rectangle 104"/>
          <p:cNvSpPr>
            <a:spLocks noChangeArrowheads="1"/>
          </p:cNvSpPr>
          <p:nvPr/>
        </p:nvSpPr>
        <p:spPr bwMode="auto">
          <a:xfrm>
            <a:off x="4968875" y="1104900"/>
            <a:ext cx="155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51301" name="Rectangle 105"/>
          <p:cNvSpPr>
            <a:spLocks noChangeArrowheads="1"/>
          </p:cNvSpPr>
          <p:nvPr/>
        </p:nvSpPr>
        <p:spPr bwMode="auto">
          <a:xfrm>
            <a:off x="5678488" y="231933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51302" name="Rectangle 106"/>
          <p:cNvSpPr>
            <a:spLocks noChangeArrowheads="1"/>
          </p:cNvSpPr>
          <p:nvPr/>
        </p:nvSpPr>
        <p:spPr bwMode="auto">
          <a:xfrm>
            <a:off x="4541838" y="337026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grpSp>
        <p:nvGrpSpPr>
          <p:cNvPr id="51303" name="Group 109"/>
          <p:cNvGrpSpPr>
            <a:grpSpLocks/>
          </p:cNvGrpSpPr>
          <p:nvPr/>
        </p:nvGrpSpPr>
        <p:grpSpPr bwMode="auto">
          <a:xfrm>
            <a:off x="4137025" y="3613150"/>
            <a:ext cx="946150" cy="198438"/>
            <a:chOff x="2606" y="2276"/>
            <a:chExt cx="596" cy="125"/>
          </a:xfrm>
        </p:grpSpPr>
        <p:sp>
          <p:nvSpPr>
            <p:cNvPr id="51353" name="Rectangle 107"/>
            <p:cNvSpPr>
              <a:spLocks noChangeArrowheads="1"/>
            </p:cNvSpPr>
            <p:nvPr/>
          </p:nvSpPr>
          <p:spPr bwMode="auto">
            <a:xfrm>
              <a:off x="2606" y="2276"/>
              <a:ext cx="4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K-map for </a:t>
              </a:r>
              <a:endParaRPr lang="en-US" altLang="fa-IR"/>
            </a:p>
          </p:txBody>
        </p:sp>
        <p:sp>
          <p:nvSpPr>
            <p:cNvPr id="51354" name="Rectangle 108"/>
            <p:cNvSpPr>
              <a:spLocks noChangeArrowheads="1"/>
            </p:cNvSpPr>
            <p:nvPr/>
          </p:nvSpPr>
          <p:spPr bwMode="auto">
            <a:xfrm>
              <a:off x="3104" y="2276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Y </a:t>
              </a:r>
              <a:endParaRPr lang="en-US" altLang="fa-IR"/>
            </a:p>
          </p:txBody>
        </p:sp>
      </p:grpSp>
      <p:sp>
        <p:nvSpPr>
          <p:cNvPr id="51304" name="Rectangle 110"/>
          <p:cNvSpPr>
            <a:spLocks noChangeArrowheads="1"/>
          </p:cNvSpPr>
          <p:nvPr/>
        </p:nvSpPr>
        <p:spPr bwMode="auto">
          <a:xfrm>
            <a:off x="6369050" y="1206500"/>
            <a:ext cx="265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AB </a:t>
            </a:r>
            <a:endParaRPr lang="en-US" altLang="fa-IR"/>
          </a:p>
        </p:txBody>
      </p:sp>
      <p:sp>
        <p:nvSpPr>
          <p:cNvPr id="51305" name="Rectangle 111"/>
          <p:cNvSpPr>
            <a:spLocks noChangeArrowheads="1"/>
          </p:cNvSpPr>
          <p:nvPr/>
        </p:nvSpPr>
        <p:spPr bwMode="auto">
          <a:xfrm>
            <a:off x="6642100" y="1641475"/>
            <a:ext cx="1785938" cy="16383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306" name="Line 112"/>
          <p:cNvSpPr>
            <a:spLocks noChangeShapeType="1"/>
          </p:cNvSpPr>
          <p:nvPr/>
        </p:nvSpPr>
        <p:spPr bwMode="auto">
          <a:xfrm>
            <a:off x="6632575" y="2481263"/>
            <a:ext cx="178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07" name="Line 113"/>
          <p:cNvSpPr>
            <a:spLocks noChangeShapeType="1"/>
          </p:cNvSpPr>
          <p:nvPr/>
        </p:nvSpPr>
        <p:spPr bwMode="auto">
          <a:xfrm>
            <a:off x="6632575" y="2035175"/>
            <a:ext cx="178593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08" name="Line 114"/>
          <p:cNvSpPr>
            <a:spLocks noChangeShapeType="1"/>
          </p:cNvSpPr>
          <p:nvPr/>
        </p:nvSpPr>
        <p:spPr bwMode="auto">
          <a:xfrm>
            <a:off x="6632575" y="2884488"/>
            <a:ext cx="178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09" name="Line 115"/>
          <p:cNvSpPr>
            <a:spLocks noChangeShapeType="1"/>
          </p:cNvSpPr>
          <p:nvPr/>
        </p:nvSpPr>
        <p:spPr bwMode="auto">
          <a:xfrm>
            <a:off x="7524750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0" name="Line 116"/>
          <p:cNvSpPr>
            <a:spLocks noChangeShapeType="1"/>
          </p:cNvSpPr>
          <p:nvPr/>
        </p:nvSpPr>
        <p:spPr bwMode="auto">
          <a:xfrm>
            <a:off x="7970838" y="1631950"/>
            <a:ext cx="1587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1" name="Line 117"/>
          <p:cNvSpPr>
            <a:spLocks noChangeShapeType="1"/>
          </p:cNvSpPr>
          <p:nvPr/>
        </p:nvSpPr>
        <p:spPr bwMode="auto">
          <a:xfrm>
            <a:off x="7058025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2" name="Line 118"/>
          <p:cNvSpPr>
            <a:spLocks noChangeShapeType="1"/>
          </p:cNvSpPr>
          <p:nvPr/>
        </p:nvSpPr>
        <p:spPr bwMode="auto">
          <a:xfrm flipH="1" flipV="1">
            <a:off x="6307138" y="1327150"/>
            <a:ext cx="325437" cy="304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3" name="Rectangle 119"/>
          <p:cNvSpPr>
            <a:spLocks noChangeArrowheads="1"/>
          </p:cNvSpPr>
          <p:nvPr/>
        </p:nvSpPr>
        <p:spPr bwMode="auto">
          <a:xfrm>
            <a:off x="6753225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314" name="Rectangle 120"/>
          <p:cNvSpPr>
            <a:spLocks noChangeArrowheads="1"/>
          </p:cNvSpPr>
          <p:nvPr/>
        </p:nvSpPr>
        <p:spPr bwMode="auto">
          <a:xfrm>
            <a:off x="7200900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315" name="Rectangle 121"/>
          <p:cNvSpPr>
            <a:spLocks noChangeArrowheads="1"/>
          </p:cNvSpPr>
          <p:nvPr/>
        </p:nvSpPr>
        <p:spPr bwMode="auto">
          <a:xfrm>
            <a:off x="764698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316" name="Rectangle 122"/>
          <p:cNvSpPr>
            <a:spLocks noChangeArrowheads="1"/>
          </p:cNvSpPr>
          <p:nvPr/>
        </p:nvSpPr>
        <p:spPr bwMode="auto">
          <a:xfrm>
            <a:off x="807243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317" name="Rectangle 123"/>
          <p:cNvSpPr>
            <a:spLocks noChangeArrowheads="1"/>
          </p:cNvSpPr>
          <p:nvPr/>
        </p:nvSpPr>
        <p:spPr bwMode="auto">
          <a:xfrm>
            <a:off x="679450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18" name="Rectangle 124"/>
          <p:cNvSpPr>
            <a:spLocks noChangeArrowheads="1"/>
          </p:cNvSpPr>
          <p:nvPr/>
        </p:nvSpPr>
        <p:spPr bwMode="auto">
          <a:xfrm>
            <a:off x="7240588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19" name="Rectangle 125"/>
          <p:cNvSpPr>
            <a:spLocks noChangeArrowheads="1"/>
          </p:cNvSpPr>
          <p:nvPr/>
        </p:nvSpPr>
        <p:spPr bwMode="auto">
          <a:xfrm>
            <a:off x="7686675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0" name="Rectangle 126"/>
          <p:cNvSpPr>
            <a:spLocks noChangeArrowheads="1"/>
          </p:cNvSpPr>
          <p:nvPr/>
        </p:nvSpPr>
        <p:spPr bwMode="auto">
          <a:xfrm>
            <a:off x="813435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1" name="Rectangle 127"/>
          <p:cNvSpPr>
            <a:spLocks noChangeArrowheads="1"/>
          </p:cNvSpPr>
          <p:nvPr/>
        </p:nvSpPr>
        <p:spPr bwMode="auto">
          <a:xfrm>
            <a:off x="679450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2" name="Rectangle 128"/>
          <p:cNvSpPr>
            <a:spLocks noChangeArrowheads="1"/>
          </p:cNvSpPr>
          <p:nvPr/>
        </p:nvSpPr>
        <p:spPr bwMode="auto">
          <a:xfrm>
            <a:off x="7240588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3" name="Rectangle 129"/>
          <p:cNvSpPr>
            <a:spLocks noChangeArrowheads="1"/>
          </p:cNvSpPr>
          <p:nvPr/>
        </p:nvSpPr>
        <p:spPr bwMode="auto">
          <a:xfrm>
            <a:off x="7686675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4" name="Rectangle 130"/>
          <p:cNvSpPr>
            <a:spLocks noChangeArrowheads="1"/>
          </p:cNvSpPr>
          <p:nvPr/>
        </p:nvSpPr>
        <p:spPr bwMode="auto">
          <a:xfrm>
            <a:off x="813435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5" name="Rectangle 131"/>
          <p:cNvSpPr>
            <a:spLocks noChangeArrowheads="1"/>
          </p:cNvSpPr>
          <p:nvPr/>
        </p:nvSpPr>
        <p:spPr bwMode="auto">
          <a:xfrm>
            <a:off x="679450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6" name="Rectangle 132"/>
          <p:cNvSpPr>
            <a:spLocks noChangeArrowheads="1"/>
          </p:cNvSpPr>
          <p:nvPr/>
        </p:nvSpPr>
        <p:spPr bwMode="auto">
          <a:xfrm>
            <a:off x="7240588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7" name="Rectangle 133"/>
          <p:cNvSpPr>
            <a:spLocks noChangeArrowheads="1"/>
          </p:cNvSpPr>
          <p:nvPr/>
        </p:nvSpPr>
        <p:spPr bwMode="auto">
          <a:xfrm>
            <a:off x="7686675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8" name="Rectangle 134"/>
          <p:cNvSpPr>
            <a:spLocks noChangeArrowheads="1"/>
          </p:cNvSpPr>
          <p:nvPr/>
        </p:nvSpPr>
        <p:spPr bwMode="auto">
          <a:xfrm>
            <a:off x="813435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9" name="Rectangle 135"/>
          <p:cNvSpPr>
            <a:spLocks noChangeArrowheads="1"/>
          </p:cNvSpPr>
          <p:nvPr/>
        </p:nvSpPr>
        <p:spPr bwMode="auto">
          <a:xfrm>
            <a:off x="679450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30" name="Rectangle 136"/>
          <p:cNvSpPr>
            <a:spLocks noChangeArrowheads="1"/>
          </p:cNvSpPr>
          <p:nvPr/>
        </p:nvSpPr>
        <p:spPr bwMode="auto">
          <a:xfrm>
            <a:off x="7240588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31" name="Rectangle 137"/>
          <p:cNvSpPr>
            <a:spLocks noChangeArrowheads="1"/>
          </p:cNvSpPr>
          <p:nvPr/>
        </p:nvSpPr>
        <p:spPr bwMode="auto">
          <a:xfrm>
            <a:off x="7686675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32" name="Rectangle 138"/>
          <p:cNvSpPr>
            <a:spLocks noChangeArrowheads="1"/>
          </p:cNvSpPr>
          <p:nvPr/>
        </p:nvSpPr>
        <p:spPr bwMode="auto">
          <a:xfrm>
            <a:off x="813435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33" name="Freeform 139"/>
          <p:cNvSpPr>
            <a:spLocks/>
          </p:cNvSpPr>
          <p:nvPr/>
        </p:nvSpPr>
        <p:spPr bwMode="auto">
          <a:xfrm>
            <a:off x="7524750" y="1327150"/>
            <a:ext cx="893763" cy="101600"/>
          </a:xfrm>
          <a:custGeom>
            <a:avLst/>
            <a:gdLst>
              <a:gd name="T0" fmla="*/ 0 w 563"/>
              <a:gd name="T1" fmla="*/ 2147483646 h 64"/>
              <a:gd name="T2" fmla="*/ 0 w 563"/>
              <a:gd name="T3" fmla="*/ 0 h 64"/>
              <a:gd name="T4" fmla="*/ 2147483646 w 563"/>
              <a:gd name="T5" fmla="*/ 0 h 64"/>
              <a:gd name="T6" fmla="*/ 2147483646 w 563"/>
              <a:gd name="T7" fmla="*/ 2147483646 h 64"/>
              <a:gd name="T8" fmla="*/ 0 60000 65536"/>
              <a:gd name="T9" fmla="*/ 0 60000 65536"/>
              <a:gd name="T10" fmla="*/ 0 60000 65536"/>
              <a:gd name="T11" fmla="*/ 0 60000 65536"/>
              <a:gd name="T12" fmla="*/ 0 w 563"/>
              <a:gd name="T13" fmla="*/ 0 h 64"/>
              <a:gd name="T14" fmla="*/ 563 w 563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3" h="64">
                <a:moveTo>
                  <a:pt x="0" y="64"/>
                </a:moveTo>
                <a:lnTo>
                  <a:pt x="0" y="0"/>
                </a:lnTo>
                <a:lnTo>
                  <a:pt x="563" y="0"/>
                </a:lnTo>
                <a:lnTo>
                  <a:pt x="563" y="64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4" name="Freeform 140"/>
          <p:cNvSpPr>
            <a:spLocks/>
          </p:cNvSpPr>
          <p:nvPr/>
        </p:nvSpPr>
        <p:spPr bwMode="auto">
          <a:xfrm>
            <a:off x="6307138" y="2481263"/>
            <a:ext cx="80962" cy="828675"/>
          </a:xfrm>
          <a:custGeom>
            <a:avLst/>
            <a:gdLst>
              <a:gd name="T0" fmla="*/ 2147483646 w 51"/>
              <a:gd name="T1" fmla="*/ 2147483646 h 522"/>
              <a:gd name="T2" fmla="*/ 0 w 51"/>
              <a:gd name="T3" fmla="*/ 2147483646 h 522"/>
              <a:gd name="T4" fmla="*/ 0 w 51"/>
              <a:gd name="T5" fmla="*/ 0 h 522"/>
              <a:gd name="T6" fmla="*/ 2147483646 w 51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22"/>
              <a:gd name="T14" fmla="*/ 51 w 51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22">
                <a:moveTo>
                  <a:pt x="51" y="522"/>
                </a:moveTo>
                <a:lnTo>
                  <a:pt x="0" y="52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5" name="Freeform 141"/>
          <p:cNvSpPr>
            <a:spLocks/>
          </p:cNvSpPr>
          <p:nvPr/>
        </p:nvSpPr>
        <p:spPr bwMode="auto">
          <a:xfrm>
            <a:off x="7058025" y="3309938"/>
            <a:ext cx="912813" cy="80962"/>
          </a:xfrm>
          <a:custGeom>
            <a:avLst/>
            <a:gdLst>
              <a:gd name="T0" fmla="*/ 2147483646 w 575"/>
              <a:gd name="T1" fmla="*/ 0 h 51"/>
              <a:gd name="T2" fmla="*/ 2147483646 w 575"/>
              <a:gd name="T3" fmla="*/ 2147483646 h 51"/>
              <a:gd name="T4" fmla="*/ 0 w 575"/>
              <a:gd name="T5" fmla="*/ 2147483646 h 51"/>
              <a:gd name="T6" fmla="*/ 0 w 575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575"/>
              <a:gd name="T13" fmla="*/ 0 h 51"/>
              <a:gd name="T14" fmla="*/ 575 w 575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5" h="51">
                <a:moveTo>
                  <a:pt x="575" y="0"/>
                </a:moveTo>
                <a:lnTo>
                  <a:pt x="575" y="51"/>
                </a:lnTo>
                <a:lnTo>
                  <a:pt x="0" y="51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6" name="Freeform 142"/>
          <p:cNvSpPr>
            <a:spLocks/>
          </p:cNvSpPr>
          <p:nvPr/>
        </p:nvSpPr>
        <p:spPr bwMode="auto">
          <a:xfrm>
            <a:off x="8458200" y="2035175"/>
            <a:ext cx="80963" cy="849313"/>
          </a:xfrm>
          <a:custGeom>
            <a:avLst/>
            <a:gdLst>
              <a:gd name="T0" fmla="*/ 0 w 51"/>
              <a:gd name="T1" fmla="*/ 0 h 535"/>
              <a:gd name="T2" fmla="*/ 2147483646 w 51"/>
              <a:gd name="T3" fmla="*/ 0 h 535"/>
              <a:gd name="T4" fmla="*/ 2147483646 w 51"/>
              <a:gd name="T5" fmla="*/ 2147483646 h 535"/>
              <a:gd name="T6" fmla="*/ 0 w 51"/>
              <a:gd name="T7" fmla="*/ 2147483646 h 535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35"/>
              <a:gd name="T14" fmla="*/ 51 w 51"/>
              <a:gd name="T15" fmla="*/ 535 h 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35">
                <a:moveTo>
                  <a:pt x="0" y="0"/>
                </a:moveTo>
                <a:lnTo>
                  <a:pt x="51" y="0"/>
                </a:lnTo>
                <a:lnTo>
                  <a:pt x="51" y="535"/>
                </a:lnTo>
                <a:lnTo>
                  <a:pt x="0" y="535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7" name="Rectangle 143"/>
          <p:cNvSpPr>
            <a:spLocks noChangeArrowheads="1"/>
          </p:cNvSpPr>
          <p:nvPr/>
        </p:nvSpPr>
        <p:spPr bwMode="auto">
          <a:xfrm>
            <a:off x="6388100" y="17113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338" name="Rectangle 144"/>
          <p:cNvSpPr>
            <a:spLocks noChangeArrowheads="1"/>
          </p:cNvSpPr>
          <p:nvPr/>
        </p:nvSpPr>
        <p:spPr bwMode="auto">
          <a:xfrm>
            <a:off x="6388100" y="213677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339" name="Rectangle 145"/>
          <p:cNvSpPr>
            <a:spLocks noChangeArrowheads="1"/>
          </p:cNvSpPr>
          <p:nvPr/>
        </p:nvSpPr>
        <p:spPr bwMode="auto">
          <a:xfrm>
            <a:off x="6388100" y="2541588"/>
            <a:ext cx="2301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340" name="Rectangle 146"/>
          <p:cNvSpPr>
            <a:spLocks noChangeArrowheads="1"/>
          </p:cNvSpPr>
          <p:nvPr/>
        </p:nvSpPr>
        <p:spPr bwMode="auto">
          <a:xfrm>
            <a:off x="6388100" y="2946400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341" name="Rectangle 147"/>
          <p:cNvSpPr>
            <a:spLocks noChangeArrowheads="1"/>
          </p:cNvSpPr>
          <p:nvPr/>
        </p:nvSpPr>
        <p:spPr bwMode="auto">
          <a:xfrm>
            <a:off x="6124575" y="27844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51342" name="Rectangle 148"/>
          <p:cNvSpPr>
            <a:spLocks noChangeArrowheads="1"/>
          </p:cNvSpPr>
          <p:nvPr/>
        </p:nvSpPr>
        <p:spPr bwMode="auto">
          <a:xfrm>
            <a:off x="6186488" y="1408113"/>
            <a:ext cx="2841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51343" name="Rectangle 149"/>
          <p:cNvSpPr>
            <a:spLocks noChangeArrowheads="1"/>
          </p:cNvSpPr>
          <p:nvPr/>
        </p:nvSpPr>
        <p:spPr bwMode="auto">
          <a:xfrm>
            <a:off x="7889875" y="1104900"/>
            <a:ext cx="155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51344" name="Rectangle 150"/>
          <p:cNvSpPr>
            <a:spLocks noChangeArrowheads="1"/>
          </p:cNvSpPr>
          <p:nvPr/>
        </p:nvSpPr>
        <p:spPr bwMode="auto">
          <a:xfrm>
            <a:off x="8580438" y="231933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51345" name="Rectangle 151"/>
          <p:cNvSpPr>
            <a:spLocks noChangeArrowheads="1"/>
          </p:cNvSpPr>
          <p:nvPr/>
        </p:nvSpPr>
        <p:spPr bwMode="auto">
          <a:xfrm>
            <a:off x="7443788" y="337026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grpSp>
        <p:nvGrpSpPr>
          <p:cNvPr id="51346" name="Group 154"/>
          <p:cNvGrpSpPr>
            <a:grpSpLocks/>
          </p:cNvGrpSpPr>
          <p:nvPr/>
        </p:nvGrpSpPr>
        <p:grpSpPr bwMode="auto">
          <a:xfrm>
            <a:off x="7058025" y="3613150"/>
            <a:ext cx="939800" cy="198438"/>
            <a:chOff x="4446" y="2276"/>
            <a:chExt cx="592" cy="125"/>
          </a:xfrm>
        </p:grpSpPr>
        <p:sp>
          <p:nvSpPr>
            <p:cNvPr id="51351" name="Rectangle 152"/>
            <p:cNvSpPr>
              <a:spLocks noChangeArrowheads="1"/>
            </p:cNvSpPr>
            <p:nvPr/>
          </p:nvSpPr>
          <p:spPr bwMode="auto">
            <a:xfrm>
              <a:off x="4446" y="2276"/>
              <a:ext cx="4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K-map for </a:t>
              </a:r>
              <a:endParaRPr lang="en-US" altLang="fa-IR"/>
            </a:p>
          </p:txBody>
        </p:sp>
        <p:sp>
          <p:nvSpPr>
            <p:cNvPr id="51352" name="Rectangle 153"/>
            <p:cNvSpPr>
              <a:spLocks noChangeArrowheads="1"/>
            </p:cNvSpPr>
            <p:nvPr/>
          </p:nvSpPr>
          <p:spPr bwMode="auto">
            <a:xfrm>
              <a:off x="4945" y="2276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Z </a:t>
              </a:r>
              <a:endParaRPr lang="en-US" altLang="fa-IR"/>
            </a:p>
          </p:txBody>
        </p:sp>
      </p:grpSp>
    </p:spTree>
    <p:extLst>
      <p:ext uri="{BB962C8B-B14F-4D97-AF65-F5344CB8AC3E}">
        <p14:creationId xmlns:p14="http://schemas.microsoft.com/office/powerpoint/2010/main" val="25762811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C6E57C6-790B-44C4-B1F4-517BAFF6E60F}" type="slidenum">
              <a:rPr lang="en-US" altLang="fa-IR" sz="1300" b="0" smtClean="0">
                <a:latin typeface="Arial" panose="020B0604020202020204" pitchFamily="34" charset="0"/>
              </a:rPr>
              <a:pPr/>
              <a:t>29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47650"/>
            <a:ext cx="357028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Adder K-Maps</a:t>
            </a:r>
          </a:p>
        </p:txBody>
      </p:sp>
      <p:sp>
        <p:nvSpPr>
          <p:cNvPr id="1231876" name="Rectangle 4"/>
          <p:cNvSpPr>
            <a:spLocks noChangeArrowheads="1"/>
          </p:cNvSpPr>
          <p:nvPr/>
        </p:nvSpPr>
        <p:spPr bwMode="auto">
          <a:xfrm>
            <a:off x="812800" y="4038600"/>
            <a:ext cx="76644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X = A C  +  B C D  +  A B D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Z = B D'  +  B' D  =  B xor D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Y = A' B' C  +  A B' C'  +  A' B C' D  +  A' B C D'  +  A B C' D'  +  A B C D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  = B' (A xor C)  +  A' B (C xor D)  +  A B (C xnor D)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   = B' (A xor C)  +  B (A xor C xor D)</a:t>
            </a:r>
          </a:p>
        </p:txBody>
      </p:sp>
      <p:sp>
        <p:nvSpPr>
          <p:cNvPr id="1231877" name="Rectangle 5"/>
          <p:cNvSpPr>
            <a:spLocks noChangeArrowheads="1"/>
          </p:cNvSpPr>
          <p:nvPr/>
        </p:nvSpPr>
        <p:spPr bwMode="auto">
          <a:xfrm>
            <a:off x="7099300" y="5638800"/>
            <a:ext cx="16510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gate count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reduced if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XOR available</a:t>
            </a:r>
          </a:p>
        </p:txBody>
      </p:sp>
      <p:sp>
        <p:nvSpPr>
          <p:cNvPr id="1231878" name="Rectangle 6"/>
          <p:cNvSpPr>
            <a:spLocks noChangeArrowheads="1"/>
          </p:cNvSpPr>
          <p:nvPr/>
        </p:nvSpPr>
        <p:spPr bwMode="auto">
          <a:xfrm>
            <a:off x="5414963" y="4000500"/>
            <a:ext cx="33559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1's on diagonal suggest XOR!</a:t>
            </a:r>
          </a:p>
        </p:txBody>
      </p:sp>
      <p:sp>
        <p:nvSpPr>
          <p:cNvPr id="1231879" name="Line 7"/>
          <p:cNvSpPr>
            <a:spLocks noChangeShapeType="1"/>
          </p:cNvSpPr>
          <p:nvPr/>
        </p:nvSpPr>
        <p:spPr bwMode="auto">
          <a:xfrm flipH="1" flipV="1">
            <a:off x="5257800" y="3289300"/>
            <a:ext cx="9906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8" name="AutoShape 9"/>
          <p:cNvSpPr>
            <a:spLocks noChangeAspect="1" noChangeArrowheads="1" noTextEdit="1"/>
          </p:cNvSpPr>
          <p:nvPr/>
        </p:nvSpPr>
        <p:spPr bwMode="auto">
          <a:xfrm>
            <a:off x="301625" y="1125538"/>
            <a:ext cx="8440738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883" name="Freeform 11"/>
          <p:cNvSpPr>
            <a:spLocks/>
          </p:cNvSpPr>
          <p:nvPr/>
        </p:nvSpPr>
        <p:spPr bwMode="auto">
          <a:xfrm>
            <a:off x="7180263" y="1550988"/>
            <a:ext cx="669925" cy="444500"/>
          </a:xfrm>
          <a:custGeom>
            <a:avLst/>
            <a:gdLst>
              <a:gd name="T0" fmla="*/ 0 w 422"/>
              <a:gd name="T1" fmla="*/ 0 h 280"/>
              <a:gd name="T2" fmla="*/ 0 w 422"/>
              <a:gd name="T3" fmla="*/ 2147483646 h 280"/>
              <a:gd name="T4" fmla="*/ 2147483646 w 422"/>
              <a:gd name="T5" fmla="*/ 2147483646 h 280"/>
              <a:gd name="T6" fmla="*/ 2147483646 w 422"/>
              <a:gd name="T7" fmla="*/ 0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422"/>
              <a:gd name="T13" fmla="*/ 0 h 280"/>
              <a:gd name="T14" fmla="*/ 422 w 422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2" h="280">
                <a:moveTo>
                  <a:pt x="0" y="0"/>
                </a:moveTo>
                <a:lnTo>
                  <a:pt x="0" y="280"/>
                </a:lnTo>
                <a:lnTo>
                  <a:pt x="422" y="280"/>
                </a:lnTo>
                <a:lnTo>
                  <a:pt x="422" y="0"/>
                </a:lnTo>
              </a:path>
            </a:pathLst>
          </a:custGeom>
          <a:noFill/>
          <a:ln w="20638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884" name="Freeform 12"/>
          <p:cNvSpPr>
            <a:spLocks/>
          </p:cNvSpPr>
          <p:nvPr/>
        </p:nvSpPr>
        <p:spPr bwMode="auto">
          <a:xfrm>
            <a:off x="7180263" y="2925763"/>
            <a:ext cx="669925" cy="425450"/>
          </a:xfrm>
          <a:custGeom>
            <a:avLst/>
            <a:gdLst>
              <a:gd name="T0" fmla="*/ 0 w 422"/>
              <a:gd name="T1" fmla="*/ 2147483646 h 268"/>
              <a:gd name="T2" fmla="*/ 0 w 422"/>
              <a:gd name="T3" fmla="*/ 0 h 268"/>
              <a:gd name="T4" fmla="*/ 2147483646 w 422"/>
              <a:gd name="T5" fmla="*/ 0 h 268"/>
              <a:gd name="T6" fmla="*/ 2147483646 w 422"/>
              <a:gd name="T7" fmla="*/ 2147483646 h 268"/>
              <a:gd name="T8" fmla="*/ 0 60000 65536"/>
              <a:gd name="T9" fmla="*/ 0 60000 65536"/>
              <a:gd name="T10" fmla="*/ 0 60000 65536"/>
              <a:gd name="T11" fmla="*/ 0 60000 65536"/>
              <a:gd name="T12" fmla="*/ 0 w 422"/>
              <a:gd name="T13" fmla="*/ 0 h 268"/>
              <a:gd name="T14" fmla="*/ 422 w 422"/>
              <a:gd name="T15" fmla="*/ 268 h 2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2" h="268">
                <a:moveTo>
                  <a:pt x="0" y="268"/>
                </a:moveTo>
                <a:lnTo>
                  <a:pt x="0" y="0"/>
                </a:lnTo>
                <a:lnTo>
                  <a:pt x="422" y="0"/>
                </a:lnTo>
                <a:lnTo>
                  <a:pt x="422" y="268"/>
                </a:lnTo>
              </a:path>
            </a:pathLst>
          </a:custGeom>
          <a:noFill/>
          <a:ln w="20638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885" name="Freeform 13"/>
          <p:cNvSpPr>
            <a:spLocks/>
          </p:cNvSpPr>
          <p:nvPr/>
        </p:nvSpPr>
        <p:spPr bwMode="auto">
          <a:xfrm>
            <a:off x="8032750" y="2136775"/>
            <a:ext cx="446088" cy="668338"/>
          </a:xfrm>
          <a:custGeom>
            <a:avLst/>
            <a:gdLst>
              <a:gd name="T0" fmla="*/ 2147483646 w 281"/>
              <a:gd name="T1" fmla="*/ 0 h 421"/>
              <a:gd name="T2" fmla="*/ 0 w 281"/>
              <a:gd name="T3" fmla="*/ 0 h 421"/>
              <a:gd name="T4" fmla="*/ 0 w 281"/>
              <a:gd name="T5" fmla="*/ 2147483646 h 421"/>
              <a:gd name="T6" fmla="*/ 2147483646 w 281"/>
              <a:gd name="T7" fmla="*/ 2147483646 h 421"/>
              <a:gd name="T8" fmla="*/ 0 60000 65536"/>
              <a:gd name="T9" fmla="*/ 0 60000 65536"/>
              <a:gd name="T10" fmla="*/ 0 60000 65536"/>
              <a:gd name="T11" fmla="*/ 0 60000 65536"/>
              <a:gd name="T12" fmla="*/ 0 w 281"/>
              <a:gd name="T13" fmla="*/ 0 h 421"/>
              <a:gd name="T14" fmla="*/ 281 w 281"/>
              <a:gd name="T15" fmla="*/ 421 h 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" h="421">
                <a:moveTo>
                  <a:pt x="281" y="0"/>
                </a:moveTo>
                <a:lnTo>
                  <a:pt x="0" y="0"/>
                </a:lnTo>
                <a:lnTo>
                  <a:pt x="0" y="421"/>
                </a:lnTo>
                <a:lnTo>
                  <a:pt x="281" y="421"/>
                </a:lnTo>
              </a:path>
            </a:pathLst>
          </a:custGeom>
          <a:noFill/>
          <a:ln w="20638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886" name="Freeform 14"/>
          <p:cNvSpPr>
            <a:spLocks/>
          </p:cNvSpPr>
          <p:nvPr/>
        </p:nvSpPr>
        <p:spPr bwMode="auto">
          <a:xfrm>
            <a:off x="6551613" y="2136775"/>
            <a:ext cx="446087" cy="668338"/>
          </a:xfrm>
          <a:custGeom>
            <a:avLst/>
            <a:gdLst>
              <a:gd name="T0" fmla="*/ 0 w 281"/>
              <a:gd name="T1" fmla="*/ 0 h 421"/>
              <a:gd name="T2" fmla="*/ 2147483646 w 281"/>
              <a:gd name="T3" fmla="*/ 0 h 421"/>
              <a:gd name="T4" fmla="*/ 2147483646 w 281"/>
              <a:gd name="T5" fmla="*/ 2147483646 h 421"/>
              <a:gd name="T6" fmla="*/ 0 w 281"/>
              <a:gd name="T7" fmla="*/ 2147483646 h 421"/>
              <a:gd name="T8" fmla="*/ 0 60000 65536"/>
              <a:gd name="T9" fmla="*/ 0 60000 65536"/>
              <a:gd name="T10" fmla="*/ 0 60000 65536"/>
              <a:gd name="T11" fmla="*/ 0 60000 65536"/>
              <a:gd name="T12" fmla="*/ 0 w 281"/>
              <a:gd name="T13" fmla="*/ 0 h 421"/>
              <a:gd name="T14" fmla="*/ 281 w 281"/>
              <a:gd name="T15" fmla="*/ 421 h 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" h="421">
                <a:moveTo>
                  <a:pt x="0" y="0"/>
                </a:moveTo>
                <a:lnTo>
                  <a:pt x="281" y="0"/>
                </a:lnTo>
                <a:lnTo>
                  <a:pt x="281" y="421"/>
                </a:lnTo>
                <a:lnTo>
                  <a:pt x="0" y="421"/>
                </a:lnTo>
              </a:path>
            </a:pathLst>
          </a:custGeom>
          <a:noFill/>
          <a:ln w="20638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887" name="Rectangle 15"/>
          <p:cNvSpPr>
            <a:spLocks noChangeArrowheads="1"/>
          </p:cNvSpPr>
          <p:nvPr/>
        </p:nvSpPr>
        <p:spPr bwMode="auto">
          <a:xfrm>
            <a:off x="5140325" y="1720850"/>
            <a:ext cx="285750" cy="709613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1888" name="Rectangle 16"/>
          <p:cNvSpPr>
            <a:spLocks noChangeArrowheads="1"/>
          </p:cNvSpPr>
          <p:nvPr/>
        </p:nvSpPr>
        <p:spPr bwMode="auto">
          <a:xfrm>
            <a:off x="3800475" y="2530475"/>
            <a:ext cx="285750" cy="688975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1889" name="Rectangle 17"/>
          <p:cNvSpPr>
            <a:spLocks noChangeArrowheads="1"/>
          </p:cNvSpPr>
          <p:nvPr/>
        </p:nvSpPr>
        <p:spPr bwMode="auto">
          <a:xfrm>
            <a:off x="1792288" y="2551113"/>
            <a:ext cx="711200" cy="668337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1890" name="Rectangle 18"/>
          <p:cNvSpPr>
            <a:spLocks noChangeArrowheads="1"/>
          </p:cNvSpPr>
          <p:nvPr/>
        </p:nvSpPr>
        <p:spPr bwMode="auto">
          <a:xfrm>
            <a:off x="1812925" y="2146300"/>
            <a:ext cx="285750" cy="728663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1891" name="Rectangle 19"/>
          <p:cNvSpPr>
            <a:spLocks noChangeArrowheads="1"/>
          </p:cNvSpPr>
          <p:nvPr/>
        </p:nvSpPr>
        <p:spPr bwMode="auto">
          <a:xfrm>
            <a:off x="1346200" y="2568575"/>
            <a:ext cx="752475" cy="284163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18" name="Rectangle 20"/>
          <p:cNvSpPr>
            <a:spLocks noChangeArrowheads="1"/>
          </p:cNvSpPr>
          <p:nvPr/>
        </p:nvSpPr>
        <p:spPr bwMode="auto">
          <a:xfrm>
            <a:off x="544513" y="1206500"/>
            <a:ext cx="265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AB </a:t>
            </a:r>
            <a:endParaRPr lang="en-US" altLang="fa-IR"/>
          </a:p>
        </p:txBody>
      </p:sp>
      <p:sp>
        <p:nvSpPr>
          <p:cNvPr id="51219" name="Rectangle 21"/>
          <p:cNvSpPr>
            <a:spLocks noChangeArrowheads="1"/>
          </p:cNvSpPr>
          <p:nvPr/>
        </p:nvSpPr>
        <p:spPr bwMode="auto">
          <a:xfrm>
            <a:off x="819150" y="1641475"/>
            <a:ext cx="1785938" cy="16383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>
            <a:off x="809625" y="2481263"/>
            <a:ext cx="17843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>
            <a:off x="809625" y="2035175"/>
            <a:ext cx="17843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809625" y="2884488"/>
            <a:ext cx="178435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1701800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>
            <a:off x="2147888" y="1631950"/>
            <a:ext cx="1587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5" name="Line 27"/>
          <p:cNvSpPr>
            <a:spLocks noChangeShapeType="1"/>
          </p:cNvSpPr>
          <p:nvPr/>
        </p:nvSpPr>
        <p:spPr bwMode="auto">
          <a:xfrm>
            <a:off x="1235075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6" name="Line 28"/>
          <p:cNvSpPr>
            <a:spLocks noChangeShapeType="1"/>
          </p:cNvSpPr>
          <p:nvPr/>
        </p:nvSpPr>
        <p:spPr bwMode="auto">
          <a:xfrm flipH="1" flipV="1">
            <a:off x="484188" y="1327150"/>
            <a:ext cx="325437" cy="304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27" name="Rectangle 29"/>
          <p:cNvSpPr>
            <a:spLocks noChangeArrowheads="1"/>
          </p:cNvSpPr>
          <p:nvPr/>
        </p:nvSpPr>
        <p:spPr bwMode="auto">
          <a:xfrm>
            <a:off x="930275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228" name="Rectangle 30"/>
          <p:cNvSpPr>
            <a:spLocks noChangeArrowheads="1"/>
          </p:cNvSpPr>
          <p:nvPr/>
        </p:nvSpPr>
        <p:spPr bwMode="auto">
          <a:xfrm>
            <a:off x="1376363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229" name="Rectangle 31"/>
          <p:cNvSpPr>
            <a:spLocks noChangeArrowheads="1"/>
          </p:cNvSpPr>
          <p:nvPr/>
        </p:nvSpPr>
        <p:spPr bwMode="auto">
          <a:xfrm>
            <a:off x="182403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230" name="Rectangle 32"/>
          <p:cNvSpPr>
            <a:spLocks noChangeArrowheads="1"/>
          </p:cNvSpPr>
          <p:nvPr/>
        </p:nvSpPr>
        <p:spPr bwMode="auto">
          <a:xfrm>
            <a:off x="224948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231" name="Rectangle 33"/>
          <p:cNvSpPr>
            <a:spLocks noChangeArrowheads="1"/>
          </p:cNvSpPr>
          <p:nvPr/>
        </p:nvSpPr>
        <p:spPr bwMode="auto">
          <a:xfrm>
            <a:off x="97155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2" name="Rectangle 34"/>
          <p:cNvSpPr>
            <a:spLocks noChangeArrowheads="1"/>
          </p:cNvSpPr>
          <p:nvPr/>
        </p:nvSpPr>
        <p:spPr bwMode="auto">
          <a:xfrm>
            <a:off x="1417638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3" name="Rectangle 35"/>
          <p:cNvSpPr>
            <a:spLocks noChangeArrowheads="1"/>
          </p:cNvSpPr>
          <p:nvPr/>
        </p:nvSpPr>
        <p:spPr bwMode="auto">
          <a:xfrm>
            <a:off x="1863725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4" name="Rectangle 36"/>
          <p:cNvSpPr>
            <a:spLocks noChangeArrowheads="1"/>
          </p:cNvSpPr>
          <p:nvPr/>
        </p:nvSpPr>
        <p:spPr bwMode="auto">
          <a:xfrm>
            <a:off x="2309813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5" name="Rectangle 37"/>
          <p:cNvSpPr>
            <a:spLocks noChangeArrowheads="1"/>
          </p:cNvSpPr>
          <p:nvPr/>
        </p:nvSpPr>
        <p:spPr bwMode="auto">
          <a:xfrm>
            <a:off x="97155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6" name="Rectangle 38"/>
          <p:cNvSpPr>
            <a:spLocks noChangeArrowheads="1"/>
          </p:cNvSpPr>
          <p:nvPr/>
        </p:nvSpPr>
        <p:spPr bwMode="auto">
          <a:xfrm>
            <a:off x="1417638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7" name="Rectangle 39"/>
          <p:cNvSpPr>
            <a:spLocks noChangeArrowheads="1"/>
          </p:cNvSpPr>
          <p:nvPr/>
        </p:nvSpPr>
        <p:spPr bwMode="auto">
          <a:xfrm>
            <a:off x="1863725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38" name="Rectangle 40"/>
          <p:cNvSpPr>
            <a:spLocks noChangeArrowheads="1"/>
          </p:cNvSpPr>
          <p:nvPr/>
        </p:nvSpPr>
        <p:spPr bwMode="auto">
          <a:xfrm>
            <a:off x="2309813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39" name="Rectangle 41"/>
          <p:cNvSpPr>
            <a:spLocks noChangeArrowheads="1"/>
          </p:cNvSpPr>
          <p:nvPr/>
        </p:nvSpPr>
        <p:spPr bwMode="auto">
          <a:xfrm>
            <a:off x="97155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40" name="Rectangle 42"/>
          <p:cNvSpPr>
            <a:spLocks noChangeArrowheads="1"/>
          </p:cNvSpPr>
          <p:nvPr/>
        </p:nvSpPr>
        <p:spPr bwMode="auto">
          <a:xfrm>
            <a:off x="1417638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1" name="Rectangle 43"/>
          <p:cNvSpPr>
            <a:spLocks noChangeArrowheads="1"/>
          </p:cNvSpPr>
          <p:nvPr/>
        </p:nvSpPr>
        <p:spPr bwMode="auto">
          <a:xfrm>
            <a:off x="1863725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2" name="Rectangle 44"/>
          <p:cNvSpPr>
            <a:spLocks noChangeArrowheads="1"/>
          </p:cNvSpPr>
          <p:nvPr/>
        </p:nvSpPr>
        <p:spPr bwMode="auto">
          <a:xfrm>
            <a:off x="2309813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3" name="Rectangle 45"/>
          <p:cNvSpPr>
            <a:spLocks noChangeArrowheads="1"/>
          </p:cNvSpPr>
          <p:nvPr/>
        </p:nvSpPr>
        <p:spPr bwMode="auto">
          <a:xfrm>
            <a:off x="97155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44" name="Rectangle 46"/>
          <p:cNvSpPr>
            <a:spLocks noChangeArrowheads="1"/>
          </p:cNvSpPr>
          <p:nvPr/>
        </p:nvSpPr>
        <p:spPr bwMode="auto">
          <a:xfrm>
            <a:off x="1417638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45" name="Rectangle 47"/>
          <p:cNvSpPr>
            <a:spLocks noChangeArrowheads="1"/>
          </p:cNvSpPr>
          <p:nvPr/>
        </p:nvSpPr>
        <p:spPr bwMode="auto">
          <a:xfrm>
            <a:off x="1863725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6" name="Rectangle 48"/>
          <p:cNvSpPr>
            <a:spLocks noChangeArrowheads="1"/>
          </p:cNvSpPr>
          <p:nvPr/>
        </p:nvSpPr>
        <p:spPr bwMode="auto">
          <a:xfrm>
            <a:off x="2309813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47" name="Freeform 49"/>
          <p:cNvSpPr>
            <a:spLocks/>
          </p:cNvSpPr>
          <p:nvPr/>
        </p:nvSpPr>
        <p:spPr bwMode="auto">
          <a:xfrm>
            <a:off x="1701800" y="1327150"/>
            <a:ext cx="892175" cy="101600"/>
          </a:xfrm>
          <a:custGeom>
            <a:avLst/>
            <a:gdLst>
              <a:gd name="T0" fmla="*/ 0 w 562"/>
              <a:gd name="T1" fmla="*/ 2147483646 h 64"/>
              <a:gd name="T2" fmla="*/ 0 w 562"/>
              <a:gd name="T3" fmla="*/ 0 h 64"/>
              <a:gd name="T4" fmla="*/ 2147483646 w 562"/>
              <a:gd name="T5" fmla="*/ 0 h 64"/>
              <a:gd name="T6" fmla="*/ 2147483646 w 562"/>
              <a:gd name="T7" fmla="*/ 2147483646 h 64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64"/>
              <a:gd name="T14" fmla="*/ 562 w 562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64">
                <a:moveTo>
                  <a:pt x="0" y="64"/>
                </a:moveTo>
                <a:lnTo>
                  <a:pt x="0" y="0"/>
                </a:lnTo>
                <a:lnTo>
                  <a:pt x="562" y="0"/>
                </a:lnTo>
                <a:lnTo>
                  <a:pt x="562" y="64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48" name="Freeform 50"/>
          <p:cNvSpPr>
            <a:spLocks/>
          </p:cNvSpPr>
          <p:nvPr/>
        </p:nvSpPr>
        <p:spPr bwMode="auto">
          <a:xfrm>
            <a:off x="484188" y="2481263"/>
            <a:ext cx="80962" cy="828675"/>
          </a:xfrm>
          <a:custGeom>
            <a:avLst/>
            <a:gdLst>
              <a:gd name="T0" fmla="*/ 2147483646 w 51"/>
              <a:gd name="T1" fmla="*/ 2147483646 h 522"/>
              <a:gd name="T2" fmla="*/ 0 w 51"/>
              <a:gd name="T3" fmla="*/ 2147483646 h 522"/>
              <a:gd name="T4" fmla="*/ 0 w 51"/>
              <a:gd name="T5" fmla="*/ 0 h 522"/>
              <a:gd name="T6" fmla="*/ 2147483646 w 51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22"/>
              <a:gd name="T14" fmla="*/ 51 w 51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22">
                <a:moveTo>
                  <a:pt x="51" y="522"/>
                </a:moveTo>
                <a:lnTo>
                  <a:pt x="0" y="52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49" name="Freeform 51"/>
          <p:cNvSpPr>
            <a:spLocks/>
          </p:cNvSpPr>
          <p:nvPr/>
        </p:nvSpPr>
        <p:spPr bwMode="auto">
          <a:xfrm>
            <a:off x="1235075" y="3309938"/>
            <a:ext cx="912813" cy="80962"/>
          </a:xfrm>
          <a:custGeom>
            <a:avLst/>
            <a:gdLst>
              <a:gd name="T0" fmla="*/ 2147483646 w 575"/>
              <a:gd name="T1" fmla="*/ 0 h 51"/>
              <a:gd name="T2" fmla="*/ 2147483646 w 575"/>
              <a:gd name="T3" fmla="*/ 2147483646 h 51"/>
              <a:gd name="T4" fmla="*/ 0 w 575"/>
              <a:gd name="T5" fmla="*/ 2147483646 h 51"/>
              <a:gd name="T6" fmla="*/ 0 w 575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575"/>
              <a:gd name="T13" fmla="*/ 0 h 51"/>
              <a:gd name="T14" fmla="*/ 575 w 575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5" h="51">
                <a:moveTo>
                  <a:pt x="575" y="0"/>
                </a:moveTo>
                <a:lnTo>
                  <a:pt x="575" y="51"/>
                </a:lnTo>
                <a:lnTo>
                  <a:pt x="0" y="51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50" name="Freeform 52"/>
          <p:cNvSpPr>
            <a:spLocks/>
          </p:cNvSpPr>
          <p:nvPr/>
        </p:nvSpPr>
        <p:spPr bwMode="auto">
          <a:xfrm>
            <a:off x="2635250" y="2035175"/>
            <a:ext cx="80963" cy="849313"/>
          </a:xfrm>
          <a:custGeom>
            <a:avLst/>
            <a:gdLst>
              <a:gd name="T0" fmla="*/ 0 w 51"/>
              <a:gd name="T1" fmla="*/ 0 h 535"/>
              <a:gd name="T2" fmla="*/ 2147483646 w 51"/>
              <a:gd name="T3" fmla="*/ 0 h 535"/>
              <a:gd name="T4" fmla="*/ 2147483646 w 51"/>
              <a:gd name="T5" fmla="*/ 2147483646 h 535"/>
              <a:gd name="T6" fmla="*/ 0 w 51"/>
              <a:gd name="T7" fmla="*/ 2147483646 h 535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35"/>
              <a:gd name="T14" fmla="*/ 51 w 51"/>
              <a:gd name="T15" fmla="*/ 535 h 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35">
                <a:moveTo>
                  <a:pt x="0" y="0"/>
                </a:moveTo>
                <a:lnTo>
                  <a:pt x="51" y="0"/>
                </a:lnTo>
                <a:lnTo>
                  <a:pt x="51" y="535"/>
                </a:lnTo>
                <a:lnTo>
                  <a:pt x="0" y="535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51" name="Rectangle 53"/>
          <p:cNvSpPr>
            <a:spLocks noChangeArrowheads="1"/>
          </p:cNvSpPr>
          <p:nvPr/>
        </p:nvSpPr>
        <p:spPr bwMode="auto">
          <a:xfrm>
            <a:off x="565150" y="17113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252" name="Rectangle 54"/>
          <p:cNvSpPr>
            <a:spLocks noChangeArrowheads="1"/>
          </p:cNvSpPr>
          <p:nvPr/>
        </p:nvSpPr>
        <p:spPr bwMode="auto">
          <a:xfrm>
            <a:off x="565150" y="213677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253" name="Rectangle 55"/>
          <p:cNvSpPr>
            <a:spLocks noChangeArrowheads="1"/>
          </p:cNvSpPr>
          <p:nvPr/>
        </p:nvSpPr>
        <p:spPr bwMode="auto">
          <a:xfrm>
            <a:off x="565150" y="2541588"/>
            <a:ext cx="2301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254" name="Rectangle 56"/>
          <p:cNvSpPr>
            <a:spLocks noChangeArrowheads="1"/>
          </p:cNvSpPr>
          <p:nvPr/>
        </p:nvSpPr>
        <p:spPr bwMode="auto">
          <a:xfrm>
            <a:off x="565150" y="2946400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255" name="Rectangle 57"/>
          <p:cNvSpPr>
            <a:spLocks noChangeArrowheads="1"/>
          </p:cNvSpPr>
          <p:nvPr/>
        </p:nvSpPr>
        <p:spPr bwMode="auto">
          <a:xfrm>
            <a:off x="301625" y="27844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51256" name="Rectangle 58"/>
          <p:cNvSpPr>
            <a:spLocks noChangeArrowheads="1"/>
          </p:cNvSpPr>
          <p:nvPr/>
        </p:nvSpPr>
        <p:spPr bwMode="auto">
          <a:xfrm>
            <a:off x="361950" y="1408113"/>
            <a:ext cx="2841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51257" name="Rectangle 59"/>
          <p:cNvSpPr>
            <a:spLocks noChangeArrowheads="1"/>
          </p:cNvSpPr>
          <p:nvPr/>
        </p:nvSpPr>
        <p:spPr bwMode="auto">
          <a:xfrm>
            <a:off x="2066925" y="1104900"/>
            <a:ext cx="155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51258" name="Rectangle 60"/>
          <p:cNvSpPr>
            <a:spLocks noChangeArrowheads="1"/>
          </p:cNvSpPr>
          <p:nvPr/>
        </p:nvSpPr>
        <p:spPr bwMode="auto">
          <a:xfrm>
            <a:off x="2757488" y="231933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51259" name="Rectangle 61"/>
          <p:cNvSpPr>
            <a:spLocks noChangeArrowheads="1"/>
          </p:cNvSpPr>
          <p:nvPr/>
        </p:nvSpPr>
        <p:spPr bwMode="auto">
          <a:xfrm>
            <a:off x="1620838" y="337026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grpSp>
        <p:nvGrpSpPr>
          <p:cNvPr id="51260" name="Group 64"/>
          <p:cNvGrpSpPr>
            <a:grpSpLocks/>
          </p:cNvGrpSpPr>
          <p:nvPr/>
        </p:nvGrpSpPr>
        <p:grpSpPr bwMode="auto">
          <a:xfrm>
            <a:off x="1235075" y="3613150"/>
            <a:ext cx="946150" cy="198438"/>
            <a:chOff x="778" y="2276"/>
            <a:chExt cx="596" cy="125"/>
          </a:xfrm>
        </p:grpSpPr>
        <p:sp>
          <p:nvSpPr>
            <p:cNvPr id="51355" name="Rectangle 62"/>
            <p:cNvSpPr>
              <a:spLocks noChangeArrowheads="1"/>
            </p:cNvSpPr>
            <p:nvPr/>
          </p:nvSpPr>
          <p:spPr bwMode="auto">
            <a:xfrm>
              <a:off x="778" y="2276"/>
              <a:ext cx="4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K-map for </a:t>
              </a:r>
              <a:endParaRPr lang="en-US" altLang="fa-IR"/>
            </a:p>
          </p:txBody>
        </p:sp>
        <p:sp>
          <p:nvSpPr>
            <p:cNvPr id="51356" name="Rectangle 63"/>
            <p:cNvSpPr>
              <a:spLocks noChangeArrowheads="1"/>
            </p:cNvSpPr>
            <p:nvPr/>
          </p:nvSpPr>
          <p:spPr bwMode="auto">
            <a:xfrm>
              <a:off x="1276" y="2276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</p:grpSp>
      <p:sp>
        <p:nvSpPr>
          <p:cNvPr id="51261" name="Rectangle 65"/>
          <p:cNvSpPr>
            <a:spLocks noChangeArrowheads="1"/>
          </p:cNvSpPr>
          <p:nvPr/>
        </p:nvSpPr>
        <p:spPr bwMode="auto">
          <a:xfrm>
            <a:off x="3446463" y="1206500"/>
            <a:ext cx="265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AB </a:t>
            </a:r>
            <a:endParaRPr lang="en-US" altLang="fa-IR"/>
          </a:p>
        </p:txBody>
      </p:sp>
      <p:sp>
        <p:nvSpPr>
          <p:cNvPr id="51262" name="Rectangle 66"/>
          <p:cNvSpPr>
            <a:spLocks noChangeArrowheads="1"/>
          </p:cNvSpPr>
          <p:nvPr/>
        </p:nvSpPr>
        <p:spPr bwMode="auto">
          <a:xfrm>
            <a:off x="3719513" y="1641475"/>
            <a:ext cx="1787525" cy="16383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63" name="Line 67"/>
          <p:cNvSpPr>
            <a:spLocks noChangeShapeType="1"/>
          </p:cNvSpPr>
          <p:nvPr/>
        </p:nvSpPr>
        <p:spPr bwMode="auto">
          <a:xfrm>
            <a:off x="3709988" y="2481263"/>
            <a:ext cx="17859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4" name="Line 68"/>
          <p:cNvSpPr>
            <a:spLocks noChangeShapeType="1"/>
          </p:cNvSpPr>
          <p:nvPr/>
        </p:nvSpPr>
        <p:spPr bwMode="auto">
          <a:xfrm>
            <a:off x="3709988" y="2035175"/>
            <a:ext cx="17859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5" name="Line 69"/>
          <p:cNvSpPr>
            <a:spLocks noChangeShapeType="1"/>
          </p:cNvSpPr>
          <p:nvPr/>
        </p:nvSpPr>
        <p:spPr bwMode="auto">
          <a:xfrm>
            <a:off x="3709988" y="2884488"/>
            <a:ext cx="17859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6" name="Line 70"/>
          <p:cNvSpPr>
            <a:spLocks noChangeShapeType="1"/>
          </p:cNvSpPr>
          <p:nvPr/>
        </p:nvSpPr>
        <p:spPr bwMode="auto">
          <a:xfrm>
            <a:off x="4603750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7" name="Line 71"/>
          <p:cNvSpPr>
            <a:spLocks noChangeShapeType="1"/>
          </p:cNvSpPr>
          <p:nvPr/>
        </p:nvSpPr>
        <p:spPr bwMode="auto">
          <a:xfrm>
            <a:off x="5070475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8" name="Line 72"/>
          <p:cNvSpPr>
            <a:spLocks noChangeShapeType="1"/>
          </p:cNvSpPr>
          <p:nvPr/>
        </p:nvSpPr>
        <p:spPr bwMode="auto">
          <a:xfrm>
            <a:off x="4156075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69" name="Line 73"/>
          <p:cNvSpPr>
            <a:spLocks noChangeShapeType="1"/>
          </p:cNvSpPr>
          <p:nvPr/>
        </p:nvSpPr>
        <p:spPr bwMode="auto">
          <a:xfrm flipH="1" flipV="1">
            <a:off x="3386138" y="1327150"/>
            <a:ext cx="323850" cy="304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70" name="Rectangle 74"/>
          <p:cNvSpPr>
            <a:spLocks noChangeArrowheads="1"/>
          </p:cNvSpPr>
          <p:nvPr/>
        </p:nvSpPr>
        <p:spPr bwMode="auto">
          <a:xfrm>
            <a:off x="3852863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271" name="Rectangle 75"/>
          <p:cNvSpPr>
            <a:spLocks noChangeArrowheads="1"/>
          </p:cNvSpPr>
          <p:nvPr/>
        </p:nvSpPr>
        <p:spPr bwMode="auto">
          <a:xfrm>
            <a:off x="4298950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272" name="Rectangle 76"/>
          <p:cNvSpPr>
            <a:spLocks noChangeArrowheads="1"/>
          </p:cNvSpPr>
          <p:nvPr/>
        </p:nvSpPr>
        <p:spPr bwMode="auto">
          <a:xfrm>
            <a:off x="474503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273" name="Rectangle 77"/>
          <p:cNvSpPr>
            <a:spLocks noChangeArrowheads="1"/>
          </p:cNvSpPr>
          <p:nvPr/>
        </p:nvSpPr>
        <p:spPr bwMode="auto">
          <a:xfrm>
            <a:off x="5172075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274" name="Rectangle 78"/>
          <p:cNvSpPr>
            <a:spLocks noChangeArrowheads="1"/>
          </p:cNvSpPr>
          <p:nvPr/>
        </p:nvSpPr>
        <p:spPr bwMode="auto">
          <a:xfrm>
            <a:off x="389255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75" name="Rectangle 79"/>
          <p:cNvSpPr>
            <a:spLocks noChangeArrowheads="1"/>
          </p:cNvSpPr>
          <p:nvPr/>
        </p:nvSpPr>
        <p:spPr bwMode="auto">
          <a:xfrm>
            <a:off x="4338638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76" name="Rectangle 80"/>
          <p:cNvSpPr>
            <a:spLocks noChangeArrowheads="1"/>
          </p:cNvSpPr>
          <p:nvPr/>
        </p:nvSpPr>
        <p:spPr bwMode="auto">
          <a:xfrm>
            <a:off x="4786313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77" name="Rectangle 81"/>
          <p:cNvSpPr>
            <a:spLocks noChangeArrowheads="1"/>
          </p:cNvSpPr>
          <p:nvPr/>
        </p:nvSpPr>
        <p:spPr bwMode="auto">
          <a:xfrm>
            <a:off x="523240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78" name="Rectangle 82"/>
          <p:cNvSpPr>
            <a:spLocks noChangeArrowheads="1"/>
          </p:cNvSpPr>
          <p:nvPr/>
        </p:nvSpPr>
        <p:spPr bwMode="auto">
          <a:xfrm>
            <a:off x="389255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79" name="Rectangle 83"/>
          <p:cNvSpPr>
            <a:spLocks noChangeArrowheads="1"/>
          </p:cNvSpPr>
          <p:nvPr/>
        </p:nvSpPr>
        <p:spPr bwMode="auto">
          <a:xfrm>
            <a:off x="4338638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0" name="Rectangle 84"/>
          <p:cNvSpPr>
            <a:spLocks noChangeArrowheads="1"/>
          </p:cNvSpPr>
          <p:nvPr/>
        </p:nvSpPr>
        <p:spPr bwMode="auto">
          <a:xfrm>
            <a:off x="4786313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81" name="Rectangle 85"/>
          <p:cNvSpPr>
            <a:spLocks noChangeArrowheads="1"/>
          </p:cNvSpPr>
          <p:nvPr/>
        </p:nvSpPr>
        <p:spPr bwMode="auto">
          <a:xfrm>
            <a:off x="523240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2" name="Rectangle 86"/>
          <p:cNvSpPr>
            <a:spLocks noChangeArrowheads="1"/>
          </p:cNvSpPr>
          <p:nvPr/>
        </p:nvSpPr>
        <p:spPr bwMode="auto">
          <a:xfrm>
            <a:off x="389255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3" name="Rectangle 87"/>
          <p:cNvSpPr>
            <a:spLocks noChangeArrowheads="1"/>
          </p:cNvSpPr>
          <p:nvPr/>
        </p:nvSpPr>
        <p:spPr bwMode="auto">
          <a:xfrm>
            <a:off x="4338638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84" name="Rectangle 88"/>
          <p:cNvSpPr>
            <a:spLocks noChangeArrowheads="1"/>
          </p:cNvSpPr>
          <p:nvPr/>
        </p:nvSpPr>
        <p:spPr bwMode="auto">
          <a:xfrm>
            <a:off x="4786313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5" name="Rectangle 89"/>
          <p:cNvSpPr>
            <a:spLocks noChangeArrowheads="1"/>
          </p:cNvSpPr>
          <p:nvPr/>
        </p:nvSpPr>
        <p:spPr bwMode="auto">
          <a:xfrm>
            <a:off x="523240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86" name="Rectangle 90"/>
          <p:cNvSpPr>
            <a:spLocks noChangeArrowheads="1"/>
          </p:cNvSpPr>
          <p:nvPr/>
        </p:nvSpPr>
        <p:spPr bwMode="auto">
          <a:xfrm>
            <a:off x="389255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7" name="Rectangle 91"/>
          <p:cNvSpPr>
            <a:spLocks noChangeArrowheads="1"/>
          </p:cNvSpPr>
          <p:nvPr/>
        </p:nvSpPr>
        <p:spPr bwMode="auto">
          <a:xfrm>
            <a:off x="4338638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288" name="Rectangle 92"/>
          <p:cNvSpPr>
            <a:spLocks noChangeArrowheads="1"/>
          </p:cNvSpPr>
          <p:nvPr/>
        </p:nvSpPr>
        <p:spPr bwMode="auto">
          <a:xfrm>
            <a:off x="4786313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89" name="Rectangle 93"/>
          <p:cNvSpPr>
            <a:spLocks noChangeArrowheads="1"/>
          </p:cNvSpPr>
          <p:nvPr/>
        </p:nvSpPr>
        <p:spPr bwMode="auto">
          <a:xfrm>
            <a:off x="523240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290" name="Freeform 94"/>
          <p:cNvSpPr>
            <a:spLocks/>
          </p:cNvSpPr>
          <p:nvPr/>
        </p:nvSpPr>
        <p:spPr bwMode="auto">
          <a:xfrm>
            <a:off x="4603750" y="1327150"/>
            <a:ext cx="912813" cy="101600"/>
          </a:xfrm>
          <a:custGeom>
            <a:avLst/>
            <a:gdLst>
              <a:gd name="T0" fmla="*/ 0 w 575"/>
              <a:gd name="T1" fmla="*/ 2147483646 h 64"/>
              <a:gd name="T2" fmla="*/ 0 w 575"/>
              <a:gd name="T3" fmla="*/ 0 h 64"/>
              <a:gd name="T4" fmla="*/ 2147483646 w 575"/>
              <a:gd name="T5" fmla="*/ 0 h 64"/>
              <a:gd name="T6" fmla="*/ 2147483646 w 575"/>
              <a:gd name="T7" fmla="*/ 2147483646 h 64"/>
              <a:gd name="T8" fmla="*/ 0 60000 65536"/>
              <a:gd name="T9" fmla="*/ 0 60000 65536"/>
              <a:gd name="T10" fmla="*/ 0 60000 65536"/>
              <a:gd name="T11" fmla="*/ 0 60000 65536"/>
              <a:gd name="T12" fmla="*/ 0 w 575"/>
              <a:gd name="T13" fmla="*/ 0 h 64"/>
              <a:gd name="T14" fmla="*/ 575 w 575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5" h="64">
                <a:moveTo>
                  <a:pt x="0" y="64"/>
                </a:moveTo>
                <a:lnTo>
                  <a:pt x="0" y="0"/>
                </a:lnTo>
                <a:lnTo>
                  <a:pt x="575" y="0"/>
                </a:lnTo>
                <a:lnTo>
                  <a:pt x="575" y="64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91" name="Freeform 95"/>
          <p:cNvSpPr>
            <a:spLocks/>
          </p:cNvSpPr>
          <p:nvPr/>
        </p:nvSpPr>
        <p:spPr bwMode="auto">
          <a:xfrm>
            <a:off x="3386138" y="2481263"/>
            <a:ext cx="101600" cy="828675"/>
          </a:xfrm>
          <a:custGeom>
            <a:avLst/>
            <a:gdLst>
              <a:gd name="T0" fmla="*/ 2147483646 w 64"/>
              <a:gd name="T1" fmla="*/ 2147483646 h 522"/>
              <a:gd name="T2" fmla="*/ 0 w 64"/>
              <a:gd name="T3" fmla="*/ 2147483646 h 522"/>
              <a:gd name="T4" fmla="*/ 0 w 64"/>
              <a:gd name="T5" fmla="*/ 0 h 522"/>
              <a:gd name="T6" fmla="*/ 2147483646 w 64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522"/>
              <a:gd name="T14" fmla="*/ 64 w 64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522">
                <a:moveTo>
                  <a:pt x="64" y="522"/>
                </a:moveTo>
                <a:lnTo>
                  <a:pt x="0" y="522"/>
                </a:lnTo>
                <a:lnTo>
                  <a:pt x="0" y="0"/>
                </a:lnTo>
                <a:lnTo>
                  <a:pt x="64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92" name="Freeform 96"/>
          <p:cNvSpPr>
            <a:spLocks/>
          </p:cNvSpPr>
          <p:nvPr/>
        </p:nvSpPr>
        <p:spPr bwMode="auto">
          <a:xfrm>
            <a:off x="4156075" y="3309938"/>
            <a:ext cx="914400" cy="80962"/>
          </a:xfrm>
          <a:custGeom>
            <a:avLst/>
            <a:gdLst>
              <a:gd name="T0" fmla="*/ 2147483646 w 576"/>
              <a:gd name="T1" fmla="*/ 0 h 51"/>
              <a:gd name="T2" fmla="*/ 2147483646 w 576"/>
              <a:gd name="T3" fmla="*/ 2147483646 h 51"/>
              <a:gd name="T4" fmla="*/ 0 w 576"/>
              <a:gd name="T5" fmla="*/ 2147483646 h 51"/>
              <a:gd name="T6" fmla="*/ 0 w 576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51"/>
              <a:gd name="T14" fmla="*/ 576 w 576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51">
                <a:moveTo>
                  <a:pt x="576" y="0"/>
                </a:moveTo>
                <a:lnTo>
                  <a:pt x="576" y="51"/>
                </a:lnTo>
                <a:lnTo>
                  <a:pt x="0" y="51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93" name="Freeform 97"/>
          <p:cNvSpPr>
            <a:spLocks/>
          </p:cNvSpPr>
          <p:nvPr/>
        </p:nvSpPr>
        <p:spPr bwMode="auto">
          <a:xfrm>
            <a:off x="5556250" y="2035175"/>
            <a:ext cx="80963" cy="849313"/>
          </a:xfrm>
          <a:custGeom>
            <a:avLst/>
            <a:gdLst>
              <a:gd name="T0" fmla="*/ 0 w 51"/>
              <a:gd name="T1" fmla="*/ 0 h 535"/>
              <a:gd name="T2" fmla="*/ 2147483646 w 51"/>
              <a:gd name="T3" fmla="*/ 0 h 535"/>
              <a:gd name="T4" fmla="*/ 2147483646 w 51"/>
              <a:gd name="T5" fmla="*/ 2147483646 h 535"/>
              <a:gd name="T6" fmla="*/ 0 w 51"/>
              <a:gd name="T7" fmla="*/ 2147483646 h 535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35"/>
              <a:gd name="T14" fmla="*/ 51 w 51"/>
              <a:gd name="T15" fmla="*/ 535 h 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35">
                <a:moveTo>
                  <a:pt x="0" y="0"/>
                </a:moveTo>
                <a:lnTo>
                  <a:pt x="51" y="0"/>
                </a:lnTo>
                <a:lnTo>
                  <a:pt x="51" y="535"/>
                </a:lnTo>
                <a:lnTo>
                  <a:pt x="0" y="535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94" name="Rectangle 98"/>
          <p:cNvSpPr>
            <a:spLocks noChangeArrowheads="1"/>
          </p:cNvSpPr>
          <p:nvPr/>
        </p:nvSpPr>
        <p:spPr bwMode="auto">
          <a:xfrm>
            <a:off x="3487738" y="17113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295" name="Rectangle 99"/>
          <p:cNvSpPr>
            <a:spLocks noChangeArrowheads="1"/>
          </p:cNvSpPr>
          <p:nvPr/>
        </p:nvSpPr>
        <p:spPr bwMode="auto">
          <a:xfrm>
            <a:off x="3487738" y="213677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296" name="Rectangle 100"/>
          <p:cNvSpPr>
            <a:spLocks noChangeArrowheads="1"/>
          </p:cNvSpPr>
          <p:nvPr/>
        </p:nvSpPr>
        <p:spPr bwMode="auto">
          <a:xfrm>
            <a:off x="3487738" y="2541588"/>
            <a:ext cx="2301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297" name="Rectangle 101"/>
          <p:cNvSpPr>
            <a:spLocks noChangeArrowheads="1"/>
          </p:cNvSpPr>
          <p:nvPr/>
        </p:nvSpPr>
        <p:spPr bwMode="auto">
          <a:xfrm>
            <a:off x="3487738" y="2946400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298" name="Rectangle 102"/>
          <p:cNvSpPr>
            <a:spLocks noChangeArrowheads="1"/>
          </p:cNvSpPr>
          <p:nvPr/>
        </p:nvSpPr>
        <p:spPr bwMode="auto">
          <a:xfrm>
            <a:off x="3224213" y="27844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51299" name="Rectangle 103"/>
          <p:cNvSpPr>
            <a:spLocks noChangeArrowheads="1"/>
          </p:cNvSpPr>
          <p:nvPr/>
        </p:nvSpPr>
        <p:spPr bwMode="auto">
          <a:xfrm>
            <a:off x="3263900" y="1408113"/>
            <a:ext cx="2841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51300" name="Rectangle 104"/>
          <p:cNvSpPr>
            <a:spLocks noChangeArrowheads="1"/>
          </p:cNvSpPr>
          <p:nvPr/>
        </p:nvSpPr>
        <p:spPr bwMode="auto">
          <a:xfrm>
            <a:off x="4968875" y="1104900"/>
            <a:ext cx="155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51301" name="Rectangle 105"/>
          <p:cNvSpPr>
            <a:spLocks noChangeArrowheads="1"/>
          </p:cNvSpPr>
          <p:nvPr/>
        </p:nvSpPr>
        <p:spPr bwMode="auto">
          <a:xfrm>
            <a:off x="5678488" y="231933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51302" name="Rectangle 106"/>
          <p:cNvSpPr>
            <a:spLocks noChangeArrowheads="1"/>
          </p:cNvSpPr>
          <p:nvPr/>
        </p:nvSpPr>
        <p:spPr bwMode="auto">
          <a:xfrm>
            <a:off x="4541838" y="337026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grpSp>
        <p:nvGrpSpPr>
          <p:cNvPr id="51303" name="Group 109"/>
          <p:cNvGrpSpPr>
            <a:grpSpLocks/>
          </p:cNvGrpSpPr>
          <p:nvPr/>
        </p:nvGrpSpPr>
        <p:grpSpPr bwMode="auto">
          <a:xfrm>
            <a:off x="4137025" y="3613150"/>
            <a:ext cx="946150" cy="198438"/>
            <a:chOff x="2606" y="2276"/>
            <a:chExt cx="596" cy="125"/>
          </a:xfrm>
        </p:grpSpPr>
        <p:sp>
          <p:nvSpPr>
            <p:cNvPr id="51353" name="Rectangle 107"/>
            <p:cNvSpPr>
              <a:spLocks noChangeArrowheads="1"/>
            </p:cNvSpPr>
            <p:nvPr/>
          </p:nvSpPr>
          <p:spPr bwMode="auto">
            <a:xfrm>
              <a:off x="2606" y="2276"/>
              <a:ext cx="4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K-map for </a:t>
              </a:r>
              <a:endParaRPr lang="en-US" altLang="fa-IR"/>
            </a:p>
          </p:txBody>
        </p:sp>
        <p:sp>
          <p:nvSpPr>
            <p:cNvPr id="51354" name="Rectangle 108"/>
            <p:cNvSpPr>
              <a:spLocks noChangeArrowheads="1"/>
            </p:cNvSpPr>
            <p:nvPr/>
          </p:nvSpPr>
          <p:spPr bwMode="auto">
            <a:xfrm>
              <a:off x="3104" y="2276"/>
              <a:ext cx="9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Y </a:t>
              </a:r>
              <a:endParaRPr lang="en-US" altLang="fa-IR"/>
            </a:p>
          </p:txBody>
        </p:sp>
      </p:grpSp>
      <p:sp>
        <p:nvSpPr>
          <p:cNvPr id="51304" name="Rectangle 110"/>
          <p:cNvSpPr>
            <a:spLocks noChangeArrowheads="1"/>
          </p:cNvSpPr>
          <p:nvPr/>
        </p:nvSpPr>
        <p:spPr bwMode="auto">
          <a:xfrm>
            <a:off x="6369050" y="1206500"/>
            <a:ext cx="265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AB </a:t>
            </a:r>
            <a:endParaRPr lang="en-US" altLang="fa-IR"/>
          </a:p>
        </p:txBody>
      </p:sp>
      <p:sp>
        <p:nvSpPr>
          <p:cNvPr id="51305" name="Rectangle 111"/>
          <p:cNvSpPr>
            <a:spLocks noChangeArrowheads="1"/>
          </p:cNvSpPr>
          <p:nvPr/>
        </p:nvSpPr>
        <p:spPr bwMode="auto">
          <a:xfrm>
            <a:off x="6642100" y="1641475"/>
            <a:ext cx="1785938" cy="16383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306" name="Line 112"/>
          <p:cNvSpPr>
            <a:spLocks noChangeShapeType="1"/>
          </p:cNvSpPr>
          <p:nvPr/>
        </p:nvSpPr>
        <p:spPr bwMode="auto">
          <a:xfrm>
            <a:off x="6632575" y="2481263"/>
            <a:ext cx="178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07" name="Line 113"/>
          <p:cNvSpPr>
            <a:spLocks noChangeShapeType="1"/>
          </p:cNvSpPr>
          <p:nvPr/>
        </p:nvSpPr>
        <p:spPr bwMode="auto">
          <a:xfrm>
            <a:off x="6632575" y="2035175"/>
            <a:ext cx="178593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08" name="Line 114"/>
          <p:cNvSpPr>
            <a:spLocks noChangeShapeType="1"/>
          </p:cNvSpPr>
          <p:nvPr/>
        </p:nvSpPr>
        <p:spPr bwMode="auto">
          <a:xfrm>
            <a:off x="6632575" y="2884488"/>
            <a:ext cx="17859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09" name="Line 115"/>
          <p:cNvSpPr>
            <a:spLocks noChangeShapeType="1"/>
          </p:cNvSpPr>
          <p:nvPr/>
        </p:nvSpPr>
        <p:spPr bwMode="auto">
          <a:xfrm>
            <a:off x="7524750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0" name="Line 116"/>
          <p:cNvSpPr>
            <a:spLocks noChangeShapeType="1"/>
          </p:cNvSpPr>
          <p:nvPr/>
        </p:nvSpPr>
        <p:spPr bwMode="auto">
          <a:xfrm>
            <a:off x="7970838" y="1631950"/>
            <a:ext cx="1587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1" name="Line 117"/>
          <p:cNvSpPr>
            <a:spLocks noChangeShapeType="1"/>
          </p:cNvSpPr>
          <p:nvPr/>
        </p:nvSpPr>
        <p:spPr bwMode="auto">
          <a:xfrm>
            <a:off x="7058025" y="1631950"/>
            <a:ext cx="1588" cy="16383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2" name="Line 118"/>
          <p:cNvSpPr>
            <a:spLocks noChangeShapeType="1"/>
          </p:cNvSpPr>
          <p:nvPr/>
        </p:nvSpPr>
        <p:spPr bwMode="auto">
          <a:xfrm flipH="1" flipV="1">
            <a:off x="6307138" y="1327150"/>
            <a:ext cx="325437" cy="304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13" name="Rectangle 119"/>
          <p:cNvSpPr>
            <a:spLocks noChangeArrowheads="1"/>
          </p:cNvSpPr>
          <p:nvPr/>
        </p:nvSpPr>
        <p:spPr bwMode="auto">
          <a:xfrm>
            <a:off x="6753225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314" name="Rectangle 120"/>
          <p:cNvSpPr>
            <a:spLocks noChangeArrowheads="1"/>
          </p:cNvSpPr>
          <p:nvPr/>
        </p:nvSpPr>
        <p:spPr bwMode="auto">
          <a:xfrm>
            <a:off x="7200900" y="13684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315" name="Rectangle 121"/>
          <p:cNvSpPr>
            <a:spLocks noChangeArrowheads="1"/>
          </p:cNvSpPr>
          <p:nvPr/>
        </p:nvSpPr>
        <p:spPr bwMode="auto">
          <a:xfrm>
            <a:off x="764698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316" name="Rectangle 122"/>
          <p:cNvSpPr>
            <a:spLocks noChangeArrowheads="1"/>
          </p:cNvSpPr>
          <p:nvPr/>
        </p:nvSpPr>
        <p:spPr bwMode="auto">
          <a:xfrm>
            <a:off x="8072438" y="1368425"/>
            <a:ext cx="2301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317" name="Rectangle 123"/>
          <p:cNvSpPr>
            <a:spLocks noChangeArrowheads="1"/>
          </p:cNvSpPr>
          <p:nvPr/>
        </p:nvSpPr>
        <p:spPr bwMode="auto">
          <a:xfrm>
            <a:off x="679450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18" name="Rectangle 124"/>
          <p:cNvSpPr>
            <a:spLocks noChangeArrowheads="1"/>
          </p:cNvSpPr>
          <p:nvPr/>
        </p:nvSpPr>
        <p:spPr bwMode="auto">
          <a:xfrm>
            <a:off x="7240588" y="171132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19" name="Rectangle 125"/>
          <p:cNvSpPr>
            <a:spLocks noChangeArrowheads="1"/>
          </p:cNvSpPr>
          <p:nvPr/>
        </p:nvSpPr>
        <p:spPr bwMode="auto">
          <a:xfrm>
            <a:off x="7686675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0" name="Rectangle 126"/>
          <p:cNvSpPr>
            <a:spLocks noChangeArrowheads="1"/>
          </p:cNvSpPr>
          <p:nvPr/>
        </p:nvSpPr>
        <p:spPr bwMode="auto">
          <a:xfrm>
            <a:off x="8134350" y="17113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1" name="Rectangle 127"/>
          <p:cNvSpPr>
            <a:spLocks noChangeArrowheads="1"/>
          </p:cNvSpPr>
          <p:nvPr/>
        </p:nvSpPr>
        <p:spPr bwMode="auto">
          <a:xfrm>
            <a:off x="679450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2" name="Rectangle 128"/>
          <p:cNvSpPr>
            <a:spLocks noChangeArrowheads="1"/>
          </p:cNvSpPr>
          <p:nvPr/>
        </p:nvSpPr>
        <p:spPr bwMode="auto">
          <a:xfrm>
            <a:off x="7240588" y="2136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3" name="Rectangle 129"/>
          <p:cNvSpPr>
            <a:spLocks noChangeArrowheads="1"/>
          </p:cNvSpPr>
          <p:nvPr/>
        </p:nvSpPr>
        <p:spPr bwMode="auto">
          <a:xfrm>
            <a:off x="7686675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4" name="Rectangle 130"/>
          <p:cNvSpPr>
            <a:spLocks noChangeArrowheads="1"/>
          </p:cNvSpPr>
          <p:nvPr/>
        </p:nvSpPr>
        <p:spPr bwMode="auto">
          <a:xfrm>
            <a:off x="8134350" y="21367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5" name="Rectangle 131"/>
          <p:cNvSpPr>
            <a:spLocks noChangeArrowheads="1"/>
          </p:cNvSpPr>
          <p:nvPr/>
        </p:nvSpPr>
        <p:spPr bwMode="auto">
          <a:xfrm>
            <a:off x="679450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6" name="Rectangle 132"/>
          <p:cNvSpPr>
            <a:spLocks noChangeArrowheads="1"/>
          </p:cNvSpPr>
          <p:nvPr/>
        </p:nvSpPr>
        <p:spPr bwMode="auto">
          <a:xfrm>
            <a:off x="7240588" y="25415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7" name="Rectangle 133"/>
          <p:cNvSpPr>
            <a:spLocks noChangeArrowheads="1"/>
          </p:cNvSpPr>
          <p:nvPr/>
        </p:nvSpPr>
        <p:spPr bwMode="auto">
          <a:xfrm>
            <a:off x="7686675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28" name="Rectangle 134"/>
          <p:cNvSpPr>
            <a:spLocks noChangeArrowheads="1"/>
          </p:cNvSpPr>
          <p:nvPr/>
        </p:nvSpPr>
        <p:spPr bwMode="auto">
          <a:xfrm>
            <a:off x="8134350" y="25415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29" name="Rectangle 135"/>
          <p:cNvSpPr>
            <a:spLocks noChangeArrowheads="1"/>
          </p:cNvSpPr>
          <p:nvPr/>
        </p:nvSpPr>
        <p:spPr bwMode="auto">
          <a:xfrm>
            <a:off x="679450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30" name="Rectangle 136"/>
          <p:cNvSpPr>
            <a:spLocks noChangeArrowheads="1"/>
          </p:cNvSpPr>
          <p:nvPr/>
        </p:nvSpPr>
        <p:spPr bwMode="auto">
          <a:xfrm>
            <a:off x="7240588" y="29464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31" name="Rectangle 137"/>
          <p:cNvSpPr>
            <a:spLocks noChangeArrowheads="1"/>
          </p:cNvSpPr>
          <p:nvPr/>
        </p:nvSpPr>
        <p:spPr bwMode="auto">
          <a:xfrm>
            <a:off x="7686675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1332" name="Rectangle 138"/>
          <p:cNvSpPr>
            <a:spLocks noChangeArrowheads="1"/>
          </p:cNvSpPr>
          <p:nvPr/>
        </p:nvSpPr>
        <p:spPr bwMode="auto">
          <a:xfrm>
            <a:off x="8134350" y="29464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1333" name="Freeform 139"/>
          <p:cNvSpPr>
            <a:spLocks/>
          </p:cNvSpPr>
          <p:nvPr/>
        </p:nvSpPr>
        <p:spPr bwMode="auto">
          <a:xfrm>
            <a:off x="7524750" y="1327150"/>
            <a:ext cx="893763" cy="101600"/>
          </a:xfrm>
          <a:custGeom>
            <a:avLst/>
            <a:gdLst>
              <a:gd name="T0" fmla="*/ 0 w 563"/>
              <a:gd name="T1" fmla="*/ 2147483646 h 64"/>
              <a:gd name="T2" fmla="*/ 0 w 563"/>
              <a:gd name="T3" fmla="*/ 0 h 64"/>
              <a:gd name="T4" fmla="*/ 2147483646 w 563"/>
              <a:gd name="T5" fmla="*/ 0 h 64"/>
              <a:gd name="T6" fmla="*/ 2147483646 w 563"/>
              <a:gd name="T7" fmla="*/ 2147483646 h 64"/>
              <a:gd name="T8" fmla="*/ 0 60000 65536"/>
              <a:gd name="T9" fmla="*/ 0 60000 65536"/>
              <a:gd name="T10" fmla="*/ 0 60000 65536"/>
              <a:gd name="T11" fmla="*/ 0 60000 65536"/>
              <a:gd name="T12" fmla="*/ 0 w 563"/>
              <a:gd name="T13" fmla="*/ 0 h 64"/>
              <a:gd name="T14" fmla="*/ 563 w 563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3" h="64">
                <a:moveTo>
                  <a:pt x="0" y="64"/>
                </a:moveTo>
                <a:lnTo>
                  <a:pt x="0" y="0"/>
                </a:lnTo>
                <a:lnTo>
                  <a:pt x="563" y="0"/>
                </a:lnTo>
                <a:lnTo>
                  <a:pt x="563" y="64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4" name="Freeform 140"/>
          <p:cNvSpPr>
            <a:spLocks/>
          </p:cNvSpPr>
          <p:nvPr/>
        </p:nvSpPr>
        <p:spPr bwMode="auto">
          <a:xfrm>
            <a:off x="6307138" y="2481263"/>
            <a:ext cx="80962" cy="828675"/>
          </a:xfrm>
          <a:custGeom>
            <a:avLst/>
            <a:gdLst>
              <a:gd name="T0" fmla="*/ 2147483646 w 51"/>
              <a:gd name="T1" fmla="*/ 2147483646 h 522"/>
              <a:gd name="T2" fmla="*/ 0 w 51"/>
              <a:gd name="T3" fmla="*/ 2147483646 h 522"/>
              <a:gd name="T4" fmla="*/ 0 w 51"/>
              <a:gd name="T5" fmla="*/ 0 h 522"/>
              <a:gd name="T6" fmla="*/ 2147483646 w 51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22"/>
              <a:gd name="T14" fmla="*/ 51 w 51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22">
                <a:moveTo>
                  <a:pt x="51" y="522"/>
                </a:moveTo>
                <a:lnTo>
                  <a:pt x="0" y="522"/>
                </a:lnTo>
                <a:lnTo>
                  <a:pt x="0" y="0"/>
                </a:lnTo>
                <a:lnTo>
                  <a:pt x="51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5" name="Freeform 141"/>
          <p:cNvSpPr>
            <a:spLocks/>
          </p:cNvSpPr>
          <p:nvPr/>
        </p:nvSpPr>
        <p:spPr bwMode="auto">
          <a:xfrm>
            <a:off x="7058025" y="3309938"/>
            <a:ext cx="912813" cy="80962"/>
          </a:xfrm>
          <a:custGeom>
            <a:avLst/>
            <a:gdLst>
              <a:gd name="T0" fmla="*/ 2147483646 w 575"/>
              <a:gd name="T1" fmla="*/ 0 h 51"/>
              <a:gd name="T2" fmla="*/ 2147483646 w 575"/>
              <a:gd name="T3" fmla="*/ 2147483646 h 51"/>
              <a:gd name="T4" fmla="*/ 0 w 575"/>
              <a:gd name="T5" fmla="*/ 2147483646 h 51"/>
              <a:gd name="T6" fmla="*/ 0 w 575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  <a:gd name="T12" fmla="*/ 0 w 575"/>
              <a:gd name="T13" fmla="*/ 0 h 51"/>
              <a:gd name="T14" fmla="*/ 575 w 575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5" h="51">
                <a:moveTo>
                  <a:pt x="575" y="0"/>
                </a:moveTo>
                <a:lnTo>
                  <a:pt x="575" y="51"/>
                </a:lnTo>
                <a:lnTo>
                  <a:pt x="0" y="51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6" name="Freeform 142"/>
          <p:cNvSpPr>
            <a:spLocks/>
          </p:cNvSpPr>
          <p:nvPr/>
        </p:nvSpPr>
        <p:spPr bwMode="auto">
          <a:xfrm>
            <a:off x="8458200" y="2035175"/>
            <a:ext cx="80963" cy="849313"/>
          </a:xfrm>
          <a:custGeom>
            <a:avLst/>
            <a:gdLst>
              <a:gd name="T0" fmla="*/ 0 w 51"/>
              <a:gd name="T1" fmla="*/ 0 h 535"/>
              <a:gd name="T2" fmla="*/ 2147483646 w 51"/>
              <a:gd name="T3" fmla="*/ 0 h 535"/>
              <a:gd name="T4" fmla="*/ 2147483646 w 51"/>
              <a:gd name="T5" fmla="*/ 2147483646 h 535"/>
              <a:gd name="T6" fmla="*/ 0 w 51"/>
              <a:gd name="T7" fmla="*/ 2147483646 h 535"/>
              <a:gd name="T8" fmla="*/ 0 60000 65536"/>
              <a:gd name="T9" fmla="*/ 0 60000 65536"/>
              <a:gd name="T10" fmla="*/ 0 60000 65536"/>
              <a:gd name="T11" fmla="*/ 0 60000 65536"/>
              <a:gd name="T12" fmla="*/ 0 w 51"/>
              <a:gd name="T13" fmla="*/ 0 h 535"/>
              <a:gd name="T14" fmla="*/ 51 w 51"/>
              <a:gd name="T15" fmla="*/ 535 h 5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" h="535">
                <a:moveTo>
                  <a:pt x="0" y="0"/>
                </a:moveTo>
                <a:lnTo>
                  <a:pt x="51" y="0"/>
                </a:lnTo>
                <a:lnTo>
                  <a:pt x="51" y="535"/>
                </a:lnTo>
                <a:lnTo>
                  <a:pt x="0" y="535"/>
                </a:lnTo>
              </a:path>
            </a:pathLst>
          </a:custGeom>
          <a:noFill/>
          <a:ln w="20638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7" name="Rectangle 143"/>
          <p:cNvSpPr>
            <a:spLocks noChangeArrowheads="1"/>
          </p:cNvSpPr>
          <p:nvPr/>
        </p:nvSpPr>
        <p:spPr bwMode="auto">
          <a:xfrm>
            <a:off x="6388100" y="171132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1338" name="Rectangle 144"/>
          <p:cNvSpPr>
            <a:spLocks noChangeArrowheads="1"/>
          </p:cNvSpPr>
          <p:nvPr/>
        </p:nvSpPr>
        <p:spPr bwMode="auto">
          <a:xfrm>
            <a:off x="6388100" y="2136775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1339" name="Rectangle 145"/>
          <p:cNvSpPr>
            <a:spLocks noChangeArrowheads="1"/>
          </p:cNvSpPr>
          <p:nvPr/>
        </p:nvSpPr>
        <p:spPr bwMode="auto">
          <a:xfrm>
            <a:off x="6388100" y="2541588"/>
            <a:ext cx="2301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1340" name="Rectangle 146"/>
          <p:cNvSpPr>
            <a:spLocks noChangeArrowheads="1"/>
          </p:cNvSpPr>
          <p:nvPr/>
        </p:nvSpPr>
        <p:spPr bwMode="auto">
          <a:xfrm>
            <a:off x="6388100" y="2946400"/>
            <a:ext cx="23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1341" name="Rectangle 147"/>
          <p:cNvSpPr>
            <a:spLocks noChangeArrowheads="1"/>
          </p:cNvSpPr>
          <p:nvPr/>
        </p:nvSpPr>
        <p:spPr bwMode="auto">
          <a:xfrm>
            <a:off x="6124575" y="27844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51342" name="Rectangle 148"/>
          <p:cNvSpPr>
            <a:spLocks noChangeArrowheads="1"/>
          </p:cNvSpPr>
          <p:nvPr/>
        </p:nvSpPr>
        <p:spPr bwMode="auto">
          <a:xfrm>
            <a:off x="6186488" y="1408113"/>
            <a:ext cx="2841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51343" name="Rectangle 149"/>
          <p:cNvSpPr>
            <a:spLocks noChangeArrowheads="1"/>
          </p:cNvSpPr>
          <p:nvPr/>
        </p:nvSpPr>
        <p:spPr bwMode="auto">
          <a:xfrm>
            <a:off x="7889875" y="1104900"/>
            <a:ext cx="155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51344" name="Rectangle 150"/>
          <p:cNvSpPr>
            <a:spLocks noChangeArrowheads="1"/>
          </p:cNvSpPr>
          <p:nvPr/>
        </p:nvSpPr>
        <p:spPr bwMode="auto">
          <a:xfrm>
            <a:off x="8580438" y="2319338"/>
            <a:ext cx="165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51345" name="Rectangle 151"/>
          <p:cNvSpPr>
            <a:spLocks noChangeArrowheads="1"/>
          </p:cNvSpPr>
          <p:nvPr/>
        </p:nvSpPr>
        <p:spPr bwMode="auto">
          <a:xfrm>
            <a:off x="7443788" y="337026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3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grpSp>
        <p:nvGrpSpPr>
          <p:cNvPr id="51346" name="Group 154"/>
          <p:cNvGrpSpPr>
            <a:grpSpLocks/>
          </p:cNvGrpSpPr>
          <p:nvPr/>
        </p:nvGrpSpPr>
        <p:grpSpPr bwMode="auto">
          <a:xfrm>
            <a:off x="7058025" y="3613150"/>
            <a:ext cx="939800" cy="198438"/>
            <a:chOff x="4446" y="2276"/>
            <a:chExt cx="592" cy="125"/>
          </a:xfrm>
        </p:grpSpPr>
        <p:sp>
          <p:nvSpPr>
            <p:cNvPr id="51351" name="Rectangle 152"/>
            <p:cNvSpPr>
              <a:spLocks noChangeArrowheads="1"/>
            </p:cNvSpPr>
            <p:nvPr/>
          </p:nvSpPr>
          <p:spPr bwMode="auto">
            <a:xfrm>
              <a:off x="4446" y="2276"/>
              <a:ext cx="48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K-map for </a:t>
              </a:r>
              <a:endParaRPr lang="en-US" altLang="fa-IR"/>
            </a:p>
          </p:txBody>
        </p:sp>
        <p:sp>
          <p:nvSpPr>
            <p:cNvPr id="51352" name="Rectangle 153"/>
            <p:cNvSpPr>
              <a:spLocks noChangeArrowheads="1"/>
            </p:cNvSpPr>
            <p:nvPr/>
          </p:nvSpPr>
          <p:spPr bwMode="auto">
            <a:xfrm>
              <a:off x="4945" y="2276"/>
              <a:ext cx="9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300" b="0">
                  <a:solidFill>
                    <a:srgbClr val="000000"/>
                  </a:solidFill>
                  <a:latin typeface="Arial" panose="020B0604020202020204" pitchFamily="34" charset="0"/>
                </a:rPr>
                <a:t>Z </a:t>
              </a:r>
              <a:endParaRPr lang="en-US" altLang="fa-IR"/>
            </a:p>
          </p:txBody>
        </p:sp>
      </p:grpSp>
      <p:sp>
        <p:nvSpPr>
          <p:cNvPr id="1232027" name="Rectangle 155"/>
          <p:cNvSpPr>
            <a:spLocks noChangeArrowheads="1"/>
          </p:cNvSpPr>
          <p:nvPr/>
        </p:nvSpPr>
        <p:spPr bwMode="auto">
          <a:xfrm>
            <a:off x="4248150" y="2125663"/>
            <a:ext cx="265113" cy="244475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2028" name="Rectangle 156"/>
          <p:cNvSpPr>
            <a:spLocks noChangeArrowheads="1"/>
          </p:cNvSpPr>
          <p:nvPr/>
        </p:nvSpPr>
        <p:spPr bwMode="auto">
          <a:xfrm>
            <a:off x="4694238" y="1720850"/>
            <a:ext cx="284162" cy="244475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2029" name="Rectangle 157"/>
          <p:cNvSpPr>
            <a:spLocks noChangeArrowheads="1"/>
          </p:cNvSpPr>
          <p:nvPr/>
        </p:nvSpPr>
        <p:spPr bwMode="auto">
          <a:xfrm>
            <a:off x="4248150" y="2955925"/>
            <a:ext cx="265113" cy="242888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2030" name="Rectangle 158"/>
          <p:cNvSpPr>
            <a:spLocks noChangeArrowheads="1"/>
          </p:cNvSpPr>
          <p:nvPr/>
        </p:nvSpPr>
        <p:spPr bwMode="auto">
          <a:xfrm>
            <a:off x="4694238" y="2551113"/>
            <a:ext cx="284162" cy="244475"/>
          </a:xfrm>
          <a:prstGeom prst="rect">
            <a:avLst/>
          </a:prstGeom>
          <a:noFill/>
          <a:ln w="20638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31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31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3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3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3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3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3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3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23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31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231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231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23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7" grpId="0"/>
      <p:bldP spid="1231878" grpId="0"/>
      <p:bldP spid="1231879" grpId="0" animBg="1"/>
      <p:bldP spid="1231883" grpId="0" animBg="1"/>
      <p:bldP spid="1231884" grpId="0" animBg="1"/>
      <p:bldP spid="1231885" grpId="0" animBg="1"/>
      <p:bldP spid="1231886" grpId="0" animBg="1"/>
      <p:bldP spid="1231887" grpId="0" animBg="1"/>
      <p:bldP spid="1231888" grpId="0" animBg="1"/>
      <p:bldP spid="1231889" grpId="0" animBg="1"/>
      <p:bldP spid="1231890" grpId="0" animBg="1"/>
      <p:bldP spid="1231891" grpId="0" animBg="1"/>
      <p:bldP spid="1232027" grpId="0" animBg="1"/>
      <p:bldP spid="1232028" grpId="0" animBg="1"/>
      <p:bldP spid="1232029" grpId="0" animBg="1"/>
      <p:bldP spid="12320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0E7E8E-8385-46F0-8203-B1FFCC9DBDCB}" type="slidenum">
              <a:rPr lang="en-US" altLang="fa-IR" sz="1300" b="0" smtClean="0">
                <a:latin typeface="Arial" panose="020B0604020202020204" pitchFamily="34" charset="0"/>
              </a:rPr>
              <a:pPr/>
              <a:t>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Karnaugh Map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000" smtClean="0"/>
              <a:t>One cell (in K-map) = a row (in truth table)</a:t>
            </a:r>
          </a:p>
          <a:p>
            <a:pPr lvl="1" algn="l" rtl="0" eaLnBrk="1" hangingPunct="1"/>
            <a:r>
              <a:rPr lang="en-US" altLang="fa-IR" sz="2000" smtClean="0"/>
              <a:t>one cell = a minterm (or a maxterm) </a:t>
            </a:r>
          </a:p>
          <a:p>
            <a:pPr lvl="1" algn="l" rtl="0" eaLnBrk="1" hangingPunct="1"/>
            <a:r>
              <a:rPr lang="en-US" altLang="fa-IR" sz="2000" smtClean="0"/>
              <a:t>Multiple-cell areas = product terms (sum terms)</a:t>
            </a:r>
          </a:p>
        </p:txBody>
      </p:sp>
      <p:grpSp>
        <p:nvGrpSpPr>
          <p:cNvPr id="8197" name="Group 6"/>
          <p:cNvGrpSpPr>
            <a:grpSpLocks noChangeAspect="1"/>
          </p:cNvGrpSpPr>
          <p:nvPr/>
        </p:nvGrpSpPr>
        <p:grpSpPr bwMode="auto">
          <a:xfrm>
            <a:off x="1835150" y="2903538"/>
            <a:ext cx="5835650" cy="3549650"/>
            <a:chOff x="1156" y="1829"/>
            <a:chExt cx="3676" cy="2236"/>
          </a:xfrm>
        </p:grpSpPr>
        <p:sp>
          <p:nvSpPr>
            <p:cNvPr id="819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56" y="1829"/>
              <a:ext cx="3628" cy="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323" y="2845"/>
              <a:ext cx="12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323" y="2546"/>
              <a:ext cx="12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323" y="3120"/>
              <a:ext cx="12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3946" y="2271"/>
              <a:ext cx="1" cy="11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4257" y="2271"/>
              <a:ext cx="1" cy="11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3635" y="2271"/>
              <a:ext cx="1" cy="11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H="1" flipV="1">
              <a:off x="3108" y="2068"/>
              <a:ext cx="215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329" y="2277"/>
              <a:ext cx="1233" cy="112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grpSp>
          <p:nvGrpSpPr>
            <p:cNvPr id="8207" name="Group 18"/>
            <p:cNvGrpSpPr>
              <a:grpSpLocks/>
            </p:cNvGrpSpPr>
            <p:nvPr/>
          </p:nvGrpSpPr>
          <p:grpSpPr bwMode="auto">
            <a:xfrm>
              <a:off x="3635" y="3419"/>
              <a:ext cx="623" cy="61"/>
              <a:chOff x="3635" y="3419"/>
              <a:chExt cx="623" cy="61"/>
            </a:xfrm>
          </p:grpSpPr>
          <p:sp>
            <p:nvSpPr>
              <p:cNvPr id="8296" name="Line 15"/>
              <p:cNvSpPr>
                <a:spLocks noChangeShapeType="1"/>
              </p:cNvSpPr>
              <p:nvPr/>
            </p:nvSpPr>
            <p:spPr bwMode="auto">
              <a:xfrm>
                <a:off x="3635" y="3419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97" name="Line 16"/>
              <p:cNvSpPr>
                <a:spLocks noChangeShapeType="1"/>
              </p:cNvSpPr>
              <p:nvPr/>
            </p:nvSpPr>
            <p:spPr bwMode="auto">
              <a:xfrm>
                <a:off x="3635" y="3479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98" name="Line 17"/>
              <p:cNvSpPr>
                <a:spLocks noChangeShapeType="1"/>
              </p:cNvSpPr>
              <p:nvPr/>
            </p:nvSpPr>
            <p:spPr bwMode="auto">
              <a:xfrm>
                <a:off x="4257" y="3419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8208" name="Group 22"/>
            <p:cNvGrpSpPr>
              <a:grpSpLocks/>
            </p:cNvGrpSpPr>
            <p:nvPr/>
          </p:nvGrpSpPr>
          <p:grpSpPr bwMode="auto">
            <a:xfrm>
              <a:off x="3946" y="2056"/>
              <a:ext cx="623" cy="60"/>
              <a:chOff x="3946" y="2056"/>
              <a:chExt cx="623" cy="60"/>
            </a:xfrm>
          </p:grpSpPr>
          <p:sp>
            <p:nvSpPr>
              <p:cNvPr id="8293" name="Line 19"/>
              <p:cNvSpPr>
                <a:spLocks noChangeShapeType="1"/>
              </p:cNvSpPr>
              <p:nvPr/>
            </p:nvSpPr>
            <p:spPr bwMode="auto">
              <a:xfrm flipV="1">
                <a:off x="4568" y="2056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94" name="Line 20"/>
              <p:cNvSpPr>
                <a:spLocks noChangeShapeType="1"/>
              </p:cNvSpPr>
              <p:nvPr/>
            </p:nvSpPr>
            <p:spPr bwMode="auto">
              <a:xfrm flipH="1">
                <a:off x="3946" y="2056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95" name="Line 21"/>
              <p:cNvSpPr>
                <a:spLocks noChangeShapeType="1"/>
              </p:cNvSpPr>
              <p:nvPr/>
            </p:nvSpPr>
            <p:spPr bwMode="auto">
              <a:xfrm flipV="1">
                <a:off x="3946" y="2056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8209" name="Group 26"/>
            <p:cNvGrpSpPr>
              <a:grpSpLocks/>
            </p:cNvGrpSpPr>
            <p:nvPr/>
          </p:nvGrpSpPr>
          <p:grpSpPr bwMode="auto">
            <a:xfrm>
              <a:off x="4592" y="2546"/>
              <a:ext cx="61" cy="575"/>
              <a:chOff x="4592" y="2546"/>
              <a:chExt cx="61" cy="575"/>
            </a:xfrm>
          </p:grpSpPr>
          <p:sp>
            <p:nvSpPr>
              <p:cNvPr id="8290" name="Line 23"/>
              <p:cNvSpPr>
                <a:spLocks noChangeShapeType="1"/>
              </p:cNvSpPr>
              <p:nvPr/>
            </p:nvSpPr>
            <p:spPr bwMode="auto">
              <a:xfrm>
                <a:off x="4592" y="3120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91" name="Line 24"/>
              <p:cNvSpPr>
                <a:spLocks noChangeShapeType="1"/>
              </p:cNvSpPr>
              <p:nvPr/>
            </p:nvSpPr>
            <p:spPr bwMode="auto">
              <a:xfrm flipV="1">
                <a:off x="4652" y="2546"/>
                <a:ext cx="1" cy="574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92" name="Line 25"/>
              <p:cNvSpPr>
                <a:spLocks noChangeShapeType="1"/>
              </p:cNvSpPr>
              <p:nvPr/>
            </p:nvSpPr>
            <p:spPr bwMode="auto">
              <a:xfrm>
                <a:off x="4592" y="2546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8210" name="Group 30"/>
            <p:cNvGrpSpPr>
              <a:grpSpLocks/>
            </p:cNvGrpSpPr>
            <p:nvPr/>
          </p:nvGrpSpPr>
          <p:grpSpPr bwMode="auto">
            <a:xfrm>
              <a:off x="3108" y="2845"/>
              <a:ext cx="60" cy="575"/>
              <a:chOff x="3108" y="2845"/>
              <a:chExt cx="60" cy="575"/>
            </a:xfrm>
          </p:grpSpPr>
          <p:sp>
            <p:nvSpPr>
              <p:cNvPr id="8287" name="Line 27"/>
              <p:cNvSpPr>
                <a:spLocks noChangeShapeType="1"/>
              </p:cNvSpPr>
              <p:nvPr/>
            </p:nvSpPr>
            <p:spPr bwMode="auto">
              <a:xfrm flipH="1">
                <a:off x="3108" y="3419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88" name="Line 28"/>
              <p:cNvSpPr>
                <a:spLocks noChangeShapeType="1"/>
              </p:cNvSpPr>
              <p:nvPr/>
            </p:nvSpPr>
            <p:spPr bwMode="auto">
              <a:xfrm flipV="1">
                <a:off x="3108" y="2845"/>
                <a:ext cx="1" cy="574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89" name="Line 29"/>
              <p:cNvSpPr>
                <a:spLocks noChangeShapeType="1"/>
              </p:cNvSpPr>
              <p:nvPr/>
            </p:nvSpPr>
            <p:spPr bwMode="auto">
              <a:xfrm flipH="1">
                <a:off x="3108" y="2845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8211" name="Rectangle 31"/>
            <p:cNvSpPr>
              <a:spLocks noChangeArrowheads="1"/>
            </p:cNvSpPr>
            <p:nvPr/>
          </p:nvSpPr>
          <p:spPr bwMode="auto">
            <a:xfrm>
              <a:off x="1413" y="2098"/>
              <a:ext cx="599" cy="5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2" name="Line 32"/>
            <p:cNvSpPr>
              <a:spLocks noChangeShapeType="1"/>
            </p:cNvSpPr>
            <p:nvPr/>
          </p:nvSpPr>
          <p:spPr bwMode="auto">
            <a:xfrm>
              <a:off x="1407" y="2379"/>
              <a:ext cx="5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3" name="Line 33"/>
            <p:cNvSpPr>
              <a:spLocks noChangeShapeType="1"/>
            </p:cNvSpPr>
            <p:nvPr/>
          </p:nvSpPr>
          <p:spPr bwMode="auto">
            <a:xfrm>
              <a:off x="1707" y="2092"/>
              <a:ext cx="1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4" name="Line 34"/>
            <p:cNvSpPr>
              <a:spLocks noChangeShapeType="1"/>
            </p:cNvSpPr>
            <p:nvPr/>
          </p:nvSpPr>
          <p:spPr bwMode="auto">
            <a:xfrm flipH="1" flipV="1">
              <a:off x="1240" y="1925"/>
              <a:ext cx="179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5" name="Rectangle 35"/>
            <p:cNvSpPr>
              <a:spLocks noChangeArrowheads="1"/>
            </p:cNvSpPr>
            <p:nvPr/>
          </p:nvSpPr>
          <p:spPr bwMode="auto">
            <a:xfrm>
              <a:off x="1437" y="3150"/>
              <a:ext cx="1246" cy="5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6" name="Line 36"/>
            <p:cNvSpPr>
              <a:spLocks noChangeShapeType="1"/>
            </p:cNvSpPr>
            <p:nvPr/>
          </p:nvSpPr>
          <p:spPr bwMode="auto">
            <a:xfrm>
              <a:off x="1431" y="3431"/>
              <a:ext cx="124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7" name="Line 37"/>
            <p:cNvSpPr>
              <a:spLocks noChangeShapeType="1"/>
            </p:cNvSpPr>
            <p:nvPr/>
          </p:nvSpPr>
          <p:spPr bwMode="auto">
            <a:xfrm>
              <a:off x="1731" y="3144"/>
              <a:ext cx="1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8" name="Line 38"/>
            <p:cNvSpPr>
              <a:spLocks noChangeShapeType="1"/>
            </p:cNvSpPr>
            <p:nvPr/>
          </p:nvSpPr>
          <p:spPr bwMode="auto">
            <a:xfrm flipH="1" flipV="1">
              <a:off x="1252" y="2977"/>
              <a:ext cx="179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9" name="Line 39"/>
            <p:cNvSpPr>
              <a:spLocks noChangeShapeType="1"/>
            </p:cNvSpPr>
            <p:nvPr/>
          </p:nvSpPr>
          <p:spPr bwMode="auto">
            <a:xfrm>
              <a:off x="2042" y="3144"/>
              <a:ext cx="1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0" name="Line 40"/>
            <p:cNvSpPr>
              <a:spLocks noChangeShapeType="1"/>
            </p:cNvSpPr>
            <p:nvPr/>
          </p:nvSpPr>
          <p:spPr bwMode="auto">
            <a:xfrm>
              <a:off x="2365" y="3144"/>
              <a:ext cx="1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8221" name="Group 44"/>
            <p:cNvGrpSpPr>
              <a:grpSpLocks/>
            </p:cNvGrpSpPr>
            <p:nvPr/>
          </p:nvGrpSpPr>
          <p:grpSpPr bwMode="auto">
            <a:xfrm>
              <a:off x="2030" y="2965"/>
              <a:ext cx="624" cy="60"/>
              <a:chOff x="2030" y="2965"/>
              <a:chExt cx="624" cy="60"/>
            </a:xfrm>
          </p:grpSpPr>
          <p:sp>
            <p:nvSpPr>
              <p:cNvPr id="8284" name="Line 41"/>
              <p:cNvSpPr>
                <a:spLocks noChangeShapeType="1"/>
              </p:cNvSpPr>
              <p:nvPr/>
            </p:nvSpPr>
            <p:spPr bwMode="auto">
              <a:xfrm flipV="1">
                <a:off x="2653" y="2965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85" name="Line 42"/>
              <p:cNvSpPr>
                <a:spLocks noChangeShapeType="1"/>
              </p:cNvSpPr>
              <p:nvPr/>
            </p:nvSpPr>
            <p:spPr bwMode="auto">
              <a:xfrm flipH="1">
                <a:off x="2030" y="2965"/>
                <a:ext cx="623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86" name="Line 43"/>
              <p:cNvSpPr>
                <a:spLocks noChangeShapeType="1"/>
              </p:cNvSpPr>
              <p:nvPr/>
            </p:nvSpPr>
            <p:spPr bwMode="auto">
              <a:xfrm flipV="1">
                <a:off x="2030" y="2965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8222" name="Group 48"/>
            <p:cNvGrpSpPr>
              <a:grpSpLocks/>
            </p:cNvGrpSpPr>
            <p:nvPr/>
          </p:nvGrpSpPr>
          <p:grpSpPr bwMode="auto">
            <a:xfrm>
              <a:off x="1731" y="3730"/>
              <a:ext cx="623" cy="61"/>
              <a:chOff x="1731" y="3730"/>
              <a:chExt cx="623" cy="61"/>
            </a:xfrm>
          </p:grpSpPr>
          <p:sp>
            <p:nvSpPr>
              <p:cNvPr id="8281" name="Line 45"/>
              <p:cNvSpPr>
                <a:spLocks noChangeShapeType="1"/>
              </p:cNvSpPr>
              <p:nvPr/>
            </p:nvSpPr>
            <p:spPr bwMode="auto">
              <a:xfrm>
                <a:off x="1731" y="3730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82" name="Line 46"/>
              <p:cNvSpPr>
                <a:spLocks noChangeShapeType="1"/>
              </p:cNvSpPr>
              <p:nvPr/>
            </p:nvSpPr>
            <p:spPr bwMode="auto">
              <a:xfrm>
                <a:off x="1731" y="3790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8283" name="Line 47"/>
              <p:cNvSpPr>
                <a:spLocks noChangeShapeType="1"/>
              </p:cNvSpPr>
              <p:nvPr/>
            </p:nvSpPr>
            <p:spPr bwMode="auto">
              <a:xfrm>
                <a:off x="2353" y="3730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8223" name="Rectangle 49"/>
            <p:cNvSpPr>
              <a:spLocks noChangeArrowheads="1"/>
            </p:cNvSpPr>
            <p:nvPr/>
          </p:nvSpPr>
          <p:spPr bwMode="auto">
            <a:xfrm>
              <a:off x="1312" y="1841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 b="0"/>
            </a:p>
          </p:txBody>
        </p:sp>
        <p:sp>
          <p:nvSpPr>
            <p:cNvPr id="8224" name="Rectangle 50"/>
            <p:cNvSpPr>
              <a:spLocks noChangeArrowheads="1"/>
            </p:cNvSpPr>
            <p:nvPr/>
          </p:nvSpPr>
          <p:spPr bwMode="auto">
            <a:xfrm>
              <a:off x="1156" y="1972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 b="0"/>
            </a:p>
          </p:txBody>
        </p:sp>
        <p:sp>
          <p:nvSpPr>
            <p:cNvPr id="8225" name="Rectangle 51"/>
            <p:cNvSpPr>
              <a:spLocks noChangeArrowheads="1"/>
            </p:cNvSpPr>
            <p:nvPr/>
          </p:nvSpPr>
          <p:spPr bwMode="auto">
            <a:xfrm>
              <a:off x="1515" y="193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8226" name="Rectangle 52"/>
            <p:cNvSpPr>
              <a:spLocks noChangeArrowheads="1"/>
            </p:cNvSpPr>
            <p:nvPr/>
          </p:nvSpPr>
          <p:spPr bwMode="auto">
            <a:xfrm>
              <a:off x="1838" y="193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8227" name="Rectangle 53"/>
            <p:cNvSpPr>
              <a:spLocks noChangeArrowheads="1"/>
            </p:cNvSpPr>
            <p:nvPr/>
          </p:nvSpPr>
          <p:spPr bwMode="auto">
            <a:xfrm>
              <a:off x="1300" y="2175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8228" name="Rectangle 54"/>
            <p:cNvSpPr>
              <a:spLocks noChangeArrowheads="1"/>
            </p:cNvSpPr>
            <p:nvPr/>
          </p:nvSpPr>
          <p:spPr bwMode="auto">
            <a:xfrm>
              <a:off x="1300" y="247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8229" name="Rectangle 55"/>
            <p:cNvSpPr>
              <a:spLocks noChangeArrowheads="1"/>
            </p:cNvSpPr>
            <p:nvPr/>
          </p:nvSpPr>
          <p:spPr bwMode="auto">
            <a:xfrm>
              <a:off x="1599" y="2271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8230" name="Rectangle 56"/>
            <p:cNvSpPr>
              <a:spLocks noChangeArrowheads="1"/>
            </p:cNvSpPr>
            <p:nvPr/>
          </p:nvSpPr>
          <p:spPr bwMode="auto">
            <a:xfrm>
              <a:off x="1599" y="253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8231" name="Rectangle 57"/>
            <p:cNvSpPr>
              <a:spLocks noChangeArrowheads="1"/>
            </p:cNvSpPr>
            <p:nvPr/>
          </p:nvSpPr>
          <p:spPr bwMode="auto">
            <a:xfrm>
              <a:off x="1898" y="2271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2 </a:t>
              </a:r>
              <a:endParaRPr lang="en-US" altLang="fa-IR" b="0"/>
            </a:p>
          </p:txBody>
        </p:sp>
        <p:sp>
          <p:nvSpPr>
            <p:cNvPr id="8232" name="Rectangle 58"/>
            <p:cNvSpPr>
              <a:spLocks noChangeArrowheads="1"/>
            </p:cNvSpPr>
            <p:nvPr/>
          </p:nvSpPr>
          <p:spPr bwMode="auto">
            <a:xfrm>
              <a:off x="1898" y="253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3 </a:t>
              </a:r>
              <a:endParaRPr lang="en-US" altLang="fa-IR" b="0"/>
            </a:p>
          </p:txBody>
        </p:sp>
        <p:sp>
          <p:nvSpPr>
            <p:cNvPr id="8233" name="Rectangle 59"/>
            <p:cNvSpPr>
              <a:spLocks noChangeArrowheads="1"/>
            </p:cNvSpPr>
            <p:nvPr/>
          </p:nvSpPr>
          <p:spPr bwMode="auto">
            <a:xfrm>
              <a:off x="1635" y="3323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8234" name="Rectangle 60"/>
            <p:cNvSpPr>
              <a:spLocks noChangeArrowheads="1"/>
            </p:cNvSpPr>
            <p:nvPr/>
          </p:nvSpPr>
          <p:spPr bwMode="auto">
            <a:xfrm>
              <a:off x="1635" y="358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8235" name="Rectangle 61"/>
            <p:cNvSpPr>
              <a:spLocks noChangeArrowheads="1"/>
            </p:cNvSpPr>
            <p:nvPr/>
          </p:nvSpPr>
          <p:spPr bwMode="auto">
            <a:xfrm>
              <a:off x="1934" y="3323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2 </a:t>
              </a:r>
              <a:endParaRPr lang="en-US" altLang="fa-IR" b="0"/>
            </a:p>
          </p:txBody>
        </p:sp>
        <p:sp>
          <p:nvSpPr>
            <p:cNvPr id="8236" name="Rectangle 62"/>
            <p:cNvSpPr>
              <a:spLocks noChangeArrowheads="1"/>
            </p:cNvSpPr>
            <p:nvPr/>
          </p:nvSpPr>
          <p:spPr bwMode="auto">
            <a:xfrm>
              <a:off x="1934" y="358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3 </a:t>
              </a:r>
              <a:endParaRPr lang="en-US" altLang="fa-IR" b="0"/>
            </a:p>
          </p:txBody>
        </p:sp>
        <p:sp>
          <p:nvSpPr>
            <p:cNvPr id="8237" name="Rectangle 63"/>
            <p:cNvSpPr>
              <a:spLocks noChangeArrowheads="1"/>
            </p:cNvSpPr>
            <p:nvPr/>
          </p:nvSpPr>
          <p:spPr bwMode="auto">
            <a:xfrm>
              <a:off x="2270" y="3323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6 </a:t>
              </a:r>
              <a:endParaRPr lang="en-US" altLang="fa-IR" b="0"/>
            </a:p>
          </p:txBody>
        </p:sp>
        <p:sp>
          <p:nvSpPr>
            <p:cNvPr id="8238" name="Rectangle 64"/>
            <p:cNvSpPr>
              <a:spLocks noChangeArrowheads="1"/>
            </p:cNvSpPr>
            <p:nvPr/>
          </p:nvSpPr>
          <p:spPr bwMode="auto">
            <a:xfrm>
              <a:off x="2270" y="358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7 </a:t>
              </a:r>
              <a:endParaRPr lang="en-US" altLang="fa-IR" b="0"/>
            </a:p>
          </p:txBody>
        </p:sp>
        <p:sp>
          <p:nvSpPr>
            <p:cNvPr id="8239" name="Rectangle 65"/>
            <p:cNvSpPr>
              <a:spLocks noChangeArrowheads="1"/>
            </p:cNvSpPr>
            <p:nvPr/>
          </p:nvSpPr>
          <p:spPr bwMode="auto">
            <a:xfrm>
              <a:off x="2569" y="3323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4 </a:t>
              </a:r>
              <a:endParaRPr lang="en-US" altLang="fa-IR" b="0"/>
            </a:p>
          </p:txBody>
        </p:sp>
        <p:sp>
          <p:nvSpPr>
            <p:cNvPr id="8240" name="Rectangle 66"/>
            <p:cNvSpPr>
              <a:spLocks noChangeArrowheads="1"/>
            </p:cNvSpPr>
            <p:nvPr/>
          </p:nvSpPr>
          <p:spPr bwMode="auto">
            <a:xfrm>
              <a:off x="2569" y="3586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5 </a:t>
              </a:r>
              <a:endParaRPr lang="en-US" altLang="fa-IR" b="0"/>
            </a:p>
          </p:txBody>
        </p:sp>
        <p:sp>
          <p:nvSpPr>
            <p:cNvPr id="8241" name="Rectangle 67"/>
            <p:cNvSpPr>
              <a:spLocks noChangeArrowheads="1"/>
            </p:cNvSpPr>
            <p:nvPr/>
          </p:nvSpPr>
          <p:spPr bwMode="auto">
            <a:xfrm>
              <a:off x="1336" y="2893"/>
              <a:ext cx="19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AB </a:t>
              </a:r>
              <a:endParaRPr lang="en-US" altLang="fa-IR" b="0"/>
            </a:p>
          </p:txBody>
        </p:sp>
        <p:sp>
          <p:nvSpPr>
            <p:cNvPr id="8242" name="Rectangle 68"/>
            <p:cNvSpPr>
              <a:spLocks noChangeArrowheads="1"/>
            </p:cNvSpPr>
            <p:nvPr/>
          </p:nvSpPr>
          <p:spPr bwMode="auto">
            <a:xfrm>
              <a:off x="1192" y="3012"/>
              <a:ext cx="1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 </a:t>
              </a:r>
              <a:endParaRPr lang="en-US" altLang="fa-IR" b="0"/>
            </a:p>
          </p:txBody>
        </p:sp>
        <p:sp>
          <p:nvSpPr>
            <p:cNvPr id="8243" name="Rectangle 69"/>
            <p:cNvSpPr>
              <a:spLocks noChangeArrowheads="1"/>
            </p:cNvSpPr>
            <p:nvPr/>
          </p:nvSpPr>
          <p:spPr bwMode="auto">
            <a:xfrm>
              <a:off x="3539" y="242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8244" name="Rectangle 70"/>
            <p:cNvSpPr>
              <a:spLocks noChangeArrowheads="1"/>
            </p:cNvSpPr>
            <p:nvPr/>
          </p:nvSpPr>
          <p:spPr bwMode="auto">
            <a:xfrm>
              <a:off x="3539" y="273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8245" name="Rectangle 71"/>
            <p:cNvSpPr>
              <a:spLocks noChangeArrowheads="1"/>
            </p:cNvSpPr>
            <p:nvPr/>
          </p:nvSpPr>
          <p:spPr bwMode="auto">
            <a:xfrm>
              <a:off x="3539" y="3000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3 </a:t>
              </a:r>
              <a:endParaRPr lang="en-US" altLang="fa-IR" b="0"/>
            </a:p>
          </p:txBody>
        </p:sp>
        <p:sp>
          <p:nvSpPr>
            <p:cNvPr id="8246" name="Rectangle 72"/>
            <p:cNvSpPr>
              <a:spLocks noChangeArrowheads="1"/>
            </p:cNvSpPr>
            <p:nvPr/>
          </p:nvSpPr>
          <p:spPr bwMode="auto">
            <a:xfrm>
              <a:off x="3539" y="326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2 </a:t>
              </a:r>
              <a:endParaRPr lang="en-US" altLang="fa-IR" b="0"/>
            </a:p>
          </p:txBody>
        </p:sp>
        <p:sp>
          <p:nvSpPr>
            <p:cNvPr id="8247" name="Rectangle 73"/>
            <p:cNvSpPr>
              <a:spLocks noChangeArrowheads="1"/>
            </p:cNvSpPr>
            <p:nvPr/>
          </p:nvSpPr>
          <p:spPr bwMode="auto">
            <a:xfrm>
              <a:off x="3850" y="242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4 </a:t>
              </a:r>
              <a:endParaRPr lang="en-US" altLang="fa-IR" b="0"/>
            </a:p>
          </p:txBody>
        </p:sp>
        <p:sp>
          <p:nvSpPr>
            <p:cNvPr id="8248" name="Rectangle 74"/>
            <p:cNvSpPr>
              <a:spLocks noChangeArrowheads="1"/>
            </p:cNvSpPr>
            <p:nvPr/>
          </p:nvSpPr>
          <p:spPr bwMode="auto">
            <a:xfrm>
              <a:off x="3850" y="273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5 </a:t>
              </a:r>
              <a:endParaRPr lang="en-US" altLang="fa-IR" b="0"/>
            </a:p>
          </p:txBody>
        </p:sp>
        <p:sp>
          <p:nvSpPr>
            <p:cNvPr id="8249" name="Rectangle 75"/>
            <p:cNvSpPr>
              <a:spLocks noChangeArrowheads="1"/>
            </p:cNvSpPr>
            <p:nvPr/>
          </p:nvSpPr>
          <p:spPr bwMode="auto">
            <a:xfrm>
              <a:off x="3850" y="3000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7 </a:t>
              </a:r>
              <a:endParaRPr lang="en-US" altLang="fa-IR" b="0"/>
            </a:p>
          </p:txBody>
        </p:sp>
        <p:sp>
          <p:nvSpPr>
            <p:cNvPr id="8250" name="Rectangle 76"/>
            <p:cNvSpPr>
              <a:spLocks noChangeArrowheads="1"/>
            </p:cNvSpPr>
            <p:nvPr/>
          </p:nvSpPr>
          <p:spPr bwMode="auto">
            <a:xfrm>
              <a:off x="3850" y="3264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6 </a:t>
              </a:r>
              <a:endParaRPr lang="en-US" altLang="fa-IR" b="0"/>
            </a:p>
          </p:txBody>
        </p:sp>
        <p:sp>
          <p:nvSpPr>
            <p:cNvPr id="8251" name="Rectangle 77"/>
            <p:cNvSpPr>
              <a:spLocks noChangeArrowheads="1"/>
            </p:cNvSpPr>
            <p:nvPr/>
          </p:nvSpPr>
          <p:spPr bwMode="auto">
            <a:xfrm>
              <a:off x="4125" y="2427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12 </a:t>
              </a:r>
              <a:endParaRPr lang="en-US" altLang="fa-IR" b="0"/>
            </a:p>
          </p:txBody>
        </p:sp>
        <p:sp>
          <p:nvSpPr>
            <p:cNvPr id="8252" name="Rectangle 78"/>
            <p:cNvSpPr>
              <a:spLocks noChangeArrowheads="1"/>
            </p:cNvSpPr>
            <p:nvPr/>
          </p:nvSpPr>
          <p:spPr bwMode="auto">
            <a:xfrm>
              <a:off x="4125" y="2737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13 </a:t>
              </a:r>
              <a:endParaRPr lang="en-US" altLang="fa-IR" b="0"/>
            </a:p>
          </p:txBody>
        </p:sp>
        <p:sp>
          <p:nvSpPr>
            <p:cNvPr id="8253" name="Rectangle 79"/>
            <p:cNvSpPr>
              <a:spLocks noChangeArrowheads="1"/>
            </p:cNvSpPr>
            <p:nvPr/>
          </p:nvSpPr>
          <p:spPr bwMode="auto">
            <a:xfrm>
              <a:off x="4125" y="3000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15 </a:t>
              </a:r>
              <a:endParaRPr lang="en-US" altLang="fa-IR" b="0"/>
            </a:p>
          </p:txBody>
        </p:sp>
        <p:sp>
          <p:nvSpPr>
            <p:cNvPr id="8254" name="Rectangle 80"/>
            <p:cNvSpPr>
              <a:spLocks noChangeArrowheads="1"/>
            </p:cNvSpPr>
            <p:nvPr/>
          </p:nvSpPr>
          <p:spPr bwMode="auto">
            <a:xfrm>
              <a:off x="4125" y="326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14 </a:t>
              </a:r>
              <a:endParaRPr lang="en-US" altLang="fa-IR" b="0"/>
            </a:p>
          </p:txBody>
        </p:sp>
        <p:sp>
          <p:nvSpPr>
            <p:cNvPr id="8255" name="Rectangle 81"/>
            <p:cNvSpPr>
              <a:spLocks noChangeArrowheads="1"/>
            </p:cNvSpPr>
            <p:nvPr/>
          </p:nvSpPr>
          <p:spPr bwMode="auto">
            <a:xfrm>
              <a:off x="4449" y="242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8 </a:t>
              </a:r>
              <a:endParaRPr lang="en-US" altLang="fa-IR" b="0"/>
            </a:p>
          </p:txBody>
        </p:sp>
        <p:sp>
          <p:nvSpPr>
            <p:cNvPr id="8256" name="Rectangle 82"/>
            <p:cNvSpPr>
              <a:spLocks noChangeArrowheads="1"/>
            </p:cNvSpPr>
            <p:nvPr/>
          </p:nvSpPr>
          <p:spPr bwMode="auto">
            <a:xfrm>
              <a:off x="4449" y="2737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9 </a:t>
              </a:r>
              <a:endParaRPr lang="en-US" altLang="fa-IR" b="0"/>
            </a:p>
          </p:txBody>
        </p:sp>
        <p:sp>
          <p:nvSpPr>
            <p:cNvPr id="8257" name="Rectangle 83"/>
            <p:cNvSpPr>
              <a:spLocks noChangeArrowheads="1"/>
            </p:cNvSpPr>
            <p:nvPr/>
          </p:nvSpPr>
          <p:spPr bwMode="auto">
            <a:xfrm>
              <a:off x="4437" y="3000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8258" name="Rectangle 84"/>
            <p:cNvSpPr>
              <a:spLocks noChangeArrowheads="1"/>
            </p:cNvSpPr>
            <p:nvPr/>
          </p:nvSpPr>
          <p:spPr bwMode="auto">
            <a:xfrm>
              <a:off x="4437" y="326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8259" name="Rectangle 85"/>
            <p:cNvSpPr>
              <a:spLocks noChangeArrowheads="1"/>
            </p:cNvSpPr>
            <p:nvPr/>
          </p:nvSpPr>
          <p:spPr bwMode="auto">
            <a:xfrm>
              <a:off x="2270" y="2833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 b="0"/>
            </a:p>
          </p:txBody>
        </p:sp>
        <p:sp>
          <p:nvSpPr>
            <p:cNvPr id="8260" name="Rectangle 86"/>
            <p:cNvSpPr>
              <a:spLocks noChangeArrowheads="1"/>
            </p:cNvSpPr>
            <p:nvPr/>
          </p:nvSpPr>
          <p:spPr bwMode="auto">
            <a:xfrm>
              <a:off x="2030" y="3814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 b="0"/>
            </a:p>
          </p:txBody>
        </p:sp>
        <p:sp>
          <p:nvSpPr>
            <p:cNvPr id="8261" name="Rectangle 87"/>
            <p:cNvSpPr>
              <a:spLocks noChangeArrowheads="1"/>
            </p:cNvSpPr>
            <p:nvPr/>
          </p:nvSpPr>
          <p:spPr bwMode="auto">
            <a:xfrm>
              <a:off x="3168" y="2020"/>
              <a:ext cx="19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AB </a:t>
              </a:r>
              <a:endParaRPr lang="en-US" altLang="fa-IR" b="0"/>
            </a:p>
          </p:txBody>
        </p:sp>
        <p:sp>
          <p:nvSpPr>
            <p:cNvPr id="8262" name="Rectangle 88"/>
            <p:cNvSpPr>
              <a:spLocks noChangeArrowheads="1"/>
            </p:cNvSpPr>
            <p:nvPr/>
          </p:nvSpPr>
          <p:spPr bwMode="auto">
            <a:xfrm>
              <a:off x="3048" y="2163"/>
              <a:ext cx="216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CD </a:t>
              </a:r>
              <a:endParaRPr lang="en-US" altLang="fa-IR" b="0"/>
            </a:p>
          </p:txBody>
        </p:sp>
        <p:sp>
          <p:nvSpPr>
            <p:cNvPr id="8263" name="Rectangle 89"/>
            <p:cNvSpPr>
              <a:spLocks noChangeArrowheads="1"/>
            </p:cNvSpPr>
            <p:nvPr/>
          </p:nvSpPr>
          <p:spPr bwMode="auto">
            <a:xfrm>
              <a:off x="4185" y="1936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 b="0"/>
            </a:p>
          </p:txBody>
        </p:sp>
        <p:sp>
          <p:nvSpPr>
            <p:cNvPr id="8264" name="Rectangle 90"/>
            <p:cNvSpPr>
              <a:spLocks noChangeArrowheads="1"/>
            </p:cNvSpPr>
            <p:nvPr/>
          </p:nvSpPr>
          <p:spPr bwMode="auto">
            <a:xfrm>
              <a:off x="1527" y="302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8265" name="Rectangle 91"/>
            <p:cNvSpPr>
              <a:spLocks noChangeArrowheads="1"/>
            </p:cNvSpPr>
            <p:nvPr/>
          </p:nvSpPr>
          <p:spPr bwMode="auto">
            <a:xfrm>
              <a:off x="1850" y="302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8266" name="Rectangle 92"/>
            <p:cNvSpPr>
              <a:spLocks noChangeArrowheads="1"/>
            </p:cNvSpPr>
            <p:nvPr/>
          </p:nvSpPr>
          <p:spPr bwMode="auto">
            <a:xfrm>
              <a:off x="2162" y="302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8267" name="Rectangle 93"/>
            <p:cNvSpPr>
              <a:spLocks noChangeArrowheads="1"/>
            </p:cNvSpPr>
            <p:nvPr/>
          </p:nvSpPr>
          <p:spPr bwMode="auto">
            <a:xfrm>
              <a:off x="2485" y="3024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8268" name="Rectangle 94"/>
            <p:cNvSpPr>
              <a:spLocks noChangeArrowheads="1"/>
            </p:cNvSpPr>
            <p:nvPr/>
          </p:nvSpPr>
          <p:spPr bwMode="auto">
            <a:xfrm>
              <a:off x="1336" y="3228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8269" name="Rectangle 95"/>
            <p:cNvSpPr>
              <a:spLocks noChangeArrowheads="1"/>
            </p:cNvSpPr>
            <p:nvPr/>
          </p:nvSpPr>
          <p:spPr bwMode="auto">
            <a:xfrm>
              <a:off x="1336" y="3539"/>
              <a:ext cx="120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8270" name="Rectangle 96"/>
            <p:cNvSpPr>
              <a:spLocks noChangeArrowheads="1"/>
            </p:cNvSpPr>
            <p:nvPr/>
          </p:nvSpPr>
          <p:spPr bwMode="auto">
            <a:xfrm>
              <a:off x="3395" y="2128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8271" name="Rectangle 97"/>
            <p:cNvSpPr>
              <a:spLocks noChangeArrowheads="1"/>
            </p:cNvSpPr>
            <p:nvPr/>
          </p:nvSpPr>
          <p:spPr bwMode="auto">
            <a:xfrm>
              <a:off x="3718" y="2128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8272" name="Rectangle 98"/>
            <p:cNvSpPr>
              <a:spLocks noChangeArrowheads="1"/>
            </p:cNvSpPr>
            <p:nvPr/>
          </p:nvSpPr>
          <p:spPr bwMode="auto">
            <a:xfrm>
              <a:off x="4042" y="2128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8273" name="Rectangle 99"/>
            <p:cNvSpPr>
              <a:spLocks noChangeArrowheads="1"/>
            </p:cNvSpPr>
            <p:nvPr/>
          </p:nvSpPr>
          <p:spPr bwMode="auto">
            <a:xfrm>
              <a:off x="4365" y="212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8274" name="Rectangle 100"/>
            <p:cNvSpPr>
              <a:spLocks noChangeArrowheads="1"/>
            </p:cNvSpPr>
            <p:nvPr/>
          </p:nvSpPr>
          <p:spPr bwMode="auto">
            <a:xfrm>
              <a:off x="3168" y="2343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8275" name="Rectangle 101"/>
            <p:cNvSpPr>
              <a:spLocks noChangeArrowheads="1"/>
            </p:cNvSpPr>
            <p:nvPr/>
          </p:nvSpPr>
          <p:spPr bwMode="auto">
            <a:xfrm>
              <a:off x="3168" y="2642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8276" name="Rectangle 102"/>
            <p:cNvSpPr>
              <a:spLocks noChangeArrowheads="1"/>
            </p:cNvSpPr>
            <p:nvPr/>
          </p:nvSpPr>
          <p:spPr bwMode="auto">
            <a:xfrm>
              <a:off x="3168" y="2917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8277" name="Rectangle 103"/>
            <p:cNvSpPr>
              <a:spLocks noChangeArrowheads="1"/>
            </p:cNvSpPr>
            <p:nvPr/>
          </p:nvSpPr>
          <p:spPr bwMode="auto">
            <a:xfrm>
              <a:off x="3168" y="3192"/>
              <a:ext cx="1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8278" name="Rectangle 104"/>
            <p:cNvSpPr>
              <a:spLocks noChangeArrowheads="1"/>
            </p:cNvSpPr>
            <p:nvPr/>
          </p:nvSpPr>
          <p:spPr bwMode="auto">
            <a:xfrm>
              <a:off x="2976" y="3060"/>
              <a:ext cx="1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 </a:t>
              </a:r>
              <a:endParaRPr lang="en-US" altLang="fa-IR" b="0"/>
            </a:p>
          </p:txBody>
        </p:sp>
        <p:sp>
          <p:nvSpPr>
            <p:cNvPr id="8279" name="Rectangle 105"/>
            <p:cNvSpPr>
              <a:spLocks noChangeArrowheads="1"/>
            </p:cNvSpPr>
            <p:nvPr/>
          </p:nvSpPr>
          <p:spPr bwMode="auto">
            <a:xfrm>
              <a:off x="3922" y="3503"/>
              <a:ext cx="132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 b="0"/>
            </a:p>
          </p:txBody>
        </p:sp>
        <p:sp>
          <p:nvSpPr>
            <p:cNvPr id="8280" name="Rectangle 106"/>
            <p:cNvSpPr>
              <a:spLocks noChangeArrowheads="1"/>
            </p:cNvSpPr>
            <p:nvPr/>
          </p:nvSpPr>
          <p:spPr bwMode="auto">
            <a:xfrm>
              <a:off x="4688" y="2797"/>
              <a:ext cx="144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D </a:t>
              </a:r>
              <a:endParaRPr lang="en-US" altLang="fa-IR" b="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BD2403-B61F-46AD-81E8-52718A65BAE2}" type="slidenum">
              <a:rPr lang="en-US" altLang="fa-IR" sz="1300" b="0" smtClean="0">
                <a:latin typeface="Arial" panose="020B0604020202020204" pitchFamily="34" charset="0"/>
              </a:rPr>
              <a:pPr/>
              <a:t>30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pic>
        <p:nvPicPr>
          <p:cNvPr id="53251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836613"/>
            <a:ext cx="6216650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>
          <a:xfrm>
            <a:off x="1909763" y="247650"/>
            <a:ext cx="52641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Implementations of Y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191000" y="1111250"/>
            <a:ext cx="24892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Two alternative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implementations of Y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with and without XOR</a:t>
            </a:r>
          </a:p>
        </p:txBody>
      </p:sp>
      <p:sp>
        <p:nvSpPr>
          <p:cNvPr id="1233926" name="Rectangle 6"/>
          <p:cNvSpPr>
            <a:spLocks noChangeArrowheads="1"/>
          </p:cNvSpPr>
          <p:nvPr/>
        </p:nvSpPr>
        <p:spPr bwMode="auto">
          <a:xfrm>
            <a:off x="5994400" y="2870200"/>
            <a:ext cx="26035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 i="1" dirty="0">
                <a:latin typeface="Arial" panose="020B0604020202020204" pitchFamily="34" charset="0"/>
                <a:ea typeface="굴림" pitchFamily="34" charset="-127"/>
              </a:rPr>
              <a:t>Note: </a:t>
            </a:r>
            <a:r>
              <a:rPr kumimoji="1" lang="en-US" altLang="ko-KR" sz="1800" i="1" dirty="0" err="1">
                <a:latin typeface="Arial" panose="020B0604020202020204" pitchFamily="34" charset="0"/>
                <a:ea typeface="굴림" pitchFamily="34" charset="-127"/>
              </a:rPr>
              <a:t>XOR</a:t>
            </a:r>
            <a:r>
              <a:rPr kumimoji="1" lang="en-US" altLang="ko-KR" sz="1800" i="1" dirty="0">
                <a:latin typeface="Arial" panose="020B0604020202020204" pitchFamily="34" charset="0"/>
                <a:ea typeface="굴림" pitchFamily="34" charset="-127"/>
              </a:rPr>
              <a:t> typically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 i="1" dirty="0">
                <a:latin typeface="Arial" panose="020B0604020202020204" pitchFamily="34" charset="0"/>
                <a:ea typeface="굴림" pitchFamily="34" charset="-127"/>
              </a:rPr>
              <a:t>requires 4 </a:t>
            </a:r>
            <a:r>
              <a:rPr kumimoji="1" lang="en-US" altLang="ko-KR" sz="1800" i="1" dirty="0" err="1">
                <a:latin typeface="Arial" panose="020B0604020202020204" pitchFamily="34" charset="0"/>
                <a:ea typeface="굴림" pitchFamily="34" charset="-127"/>
              </a:rPr>
              <a:t>NAND</a:t>
            </a:r>
            <a:r>
              <a:rPr kumimoji="1" lang="en-US" altLang="ko-KR" sz="1800" i="1" dirty="0">
                <a:latin typeface="Arial" panose="020B0604020202020204" pitchFamily="34" charset="0"/>
                <a:ea typeface="굴림" pitchFamily="34" charset="-127"/>
              </a:rPr>
              <a:t> gates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 i="1" dirty="0">
                <a:latin typeface="Arial" panose="020B0604020202020204" pitchFamily="34" charset="0"/>
                <a:ea typeface="굴림" pitchFamily="34" charset="-127"/>
              </a:rPr>
              <a:t>to implement!</a:t>
            </a:r>
          </a:p>
        </p:txBody>
      </p:sp>
      <p:pic>
        <p:nvPicPr>
          <p:cNvPr id="1233927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3614738"/>
            <a:ext cx="32480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3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3418A62-C482-4F0F-93EA-945F3A3CF8E2}" type="slidenum">
              <a:rPr lang="en-US" altLang="fa-IR" sz="1300" b="0" smtClean="0">
                <a:latin typeface="Arial" panose="020B0604020202020204" pitchFamily="34" charset="0"/>
              </a:rPr>
              <a:pPr/>
              <a:t>31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3929063" y="247650"/>
            <a:ext cx="1227137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XOR</a:t>
            </a:r>
          </a:p>
        </p:txBody>
      </p:sp>
      <p:sp>
        <p:nvSpPr>
          <p:cNvPr id="1277957" name="Rectangle 5"/>
          <p:cNvSpPr>
            <a:spLocks noChangeArrowheads="1"/>
          </p:cNvSpPr>
          <p:nvPr/>
        </p:nvSpPr>
        <p:spPr bwMode="auto">
          <a:xfrm>
            <a:off x="703263" y="1052513"/>
            <a:ext cx="34099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xy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 + yx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 = xy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 + yx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 + xx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 + yy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endParaRPr kumimoji="1" lang="en-US" altLang="ko-KR" sz="1800" i="1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 </a:t>
            </a:r>
          </a:p>
          <a:p>
            <a:pPr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x(y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+x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) + y(x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+y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)</a:t>
            </a:r>
          </a:p>
          <a:p>
            <a:pPr>
              <a:lnSpc>
                <a:spcPct val="85000"/>
              </a:lnSpc>
            </a:pPr>
            <a:endParaRPr kumimoji="1" lang="en-US" altLang="ko-KR" sz="1800" i="1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x.(x.y)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 + y. (x.y)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endParaRPr kumimoji="1" lang="en-US" altLang="ko-KR" sz="1800" i="1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endParaRPr kumimoji="1" lang="en-US" altLang="ko-KR" sz="1800" i="1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((x.(x.y)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)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 . (y. (x.y)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)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)</a:t>
            </a:r>
            <a:r>
              <a:rPr kumimoji="1" lang="en-US" altLang="ko-KR" sz="1800" i="1">
                <a:ea typeface="굴림" pitchFamily="34" charset="-127"/>
              </a:rPr>
              <a:t>’</a:t>
            </a:r>
            <a:endParaRPr kumimoji="1" lang="en-US" altLang="ko-KR" sz="1800" i="1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endParaRPr kumimoji="1" lang="en-US" altLang="ko-KR" sz="1800" i="1">
              <a:latin typeface="Arial" panose="020B0604020202020204" pitchFamily="34" charset="0"/>
              <a:ea typeface="굴림" pitchFamily="34" charset="-127"/>
            </a:endParaRPr>
          </a:p>
        </p:txBody>
      </p:sp>
      <p:pic>
        <p:nvPicPr>
          <p:cNvPr id="1277958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341438"/>
            <a:ext cx="32480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7959" name="Line 7"/>
          <p:cNvSpPr>
            <a:spLocks noChangeShapeType="1"/>
          </p:cNvSpPr>
          <p:nvPr/>
        </p:nvSpPr>
        <p:spPr bwMode="auto">
          <a:xfrm>
            <a:off x="1908175" y="1341438"/>
            <a:ext cx="287338" cy="0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77960" name="Line 8"/>
          <p:cNvSpPr>
            <a:spLocks noChangeShapeType="1"/>
          </p:cNvSpPr>
          <p:nvPr/>
        </p:nvSpPr>
        <p:spPr bwMode="auto">
          <a:xfrm>
            <a:off x="3059113" y="1341438"/>
            <a:ext cx="287337" cy="0"/>
          </a:xfrm>
          <a:prstGeom prst="line">
            <a:avLst/>
          </a:prstGeom>
          <a:noFill/>
          <a:ln w="190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77961" name="Line 9"/>
          <p:cNvSpPr>
            <a:spLocks noChangeShapeType="1"/>
          </p:cNvSpPr>
          <p:nvPr/>
        </p:nvSpPr>
        <p:spPr bwMode="auto">
          <a:xfrm>
            <a:off x="2484438" y="1341438"/>
            <a:ext cx="287337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77962" name="Line 10"/>
          <p:cNvSpPr>
            <a:spLocks noChangeShapeType="1"/>
          </p:cNvSpPr>
          <p:nvPr/>
        </p:nvSpPr>
        <p:spPr bwMode="auto">
          <a:xfrm>
            <a:off x="3708400" y="1341438"/>
            <a:ext cx="287338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6" name="Text Box 12"/>
          <p:cNvSpPr txBox="1">
            <a:spLocks noChangeArrowheads="1"/>
          </p:cNvSpPr>
          <p:nvPr/>
        </p:nvSpPr>
        <p:spPr bwMode="auto">
          <a:xfrm>
            <a:off x="2052638" y="3933825"/>
            <a:ext cx="44640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altLang="fa-IR" dirty="0">
                <a:cs typeface="Nazanin" panose="00000400000000000000" pitchFamily="2" charset="-78"/>
              </a:rPr>
              <a:t>تبديل مدارها به فقط </a:t>
            </a:r>
            <a:r>
              <a:rPr lang="en-US" altLang="fa-IR" dirty="0" err="1">
                <a:cs typeface="Nazanin" panose="00000400000000000000" pitchFamily="2" charset="-78"/>
              </a:rPr>
              <a:t>Nand</a:t>
            </a:r>
            <a:r>
              <a:rPr lang="fa-IR" altLang="fa-IR" dirty="0">
                <a:cs typeface="Nazanin" panose="00000400000000000000" pitchFamily="2" charset="-78"/>
              </a:rPr>
              <a:t>: بعداً</a:t>
            </a:r>
            <a:endParaRPr lang="en-US" altLang="fa-IR" dirty="0">
              <a:cs typeface="Nazanin" panose="00000400000000000000" pitchFamily="2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7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77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77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7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7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7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77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77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77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7" grpId="0" build="allAtOnce"/>
      <p:bldP spid="1277959" grpId="0" animBg="1"/>
      <p:bldP spid="1277960" grpId="0" animBg="1"/>
      <p:bldP spid="1277961" grpId="0" animBg="1"/>
      <p:bldP spid="12779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241F58E-0A8B-45ED-B380-9D5FB93471FD}" type="slidenum">
              <a:rPr lang="en-US" altLang="fa-IR" sz="1300" b="0" smtClean="0">
                <a:latin typeface="Arial" panose="020B0604020202020204" pitchFamily="34" charset="0"/>
              </a:rPr>
              <a:pPr/>
              <a:t>32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pic>
        <p:nvPicPr>
          <p:cNvPr id="57347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711325"/>
            <a:ext cx="381635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1250950" y="320675"/>
            <a:ext cx="6678613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fa-IR" smtClean="0"/>
              <a:t>Example: BCD Incrementer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6D84E0F-8EC7-4604-B5EF-6AC25EA06547}" type="slidenum">
              <a:rPr lang="en-US" altLang="fa-IR" sz="1300" b="0" smtClean="0">
                <a:latin typeface="Arial" panose="020B0604020202020204" pitchFamily="34" charset="0"/>
              </a:rPr>
              <a:pPr/>
              <a:t>33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0" y="190500"/>
            <a:ext cx="6678613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dirty="0" smtClean="0">
                <a:ea typeface="굴림" pitchFamily="34" charset="-127"/>
              </a:rPr>
              <a:t>Example: BCD </a:t>
            </a:r>
            <a:r>
              <a:rPr lang="en-US" altLang="ko-KR" dirty="0" err="1" smtClean="0">
                <a:ea typeface="굴림" pitchFamily="34" charset="-127"/>
              </a:rPr>
              <a:t>Incrementer</a:t>
            </a:r>
            <a:endParaRPr lang="en-US" altLang="ko-KR" dirty="0" smtClean="0">
              <a:ea typeface="굴림" pitchFamily="34" charset="-127"/>
            </a:endParaRPr>
          </a:p>
        </p:txBody>
      </p:sp>
      <p:sp>
        <p:nvSpPr>
          <p:cNvPr id="59398" name="AutoShape 6"/>
          <p:cNvSpPr>
            <a:spLocks noChangeAspect="1" noChangeArrowheads="1" noTextEdit="1"/>
          </p:cNvSpPr>
          <p:nvPr/>
        </p:nvSpPr>
        <p:spPr bwMode="auto">
          <a:xfrm>
            <a:off x="1703388" y="750888"/>
            <a:ext cx="53038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9411" name="Group 22"/>
          <p:cNvGrpSpPr>
            <a:grpSpLocks/>
          </p:cNvGrpSpPr>
          <p:nvPr/>
        </p:nvGrpSpPr>
        <p:grpSpPr bwMode="auto">
          <a:xfrm>
            <a:off x="2128838" y="804863"/>
            <a:ext cx="225425" cy="212725"/>
            <a:chOff x="1341" y="507"/>
            <a:chExt cx="142" cy="134"/>
          </a:xfrm>
        </p:grpSpPr>
        <p:sp>
          <p:nvSpPr>
            <p:cNvPr id="59586" name="Rectangle 20"/>
            <p:cNvSpPr>
              <a:spLocks noChangeArrowheads="1"/>
            </p:cNvSpPr>
            <p:nvPr/>
          </p:nvSpPr>
          <p:spPr bwMode="auto">
            <a:xfrm>
              <a:off x="1341" y="540"/>
              <a:ext cx="134" cy="1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9587" name="Rectangle 21"/>
            <p:cNvSpPr>
              <a:spLocks noChangeArrowheads="1"/>
            </p:cNvSpPr>
            <p:nvPr/>
          </p:nvSpPr>
          <p:spPr bwMode="auto">
            <a:xfrm>
              <a:off x="1341" y="507"/>
              <a:ext cx="14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</p:grpSp>
      <p:sp>
        <p:nvSpPr>
          <p:cNvPr id="59412" name="Rectangle 23"/>
          <p:cNvSpPr>
            <a:spLocks noChangeArrowheads="1"/>
          </p:cNvSpPr>
          <p:nvPr/>
        </p:nvSpPr>
        <p:spPr bwMode="auto">
          <a:xfrm>
            <a:off x="2349500" y="1201738"/>
            <a:ext cx="1581150" cy="14208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9413" name="Line 24"/>
          <p:cNvSpPr>
            <a:spLocks noChangeShapeType="1"/>
          </p:cNvSpPr>
          <p:nvPr/>
        </p:nvSpPr>
        <p:spPr bwMode="auto">
          <a:xfrm>
            <a:off x="2359025" y="1920875"/>
            <a:ext cx="15621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4" name="Line 25"/>
          <p:cNvSpPr>
            <a:spLocks noChangeShapeType="1"/>
          </p:cNvSpPr>
          <p:nvPr/>
        </p:nvSpPr>
        <p:spPr bwMode="auto">
          <a:xfrm>
            <a:off x="2341563" y="1549400"/>
            <a:ext cx="15795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5" name="Line 26"/>
          <p:cNvSpPr>
            <a:spLocks noChangeShapeType="1"/>
          </p:cNvSpPr>
          <p:nvPr/>
        </p:nvSpPr>
        <p:spPr bwMode="auto">
          <a:xfrm>
            <a:off x="2341563" y="2276475"/>
            <a:ext cx="15795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6" name="Line 27"/>
          <p:cNvSpPr>
            <a:spLocks noChangeShapeType="1"/>
          </p:cNvSpPr>
          <p:nvPr/>
        </p:nvSpPr>
        <p:spPr bwMode="auto">
          <a:xfrm>
            <a:off x="3140075" y="1193800"/>
            <a:ext cx="1588" cy="1419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7" name="Line 28"/>
          <p:cNvSpPr>
            <a:spLocks noChangeShapeType="1"/>
          </p:cNvSpPr>
          <p:nvPr/>
        </p:nvSpPr>
        <p:spPr bwMode="auto">
          <a:xfrm>
            <a:off x="3530600" y="1193800"/>
            <a:ext cx="1588" cy="1419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8" name="Line 29"/>
          <p:cNvSpPr>
            <a:spLocks noChangeShapeType="1"/>
          </p:cNvSpPr>
          <p:nvPr/>
        </p:nvSpPr>
        <p:spPr bwMode="auto">
          <a:xfrm>
            <a:off x="2732088" y="1193800"/>
            <a:ext cx="1587" cy="1419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9" name="Line 30"/>
          <p:cNvSpPr>
            <a:spLocks noChangeShapeType="1"/>
          </p:cNvSpPr>
          <p:nvPr/>
        </p:nvSpPr>
        <p:spPr bwMode="auto">
          <a:xfrm flipH="1" flipV="1">
            <a:off x="2076450" y="928688"/>
            <a:ext cx="265113" cy="2651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20" name="Rectangle 31"/>
          <p:cNvSpPr>
            <a:spLocks noChangeArrowheads="1"/>
          </p:cNvSpPr>
          <p:nvPr/>
        </p:nvSpPr>
        <p:spPr bwMode="auto">
          <a:xfrm>
            <a:off x="2465388" y="9636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9421" name="Rectangle 32"/>
          <p:cNvSpPr>
            <a:spLocks noChangeArrowheads="1"/>
          </p:cNvSpPr>
          <p:nvPr/>
        </p:nvSpPr>
        <p:spPr bwMode="auto">
          <a:xfrm>
            <a:off x="2855913" y="9636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9422" name="Rectangle 33"/>
          <p:cNvSpPr>
            <a:spLocks noChangeArrowheads="1"/>
          </p:cNvSpPr>
          <p:nvPr/>
        </p:nvSpPr>
        <p:spPr bwMode="auto">
          <a:xfrm>
            <a:off x="3246438" y="9636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9423" name="Rectangle 34"/>
          <p:cNvSpPr>
            <a:spLocks noChangeArrowheads="1"/>
          </p:cNvSpPr>
          <p:nvPr/>
        </p:nvSpPr>
        <p:spPr bwMode="auto">
          <a:xfrm>
            <a:off x="3619500" y="9636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9424" name="Rectangle 35"/>
          <p:cNvSpPr>
            <a:spLocks noChangeArrowheads="1"/>
          </p:cNvSpPr>
          <p:nvPr/>
        </p:nvSpPr>
        <p:spPr bwMode="auto">
          <a:xfrm>
            <a:off x="2501900" y="1247775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25" name="Rectangle 36"/>
          <p:cNvSpPr>
            <a:spLocks noChangeArrowheads="1"/>
          </p:cNvSpPr>
          <p:nvPr/>
        </p:nvSpPr>
        <p:spPr bwMode="auto">
          <a:xfrm>
            <a:off x="2892425" y="1247775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26" name="Rectangle 37"/>
          <p:cNvSpPr>
            <a:spLocks noChangeArrowheads="1"/>
          </p:cNvSpPr>
          <p:nvPr/>
        </p:nvSpPr>
        <p:spPr bwMode="auto">
          <a:xfrm>
            <a:off x="3263900" y="1247775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27" name="Rectangle 38"/>
          <p:cNvSpPr>
            <a:spLocks noChangeArrowheads="1"/>
          </p:cNvSpPr>
          <p:nvPr/>
        </p:nvSpPr>
        <p:spPr bwMode="auto">
          <a:xfrm>
            <a:off x="3671888" y="1247775"/>
            <a:ext cx="1158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9428" name="Rectangle 39"/>
          <p:cNvSpPr>
            <a:spLocks noChangeArrowheads="1"/>
          </p:cNvSpPr>
          <p:nvPr/>
        </p:nvSpPr>
        <p:spPr bwMode="auto">
          <a:xfrm>
            <a:off x="2501900" y="1620838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29" name="Rectangle 40"/>
          <p:cNvSpPr>
            <a:spLocks noChangeArrowheads="1"/>
          </p:cNvSpPr>
          <p:nvPr/>
        </p:nvSpPr>
        <p:spPr bwMode="auto">
          <a:xfrm>
            <a:off x="2892425" y="1620838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0" name="Rectangle 41"/>
          <p:cNvSpPr>
            <a:spLocks noChangeArrowheads="1"/>
          </p:cNvSpPr>
          <p:nvPr/>
        </p:nvSpPr>
        <p:spPr bwMode="auto">
          <a:xfrm>
            <a:off x="3263900" y="1620838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31" name="Rectangle 42"/>
          <p:cNvSpPr>
            <a:spLocks noChangeArrowheads="1"/>
          </p:cNvSpPr>
          <p:nvPr/>
        </p:nvSpPr>
        <p:spPr bwMode="auto">
          <a:xfrm>
            <a:off x="3671888" y="1620838"/>
            <a:ext cx="1158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2" name="Rectangle 43"/>
          <p:cNvSpPr>
            <a:spLocks noChangeArrowheads="1"/>
          </p:cNvSpPr>
          <p:nvPr/>
        </p:nvSpPr>
        <p:spPr bwMode="auto">
          <a:xfrm>
            <a:off x="2501900" y="19923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3" name="Rectangle 44"/>
          <p:cNvSpPr>
            <a:spLocks noChangeArrowheads="1"/>
          </p:cNvSpPr>
          <p:nvPr/>
        </p:nvSpPr>
        <p:spPr bwMode="auto">
          <a:xfrm>
            <a:off x="2892425" y="19923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9434" name="Rectangle 45"/>
          <p:cNvSpPr>
            <a:spLocks noChangeArrowheads="1"/>
          </p:cNvSpPr>
          <p:nvPr/>
        </p:nvSpPr>
        <p:spPr bwMode="auto">
          <a:xfrm>
            <a:off x="3263900" y="1992313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35" name="Rectangle 46"/>
          <p:cNvSpPr>
            <a:spLocks noChangeArrowheads="1"/>
          </p:cNvSpPr>
          <p:nvPr/>
        </p:nvSpPr>
        <p:spPr bwMode="auto">
          <a:xfrm>
            <a:off x="3671888" y="1992313"/>
            <a:ext cx="1317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36" name="Rectangle 47"/>
          <p:cNvSpPr>
            <a:spLocks noChangeArrowheads="1"/>
          </p:cNvSpPr>
          <p:nvPr/>
        </p:nvSpPr>
        <p:spPr bwMode="auto">
          <a:xfrm>
            <a:off x="2501900" y="23479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7" name="Rectangle 48"/>
          <p:cNvSpPr>
            <a:spLocks noChangeArrowheads="1"/>
          </p:cNvSpPr>
          <p:nvPr/>
        </p:nvSpPr>
        <p:spPr bwMode="auto">
          <a:xfrm>
            <a:off x="2892425" y="23479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8" name="Rectangle 49"/>
          <p:cNvSpPr>
            <a:spLocks noChangeArrowheads="1"/>
          </p:cNvSpPr>
          <p:nvPr/>
        </p:nvSpPr>
        <p:spPr bwMode="auto">
          <a:xfrm>
            <a:off x="3263900" y="2347913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39" name="Rectangle 50"/>
          <p:cNvSpPr>
            <a:spLocks noChangeArrowheads="1"/>
          </p:cNvSpPr>
          <p:nvPr/>
        </p:nvSpPr>
        <p:spPr bwMode="auto">
          <a:xfrm>
            <a:off x="3671888" y="2347913"/>
            <a:ext cx="1317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40" name="Freeform 51"/>
          <p:cNvSpPr>
            <a:spLocks/>
          </p:cNvSpPr>
          <p:nvPr/>
        </p:nvSpPr>
        <p:spPr bwMode="auto">
          <a:xfrm>
            <a:off x="3140075" y="928688"/>
            <a:ext cx="781050" cy="69850"/>
          </a:xfrm>
          <a:custGeom>
            <a:avLst/>
            <a:gdLst>
              <a:gd name="T0" fmla="*/ 0 w 492"/>
              <a:gd name="T1" fmla="*/ 2147483646 h 44"/>
              <a:gd name="T2" fmla="*/ 0 w 492"/>
              <a:gd name="T3" fmla="*/ 0 h 44"/>
              <a:gd name="T4" fmla="*/ 2147483646 w 492"/>
              <a:gd name="T5" fmla="*/ 0 h 44"/>
              <a:gd name="T6" fmla="*/ 2147483646 w 492"/>
              <a:gd name="T7" fmla="*/ 2147483646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92"/>
              <a:gd name="T13" fmla="*/ 0 h 44"/>
              <a:gd name="T14" fmla="*/ 492 w 492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" h="44">
                <a:moveTo>
                  <a:pt x="0" y="44"/>
                </a:moveTo>
                <a:lnTo>
                  <a:pt x="0" y="0"/>
                </a:lnTo>
                <a:lnTo>
                  <a:pt x="492" y="0"/>
                </a:lnTo>
                <a:lnTo>
                  <a:pt x="492" y="44"/>
                </a:lnTo>
              </a:path>
            </a:pathLst>
          </a:custGeom>
          <a:noFill/>
          <a:ln w="17463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41" name="Freeform 52"/>
          <p:cNvSpPr>
            <a:spLocks/>
          </p:cNvSpPr>
          <p:nvPr/>
        </p:nvSpPr>
        <p:spPr bwMode="auto">
          <a:xfrm>
            <a:off x="2076450" y="1920875"/>
            <a:ext cx="69850" cy="727075"/>
          </a:xfrm>
          <a:custGeom>
            <a:avLst/>
            <a:gdLst>
              <a:gd name="T0" fmla="*/ 2147483646 w 44"/>
              <a:gd name="T1" fmla="*/ 2147483646 h 458"/>
              <a:gd name="T2" fmla="*/ 0 w 44"/>
              <a:gd name="T3" fmla="*/ 2147483646 h 458"/>
              <a:gd name="T4" fmla="*/ 0 w 44"/>
              <a:gd name="T5" fmla="*/ 0 h 458"/>
              <a:gd name="T6" fmla="*/ 2147483646 w 44"/>
              <a:gd name="T7" fmla="*/ 0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58"/>
              <a:gd name="T14" fmla="*/ 44 w 44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58">
                <a:moveTo>
                  <a:pt x="44" y="458"/>
                </a:moveTo>
                <a:lnTo>
                  <a:pt x="0" y="458"/>
                </a:lnTo>
                <a:lnTo>
                  <a:pt x="0" y="0"/>
                </a:lnTo>
                <a:lnTo>
                  <a:pt x="44" y="0"/>
                </a:lnTo>
              </a:path>
            </a:pathLst>
          </a:custGeom>
          <a:noFill/>
          <a:ln w="17463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42" name="Freeform 53"/>
          <p:cNvSpPr>
            <a:spLocks/>
          </p:cNvSpPr>
          <p:nvPr/>
        </p:nvSpPr>
        <p:spPr bwMode="auto">
          <a:xfrm>
            <a:off x="2732088" y="2647950"/>
            <a:ext cx="798512" cy="88900"/>
          </a:xfrm>
          <a:custGeom>
            <a:avLst/>
            <a:gdLst>
              <a:gd name="T0" fmla="*/ 2147483646 w 503"/>
              <a:gd name="T1" fmla="*/ 0 h 56"/>
              <a:gd name="T2" fmla="*/ 2147483646 w 503"/>
              <a:gd name="T3" fmla="*/ 2147483646 h 56"/>
              <a:gd name="T4" fmla="*/ 0 w 503"/>
              <a:gd name="T5" fmla="*/ 2147483646 h 56"/>
              <a:gd name="T6" fmla="*/ 0 w 503"/>
              <a:gd name="T7" fmla="*/ 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503"/>
              <a:gd name="T13" fmla="*/ 0 h 56"/>
              <a:gd name="T14" fmla="*/ 503 w 503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" h="56">
                <a:moveTo>
                  <a:pt x="503" y="0"/>
                </a:moveTo>
                <a:lnTo>
                  <a:pt x="503" y="56"/>
                </a:lnTo>
                <a:lnTo>
                  <a:pt x="0" y="5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43" name="Freeform 54"/>
          <p:cNvSpPr>
            <a:spLocks/>
          </p:cNvSpPr>
          <p:nvPr/>
        </p:nvSpPr>
        <p:spPr bwMode="auto">
          <a:xfrm>
            <a:off x="3956050" y="1549400"/>
            <a:ext cx="71438" cy="727075"/>
          </a:xfrm>
          <a:custGeom>
            <a:avLst/>
            <a:gdLst>
              <a:gd name="T0" fmla="*/ 0 w 45"/>
              <a:gd name="T1" fmla="*/ 0 h 458"/>
              <a:gd name="T2" fmla="*/ 2147483646 w 45"/>
              <a:gd name="T3" fmla="*/ 0 h 458"/>
              <a:gd name="T4" fmla="*/ 2147483646 w 45"/>
              <a:gd name="T5" fmla="*/ 2147483646 h 458"/>
              <a:gd name="T6" fmla="*/ 0 w 45"/>
              <a:gd name="T7" fmla="*/ 2147483646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58"/>
              <a:gd name="T14" fmla="*/ 45 w 45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58">
                <a:moveTo>
                  <a:pt x="0" y="0"/>
                </a:moveTo>
                <a:lnTo>
                  <a:pt x="45" y="0"/>
                </a:lnTo>
                <a:lnTo>
                  <a:pt x="45" y="458"/>
                </a:lnTo>
                <a:lnTo>
                  <a:pt x="0" y="458"/>
                </a:lnTo>
              </a:path>
            </a:pathLst>
          </a:custGeom>
          <a:noFill/>
          <a:ln w="17463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44" name="Rectangle 55"/>
          <p:cNvSpPr>
            <a:spLocks noChangeArrowheads="1"/>
          </p:cNvSpPr>
          <p:nvPr/>
        </p:nvSpPr>
        <p:spPr bwMode="auto">
          <a:xfrm>
            <a:off x="2146300" y="1247775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9445" name="Rectangle 56"/>
          <p:cNvSpPr>
            <a:spLocks noChangeArrowheads="1"/>
          </p:cNvSpPr>
          <p:nvPr/>
        </p:nvSpPr>
        <p:spPr bwMode="auto">
          <a:xfrm>
            <a:off x="2146300" y="1620838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9446" name="Rectangle 57"/>
          <p:cNvSpPr>
            <a:spLocks noChangeArrowheads="1"/>
          </p:cNvSpPr>
          <p:nvPr/>
        </p:nvSpPr>
        <p:spPr bwMode="auto">
          <a:xfrm>
            <a:off x="2146300" y="19923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9447" name="Rectangle 58"/>
          <p:cNvSpPr>
            <a:spLocks noChangeArrowheads="1"/>
          </p:cNvSpPr>
          <p:nvPr/>
        </p:nvSpPr>
        <p:spPr bwMode="auto">
          <a:xfrm>
            <a:off x="2146300" y="23479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9448" name="Rectangle 59"/>
          <p:cNvSpPr>
            <a:spLocks noChangeArrowheads="1"/>
          </p:cNvSpPr>
          <p:nvPr/>
        </p:nvSpPr>
        <p:spPr bwMode="auto">
          <a:xfrm>
            <a:off x="1916113" y="2205038"/>
            <a:ext cx="139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59449" name="Rectangle 60"/>
          <p:cNvSpPr>
            <a:spLocks noChangeArrowheads="1"/>
          </p:cNvSpPr>
          <p:nvPr/>
        </p:nvSpPr>
        <p:spPr bwMode="auto">
          <a:xfrm>
            <a:off x="1951038" y="982663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59450" name="Rectangle 61"/>
          <p:cNvSpPr>
            <a:spLocks noChangeArrowheads="1"/>
          </p:cNvSpPr>
          <p:nvPr/>
        </p:nvSpPr>
        <p:spPr bwMode="auto">
          <a:xfrm>
            <a:off x="3441700" y="733425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59451" name="Rectangle 62"/>
          <p:cNvSpPr>
            <a:spLocks noChangeArrowheads="1"/>
          </p:cNvSpPr>
          <p:nvPr/>
        </p:nvSpPr>
        <p:spPr bwMode="auto">
          <a:xfrm>
            <a:off x="4062413" y="1797050"/>
            <a:ext cx="139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59452" name="Rectangle 63"/>
          <p:cNvSpPr>
            <a:spLocks noChangeArrowheads="1"/>
          </p:cNvSpPr>
          <p:nvPr/>
        </p:nvSpPr>
        <p:spPr bwMode="auto">
          <a:xfrm>
            <a:off x="3068638" y="2701925"/>
            <a:ext cx="1317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grpSp>
        <p:nvGrpSpPr>
          <p:cNvPr id="3" name="Group 198"/>
          <p:cNvGrpSpPr>
            <a:grpSpLocks/>
          </p:cNvGrpSpPr>
          <p:nvPr/>
        </p:nvGrpSpPr>
        <p:grpSpPr bwMode="auto">
          <a:xfrm>
            <a:off x="4505325" y="3181350"/>
            <a:ext cx="2500313" cy="2154238"/>
            <a:chOff x="2838" y="2004"/>
            <a:chExt cx="1575" cy="1357"/>
          </a:xfrm>
        </p:grpSpPr>
        <p:sp>
          <p:nvSpPr>
            <p:cNvPr id="59543" name="Rectangle 148"/>
            <p:cNvSpPr>
              <a:spLocks noChangeArrowheads="1"/>
            </p:cNvSpPr>
            <p:nvPr/>
          </p:nvSpPr>
          <p:spPr bwMode="auto">
            <a:xfrm>
              <a:off x="3095" y="2048"/>
              <a:ext cx="14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  <p:sp>
          <p:nvSpPr>
            <p:cNvPr id="59544" name="Rectangle 149"/>
            <p:cNvSpPr>
              <a:spLocks noChangeArrowheads="1"/>
            </p:cNvSpPr>
            <p:nvPr/>
          </p:nvSpPr>
          <p:spPr bwMode="auto">
            <a:xfrm>
              <a:off x="3246" y="2299"/>
              <a:ext cx="984" cy="90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9545" name="Line 150"/>
            <p:cNvSpPr>
              <a:spLocks noChangeShapeType="1"/>
            </p:cNvSpPr>
            <p:nvPr/>
          </p:nvSpPr>
          <p:spPr bwMode="auto">
            <a:xfrm>
              <a:off x="3241" y="2763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46" name="Line 151"/>
            <p:cNvSpPr>
              <a:spLocks noChangeShapeType="1"/>
            </p:cNvSpPr>
            <p:nvPr/>
          </p:nvSpPr>
          <p:spPr bwMode="auto">
            <a:xfrm>
              <a:off x="3241" y="2517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47" name="Line 152"/>
            <p:cNvSpPr>
              <a:spLocks noChangeShapeType="1"/>
            </p:cNvSpPr>
            <p:nvPr/>
          </p:nvSpPr>
          <p:spPr bwMode="auto">
            <a:xfrm>
              <a:off x="3241" y="2986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48" name="Line 153"/>
            <p:cNvSpPr>
              <a:spLocks noChangeShapeType="1"/>
            </p:cNvSpPr>
            <p:nvPr/>
          </p:nvSpPr>
          <p:spPr bwMode="auto">
            <a:xfrm>
              <a:off x="3732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49" name="Line 154"/>
            <p:cNvSpPr>
              <a:spLocks noChangeShapeType="1"/>
            </p:cNvSpPr>
            <p:nvPr/>
          </p:nvSpPr>
          <p:spPr bwMode="auto">
            <a:xfrm>
              <a:off x="3978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50" name="Line 155"/>
            <p:cNvSpPr>
              <a:spLocks noChangeShapeType="1"/>
            </p:cNvSpPr>
            <p:nvPr/>
          </p:nvSpPr>
          <p:spPr bwMode="auto">
            <a:xfrm>
              <a:off x="3487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51" name="Line 156"/>
            <p:cNvSpPr>
              <a:spLocks noChangeShapeType="1"/>
            </p:cNvSpPr>
            <p:nvPr/>
          </p:nvSpPr>
          <p:spPr bwMode="auto">
            <a:xfrm flipH="1" flipV="1">
              <a:off x="3062" y="2126"/>
              <a:ext cx="179" cy="1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52" name="Rectangle 157"/>
            <p:cNvSpPr>
              <a:spLocks noChangeArrowheads="1"/>
            </p:cNvSpPr>
            <p:nvPr/>
          </p:nvSpPr>
          <p:spPr bwMode="auto">
            <a:xfrm>
              <a:off x="3308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553" name="Rectangle 158"/>
            <p:cNvSpPr>
              <a:spLocks noChangeArrowheads="1"/>
            </p:cNvSpPr>
            <p:nvPr/>
          </p:nvSpPr>
          <p:spPr bwMode="auto">
            <a:xfrm>
              <a:off x="3554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554" name="Rectangle 159"/>
            <p:cNvSpPr>
              <a:spLocks noChangeArrowheads="1"/>
            </p:cNvSpPr>
            <p:nvPr/>
          </p:nvSpPr>
          <p:spPr bwMode="auto">
            <a:xfrm>
              <a:off x="3811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555" name="Rectangle 160"/>
            <p:cNvSpPr>
              <a:spLocks noChangeArrowheads="1"/>
            </p:cNvSpPr>
            <p:nvPr/>
          </p:nvSpPr>
          <p:spPr bwMode="auto">
            <a:xfrm>
              <a:off x="4045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556" name="Rectangle 161"/>
            <p:cNvSpPr>
              <a:spLocks noChangeArrowheads="1"/>
            </p:cNvSpPr>
            <p:nvPr/>
          </p:nvSpPr>
          <p:spPr bwMode="auto">
            <a:xfrm>
              <a:off x="3341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57" name="Rectangle 162"/>
            <p:cNvSpPr>
              <a:spLocks noChangeArrowheads="1"/>
            </p:cNvSpPr>
            <p:nvPr/>
          </p:nvSpPr>
          <p:spPr bwMode="auto">
            <a:xfrm>
              <a:off x="3576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58" name="Rectangle 163"/>
            <p:cNvSpPr>
              <a:spLocks noChangeArrowheads="1"/>
            </p:cNvSpPr>
            <p:nvPr/>
          </p:nvSpPr>
          <p:spPr bwMode="auto">
            <a:xfrm>
              <a:off x="3822" y="2339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59" name="Rectangle 164"/>
            <p:cNvSpPr>
              <a:spLocks noChangeArrowheads="1"/>
            </p:cNvSpPr>
            <p:nvPr/>
          </p:nvSpPr>
          <p:spPr bwMode="auto">
            <a:xfrm>
              <a:off x="4079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60" name="Rectangle 165"/>
            <p:cNvSpPr>
              <a:spLocks noChangeArrowheads="1"/>
            </p:cNvSpPr>
            <p:nvPr/>
          </p:nvSpPr>
          <p:spPr bwMode="auto">
            <a:xfrm>
              <a:off x="3341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1" name="Rectangle 166"/>
            <p:cNvSpPr>
              <a:spLocks noChangeArrowheads="1"/>
            </p:cNvSpPr>
            <p:nvPr/>
          </p:nvSpPr>
          <p:spPr bwMode="auto">
            <a:xfrm>
              <a:off x="3576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2" name="Rectangle 167"/>
            <p:cNvSpPr>
              <a:spLocks noChangeArrowheads="1"/>
            </p:cNvSpPr>
            <p:nvPr/>
          </p:nvSpPr>
          <p:spPr bwMode="auto">
            <a:xfrm>
              <a:off x="3822" y="2574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63" name="Rectangle 168"/>
            <p:cNvSpPr>
              <a:spLocks noChangeArrowheads="1"/>
            </p:cNvSpPr>
            <p:nvPr/>
          </p:nvSpPr>
          <p:spPr bwMode="auto">
            <a:xfrm>
              <a:off x="4079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4" name="Rectangle 169"/>
            <p:cNvSpPr>
              <a:spLocks noChangeArrowheads="1"/>
            </p:cNvSpPr>
            <p:nvPr/>
          </p:nvSpPr>
          <p:spPr bwMode="auto">
            <a:xfrm>
              <a:off x="3341" y="27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5" name="Rectangle 170"/>
            <p:cNvSpPr>
              <a:spLocks noChangeArrowheads="1"/>
            </p:cNvSpPr>
            <p:nvPr/>
          </p:nvSpPr>
          <p:spPr bwMode="auto">
            <a:xfrm>
              <a:off x="3576" y="27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6" name="Rectangle 171"/>
            <p:cNvSpPr>
              <a:spLocks noChangeArrowheads="1"/>
            </p:cNvSpPr>
            <p:nvPr/>
          </p:nvSpPr>
          <p:spPr bwMode="auto">
            <a:xfrm>
              <a:off x="3822" y="2797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67" name="Rectangle 172"/>
            <p:cNvSpPr>
              <a:spLocks noChangeArrowheads="1"/>
            </p:cNvSpPr>
            <p:nvPr/>
          </p:nvSpPr>
          <p:spPr bwMode="auto">
            <a:xfrm>
              <a:off x="4068" y="2797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68" name="Rectangle 173"/>
            <p:cNvSpPr>
              <a:spLocks noChangeArrowheads="1"/>
            </p:cNvSpPr>
            <p:nvPr/>
          </p:nvSpPr>
          <p:spPr bwMode="auto">
            <a:xfrm>
              <a:off x="3341" y="3020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69" name="Rectangle 174"/>
            <p:cNvSpPr>
              <a:spLocks noChangeArrowheads="1"/>
            </p:cNvSpPr>
            <p:nvPr/>
          </p:nvSpPr>
          <p:spPr bwMode="auto">
            <a:xfrm>
              <a:off x="3576" y="3020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70" name="Rectangle 175"/>
            <p:cNvSpPr>
              <a:spLocks noChangeArrowheads="1"/>
            </p:cNvSpPr>
            <p:nvPr/>
          </p:nvSpPr>
          <p:spPr bwMode="auto">
            <a:xfrm>
              <a:off x="3822" y="3020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71" name="Rectangle 176"/>
            <p:cNvSpPr>
              <a:spLocks noChangeArrowheads="1"/>
            </p:cNvSpPr>
            <p:nvPr/>
          </p:nvSpPr>
          <p:spPr bwMode="auto">
            <a:xfrm>
              <a:off x="4068" y="3020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72" name="Freeform 177"/>
            <p:cNvSpPr>
              <a:spLocks/>
            </p:cNvSpPr>
            <p:nvPr/>
          </p:nvSpPr>
          <p:spPr bwMode="auto">
            <a:xfrm>
              <a:off x="3732" y="2126"/>
              <a:ext cx="503" cy="56"/>
            </a:xfrm>
            <a:custGeom>
              <a:avLst/>
              <a:gdLst>
                <a:gd name="T0" fmla="*/ 0 w 503"/>
                <a:gd name="T1" fmla="*/ 56 h 56"/>
                <a:gd name="T2" fmla="*/ 0 w 503"/>
                <a:gd name="T3" fmla="*/ 0 h 56"/>
                <a:gd name="T4" fmla="*/ 503 w 503"/>
                <a:gd name="T5" fmla="*/ 0 h 56"/>
                <a:gd name="T6" fmla="*/ 503 w 503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3"/>
                <a:gd name="T13" fmla="*/ 0 h 56"/>
                <a:gd name="T14" fmla="*/ 503 w 503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3" h="56">
                  <a:moveTo>
                    <a:pt x="0" y="56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503" y="56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73" name="Freeform 178"/>
            <p:cNvSpPr>
              <a:spLocks/>
            </p:cNvSpPr>
            <p:nvPr/>
          </p:nvSpPr>
          <p:spPr bwMode="auto">
            <a:xfrm>
              <a:off x="3062" y="2763"/>
              <a:ext cx="45" cy="458"/>
            </a:xfrm>
            <a:custGeom>
              <a:avLst/>
              <a:gdLst>
                <a:gd name="T0" fmla="*/ 45 w 45"/>
                <a:gd name="T1" fmla="*/ 458 h 458"/>
                <a:gd name="T2" fmla="*/ 0 w 45"/>
                <a:gd name="T3" fmla="*/ 458 h 458"/>
                <a:gd name="T4" fmla="*/ 0 w 45"/>
                <a:gd name="T5" fmla="*/ 0 h 458"/>
                <a:gd name="T6" fmla="*/ 45 w 45"/>
                <a:gd name="T7" fmla="*/ 0 h 4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58"/>
                <a:gd name="T14" fmla="*/ 45 w 45"/>
                <a:gd name="T15" fmla="*/ 458 h 4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58">
                  <a:moveTo>
                    <a:pt x="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74" name="Freeform 179"/>
            <p:cNvSpPr>
              <a:spLocks/>
            </p:cNvSpPr>
            <p:nvPr/>
          </p:nvSpPr>
          <p:spPr bwMode="auto">
            <a:xfrm>
              <a:off x="3487" y="3221"/>
              <a:ext cx="491" cy="45"/>
            </a:xfrm>
            <a:custGeom>
              <a:avLst/>
              <a:gdLst>
                <a:gd name="T0" fmla="*/ 491 w 491"/>
                <a:gd name="T1" fmla="*/ 0 h 45"/>
                <a:gd name="T2" fmla="*/ 491 w 491"/>
                <a:gd name="T3" fmla="*/ 45 h 45"/>
                <a:gd name="T4" fmla="*/ 0 w 491"/>
                <a:gd name="T5" fmla="*/ 45 h 45"/>
                <a:gd name="T6" fmla="*/ 0 w 491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1"/>
                <a:gd name="T13" fmla="*/ 0 h 45"/>
                <a:gd name="T14" fmla="*/ 491 w 491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1" h="45">
                  <a:moveTo>
                    <a:pt x="491" y="0"/>
                  </a:moveTo>
                  <a:lnTo>
                    <a:pt x="49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75" name="Freeform 180"/>
            <p:cNvSpPr>
              <a:spLocks/>
            </p:cNvSpPr>
            <p:nvPr/>
          </p:nvSpPr>
          <p:spPr bwMode="auto">
            <a:xfrm>
              <a:off x="4246" y="2517"/>
              <a:ext cx="56" cy="469"/>
            </a:xfrm>
            <a:custGeom>
              <a:avLst/>
              <a:gdLst>
                <a:gd name="T0" fmla="*/ 0 w 56"/>
                <a:gd name="T1" fmla="*/ 0 h 469"/>
                <a:gd name="T2" fmla="*/ 56 w 56"/>
                <a:gd name="T3" fmla="*/ 0 h 469"/>
                <a:gd name="T4" fmla="*/ 56 w 56"/>
                <a:gd name="T5" fmla="*/ 469 h 469"/>
                <a:gd name="T6" fmla="*/ 0 w 56"/>
                <a:gd name="T7" fmla="*/ 469 h 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469"/>
                <a:gd name="T14" fmla="*/ 56 w 56"/>
                <a:gd name="T15" fmla="*/ 469 h 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469">
                  <a:moveTo>
                    <a:pt x="0" y="0"/>
                  </a:moveTo>
                  <a:lnTo>
                    <a:pt x="56" y="0"/>
                  </a:lnTo>
                  <a:lnTo>
                    <a:pt x="56" y="469"/>
                  </a:lnTo>
                  <a:lnTo>
                    <a:pt x="0" y="469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76" name="Rectangle 181"/>
            <p:cNvSpPr>
              <a:spLocks noChangeArrowheads="1"/>
            </p:cNvSpPr>
            <p:nvPr/>
          </p:nvSpPr>
          <p:spPr bwMode="auto">
            <a:xfrm>
              <a:off x="3118" y="233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577" name="Rectangle 182"/>
            <p:cNvSpPr>
              <a:spLocks noChangeArrowheads="1"/>
            </p:cNvSpPr>
            <p:nvPr/>
          </p:nvSpPr>
          <p:spPr bwMode="auto">
            <a:xfrm>
              <a:off x="3118" y="2574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578" name="Rectangle 183"/>
            <p:cNvSpPr>
              <a:spLocks noChangeArrowheads="1"/>
            </p:cNvSpPr>
            <p:nvPr/>
          </p:nvSpPr>
          <p:spPr bwMode="auto">
            <a:xfrm>
              <a:off x="3118" y="279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579" name="Rectangle 184"/>
            <p:cNvSpPr>
              <a:spLocks noChangeArrowheads="1"/>
            </p:cNvSpPr>
            <p:nvPr/>
          </p:nvSpPr>
          <p:spPr bwMode="auto">
            <a:xfrm>
              <a:off x="3118" y="3020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580" name="Rectangle 185"/>
            <p:cNvSpPr>
              <a:spLocks noChangeArrowheads="1"/>
            </p:cNvSpPr>
            <p:nvPr/>
          </p:nvSpPr>
          <p:spPr bwMode="auto">
            <a:xfrm>
              <a:off x="2961" y="2931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59581" name="Rectangle 186"/>
            <p:cNvSpPr>
              <a:spLocks noChangeArrowheads="1"/>
            </p:cNvSpPr>
            <p:nvPr/>
          </p:nvSpPr>
          <p:spPr bwMode="auto">
            <a:xfrm>
              <a:off x="2995" y="2171"/>
              <a:ext cx="1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en-US" altLang="fa-IR"/>
            </a:p>
          </p:txBody>
        </p:sp>
        <p:sp>
          <p:nvSpPr>
            <p:cNvPr id="59582" name="Rectangle 187"/>
            <p:cNvSpPr>
              <a:spLocks noChangeArrowheads="1"/>
            </p:cNvSpPr>
            <p:nvPr/>
          </p:nvSpPr>
          <p:spPr bwMode="auto">
            <a:xfrm>
              <a:off x="3934" y="2004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9583" name="Rectangle 188"/>
            <p:cNvSpPr>
              <a:spLocks noChangeArrowheads="1"/>
            </p:cNvSpPr>
            <p:nvPr/>
          </p:nvSpPr>
          <p:spPr bwMode="auto">
            <a:xfrm>
              <a:off x="4325" y="2674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59584" name="Rectangle 189"/>
            <p:cNvSpPr>
              <a:spLocks noChangeArrowheads="1"/>
            </p:cNvSpPr>
            <p:nvPr/>
          </p:nvSpPr>
          <p:spPr bwMode="auto">
            <a:xfrm>
              <a:off x="3688" y="3255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9585" name="Rectangle 190"/>
            <p:cNvSpPr>
              <a:spLocks noChangeArrowheads="1"/>
            </p:cNvSpPr>
            <p:nvPr/>
          </p:nvSpPr>
          <p:spPr bwMode="auto">
            <a:xfrm>
              <a:off x="2838" y="2618"/>
              <a:ext cx="13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900">
                  <a:solidFill>
                    <a:schemeClr val="accent2"/>
                  </a:solidFill>
                  <a:latin typeface="Arial" panose="020B0604020202020204" pitchFamily="34" charset="0"/>
                </a:rPr>
                <a:t>Z</a:t>
              </a:r>
              <a:r>
                <a:rPr lang="en-US" altLang="fa-IR" sz="19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 sz="4400"/>
            </a:p>
          </p:txBody>
        </p:sp>
      </p:grpSp>
      <p:grpSp>
        <p:nvGrpSpPr>
          <p:cNvPr id="4" name="Group 195"/>
          <p:cNvGrpSpPr>
            <a:grpSpLocks/>
          </p:cNvGrpSpPr>
          <p:nvPr/>
        </p:nvGrpSpPr>
        <p:grpSpPr bwMode="auto">
          <a:xfrm>
            <a:off x="1703388" y="3181350"/>
            <a:ext cx="2498725" cy="2154238"/>
            <a:chOff x="1073" y="2004"/>
            <a:chExt cx="1574" cy="1357"/>
          </a:xfrm>
        </p:grpSpPr>
        <p:sp>
          <p:nvSpPr>
            <p:cNvPr id="59500" name="Rectangle 106"/>
            <p:cNvSpPr>
              <a:spLocks noChangeArrowheads="1"/>
            </p:cNvSpPr>
            <p:nvPr/>
          </p:nvSpPr>
          <p:spPr bwMode="auto">
            <a:xfrm>
              <a:off x="1341" y="2048"/>
              <a:ext cx="14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  <p:sp>
          <p:nvSpPr>
            <p:cNvPr id="59501" name="Rectangle 107"/>
            <p:cNvSpPr>
              <a:spLocks noChangeArrowheads="1"/>
            </p:cNvSpPr>
            <p:nvPr/>
          </p:nvSpPr>
          <p:spPr bwMode="auto">
            <a:xfrm>
              <a:off x="1480" y="2299"/>
              <a:ext cx="996" cy="90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9502" name="Line 108"/>
            <p:cNvSpPr>
              <a:spLocks noChangeShapeType="1"/>
            </p:cNvSpPr>
            <p:nvPr/>
          </p:nvSpPr>
          <p:spPr bwMode="auto">
            <a:xfrm>
              <a:off x="1486" y="2763"/>
              <a:ext cx="98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3" name="Line 109"/>
            <p:cNvSpPr>
              <a:spLocks noChangeShapeType="1"/>
            </p:cNvSpPr>
            <p:nvPr/>
          </p:nvSpPr>
          <p:spPr bwMode="auto">
            <a:xfrm>
              <a:off x="1475" y="2517"/>
              <a:ext cx="99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4" name="Line 110"/>
            <p:cNvSpPr>
              <a:spLocks noChangeShapeType="1"/>
            </p:cNvSpPr>
            <p:nvPr/>
          </p:nvSpPr>
          <p:spPr bwMode="auto">
            <a:xfrm>
              <a:off x="1475" y="2986"/>
              <a:ext cx="99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5" name="Line 111"/>
            <p:cNvSpPr>
              <a:spLocks noChangeShapeType="1"/>
            </p:cNvSpPr>
            <p:nvPr/>
          </p:nvSpPr>
          <p:spPr bwMode="auto">
            <a:xfrm>
              <a:off x="1978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6" name="Line 112"/>
            <p:cNvSpPr>
              <a:spLocks noChangeShapeType="1"/>
            </p:cNvSpPr>
            <p:nvPr/>
          </p:nvSpPr>
          <p:spPr bwMode="auto">
            <a:xfrm>
              <a:off x="2224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7" name="Line 113"/>
            <p:cNvSpPr>
              <a:spLocks noChangeShapeType="1"/>
            </p:cNvSpPr>
            <p:nvPr/>
          </p:nvSpPr>
          <p:spPr bwMode="auto">
            <a:xfrm>
              <a:off x="1721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8" name="Line 114"/>
            <p:cNvSpPr>
              <a:spLocks noChangeShapeType="1"/>
            </p:cNvSpPr>
            <p:nvPr/>
          </p:nvSpPr>
          <p:spPr bwMode="auto">
            <a:xfrm flipH="1" flipV="1">
              <a:off x="1308" y="2126"/>
              <a:ext cx="167" cy="1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9" name="Rectangle 115"/>
            <p:cNvSpPr>
              <a:spLocks noChangeArrowheads="1"/>
            </p:cNvSpPr>
            <p:nvPr/>
          </p:nvSpPr>
          <p:spPr bwMode="auto">
            <a:xfrm>
              <a:off x="1553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510" name="Rectangle 116"/>
            <p:cNvSpPr>
              <a:spLocks noChangeArrowheads="1"/>
            </p:cNvSpPr>
            <p:nvPr/>
          </p:nvSpPr>
          <p:spPr bwMode="auto">
            <a:xfrm>
              <a:off x="1799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511" name="Rectangle 117"/>
            <p:cNvSpPr>
              <a:spLocks noChangeArrowheads="1"/>
            </p:cNvSpPr>
            <p:nvPr/>
          </p:nvSpPr>
          <p:spPr bwMode="auto">
            <a:xfrm>
              <a:off x="2045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512" name="Rectangle 118"/>
            <p:cNvSpPr>
              <a:spLocks noChangeArrowheads="1"/>
            </p:cNvSpPr>
            <p:nvPr/>
          </p:nvSpPr>
          <p:spPr bwMode="auto">
            <a:xfrm>
              <a:off x="2280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513" name="Rectangle 119"/>
            <p:cNvSpPr>
              <a:spLocks noChangeArrowheads="1"/>
            </p:cNvSpPr>
            <p:nvPr/>
          </p:nvSpPr>
          <p:spPr bwMode="auto">
            <a:xfrm>
              <a:off x="1576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14" name="Rectangle 120"/>
            <p:cNvSpPr>
              <a:spLocks noChangeArrowheads="1"/>
            </p:cNvSpPr>
            <p:nvPr/>
          </p:nvSpPr>
          <p:spPr bwMode="auto">
            <a:xfrm>
              <a:off x="1822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15" name="Rectangle 121"/>
            <p:cNvSpPr>
              <a:spLocks noChangeArrowheads="1"/>
            </p:cNvSpPr>
            <p:nvPr/>
          </p:nvSpPr>
          <p:spPr bwMode="auto">
            <a:xfrm>
              <a:off x="2056" y="2339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16" name="Rectangle 122"/>
            <p:cNvSpPr>
              <a:spLocks noChangeArrowheads="1"/>
            </p:cNvSpPr>
            <p:nvPr/>
          </p:nvSpPr>
          <p:spPr bwMode="auto">
            <a:xfrm>
              <a:off x="2313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17" name="Rectangle 123"/>
            <p:cNvSpPr>
              <a:spLocks noChangeArrowheads="1"/>
            </p:cNvSpPr>
            <p:nvPr/>
          </p:nvSpPr>
          <p:spPr bwMode="auto">
            <a:xfrm>
              <a:off x="1576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18" name="Rectangle 124"/>
            <p:cNvSpPr>
              <a:spLocks noChangeArrowheads="1"/>
            </p:cNvSpPr>
            <p:nvPr/>
          </p:nvSpPr>
          <p:spPr bwMode="auto">
            <a:xfrm>
              <a:off x="1822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19" name="Rectangle 125"/>
            <p:cNvSpPr>
              <a:spLocks noChangeArrowheads="1"/>
            </p:cNvSpPr>
            <p:nvPr/>
          </p:nvSpPr>
          <p:spPr bwMode="auto">
            <a:xfrm>
              <a:off x="2056" y="2574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0" name="Rectangle 126"/>
            <p:cNvSpPr>
              <a:spLocks noChangeArrowheads="1"/>
            </p:cNvSpPr>
            <p:nvPr/>
          </p:nvSpPr>
          <p:spPr bwMode="auto">
            <a:xfrm>
              <a:off x="2313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21" name="Rectangle 127"/>
            <p:cNvSpPr>
              <a:spLocks noChangeArrowheads="1"/>
            </p:cNvSpPr>
            <p:nvPr/>
          </p:nvSpPr>
          <p:spPr bwMode="auto">
            <a:xfrm>
              <a:off x="1576" y="27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22" name="Rectangle 128"/>
            <p:cNvSpPr>
              <a:spLocks noChangeArrowheads="1"/>
            </p:cNvSpPr>
            <p:nvPr/>
          </p:nvSpPr>
          <p:spPr bwMode="auto">
            <a:xfrm>
              <a:off x="1822" y="27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23" name="Rectangle 129"/>
            <p:cNvSpPr>
              <a:spLocks noChangeArrowheads="1"/>
            </p:cNvSpPr>
            <p:nvPr/>
          </p:nvSpPr>
          <p:spPr bwMode="auto">
            <a:xfrm>
              <a:off x="2056" y="2797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4" name="Rectangle 130"/>
            <p:cNvSpPr>
              <a:spLocks noChangeArrowheads="1"/>
            </p:cNvSpPr>
            <p:nvPr/>
          </p:nvSpPr>
          <p:spPr bwMode="auto">
            <a:xfrm>
              <a:off x="2313" y="2797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5" name="Rectangle 131"/>
            <p:cNvSpPr>
              <a:spLocks noChangeArrowheads="1"/>
            </p:cNvSpPr>
            <p:nvPr/>
          </p:nvSpPr>
          <p:spPr bwMode="auto">
            <a:xfrm>
              <a:off x="1576" y="3020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26" name="Rectangle 132"/>
            <p:cNvSpPr>
              <a:spLocks noChangeArrowheads="1"/>
            </p:cNvSpPr>
            <p:nvPr/>
          </p:nvSpPr>
          <p:spPr bwMode="auto">
            <a:xfrm>
              <a:off x="1822" y="3020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27" name="Rectangle 133"/>
            <p:cNvSpPr>
              <a:spLocks noChangeArrowheads="1"/>
            </p:cNvSpPr>
            <p:nvPr/>
          </p:nvSpPr>
          <p:spPr bwMode="auto">
            <a:xfrm>
              <a:off x="2056" y="3020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8" name="Rectangle 134"/>
            <p:cNvSpPr>
              <a:spLocks noChangeArrowheads="1"/>
            </p:cNvSpPr>
            <p:nvPr/>
          </p:nvSpPr>
          <p:spPr bwMode="auto">
            <a:xfrm>
              <a:off x="2313" y="3020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9" name="Freeform 135"/>
            <p:cNvSpPr>
              <a:spLocks/>
            </p:cNvSpPr>
            <p:nvPr/>
          </p:nvSpPr>
          <p:spPr bwMode="auto">
            <a:xfrm>
              <a:off x="1978" y="2126"/>
              <a:ext cx="492" cy="56"/>
            </a:xfrm>
            <a:custGeom>
              <a:avLst/>
              <a:gdLst>
                <a:gd name="T0" fmla="*/ 0 w 492"/>
                <a:gd name="T1" fmla="*/ 56 h 56"/>
                <a:gd name="T2" fmla="*/ 0 w 492"/>
                <a:gd name="T3" fmla="*/ 0 h 56"/>
                <a:gd name="T4" fmla="*/ 492 w 492"/>
                <a:gd name="T5" fmla="*/ 0 h 56"/>
                <a:gd name="T6" fmla="*/ 492 w 492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2"/>
                <a:gd name="T13" fmla="*/ 0 h 56"/>
                <a:gd name="T14" fmla="*/ 492 w 492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2" h="56">
                  <a:moveTo>
                    <a:pt x="0" y="56"/>
                  </a:moveTo>
                  <a:lnTo>
                    <a:pt x="0" y="0"/>
                  </a:lnTo>
                  <a:lnTo>
                    <a:pt x="492" y="0"/>
                  </a:lnTo>
                  <a:lnTo>
                    <a:pt x="492" y="56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30" name="Freeform 136"/>
            <p:cNvSpPr>
              <a:spLocks/>
            </p:cNvSpPr>
            <p:nvPr/>
          </p:nvSpPr>
          <p:spPr bwMode="auto">
            <a:xfrm>
              <a:off x="1308" y="2763"/>
              <a:ext cx="44" cy="458"/>
            </a:xfrm>
            <a:custGeom>
              <a:avLst/>
              <a:gdLst>
                <a:gd name="T0" fmla="*/ 44 w 44"/>
                <a:gd name="T1" fmla="*/ 458 h 458"/>
                <a:gd name="T2" fmla="*/ 0 w 44"/>
                <a:gd name="T3" fmla="*/ 458 h 458"/>
                <a:gd name="T4" fmla="*/ 0 w 44"/>
                <a:gd name="T5" fmla="*/ 0 h 458"/>
                <a:gd name="T6" fmla="*/ 44 w 44"/>
                <a:gd name="T7" fmla="*/ 0 h 4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58"/>
                <a:gd name="T14" fmla="*/ 44 w 44"/>
                <a:gd name="T15" fmla="*/ 458 h 4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58">
                  <a:moveTo>
                    <a:pt x="44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31" name="Freeform 137"/>
            <p:cNvSpPr>
              <a:spLocks/>
            </p:cNvSpPr>
            <p:nvPr/>
          </p:nvSpPr>
          <p:spPr bwMode="auto">
            <a:xfrm>
              <a:off x="1721" y="3221"/>
              <a:ext cx="503" cy="45"/>
            </a:xfrm>
            <a:custGeom>
              <a:avLst/>
              <a:gdLst>
                <a:gd name="T0" fmla="*/ 503 w 503"/>
                <a:gd name="T1" fmla="*/ 0 h 45"/>
                <a:gd name="T2" fmla="*/ 503 w 503"/>
                <a:gd name="T3" fmla="*/ 45 h 45"/>
                <a:gd name="T4" fmla="*/ 0 w 503"/>
                <a:gd name="T5" fmla="*/ 45 h 45"/>
                <a:gd name="T6" fmla="*/ 0 w 50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3"/>
                <a:gd name="T13" fmla="*/ 0 h 45"/>
                <a:gd name="T14" fmla="*/ 503 w 503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3" h="45">
                  <a:moveTo>
                    <a:pt x="503" y="0"/>
                  </a:moveTo>
                  <a:lnTo>
                    <a:pt x="503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32" name="Freeform 138"/>
            <p:cNvSpPr>
              <a:spLocks/>
            </p:cNvSpPr>
            <p:nvPr/>
          </p:nvSpPr>
          <p:spPr bwMode="auto">
            <a:xfrm>
              <a:off x="2492" y="2517"/>
              <a:ext cx="45" cy="469"/>
            </a:xfrm>
            <a:custGeom>
              <a:avLst/>
              <a:gdLst>
                <a:gd name="T0" fmla="*/ 0 w 45"/>
                <a:gd name="T1" fmla="*/ 0 h 469"/>
                <a:gd name="T2" fmla="*/ 45 w 45"/>
                <a:gd name="T3" fmla="*/ 0 h 469"/>
                <a:gd name="T4" fmla="*/ 45 w 45"/>
                <a:gd name="T5" fmla="*/ 469 h 469"/>
                <a:gd name="T6" fmla="*/ 0 w 45"/>
                <a:gd name="T7" fmla="*/ 469 h 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69"/>
                <a:gd name="T14" fmla="*/ 45 w 45"/>
                <a:gd name="T15" fmla="*/ 469 h 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69">
                  <a:moveTo>
                    <a:pt x="0" y="0"/>
                  </a:moveTo>
                  <a:lnTo>
                    <a:pt x="45" y="0"/>
                  </a:lnTo>
                  <a:lnTo>
                    <a:pt x="45" y="469"/>
                  </a:lnTo>
                  <a:lnTo>
                    <a:pt x="0" y="469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33" name="Rectangle 139"/>
            <p:cNvSpPr>
              <a:spLocks noChangeArrowheads="1"/>
            </p:cNvSpPr>
            <p:nvPr/>
          </p:nvSpPr>
          <p:spPr bwMode="auto">
            <a:xfrm>
              <a:off x="1352" y="233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534" name="Rectangle 140"/>
            <p:cNvSpPr>
              <a:spLocks noChangeArrowheads="1"/>
            </p:cNvSpPr>
            <p:nvPr/>
          </p:nvSpPr>
          <p:spPr bwMode="auto">
            <a:xfrm>
              <a:off x="1352" y="2574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535" name="Rectangle 141"/>
            <p:cNvSpPr>
              <a:spLocks noChangeArrowheads="1"/>
            </p:cNvSpPr>
            <p:nvPr/>
          </p:nvSpPr>
          <p:spPr bwMode="auto">
            <a:xfrm>
              <a:off x="1352" y="279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536" name="Rectangle 142"/>
            <p:cNvSpPr>
              <a:spLocks noChangeArrowheads="1"/>
            </p:cNvSpPr>
            <p:nvPr/>
          </p:nvSpPr>
          <p:spPr bwMode="auto">
            <a:xfrm>
              <a:off x="1352" y="3020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537" name="Rectangle 143"/>
            <p:cNvSpPr>
              <a:spLocks noChangeArrowheads="1"/>
            </p:cNvSpPr>
            <p:nvPr/>
          </p:nvSpPr>
          <p:spPr bwMode="auto">
            <a:xfrm>
              <a:off x="1207" y="2931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59538" name="Rectangle 144"/>
            <p:cNvSpPr>
              <a:spLocks noChangeArrowheads="1"/>
            </p:cNvSpPr>
            <p:nvPr/>
          </p:nvSpPr>
          <p:spPr bwMode="auto">
            <a:xfrm>
              <a:off x="1229" y="2171"/>
              <a:ext cx="1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en-US" altLang="fa-IR"/>
            </a:p>
          </p:txBody>
        </p:sp>
        <p:sp>
          <p:nvSpPr>
            <p:cNvPr id="59539" name="Rectangle 145"/>
            <p:cNvSpPr>
              <a:spLocks noChangeArrowheads="1"/>
            </p:cNvSpPr>
            <p:nvPr/>
          </p:nvSpPr>
          <p:spPr bwMode="auto">
            <a:xfrm>
              <a:off x="2168" y="2004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9540" name="Rectangle 146"/>
            <p:cNvSpPr>
              <a:spLocks noChangeArrowheads="1"/>
            </p:cNvSpPr>
            <p:nvPr/>
          </p:nvSpPr>
          <p:spPr bwMode="auto">
            <a:xfrm>
              <a:off x="2559" y="2674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59541" name="Rectangle 147"/>
            <p:cNvSpPr>
              <a:spLocks noChangeArrowheads="1"/>
            </p:cNvSpPr>
            <p:nvPr/>
          </p:nvSpPr>
          <p:spPr bwMode="auto">
            <a:xfrm>
              <a:off x="1933" y="3255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9542" name="Rectangle 191"/>
            <p:cNvSpPr>
              <a:spLocks noChangeArrowheads="1"/>
            </p:cNvSpPr>
            <p:nvPr/>
          </p:nvSpPr>
          <p:spPr bwMode="auto">
            <a:xfrm>
              <a:off x="1073" y="2618"/>
              <a:ext cx="14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900">
                  <a:solidFill>
                    <a:schemeClr val="accent2"/>
                  </a:solidFill>
                  <a:latin typeface="Arial" panose="020B0604020202020204" pitchFamily="34" charset="0"/>
                </a:rPr>
                <a:t>Y </a:t>
              </a:r>
              <a:endParaRPr lang="en-US" altLang="fa-IR" sz="440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194"/>
          <p:cNvGrpSpPr>
            <a:grpSpLocks/>
          </p:cNvGrpSpPr>
          <p:nvPr/>
        </p:nvGrpSpPr>
        <p:grpSpPr bwMode="auto">
          <a:xfrm>
            <a:off x="4505325" y="765175"/>
            <a:ext cx="2500313" cy="2136775"/>
            <a:chOff x="2838" y="462"/>
            <a:chExt cx="1575" cy="1346"/>
          </a:xfrm>
        </p:grpSpPr>
        <p:sp>
          <p:nvSpPr>
            <p:cNvPr id="59457" name="Rectangle 64"/>
            <p:cNvSpPr>
              <a:spLocks noChangeArrowheads="1"/>
            </p:cNvSpPr>
            <p:nvPr/>
          </p:nvSpPr>
          <p:spPr bwMode="auto">
            <a:xfrm>
              <a:off x="3095" y="507"/>
              <a:ext cx="14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  <p:sp>
          <p:nvSpPr>
            <p:cNvPr id="59458" name="Rectangle 65"/>
            <p:cNvSpPr>
              <a:spLocks noChangeArrowheads="1"/>
            </p:cNvSpPr>
            <p:nvPr/>
          </p:nvSpPr>
          <p:spPr bwMode="auto">
            <a:xfrm>
              <a:off x="3246" y="757"/>
              <a:ext cx="984" cy="89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9459" name="Line 66"/>
            <p:cNvSpPr>
              <a:spLocks noChangeShapeType="1"/>
            </p:cNvSpPr>
            <p:nvPr/>
          </p:nvSpPr>
          <p:spPr bwMode="auto">
            <a:xfrm>
              <a:off x="3241" y="1210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0" name="Line 67"/>
            <p:cNvSpPr>
              <a:spLocks noChangeShapeType="1"/>
            </p:cNvSpPr>
            <p:nvPr/>
          </p:nvSpPr>
          <p:spPr bwMode="auto">
            <a:xfrm>
              <a:off x="3241" y="976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1" name="Line 68"/>
            <p:cNvSpPr>
              <a:spLocks noChangeShapeType="1"/>
            </p:cNvSpPr>
            <p:nvPr/>
          </p:nvSpPr>
          <p:spPr bwMode="auto">
            <a:xfrm>
              <a:off x="3241" y="1434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2" name="Line 69"/>
            <p:cNvSpPr>
              <a:spLocks noChangeShapeType="1"/>
            </p:cNvSpPr>
            <p:nvPr/>
          </p:nvSpPr>
          <p:spPr bwMode="auto">
            <a:xfrm>
              <a:off x="3732" y="752"/>
              <a:ext cx="1" cy="8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3" name="Line 70"/>
            <p:cNvSpPr>
              <a:spLocks noChangeShapeType="1"/>
            </p:cNvSpPr>
            <p:nvPr/>
          </p:nvSpPr>
          <p:spPr bwMode="auto">
            <a:xfrm>
              <a:off x="3978" y="752"/>
              <a:ext cx="1" cy="8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4" name="Line 71"/>
            <p:cNvSpPr>
              <a:spLocks noChangeShapeType="1"/>
            </p:cNvSpPr>
            <p:nvPr/>
          </p:nvSpPr>
          <p:spPr bwMode="auto">
            <a:xfrm>
              <a:off x="3487" y="752"/>
              <a:ext cx="1" cy="8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5" name="Line 72"/>
            <p:cNvSpPr>
              <a:spLocks noChangeShapeType="1"/>
            </p:cNvSpPr>
            <p:nvPr/>
          </p:nvSpPr>
          <p:spPr bwMode="auto">
            <a:xfrm flipH="1" flipV="1">
              <a:off x="3062" y="585"/>
              <a:ext cx="179" cy="1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6" name="Rectangle 73"/>
            <p:cNvSpPr>
              <a:spLocks noChangeArrowheads="1"/>
            </p:cNvSpPr>
            <p:nvPr/>
          </p:nvSpPr>
          <p:spPr bwMode="auto">
            <a:xfrm>
              <a:off x="3308" y="60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467" name="Rectangle 74"/>
            <p:cNvSpPr>
              <a:spLocks noChangeArrowheads="1"/>
            </p:cNvSpPr>
            <p:nvPr/>
          </p:nvSpPr>
          <p:spPr bwMode="auto">
            <a:xfrm>
              <a:off x="3554" y="60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468" name="Rectangle 75"/>
            <p:cNvSpPr>
              <a:spLocks noChangeArrowheads="1"/>
            </p:cNvSpPr>
            <p:nvPr/>
          </p:nvSpPr>
          <p:spPr bwMode="auto">
            <a:xfrm>
              <a:off x="3811" y="60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469" name="Rectangle 76"/>
            <p:cNvSpPr>
              <a:spLocks noChangeArrowheads="1"/>
            </p:cNvSpPr>
            <p:nvPr/>
          </p:nvSpPr>
          <p:spPr bwMode="auto">
            <a:xfrm>
              <a:off x="4045" y="60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470" name="Rectangle 77"/>
            <p:cNvSpPr>
              <a:spLocks noChangeArrowheads="1"/>
            </p:cNvSpPr>
            <p:nvPr/>
          </p:nvSpPr>
          <p:spPr bwMode="auto">
            <a:xfrm>
              <a:off x="3341" y="786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71" name="Rectangle 78"/>
            <p:cNvSpPr>
              <a:spLocks noChangeArrowheads="1"/>
            </p:cNvSpPr>
            <p:nvPr/>
          </p:nvSpPr>
          <p:spPr bwMode="auto">
            <a:xfrm>
              <a:off x="3576" y="786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472" name="Rectangle 79"/>
            <p:cNvSpPr>
              <a:spLocks noChangeArrowheads="1"/>
            </p:cNvSpPr>
            <p:nvPr/>
          </p:nvSpPr>
          <p:spPr bwMode="auto">
            <a:xfrm>
              <a:off x="3822" y="786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73" name="Rectangle 80"/>
            <p:cNvSpPr>
              <a:spLocks noChangeArrowheads="1"/>
            </p:cNvSpPr>
            <p:nvPr/>
          </p:nvSpPr>
          <p:spPr bwMode="auto">
            <a:xfrm>
              <a:off x="4079" y="786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74" name="Rectangle 81"/>
            <p:cNvSpPr>
              <a:spLocks noChangeArrowheads="1"/>
            </p:cNvSpPr>
            <p:nvPr/>
          </p:nvSpPr>
          <p:spPr bwMode="auto">
            <a:xfrm>
              <a:off x="3341" y="102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75" name="Rectangle 82"/>
            <p:cNvSpPr>
              <a:spLocks noChangeArrowheads="1"/>
            </p:cNvSpPr>
            <p:nvPr/>
          </p:nvSpPr>
          <p:spPr bwMode="auto">
            <a:xfrm>
              <a:off x="3576" y="102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476" name="Rectangle 83"/>
            <p:cNvSpPr>
              <a:spLocks noChangeArrowheads="1"/>
            </p:cNvSpPr>
            <p:nvPr/>
          </p:nvSpPr>
          <p:spPr bwMode="auto">
            <a:xfrm>
              <a:off x="3822" y="1021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77" name="Rectangle 84"/>
            <p:cNvSpPr>
              <a:spLocks noChangeArrowheads="1"/>
            </p:cNvSpPr>
            <p:nvPr/>
          </p:nvSpPr>
          <p:spPr bwMode="auto">
            <a:xfrm>
              <a:off x="4079" y="102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78" name="Rectangle 85"/>
            <p:cNvSpPr>
              <a:spLocks noChangeArrowheads="1"/>
            </p:cNvSpPr>
            <p:nvPr/>
          </p:nvSpPr>
          <p:spPr bwMode="auto">
            <a:xfrm>
              <a:off x="3341" y="1255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479" name="Rectangle 86"/>
            <p:cNvSpPr>
              <a:spLocks noChangeArrowheads="1"/>
            </p:cNvSpPr>
            <p:nvPr/>
          </p:nvSpPr>
          <p:spPr bwMode="auto">
            <a:xfrm>
              <a:off x="3576" y="1255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80" name="Rectangle 87"/>
            <p:cNvSpPr>
              <a:spLocks noChangeArrowheads="1"/>
            </p:cNvSpPr>
            <p:nvPr/>
          </p:nvSpPr>
          <p:spPr bwMode="auto">
            <a:xfrm>
              <a:off x="3822" y="1255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81" name="Rectangle 88"/>
            <p:cNvSpPr>
              <a:spLocks noChangeArrowheads="1"/>
            </p:cNvSpPr>
            <p:nvPr/>
          </p:nvSpPr>
          <p:spPr bwMode="auto">
            <a:xfrm>
              <a:off x="4068" y="1255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82" name="Rectangle 89"/>
            <p:cNvSpPr>
              <a:spLocks noChangeArrowheads="1"/>
            </p:cNvSpPr>
            <p:nvPr/>
          </p:nvSpPr>
          <p:spPr bwMode="auto">
            <a:xfrm>
              <a:off x="3341" y="147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83" name="Rectangle 90"/>
            <p:cNvSpPr>
              <a:spLocks noChangeArrowheads="1"/>
            </p:cNvSpPr>
            <p:nvPr/>
          </p:nvSpPr>
          <p:spPr bwMode="auto">
            <a:xfrm>
              <a:off x="3576" y="147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484" name="Rectangle 91"/>
            <p:cNvSpPr>
              <a:spLocks noChangeArrowheads="1"/>
            </p:cNvSpPr>
            <p:nvPr/>
          </p:nvSpPr>
          <p:spPr bwMode="auto">
            <a:xfrm>
              <a:off x="3822" y="1479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85" name="Rectangle 92"/>
            <p:cNvSpPr>
              <a:spLocks noChangeArrowheads="1"/>
            </p:cNvSpPr>
            <p:nvPr/>
          </p:nvSpPr>
          <p:spPr bwMode="auto">
            <a:xfrm>
              <a:off x="4068" y="1479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86" name="Freeform 93"/>
            <p:cNvSpPr>
              <a:spLocks/>
            </p:cNvSpPr>
            <p:nvPr/>
          </p:nvSpPr>
          <p:spPr bwMode="auto">
            <a:xfrm>
              <a:off x="3732" y="585"/>
              <a:ext cx="503" cy="44"/>
            </a:xfrm>
            <a:custGeom>
              <a:avLst/>
              <a:gdLst>
                <a:gd name="T0" fmla="*/ 0 w 503"/>
                <a:gd name="T1" fmla="*/ 44 h 44"/>
                <a:gd name="T2" fmla="*/ 0 w 503"/>
                <a:gd name="T3" fmla="*/ 0 h 44"/>
                <a:gd name="T4" fmla="*/ 503 w 503"/>
                <a:gd name="T5" fmla="*/ 0 h 44"/>
                <a:gd name="T6" fmla="*/ 503 w 503"/>
                <a:gd name="T7" fmla="*/ 44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3"/>
                <a:gd name="T13" fmla="*/ 0 h 44"/>
                <a:gd name="T14" fmla="*/ 503 w 503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3" h="44">
                  <a:moveTo>
                    <a:pt x="0" y="44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503" y="44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87" name="Freeform 94"/>
            <p:cNvSpPr>
              <a:spLocks/>
            </p:cNvSpPr>
            <p:nvPr/>
          </p:nvSpPr>
          <p:spPr bwMode="auto">
            <a:xfrm>
              <a:off x="3062" y="1210"/>
              <a:ext cx="45" cy="458"/>
            </a:xfrm>
            <a:custGeom>
              <a:avLst/>
              <a:gdLst>
                <a:gd name="T0" fmla="*/ 45 w 45"/>
                <a:gd name="T1" fmla="*/ 458 h 458"/>
                <a:gd name="T2" fmla="*/ 0 w 45"/>
                <a:gd name="T3" fmla="*/ 458 h 458"/>
                <a:gd name="T4" fmla="*/ 0 w 45"/>
                <a:gd name="T5" fmla="*/ 0 h 458"/>
                <a:gd name="T6" fmla="*/ 45 w 45"/>
                <a:gd name="T7" fmla="*/ 0 h 4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58"/>
                <a:gd name="T14" fmla="*/ 45 w 45"/>
                <a:gd name="T15" fmla="*/ 458 h 4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58">
                  <a:moveTo>
                    <a:pt x="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88" name="Freeform 95"/>
            <p:cNvSpPr>
              <a:spLocks/>
            </p:cNvSpPr>
            <p:nvPr/>
          </p:nvSpPr>
          <p:spPr bwMode="auto">
            <a:xfrm>
              <a:off x="3487" y="1668"/>
              <a:ext cx="491" cy="56"/>
            </a:xfrm>
            <a:custGeom>
              <a:avLst/>
              <a:gdLst>
                <a:gd name="T0" fmla="*/ 491 w 491"/>
                <a:gd name="T1" fmla="*/ 0 h 56"/>
                <a:gd name="T2" fmla="*/ 491 w 491"/>
                <a:gd name="T3" fmla="*/ 56 h 56"/>
                <a:gd name="T4" fmla="*/ 0 w 491"/>
                <a:gd name="T5" fmla="*/ 56 h 56"/>
                <a:gd name="T6" fmla="*/ 0 w 491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1"/>
                <a:gd name="T13" fmla="*/ 0 h 56"/>
                <a:gd name="T14" fmla="*/ 491 w 491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1" h="56">
                  <a:moveTo>
                    <a:pt x="491" y="0"/>
                  </a:moveTo>
                  <a:lnTo>
                    <a:pt x="491" y="56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89" name="Freeform 96"/>
            <p:cNvSpPr>
              <a:spLocks/>
            </p:cNvSpPr>
            <p:nvPr/>
          </p:nvSpPr>
          <p:spPr bwMode="auto">
            <a:xfrm>
              <a:off x="4246" y="976"/>
              <a:ext cx="56" cy="458"/>
            </a:xfrm>
            <a:custGeom>
              <a:avLst/>
              <a:gdLst>
                <a:gd name="T0" fmla="*/ 0 w 56"/>
                <a:gd name="T1" fmla="*/ 0 h 458"/>
                <a:gd name="T2" fmla="*/ 56 w 56"/>
                <a:gd name="T3" fmla="*/ 0 h 458"/>
                <a:gd name="T4" fmla="*/ 56 w 56"/>
                <a:gd name="T5" fmla="*/ 458 h 458"/>
                <a:gd name="T6" fmla="*/ 0 w 56"/>
                <a:gd name="T7" fmla="*/ 458 h 4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458"/>
                <a:gd name="T14" fmla="*/ 56 w 56"/>
                <a:gd name="T15" fmla="*/ 458 h 4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458">
                  <a:moveTo>
                    <a:pt x="0" y="0"/>
                  </a:moveTo>
                  <a:lnTo>
                    <a:pt x="56" y="0"/>
                  </a:lnTo>
                  <a:lnTo>
                    <a:pt x="56" y="458"/>
                  </a:lnTo>
                  <a:lnTo>
                    <a:pt x="0" y="458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90" name="Rectangle 97"/>
            <p:cNvSpPr>
              <a:spLocks noChangeArrowheads="1"/>
            </p:cNvSpPr>
            <p:nvPr/>
          </p:nvSpPr>
          <p:spPr bwMode="auto">
            <a:xfrm>
              <a:off x="3118" y="786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491" name="Rectangle 98"/>
            <p:cNvSpPr>
              <a:spLocks noChangeArrowheads="1"/>
            </p:cNvSpPr>
            <p:nvPr/>
          </p:nvSpPr>
          <p:spPr bwMode="auto">
            <a:xfrm>
              <a:off x="3118" y="1021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492" name="Rectangle 99"/>
            <p:cNvSpPr>
              <a:spLocks noChangeArrowheads="1"/>
            </p:cNvSpPr>
            <p:nvPr/>
          </p:nvSpPr>
          <p:spPr bwMode="auto">
            <a:xfrm>
              <a:off x="3118" y="1255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493" name="Rectangle 100"/>
            <p:cNvSpPr>
              <a:spLocks noChangeArrowheads="1"/>
            </p:cNvSpPr>
            <p:nvPr/>
          </p:nvSpPr>
          <p:spPr bwMode="auto">
            <a:xfrm>
              <a:off x="3118" y="147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494" name="Rectangle 101"/>
            <p:cNvSpPr>
              <a:spLocks noChangeArrowheads="1"/>
            </p:cNvSpPr>
            <p:nvPr/>
          </p:nvSpPr>
          <p:spPr bwMode="auto">
            <a:xfrm>
              <a:off x="2961" y="1389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59495" name="Rectangle 102"/>
            <p:cNvSpPr>
              <a:spLocks noChangeArrowheads="1"/>
            </p:cNvSpPr>
            <p:nvPr/>
          </p:nvSpPr>
          <p:spPr bwMode="auto">
            <a:xfrm>
              <a:off x="2995" y="619"/>
              <a:ext cx="1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en-US" altLang="fa-IR"/>
            </a:p>
          </p:txBody>
        </p:sp>
        <p:sp>
          <p:nvSpPr>
            <p:cNvPr id="59496" name="Rectangle 103"/>
            <p:cNvSpPr>
              <a:spLocks noChangeArrowheads="1"/>
            </p:cNvSpPr>
            <p:nvPr/>
          </p:nvSpPr>
          <p:spPr bwMode="auto">
            <a:xfrm>
              <a:off x="3934" y="462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9497" name="Rectangle 104"/>
            <p:cNvSpPr>
              <a:spLocks noChangeArrowheads="1"/>
            </p:cNvSpPr>
            <p:nvPr/>
          </p:nvSpPr>
          <p:spPr bwMode="auto">
            <a:xfrm>
              <a:off x="4325" y="1132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59498" name="Rectangle 105"/>
            <p:cNvSpPr>
              <a:spLocks noChangeArrowheads="1"/>
            </p:cNvSpPr>
            <p:nvPr/>
          </p:nvSpPr>
          <p:spPr bwMode="auto">
            <a:xfrm>
              <a:off x="3688" y="1702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9499" name="Rectangle 192"/>
            <p:cNvSpPr>
              <a:spLocks noChangeArrowheads="1"/>
            </p:cNvSpPr>
            <p:nvPr/>
          </p:nvSpPr>
          <p:spPr bwMode="auto">
            <a:xfrm>
              <a:off x="2838" y="1065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900">
                  <a:solidFill>
                    <a:schemeClr val="accent2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/>
            </a:p>
          </p:txBody>
        </p:sp>
      </p:grpSp>
      <p:sp>
        <p:nvSpPr>
          <p:cNvPr id="59456" name="Rectangle 193"/>
          <p:cNvSpPr>
            <a:spLocks noChangeArrowheads="1"/>
          </p:cNvSpPr>
          <p:nvPr/>
        </p:nvSpPr>
        <p:spPr bwMode="auto">
          <a:xfrm>
            <a:off x="1703388" y="1690688"/>
            <a:ext cx="2936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900">
                <a:solidFill>
                  <a:schemeClr val="accent2"/>
                </a:solidFill>
                <a:latin typeface="Arial" panose="020B0604020202020204" pitchFamily="34" charset="0"/>
              </a:rPr>
              <a:t>W </a:t>
            </a:r>
            <a:endParaRPr lang="en-US" altLang="fa-IR" sz="4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6D84E0F-8EC7-4604-B5EF-6AC25EA06547}" type="slidenum">
              <a:rPr lang="en-US" altLang="fa-IR" sz="1300" b="0" smtClean="0">
                <a:latin typeface="Arial" panose="020B0604020202020204" pitchFamily="34" charset="0"/>
              </a:rPr>
              <a:pPr/>
              <a:t>34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0" y="190500"/>
            <a:ext cx="6678613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Example: BCD Incrementer</a:t>
            </a:r>
          </a:p>
        </p:txBody>
      </p:sp>
      <p:sp>
        <p:nvSpPr>
          <p:cNvPr id="1238019" name="Rectangle 3"/>
          <p:cNvSpPr>
            <a:spLocks noChangeArrowheads="1"/>
          </p:cNvSpPr>
          <p:nvPr/>
        </p:nvSpPr>
        <p:spPr bwMode="auto">
          <a:xfrm>
            <a:off x="1441450" y="5589588"/>
            <a:ext cx="288607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W = B C D  +  A D'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X = B C'  +  B D'  +  B' C D</a:t>
            </a:r>
          </a:p>
        </p:txBody>
      </p:sp>
      <p:sp>
        <p:nvSpPr>
          <p:cNvPr id="1238020" name="Rectangle 4"/>
          <p:cNvSpPr>
            <a:spLocks noChangeArrowheads="1"/>
          </p:cNvSpPr>
          <p:nvPr/>
        </p:nvSpPr>
        <p:spPr bwMode="auto">
          <a:xfrm>
            <a:off x="5099050" y="5602288"/>
            <a:ext cx="21050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Y = A' C' D  +  C D'</a:t>
            </a:r>
          </a:p>
          <a:p>
            <a:pPr>
              <a:lnSpc>
                <a:spcPct val="85000"/>
              </a:lnSpc>
            </a:pPr>
            <a:endParaRPr kumimoji="1" lang="en-US" altLang="ko-KR" sz="1800"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Z = D'</a:t>
            </a:r>
          </a:p>
        </p:txBody>
      </p:sp>
      <p:sp>
        <p:nvSpPr>
          <p:cNvPr id="59398" name="AutoShape 6"/>
          <p:cNvSpPr>
            <a:spLocks noChangeAspect="1" noChangeArrowheads="1" noTextEdit="1"/>
          </p:cNvSpPr>
          <p:nvPr/>
        </p:nvSpPr>
        <p:spPr bwMode="auto">
          <a:xfrm>
            <a:off x="1703388" y="750888"/>
            <a:ext cx="53038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8024" name="Freeform 8"/>
          <p:cNvSpPr>
            <a:spLocks/>
          </p:cNvSpPr>
          <p:nvPr/>
        </p:nvSpPr>
        <p:spPr bwMode="auto">
          <a:xfrm>
            <a:off x="5240338" y="4776788"/>
            <a:ext cx="1419225" cy="354012"/>
          </a:xfrm>
          <a:custGeom>
            <a:avLst/>
            <a:gdLst>
              <a:gd name="T0" fmla="*/ 0 w 894"/>
              <a:gd name="T1" fmla="*/ 2147483646 h 223"/>
              <a:gd name="T2" fmla="*/ 0 w 894"/>
              <a:gd name="T3" fmla="*/ 0 h 223"/>
              <a:gd name="T4" fmla="*/ 2147483646 w 894"/>
              <a:gd name="T5" fmla="*/ 0 h 223"/>
              <a:gd name="T6" fmla="*/ 2147483646 w 894"/>
              <a:gd name="T7" fmla="*/ 2147483646 h 223"/>
              <a:gd name="T8" fmla="*/ 0 60000 65536"/>
              <a:gd name="T9" fmla="*/ 0 60000 65536"/>
              <a:gd name="T10" fmla="*/ 0 60000 65536"/>
              <a:gd name="T11" fmla="*/ 0 60000 65536"/>
              <a:gd name="T12" fmla="*/ 0 w 894"/>
              <a:gd name="T13" fmla="*/ 0 h 223"/>
              <a:gd name="T14" fmla="*/ 894 w 894"/>
              <a:gd name="T15" fmla="*/ 223 h 2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4" h="223">
                <a:moveTo>
                  <a:pt x="0" y="223"/>
                </a:moveTo>
                <a:lnTo>
                  <a:pt x="0" y="0"/>
                </a:lnTo>
                <a:lnTo>
                  <a:pt x="894" y="0"/>
                </a:lnTo>
                <a:lnTo>
                  <a:pt x="894" y="223"/>
                </a:lnTo>
              </a:path>
            </a:pathLst>
          </a:custGeom>
          <a:noFill/>
          <a:ln w="17463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8025" name="Freeform 9"/>
          <p:cNvSpPr>
            <a:spLocks/>
          </p:cNvSpPr>
          <p:nvPr/>
        </p:nvSpPr>
        <p:spPr bwMode="auto">
          <a:xfrm>
            <a:off x="5240338" y="3587750"/>
            <a:ext cx="1419225" cy="355600"/>
          </a:xfrm>
          <a:custGeom>
            <a:avLst/>
            <a:gdLst>
              <a:gd name="T0" fmla="*/ 0 w 894"/>
              <a:gd name="T1" fmla="*/ 0 h 224"/>
              <a:gd name="T2" fmla="*/ 0 w 894"/>
              <a:gd name="T3" fmla="*/ 2147483646 h 224"/>
              <a:gd name="T4" fmla="*/ 2147483646 w 894"/>
              <a:gd name="T5" fmla="*/ 2147483646 h 224"/>
              <a:gd name="T6" fmla="*/ 2147483646 w 894"/>
              <a:gd name="T7" fmla="*/ 0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894"/>
              <a:gd name="T13" fmla="*/ 0 h 224"/>
              <a:gd name="T14" fmla="*/ 894 w 894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4" h="224">
                <a:moveTo>
                  <a:pt x="0" y="0"/>
                </a:moveTo>
                <a:lnTo>
                  <a:pt x="0" y="224"/>
                </a:lnTo>
                <a:lnTo>
                  <a:pt x="894" y="224"/>
                </a:lnTo>
                <a:lnTo>
                  <a:pt x="894" y="0"/>
                </a:lnTo>
              </a:path>
            </a:pathLst>
          </a:custGeom>
          <a:noFill/>
          <a:ln w="17463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8026" name="Rectangle 10"/>
          <p:cNvSpPr>
            <a:spLocks noChangeArrowheads="1"/>
          </p:cNvSpPr>
          <p:nvPr/>
        </p:nvSpPr>
        <p:spPr bwMode="auto">
          <a:xfrm>
            <a:off x="2413000" y="4075113"/>
            <a:ext cx="639763" cy="231775"/>
          </a:xfrm>
          <a:prstGeom prst="rect">
            <a:avLst/>
          </a:prstGeom>
          <a:noFill/>
          <a:ln w="17463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8027" name="Rectangle 11"/>
          <p:cNvSpPr>
            <a:spLocks noChangeArrowheads="1"/>
          </p:cNvSpPr>
          <p:nvPr/>
        </p:nvSpPr>
        <p:spPr bwMode="auto">
          <a:xfrm>
            <a:off x="2413000" y="4784725"/>
            <a:ext cx="1438275" cy="249238"/>
          </a:xfrm>
          <a:prstGeom prst="rect">
            <a:avLst/>
          </a:prstGeom>
          <a:noFill/>
          <a:ln w="17463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8028" name="Freeform 12"/>
          <p:cNvSpPr>
            <a:spLocks/>
          </p:cNvSpPr>
          <p:nvPr/>
        </p:nvSpPr>
        <p:spPr bwMode="auto">
          <a:xfrm>
            <a:off x="5591175" y="2352675"/>
            <a:ext cx="639763" cy="355600"/>
          </a:xfrm>
          <a:custGeom>
            <a:avLst/>
            <a:gdLst>
              <a:gd name="T0" fmla="*/ 0 w 403"/>
              <a:gd name="T1" fmla="*/ 2147483646 h 224"/>
              <a:gd name="T2" fmla="*/ 0 w 403"/>
              <a:gd name="T3" fmla="*/ 0 h 224"/>
              <a:gd name="T4" fmla="*/ 2147483646 w 403"/>
              <a:gd name="T5" fmla="*/ 0 h 224"/>
              <a:gd name="T6" fmla="*/ 2147483646 w 403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403"/>
              <a:gd name="T13" fmla="*/ 0 h 224"/>
              <a:gd name="T14" fmla="*/ 403 w 403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" h="224">
                <a:moveTo>
                  <a:pt x="0" y="224"/>
                </a:moveTo>
                <a:lnTo>
                  <a:pt x="0" y="0"/>
                </a:lnTo>
                <a:lnTo>
                  <a:pt x="403" y="0"/>
                </a:lnTo>
                <a:lnTo>
                  <a:pt x="403" y="224"/>
                </a:lnTo>
              </a:path>
            </a:pathLst>
          </a:custGeom>
          <a:noFill/>
          <a:ln w="17463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8029" name="Freeform 13"/>
          <p:cNvSpPr>
            <a:spLocks/>
          </p:cNvSpPr>
          <p:nvPr/>
        </p:nvSpPr>
        <p:spPr bwMode="auto">
          <a:xfrm>
            <a:off x="5076825" y="2016125"/>
            <a:ext cx="373063" cy="230188"/>
          </a:xfrm>
          <a:custGeom>
            <a:avLst/>
            <a:gdLst>
              <a:gd name="T0" fmla="*/ 0 w 235"/>
              <a:gd name="T1" fmla="*/ 2147483646 h 145"/>
              <a:gd name="T2" fmla="*/ 2147483646 w 235"/>
              <a:gd name="T3" fmla="*/ 2147483646 h 145"/>
              <a:gd name="T4" fmla="*/ 2147483646 w 235"/>
              <a:gd name="T5" fmla="*/ 0 h 145"/>
              <a:gd name="T6" fmla="*/ 0 w 235"/>
              <a:gd name="T7" fmla="*/ 0 h 145"/>
              <a:gd name="T8" fmla="*/ 0 60000 65536"/>
              <a:gd name="T9" fmla="*/ 0 60000 65536"/>
              <a:gd name="T10" fmla="*/ 0 60000 65536"/>
              <a:gd name="T11" fmla="*/ 0 60000 65536"/>
              <a:gd name="T12" fmla="*/ 0 w 235"/>
              <a:gd name="T13" fmla="*/ 0 h 145"/>
              <a:gd name="T14" fmla="*/ 235 w 235"/>
              <a:gd name="T15" fmla="*/ 145 h 1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5" h="145">
                <a:moveTo>
                  <a:pt x="0" y="145"/>
                </a:moveTo>
                <a:lnTo>
                  <a:pt x="235" y="145"/>
                </a:lnTo>
                <a:lnTo>
                  <a:pt x="235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8030" name="Freeform 14"/>
          <p:cNvSpPr>
            <a:spLocks/>
          </p:cNvSpPr>
          <p:nvPr/>
        </p:nvSpPr>
        <p:spPr bwMode="auto">
          <a:xfrm>
            <a:off x="6372225" y="2016125"/>
            <a:ext cx="373063" cy="230188"/>
          </a:xfrm>
          <a:custGeom>
            <a:avLst/>
            <a:gdLst>
              <a:gd name="T0" fmla="*/ 2147483646 w 235"/>
              <a:gd name="T1" fmla="*/ 2147483646 h 145"/>
              <a:gd name="T2" fmla="*/ 0 w 235"/>
              <a:gd name="T3" fmla="*/ 2147483646 h 145"/>
              <a:gd name="T4" fmla="*/ 0 w 235"/>
              <a:gd name="T5" fmla="*/ 0 h 145"/>
              <a:gd name="T6" fmla="*/ 2147483646 w 235"/>
              <a:gd name="T7" fmla="*/ 0 h 145"/>
              <a:gd name="T8" fmla="*/ 0 60000 65536"/>
              <a:gd name="T9" fmla="*/ 0 60000 65536"/>
              <a:gd name="T10" fmla="*/ 0 60000 65536"/>
              <a:gd name="T11" fmla="*/ 0 60000 65536"/>
              <a:gd name="T12" fmla="*/ 0 w 235"/>
              <a:gd name="T13" fmla="*/ 0 h 145"/>
              <a:gd name="T14" fmla="*/ 235 w 235"/>
              <a:gd name="T15" fmla="*/ 145 h 1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5" h="145">
                <a:moveTo>
                  <a:pt x="235" y="145"/>
                </a:moveTo>
                <a:lnTo>
                  <a:pt x="0" y="145"/>
                </a:lnTo>
                <a:lnTo>
                  <a:pt x="0" y="0"/>
                </a:lnTo>
                <a:lnTo>
                  <a:pt x="235" y="0"/>
                </a:lnTo>
              </a:path>
            </a:pathLst>
          </a:custGeom>
          <a:noFill/>
          <a:ln w="17463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8031" name="Rectangle 15"/>
          <p:cNvSpPr>
            <a:spLocks noChangeArrowheads="1"/>
          </p:cNvSpPr>
          <p:nvPr/>
        </p:nvSpPr>
        <p:spPr bwMode="auto">
          <a:xfrm>
            <a:off x="5635625" y="1262063"/>
            <a:ext cx="622300" cy="639762"/>
          </a:xfrm>
          <a:prstGeom prst="rect">
            <a:avLst/>
          </a:prstGeom>
          <a:noFill/>
          <a:ln w="17463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8032" name="Freeform 16"/>
          <p:cNvSpPr>
            <a:spLocks/>
          </p:cNvSpPr>
          <p:nvPr/>
        </p:nvSpPr>
        <p:spPr bwMode="auto">
          <a:xfrm>
            <a:off x="5573713" y="1165225"/>
            <a:ext cx="638175" cy="354013"/>
          </a:xfrm>
          <a:custGeom>
            <a:avLst/>
            <a:gdLst>
              <a:gd name="T0" fmla="*/ 0 w 402"/>
              <a:gd name="T1" fmla="*/ 0 h 223"/>
              <a:gd name="T2" fmla="*/ 0 w 402"/>
              <a:gd name="T3" fmla="*/ 2147483646 h 223"/>
              <a:gd name="T4" fmla="*/ 2147483646 w 402"/>
              <a:gd name="T5" fmla="*/ 2147483646 h 223"/>
              <a:gd name="T6" fmla="*/ 2147483646 w 402"/>
              <a:gd name="T7" fmla="*/ 0 h 223"/>
              <a:gd name="T8" fmla="*/ 0 60000 65536"/>
              <a:gd name="T9" fmla="*/ 0 60000 65536"/>
              <a:gd name="T10" fmla="*/ 0 60000 65536"/>
              <a:gd name="T11" fmla="*/ 0 60000 65536"/>
              <a:gd name="T12" fmla="*/ 0 w 402"/>
              <a:gd name="T13" fmla="*/ 0 h 223"/>
              <a:gd name="T14" fmla="*/ 402 w 402"/>
              <a:gd name="T15" fmla="*/ 223 h 2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2" h="223">
                <a:moveTo>
                  <a:pt x="0" y="0"/>
                </a:moveTo>
                <a:lnTo>
                  <a:pt x="0" y="223"/>
                </a:lnTo>
                <a:lnTo>
                  <a:pt x="402" y="223"/>
                </a:lnTo>
                <a:lnTo>
                  <a:pt x="402" y="0"/>
                </a:lnTo>
              </a:path>
            </a:pathLst>
          </a:custGeom>
          <a:noFill/>
          <a:ln w="17463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8033" name="Rectangle 17"/>
          <p:cNvSpPr>
            <a:spLocks noChangeArrowheads="1"/>
          </p:cNvSpPr>
          <p:nvPr/>
        </p:nvSpPr>
        <p:spPr bwMode="auto">
          <a:xfrm>
            <a:off x="2811463" y="2000250"/>
            <a:ext cx="657225" cy="231775"/>
          </a:xfrm>
          <a:prstGeom prst="rect">
            <a:avLst/>
          </a:prstGeom>
          <a:noFill/>
          <a:ln w="17463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8034" name="Freeform 18"/>
          <p:cNvSpPr>
            <a:spLocks/>
          </p:cNvSpPr>
          <p:nvPr/>
        </p:nvSpPr>
        <p:spPr bwMode="auto">
          <a:xfrm>
            <a:off x="3211513" y="1141413"/>
            <a:ext cx="638175" cy="354012"/>
          </a:xfrm>
          <a:custGeom>
            <a:avLst/>
            <a:gdLst>
              <a:gd name="T0" fmla="*/ 0 w 402"/>
              <a:gd name="T1" fmla="*/ 0 h 223"/>
              <a:gd name="T2" fmla="*/ 0 w 402"/>
              <a:gd name="T3" fmla="*/ 2147483646 h 223"/>
              <a:gd name="T4" fmla="*/ 2147483646 w 402"/>
              <a:gd name="T5" fmla="*/ 2147483646 h 223"/>
              <a:gd name="T6" fmla="*/ 2147483646 w 402"/>
              <a:gd name="T7" fmla="*/ 0 h 223"/>
              <a:gd name="T8" fmla="*/ 0 60000 65536"/>
              <a:gd name="T9" fmla="*/ 0 60000 65536"/>
              <a:gd name="T10" fmla="*/ 0 60000 65536"/>
              <a:gd name="T11" fmla="*/ 0 60000 65536"/>
              <a:gd name="T12" fmla="*/ 0 w 402"/>
              <a:gd name="T13" fmla="*/ 0 h 223"/>
              <a:gd name="T14" fmla="*/ 402 w 402"/>
              <a:gd name="T15" fmla="*/ 223 h 2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2" h="223">
                <a:moveTo>
                  <a:pt x="0" y="0"/>
                </a:moveTo>
                <a:lnTo>
                  <a:pt x="0" y="223"/>
                </a:lnTo>
                <a:lnTo>
                  <a:pt x="402" y="223"/>
                </a:lnTo>
                <a:lnTo>
                  <a:pt x="402" y="0"/>
                </a:lnTo>
              </a:path>
            </a:pathLst>
          </a:custGeom>
          <a:noFill/>
          <a:ln w="17463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8035" name="Freeform 19"/>
          <p:cNvSpPr>
            <a:spLocks/>
          </p:cNvSpPr>
          <p:nvPr/>
        </p:nvSpPr>
        <p:spPr bwMode="auto">
          <a:xfrm>
            <a:off x="3211513" y="2328863"/>
            <a:ext cx="638175" cy="355600"/>
          </a:xfrm>
          <a:custGeom>
            <a:avLst/>
            <a:gdLst>
              <a:gd name="T0" fmla="*/ 0 w 402"/>
              <a:gd name="T1" fmla="*/ 2147483646 h 224"/>
              <a:gd name="T2" fmla="*/ 0 w 402"/>
              <a:gd name="T3" fmla="*/ 0 h 224"/>
              <a:gd name="T4" fmla="*/ 2147483646 w 402"/>
              <a:gd name="T5" fmla="*/ 0 h 224"/>
              <a:gd name="T6" fmla="*/ 2147483646 w 402"/>
              <a:gd name="T7" fmla="*/ 2147483646 h 224"/>
              <a:gd name="T8" fmla="*/ 0 60000 65536"/>
              <a:gd name="T9" fmla="*/ 0 60000 65536"/>
              <a:gd name="T10" fmla="*/ 0 60000 65536"/>
              <a:gd name="T11" fmla="*/ 0 60000 65536"/>
              <a:gd name="T12" fmla="*/ 0 w 402"/>
              <a:gd name="T13" fmla="*/ 0 h 224"/>
              <a:gd name="T14" fmla="*/ 402 w 402"/>
              <a:gd name="T15" fmla="*/ 224 h 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2" h="224">
                <a:moveTo>
                  <a:pt x="0" y="224"/>
                </a:moveTo>
                <a:lnTo>
                  <a:pt x="0" y="0"/>
                </a:lnTo>
                <a:lnTo>
                  <a:pt x="402" y="0"/>
                </a:lnTo>
                <a:lnTo>
                  <a:pt x="402" y="224"/>
                </a:lnTo>
              </a:path>
            </a:pathLst>
          </a:custGeom>
          <a:noFill/>
          <a:ln w="17463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9411" name="Group 22"/>
          <p:cNvGrpSpPr>
            <a:grpSpLocks/>
          </p:cNvGrpSpPr>
          <p:nvPr/>
        </p:nvGrpSpPr>
        <p:grpSpPr bwMode="auto">
          <a:xfrm>
            <a:off x="2128838" y="804863"/>
            <a:ext cx="225425" cy="212725"/>
            <a:chOff x="1341" y="507"/>
            <a:chExt cx="142" cy="134"/>
          </a:xfrm>
        </p:grpSpPr>
        <p:sp>
          <p:nvSpPr>
            <p:cNvPr id="59586" name="Rectangle 20"/>
            <p:cNvSpPr>
              <a:spLocks noChangeArrowheads="1"/>
            </p:cNvSpPr>
            <p:nvPr/>
          </p:nvSpPr>
          <p:spPr bwMode="auto">
            <a:xfrm>
              <a:off x="1341" y="540"/>
              <a:ext cx="134" cy="1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9587" name="Rectangle 21"/>
            <p:cNvSpPr>
              <a:spLocks noChangeArrowheads="1"/>
            </p:cNvSpPr>
            <p:nvPr/>
          </p:nvSpPr>
          <p:spPr bwMode="auto">
            <a:xfrm>
              <a:off x="1341" y="507"/>
              <a:ext cx="14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</p:grpSp>
      <p:sp>
        <p:nvSpPr>
          <p:cNvPr id="59412" name="Rectangle 23"/>
          <p:cNvSpPr>
            <a:spLocks noChangeArrowheads="1"/>
          </p:cNvSpPr>
          <p:nvPr/>
        </p:nvSpPr>
        <p:spPr bwMode="auto">
          <a:xfrm>
            <a:off x="2349500" y="1201738"/>
            <a:ext cx="1581150" cy="1420812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9413" name="Line 24"/>
          <p:cNvSpPr>
            <a:spLocks noChangeShapeType="1"/>
          </p:cNvSpPr>
          <p:nvPr/>
        </p:nvSpPr>
        <p:spPr bwMode="auto">
          <a:xfrm>
            <a:off x="2359025" y="1920875"/>
            <a:ext cx="15621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4" name="Line 25"/>
          <p:cNvSpPr>
            <a:spLocks noChangeShapeType="1"/>
          </p:cNvSpPr>
          <p:nvPr/>
        </p:nvSpPr>
        <p:spPr bwMode="auto">
          <a:xfrm>
            <a:off x="2341563" y="1549400"/>
            <a:ext cx="15795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5" name="Line 26"/>
          <p:cNvSpPr>
            <a:spLocks noChangeShapeType="1"/>
          </p:cNvSpPr>
          <p:nvPr/>
        </p:nvSpPr>
        <p:spPr bwMode="auto">
          <a:xfrm>
            <a:off x="2341563" y="2276475"/>
            <a:ext cx="15795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6" name="Line 27"/>
          <p:cNvSpPr>
            <a:spLocks noChangeShapeType="1"/>
          </p:cNvSpPr>
          <p:nvPr/>
        </p:nvSpPr>
        <p:spPr bwMode="auto">
          <a:xfrm>
            <a:off x="3140075" y="1193800"/>
            <a:ext cx="1588" cy="1419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7" name="Line 28"/>
          <p:cNvSpPr>
            <a:spLocks noChangeShapeType="1"/>
          </p:cNvSpPr>
          <p:nvPr/>
        </p:nvSpPr>
        <p:spPr bwMode="auto">
          <a:xfrm>
            <a:off x="3530600" y="1193800"/>
            <a:ext cx="1588" cy="1419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8" name="Line 29"/>
          <p:cNvSpPr>
            <a:spLocks noChangeShapeType="1"/>
          </p:cNvSpPr>
          <p:nvPr/>
        </p:nvSpPr>
        <p:spPr bwMode="auto">
          <a:xfrm>
            <a:off x="2732088" y="1193800"/>
            <a:ext cx="1587" cy="1419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19" name="Line 30"/>
          <p:cNvSpPr>
            <a:spLocks noChangeShapeType="1"/>
          </p:cNvSpPr>
          <p:nvPr/>
        </p:nvSpPr>
        <p:spPr bwMode="auto">
          <a:xfrm flipH="1" flipV="1">
            <a:off x="2076450" y="928688"/>
            <a:ext cx="265113" cy="2651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20" name="Rectangle 31"/>
          <p:cNvSpPr>
            <a:spLocks noChangeArrowheads="1"/>
          </p:cNvSpPr>
          <p:nvPr/>
        </p:nvSpPr>
        <p:spPr bwMode="auto">
          <a:xfrm>
            <a:off x="2465388" y="9636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9421" name="Rectangle 32"/>
          <p:cNvSpPr>
            <a:spLocks noChangeArrowheads="1"/>
          </p:cNvSpPr>
          <p:nvPr/>
        </p:nvSpPr>
        <p:spPr bwMode="auto">
          <a:xfrm>
            <a:off x="2855913" y="9636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9422" name="Rectangle 33"/>
          <p:cNvSpPr>
            <a:spLocks noChangeArrowheads="1"/>
          </p:cNvSpPr>
          <p:nvPr/>
        </p:nvSpPr>
        <p:spPr bwMode="auto">
          <a:xfrm>
            <a:off x="3246438" y="9636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9423" name="Rectangle 34"/>
          <p:cNvSpPr>
            <a:spLocks noChangeArrowheads="1"/>
          </p:cNvSpPr>
          <p:nvPr/>
        </p:nvSpPr>
        <p:spPr bwMode="auto">
          <a:xfrm>
            <a:off x="3619500" y="9636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9424" name="Rectangle 35"/>
          <p:cNvSpPr>
            <a:spLocks noChangeArrowheads="1"/>
          </p:cNvSpPr>
          <p:nvPr/>
        </p:nvSpPr>
        <p:spPr bwMode="auto">
          <a:xfrm>
            <a:off x="2501900" y="1247775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25" name="Rectangle 36"/>
          <p:cNvSpPr>
            <a:spLocks noChangeArrowheads="1"/>
          </p:cNvSpPr>
          <p:nvPr/>
        </p:nvSpPr>
        <p:spPr bwMode="auto">
          <a:xfrm>
            <a:off x="2892425" y="1247775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26" name="Rectangle 37"/>
          <p:cNvSpPr>
            <a:spLocks noChangeArrowheads="1"/>
          </p:cNvSpPr>
          <p:nvPr/>
        </p:nvSpPr>
        <p:spPr bwMode="auto">
          <a:xfrm>
            <a:off x="3263900" y="1247775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27" name="Rectangle 38"/>
          <p:cNvSpPr>
            <a:spLocks noChangeArrowheads="1"/>
          </p:cNvSpPr>
          <p:nvPr/>
        </p:nvSpPr>
        <p:spPr bwMode="auto">
          <a:xfrm>
            <a:off x="3671888" y="1247775"/>
            <a:ext cx="1158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9428" name="Rectangle 39"/>
          <p:cNvSpPr>
            <a:spLocks noChangeArrowheads="1"/>
          </p:cNvSpPr>
          <p:nvPr/>
        </p:nvSpPr>
        <p:spPr bwMode="auto">
          <a:xfrm>
            <a:off x="2501900" y="1620838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29" name="Rectangle 40"/>
          <p:cNvSpPr>
            <a:spLocks noChangeArrowheads="1"/>
          </p:cNvSpPr>
          <p:nvPr/>
        </p:nvSpPr>
        <p:spPr bwMode="auto">
          <a:xfrm>
            <a:off x="2892425" y="1620838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0" name="Rectangle 41"/>
          <p:cNvSpPr>
            <a:spLocks noChangeArrowheads="1"/>
          </p:cNvSpPr>
          <p:nvPr/>
        </p:nvSpPr>
        <p:spPr bwMode="auto">
          <a:xfrm>
            <a:off x="3263900" y="1620838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31" name="Rectangle 42"/>
          <p:cNvSpPr>
            <a:spLocks noChangeArrowheads="1"/>
          </p:cNvSpPr>
          <p:nvPr/>
        </p:nvSpPr>
        <p:spPr bwMode="auto">
          <a:xfrm>
            <a:off x="3671888" y="1620838"/>
            <a:ext cx="1158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2" name="Rectangle 43"/>
          <p:cNvSpPr>
            <a:spLocks noChangeArrowheads="1"/>
          </p:cNvSpPr>
          <p:nvPr/>
        </p:nvSpPr>
        <p:spPr bwMode="auto">
          <a:xfrm>
            <a:off x="2501900" y="19923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3" name="Rectangle 44"/>
          <p:cNvSpPr>
            <a:spLocks noChangeArrowheads="1"/>
          </p:cNvSpPr>
          <p:nvPr/>
        </p:nvSpPr>
        <p:spPr bwMode="auto">
          <a:xfrm>
            <a:off x="2892425" y="19923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59434" name="Rectangle 45"/>
          <p:cNvSpPr>
            <a:spLocks noChangeArrowheads="1"/>
          </p:cNvSpPr>
          <p:nvPr/>
        </p:nvSpPr>
        <p:spPr bwMode="auto">
          <a:xfrm>
            <a:off x="3263900" y="1992313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35" name="Rectangle 46"/>
          <p:cNvSpPr>
            <a:spLocks noChangeArrowheads="1"/>
          </p:cNvSpPr>
          <p:nvPr/>
        </p:nvSpPr>
        <p:spPr bwMode="auto">
          <a:xfrm>
            <a:off x="3671888" y="1992313"/>
            <a:ext cx="1317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36" name="Rectangle 47"/>
          <p:cNvSpPr>
            <a:spLocks noChangeArrowheads="1"/>
          </p:cNvSpPr>
          <p:nvPr/>
        </p:nvSpPr>
        <p:spPr bwMode="auto">
          <a:xfrm>
            <a:off x="2501900" y="23479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7" name="Rectangle 48"/>
          <p:cNvSpPr>
            <a:spLocks noChangeArrowheads="1"/>
          </p:cNvSpPr>
          <p:nvPr/>
        </p:nvSpPr>
        <p:spPr bwMode="auto">
          <a:xfrm>
            <a:off x="2892425" y="23479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59438" name="Rectangle 49"/>
          <p:cNvSpPr>
            <a:spLocks noChangeArrowheads="1"/>
          </p:cNvSpPr>
          <p:nvPr/>
        </p:nvSpPr>
        <p:spPr bwMode="auto">
          <a:xfrm>
            <a:off x="3263900" y="2347913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39" name="Rectangle 50"/>
          <p:cNvSpPr>
            <a:spLocks noChangeArrowheads="1"/>
          </p:cNvSpPr>
          <p:nvPr/>
        </p:nvSpPr>
        <p:spPr bwMode="auto">
          <a:xfrm>
            <a:off x="3671888" y="2347913"/>
            <a:ext cx="1317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59440" name="Freeform 51"/>
          <p:cNvSpPr>
            <a:spLocks/>
          </p:cNvSpPr>
          <p:nvPr/>
        </p:nvSpPr>
        <p:spPr bwMode="auto">
          <a:xfrm>
            <a:off x="3140075" y="928688"/>
            <a:ext cx="781050" cy="69850"/>
          </a:xfrm>
          <a:custGeom>
            <a:avLst/>
            <a:gdLst>
              <a:gd name="T0" fmla="*/ 0 w 492"/>
              <a:gd name="T1" fmla="*/ 2147483646 h 44"/>
              <a:gd name="T2" fmla="*/ 0 w 492"/>
              <a:gd name="T3" fmla="*/ 0 h 44"/>
              <a:gd name="T4" fmla="*/ 2147483646 w 492"/>
              <a:gd name="T5" fmla="*/ 0 h 44"/>
              <a:gd name="T6" fmla="*/ 2147483646 w 492"/>
              <a:gd name="T7" fmla="*/ 2147483646 h 44"/>
              <a:gd name="T8" fmla="*/ 0 60000 65536"/>
              <a:gd name="T9" fmla="*/ 0 60000 65536"/>
              <a:gd name="T10" fmla="*/ 0 60000 65536"/>
              <a:gd name="T11" fmla="*/ 0 60000 65536"/>
              <a:gd name="T12" fmla="*/ 0 w 492"/>
              <a:gd name="T13" fmla="*/ 0 h 44"/>
              <a:gd name="T14" fmla="*/ 492 w 492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2" h="44">
                <a:moveTo>
                  <a:pt x="0" y="44"/>
                </a:moveTo>
                <a:lnTo>
                  <a:pt x="0" y="0"/>
                </a:lnTo>
                <a:lnTo>
                  <a:pt x="492" y="0"/>
                </a:lnTo>
                <a:lnTo>
                  <a:pt x="492" y="44"/>
                </a:lnTo>
              </a:path>
            </a:pathLst>
          </a:custGeom>
          <a:noFill/>
          <a:ln w="17463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41" name="Freeform 52"/>
          <p:cNvSpPr>
            <a:spLocks/>
          </p:cNvSpPr>
          <p:nvPr/>
        </p:nvSpPr>
        <p:spPr bwMode="auto">
          <a:xfrm>
            <a:off x="2076450" y="1920875"/>
            <a:ext cx="69850" cy="727075"/>
          </a:xfrm>
          <a:custGeom>
            <a:avLst/>
            <a:gdLst>
              <a:gd name="T0" fmla="*/ 2147483646 w 44"/>
              <a:gd name="T1" fmla="*/ 2147483646 h 458"/>
              <a:gd name="T2" fmla="*/ 0 w 44"/>
              <a:gd name="T3" fmla="*/ 2147483646 h 458"/>
              <a:gd name="T4" fmla="*/ 0 w 44"/>
              <a:gd name="T5" fmla="*/ 0 h 458"/>
              <a:gd name="T6" fmla="*/ 2147483646 w 44"/>
              <a:gd name="T7" fmla="*/ 0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44"/>
              <a:gd name="T13" fmla="*/ 0 h 458"/>
              <a:gd name="T14" fmla="*/ 44 w 44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" h="458">
                <a:moveTo>
                  <a:pt x="44" y="458"/>
                </a:moveTo>
                <a:lnTo>
                  <a:pt x="0" y="458"/>
                </a:lnTo>
                <a:lnTo>
                  <a:pt x="0" y="0"/>
                </a:lnTo>
                <a:lnTo>
                  <a:pt x="44" y="0"/>
                </a:lnTo>
              </a:path>
            </a:pathLst>
          </a:custGeom>
          <a:noFill/>
          <a:ln w="17463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42" name="Freeform 53"/>
          <p:cNvSpPr>
            <a:spLocks/>
          </p:cNvSpPr>
          <p:nvPr/>
        </p:nvSpPr>
        <p:spPr bwMode="auto">
          <a:xfrm>
            <a:off x="2732088" y="2647950"/>
            <a:ext cx="798512" cy="88900"/>
          </a:xfrm>
          <a:custGeom>
            <a:avLst/>
            <a:gdLst>
              <a:gd name="T0" fmla="*/ 2147483646 w 503"/>
              <a:gd name="T1" fmla="*/ 0 h 56"/>
              <a:gd name="T2" fmla="*/ 2147483646 w 503"/>
              <a:gd name="T3" fmla="*/ 2147483646 h 56"/>
              <a:gd name="T4" fmla="*/ 0 w 503"/>
              <a:gd name="T5" fmla="*/ 2147483646 h 56"/>
              <a:gd name="T6" fmla="*/ 0 w 503"/>
              <a:gd name="T7" fmla="*/ 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503"/>
              <a:gd name="T13" fmla="*/ 0 h 56"/>
              <a:gd name="T14" fmla="*/ 503 w 503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" h="56">
                <a:moveTo>
                  <a:pt x="503" y="0"/>
                </a:moveTo>
                <a:lnTo>
                  <a:pt x="503" y="56"/>
                </a:lnTo>
                <a:lnTo>
                  <a:pt x="0" y="5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43" name="Freeform 54"/>
          <p:cNvSpPr>
            <a:spLocks/>
          </p:cNvSpPr>
          <p:nvPr/>
        </p:nvSpPr>
        <p:spPr bwMode="auto">
          <a:xfrm>
            <a:off x="3956050" y="1549400"/>
            <a:ext cx="71438" cy="727075"/>
          </a:xfrm>
          <a:custGeom>
            <a:avLst/>
            <a:gdLst>
              <a:gd name="T0" fmla="*/ 0 w 45"/>
              <a:gd name="T1" fmla="*/ 0 h 458"/>
              <a:gd name="T2" fmla="*/ 2147483646 w 45"/>
              <a:gd name="T3" fmla="*/ 0 h 458"/>
              <a:gd name="T4" fmla="*/ 2147483646 w 45"/>
              <a:gd name="T5" fmla="*/ 2147483646 h 458"/>
              <a:gd name="T6" fmla="*/ 0 w 45"/>
              <a:gd name="T7" fmla="*/ 2147483646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45"/>
              <a:gd name="T13" fmla="*/ 0 h 458"/>
              <a:gd name="T14" fmla="*/ 45 w 45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" h="458">
                <a:moveTo>
                  <a:pt x="0" y="0"/>
                </a:moveTo>
                <a:lnTo>
                  <a:pt x="45" y="0"/>
                </a:lnTo>
                <a:lnTo>
                  <a:pt x="45" y="458"/>
                </a:lnTo>
                <a:lnTo>
                  <a:pt x="0" y="458"/>
                </a:lnTo>
              </a:path>
            </a:pathLst>
          </a:custGeom>
          <a:noFill/>
          <a:ln w="17463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9444" name="Rectangle 55"/>
          <p:cNvSpPr>
            <a:spLocks noChangeArrowheads="1"/>
          </p:cNvSpPr>
          <p:nvPr/>
        </p:nvSpPr>
        <p:spPr bwMode="auto">
          <a:xfrm>
            <a:off x="2146300" y="1247775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59445" name="Rectangle 56"/>
          <p:cNvSpPr>
            <a:spLocks noChangeArrowheads="1"/>
          </p:cNvSpPr>
          <p:nvPr/>
        </p:nvSpPr>
        <p:spPr bwMode="auto">
          <a:xfrm>
            <a:off x="2146300" y="1620838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59446" name="Rectangle 57"/>
          <p:cNvSpPr>
            <a:spLocks noChangeArrowheads="1"/>
          </p:cNvSpPr>
          <p:nvPr/>
        </p:nvSpPr>
        <p:spPr bwMode="auto">
          <a:xfrm>
            <a:off x="2146300" y="19923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59447" name="Rectangle 58"/>
          <p:cNvSpPr>
            <a:spLocks noChangeArrowheads="1"/>
          </p:cNvSpPr>
          <p:nvPr/>
        </p:nvSpPr>
        <p:spPr bwMode="auto">
          <a:xfrm>
            <a:off x="2146300" y="2347913"/>
            <a:ext cx="19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59448" name="Rectangle 59"/>
          <p:cNvSpPr>
            <a:spLocks noChangeArrowheads="1"/>
          </p:cNvSpPr>
          <p:nvPr/>
        </p:nvSpPr>
        <p:spPr bwMode="auto">
          <a:xfrm>
            <a:off x="1916113" y="2205038"/>
            <a:ext cx="139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59449" name="Rectangle 60"/>
          <p:cNvSpPr>
            <a:spLocks noChangeArrowheads="1"/>
          </p:cNvSpPr>
          <p:nvPr/>
        </p:nvSpPr>
        <p:spPr bwMode="auto">
          <a:xfrm>
            <a:off x="1951038" y="982663"/>
            <a:ext cx="241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59450" name="Rectangle 61"/>
          <p:cNvSpPr>
            <a:spLocks noChangeArrowheads="1"/>
          </p:cNvSpPr>
          <p:nvPr/>
        </p:nvSpPr>
        <p:spPr bwMode="auto">
          <a:xfrm>
            <a:off x="3441700" y="733425"/>
            <a:ext cx="13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59451" name="Rectangle 62"/>
          <p:cNvSpPr>
            <a:spLocks noChangeArrowheads="1"/>
          </p:cNvSpPr>
          <p:nvPr/>
        </p:nvSpPr>
        <p:spPr bwMode="auto">
          <a:xfrm>
            <a:off x="4062413" y="1797050"/>
            <a:ext cx="1397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59452" name="Rectangle 63"/>
          <p:cNvSpPr>
            <a:spLocks noChangeArrowheads="1"/>
          </p:cNvSpPr>
          <p:nvPr/>
        </p:nvSpPr>
        <p:spPr bwMode="auto">
          <a:xfrm>
            <a:off x="3068638" y="2701925"/>
            <a:ext cx="1317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1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grpSp>
        <p:nvGrpSpPr>
          <p:cNvPr id="3" name="Group 198"/>
          <p:cNvGrpSpPr>
            <a:grpSpLocks/>
          </p:cNvGrpSpPr>
          <p:nvPr/>
        </p:nvGrpSpPr>
        <p:grpSpPr bwMode="auto">
          <a:xfrm>
            <a:off x="4505325" y="3181350"/>
            <a:ext cx="2500313" cy="2154238"/>
            <a:chOff x="2838" y="2004"/>
            <a:chExt cx="1575" cy="1357"/>
          </a:xfrm>
        </p:grpSpPr>
        <p:sp>
          <p:nvSpPr>
            <p:cNvPr id="59543" name="Rectangle 148"/>
            <p:cNvSpPr>
              <a:spLocks noChangeArrowheads="1"/>
            </p:cNvSpPr>
            <p:nvPr/>
          </p:nvSpPr>
          <p:spPr bwMode="auto">
            <a:xfrm>
              <a:off x="3095" y="2048"/>
              <a:ext cx="14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  <p:sp>
          <p:nvSpPr>
            <p:cNvPr id="59544" name="Rectangle 149"/>
            <p:cNvSpPr>
              <a:spLocks noChangeArrowheads="1"/>
            </p:cNvSpPr>
            <p:nvPr/>
          </p:nvSpPr>
          <p:spPr bwMode="auto">
            <a:xfrm>
              <a:off x="3246" y="2299"/>
              <a:ext cx="984" cy="90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9545" name="Line 150"/>
            <p:cNvSpPr>
              <a:spLocks noChangeShapeType="1"/>
            </p:cNvSpPr>
            <p:nvPr/>
          </p:nvSpPr>
          <p:spPr bwMode="auto">
            <a:xfrm>
              <a:off x="3241" y="2763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46" name="Line 151"/>
            <p:cNvSpPr>
              <a:spLocks noChangeShapeType="1"/>
            </p:cNvSpPr>
            <p:nvPr/>
          </p:nvSpPr>
          <p:spPr bwMode="auto">
            <a:xfrm>
              <a:off x="3241" y="2517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47" name="Line 152"/>
            <p:cNvSpPr>
              <a:spLocks noChangeShapeType="1"/>
            </p:cNvSpPr>
            <p:nvPr/>
          </p:nvSpPr>
          <p:spPr bwMode="auto">
            <a:xfrm>
              <a:off x="3241" y="2986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48" name="Line 153"/>
            <p:cNvSpPr>
              <a:spLocks noChangeShapeType="1"/>
            </p:cNvSpPr>
            <p:nvPr/>
          </p:nvSpPr>
          <p:spPr bwMode="auto">
            <a:xfrm>
              <a:off x="3732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49" name="Line 154"/>
            <p:cNvSpPr>
              <a:spLocks noChangeShapeType="1"/>
            </p:cNvSpPr>
            <p:nvPr/>
          </p:nvSpPr>
          <p:spPr bwMode="auto">
            <a:xfrm>
              <a:off x="3978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50" name="Line 155"/>
            <p:cNvSpPr>
              <a:spLocks noChangeShapeType="1"/>
            </p:cNvSpPr>
            <p:nvPr/>
          </p:nvSpPr>
          <p:spPr bwMode="auto">
            <a:xfrm>
              <a:off x="3487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51" name="Line 156"/>
            <p:cNvSpPr>
              <a:spLocks noChangeShapeType="1"/>
            </p:cNvSpPr>
            <p:nvPr/>
          </p:nvSpPr>
          <p:spPr bwMode="auto">
            <a:xfrm flipH="1" flipV="1">
              <a:off x="3062" y="2126"/>
              <a:ext cx="179" cy="1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52" name="Rectangle 157"/>
            <p:cNvSpPr>
              <a:spLocks noChangeArrowheads="1"/>
            </p:cNvSpPr>
            <p:nvPr/>
          </p:nvSpPr>
          <p:spPr bwMode="auto">
            <a:xfrm>
              <a:off x="3308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553" name="Rectangle 158"/>
            <p:cNvSpPr>
              <a:spLocks noChangeArrowheads="1"/>
            </p:cNvSpPr>
            <p:nvPr/>
          </p:nvSpPr>
          <p:spPr bwMode="auto">
            <a:xfrm>
              <a:off x="3554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554" name="Rectangle 159"/>
            <p:cNvSpPr>
              <a:spLocks noChangeArrowheads="1"/>
            </p:cNvSpPr>
            <p:nvPr/>
          </p:nvSpPr>
          <p:spPr bwMode="auto">
            <a:xfrm>
              <a:off x="3811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555" name="Rectangle 160"/>
            <p:cNvSpPr>
              <a:spLocks noChangeArrowheads="1"/>
            </p:cNvSpPr>
            <p:nvPr/>
          </p:nvSpPr>
          <p:spPr bwMode="auto">
            <a:xfrm>
              <a:off x="4045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556" name="Rectangle 161"/>
            <p:cNvSpPr>
              <a:spLocks noChangeArrowheads="1"/>
            </p:cNvSpPr>
            <p:nvPr/>
          </p:nvSpPr>
          <p:spPr bwMode="auto">
            <a:xfrm>
              <a:off x="3341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57" name="Rectangle 162"/>
            <p:cNvSpPr>
              <a:spLocks noChangeArrowheads="1"/>
            </p:cNvSpPr>
            <p:nvPr/>
          </p:nvSpPr>
          <p:spPr bwMode="auto">
            <a:xfrm>
              <a:off x="3576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58" name="Rectangle 163"/>
            <p:cNvSpPr>
              <a:spLocks noChangeArrowheads="1"/>
            </p:cNvSpPr>
            <p:nvPr/>
          </p:nvSpPr>
          <p:spPr bwMode="auto">
            <a:xfrm>
              <a:off x="3822" y="2339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59" name="Rectangle 164"/>
            <p:cNvSpPr>
              <a:spLocks noChangeArrowheads="1"/>
            </p:cNvSpPr>
            <p:nvPr/>
          </p:nvSpPr>
          <p:spPr bwMode="auto">
            <a:xfrm>
              <a:off x="4079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60" name="Rectangle 165"/>
            <p:cNvSpPr>
              <a:spLocks noChangeArrowheads="1"/>
            </p:cNvSpPr>
            <p:nvPr/>
          </p:nvSpPr>
          <p:spPr bwMode="auto">
            <a:xfrm>
              <a:off x="3341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1" name="Rectangle 166"/>
            <p:cNvSpPr>
              <a:spLocks noChangeArrowheads="1"/>
            </p:cNvSpPr>
            <p:nvPr/>
          </p:nvSpPr>
          <p:spPr bwMode="auto">
            <a:xfrm>
              <a:off x="3576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2" name="Rectangle 167"/>
            <p:cNvSpPr>
              <a:spLocks noChangeArrowheads="1"/>
            </p:cNvSpPr>
            <p:nvPr/>
          </p:nvSpPr>
          <p:spPr bwMode="auto">
            <a:xfrm>
              <a:off x="3822" y="2574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63" name="Rectangle 168"/>
            <p:cNvSpPr>
              <a:spLocks noChangeArrowheads="1"/>
            </p:cNvSpPr>
            <p:nvPr/>
          </p:nvSpPr>
          <p:spPr bwMode="auto">
            <a:xfrm>
              <a:off x="4079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4" name="Rectangle 169"/>
            <p:cNvSpPr>
              <a:spLocks noChangeArrowheads="1"/>
            </p:cNvSpPr>
            <p:nvPr/>
          </p:nvSpPr>
          <p:spPr bwMode="auto">
            <a:xfrm>
              <a:off x="3341" y="27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5" name="Rectangle 170"/>
            <p:cNvSpPr>
              <a:spLocks noChangeArrowheads="1"/>
            </p:cNvSpPr>
            <p:nvPr/>
          </p:nvSpPr>
          <p:spPr bwMode="auto">
            <a:xfrm>
              <a:off x="3576" y="27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66" name="Rectangle 171"/>
            <p:cNvSpPr>
              <a:spLocks noChangeArrowheads="1"/>
            </p:cNvSpPr>
            <p:nvPr/>
          </p:nvSpPr>
          <p:spPr bwMode="auto">
            <a:xfrm>
              <a:off x="3822" y="2797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67" name="Rectangle 172"/>
            <p:cNvSpPr>
              <a:spLocks noChangeArrowheads="1"/>
            </p:cNvSpPr>
            <p:nvPr/>
          </p:nvSpPr>
          <p:spPr bwMode="auto">
            <a:xfrm>
              <a:off x="4068" y="2797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68" name="Rectangle 173"/>
            <p:cNvSpPr>
              <a:spLocks noChangeArrowheads="1"/>
            </p:cNvSpPr>
            <p:nvPr/>
          </p:nvSpPr>
          <p:spPr bwMode="auto">
            <a:xfrm>
              <a:off x="3341" y="3020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69" name="Rectangle 174"/>
            <p:cNvSpPr>
              <a:spLocks noChangeArrowheads="1"/>
            </p:cNvSpPr>
            <p:nvPr/>
          </p:nvSpPr>
          <p:spPr bwMode="auto">
            <a:xfrm>
              <a:off x="3576" y="3020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70" name="Rectangle 175"/>
            <p:cNvSpPr>
              <a:spLocks noChangeArrowheads="1"/>
            </p:cNvSpPr>
            <p:nvPr/>
          </p:nvSpPr>
          <p:spPr bwMode="auto">
            <a:xfrm>
              <a:off x="3822" y="3020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71" name="Rectangle 176"/>
            <p:cNvSpPr>
              <a:spLocks noChangeArrowheads="1"/>
            </p:cNvSpPr>
            <p:nvPr/>
          </p:nvSpPr>
          <p:spPr bwMode="auto">
            <a:xfrm>
              <a:off x="4068" y="3020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72" name="Freeform 177"/>
            <p:cNvSpPr>
              <a:spLocks/>
            </p:cNvSpPr>
            <p:nvPr/>
          </p:nvSpPr>
          <p:spPr bwMode="auto">
            <a:xfrm>
              <a:off x="3732" y="2126"/>
              <a:ext cx="503" cy="56"/>
            </a:xfrm>
            <a:custGeom>
              <a:avLst/>
              <a:gdLst>
                <a:gd name="T0" fmla="*/ 0 w 503"/>
                <a:gd name="T1" fmla="*/ 56 h 56"/>
                <a:gd name="T2" fmla="*/ 0 w 503"/>
                <a:gd name="T3" fmla="*/ 0 h 56"/>
                <a:gd name="T4" fmla="*/ 503 w 503"/>
                <a:gd name="T5" fmla="*/ 0 h 56"/>
                <a:gd name="T6" fmla="*/ 503 w 503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3"/>
                <a:gd name="T13" fmla="*/ 0 h 56"/>
                <a:gd name="T14" fmla="*/ 503 w 503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3" h="56">
                  <a:moveTo>
                    <a:pt x="0" y="56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503" y="56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73" name="Freeform 178"/>
            <p:cNvSpPr>
              <a:spLocks/>
            </p:cNvSpPr>
            <p:nvPr/>
          </p:nvSpPr>
          <p:spPr bwMode="auto">
            <a:xfrm>
              <a:off x="3062" y="2763"/>
              <a:ext cx="45" cy="458"/>
            </a:xfrm>
            <a:custGeom>
              <a:avLst/>
              <a:gdLst>
                <a:gd name="T0" fmla="*/ 45 w 45"/>
                <a:gd name="T1" fmla="*/ 458 h 458"/>
                <a:gd name="T2" fmla="*/ 0 w 45"/>
                <a:gd name="T3" fmla="*/ 458 h 458"/>
                <a:gd name="T4" fmla="*/ 0 w 45"/>
                <a:gd name="T5" fmla="*/ 0 h 458"/>
                <a:gd name="T6" fmla="*/ 45 w 45"/>
                <a:gd name="T7" fmla="*/ 0 h 4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58"/>
                <a:gd name="T14" fmla="*/ 45 w 45"/>
                <a:gd name="T15" fmla="*/ 458 h 4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58">
                  <a:moveTo>
                    <a:pt x="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74" name="Freeform 179"/>
            <p:cNvSpPr>
              <a:spLocks/>
            </p:cNvSpPr>
            <p:nvPr/>
          </p:nvSpPr>
          <p:spPr bwMode="auto">
            <a:xfrm>
              <a:off x="3487" y="3221"/>
              <a:ext cx="491" cy="45"/>
            </a:xfrm>
            <a:custGeom>
              <a:avLst/>
              <a:gdLst>
                <a:gd name="T0" fmla="*/ 491 w 491"/>
                <a:gd name="T1" fmla="*/ 0 h 45"/>
                <a:gd name="T2" fmla="*/ 491 w 491"/>
                <a:gd name="T3" fmla="*/ 45 h 45"/>
                <a:gd name="T4" fmla="*/ 0 w 491"/>
                <a:gd name="T5" fmla="*/ 45 h 45"/>
                <a:gd name="T6" fmla="*/ 0 w 491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1"/>
                <a:gd name="T13" fmla="*/ 0 h 45"/>
                <a:gd name="T14" fmla="*/ 491 w 491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1" h="45">
                  <a:moveTo>
                    <a:pt x="491" y="0"/>
                  </a:moveTo>
                  <a:lnTo>
                    <a:pt x="491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75" name="Freeform 180"/>
            <p:cNvSpPr>
              <a:spLocks/>
            </p:cNvSpPr>
            <p:nvPr/>
          </p:nvSpPr>
          <p:spPr bwMode="auto">
            <a:xfrm>
              <a:off x="4246" y="2517"/>
              <a:ext cx="56" cy="469"/>
            </a:xfrm>
            <a:custGeom>
              <a:avLst/>
              <a:gdLst>
                <a:gd name="T0" fmla="*/ 0 w 56"/>
                <a:gd name="T1" fmla="*/ 0 h 469"/>
                <a:gd name="T2" fmla="*/ 56 w 56"/>
                <a:gd name="T3" fmla="*/ 0 h 469"/>
                <a:gd name="T4" fmla="*/ 56 w 56"/>
                <a:gd name="T5" fmla="*/ 469 h 469"/>
                <a:gd name="T6" fmla="*/ 0 w 56"/>
                <a:gd name="T7" fmla="*/ 469 h 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469"/>
                <a:gd name="T14" fmla="*/ 56 w 56"/>
                <a:gd name="T15" fmla="*/ 469 h 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469">
                  <a:moveTo>
                    <a:pt x="0" y="0"/>
                  </a:moveTo>
                  <a:lnTo>
                    <a:pt x="56" y="0"/>
                  </a:lnTo>
                  <a:lnTo>
                    <a:pt x="56" y="469"/>
                  </a:lnTo>
                  <a:lnTo>
                    <a:pt x="0" y="469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76" name="Rectangle 181"/>
            <p:cNvSpPr>
              <a:spLocks noChangeArrowheads="1"/>
            </p:cNvSpPr>
            <p:nvPr/>
          </p:nvSpPr>
          <p:spPr bwMode="auto">
            <a:xfrm>
              <a:off x="3118" y="233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577" name="Rectangle 182"/>
            <p:cNvSpPr>
              <a:spLocks noChangeArrowheads="1"/>
            </p:cNvSpPr>
            <p:nvPr/>
          </p:nvSpPr>
          <p:spPr bwMode="auto">
            <a:xfrm>
              <a:off x="3118" y="2574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578" name="Rectangle 183"/>
            <p:cNvSpPr>
              <a:spLocks noChangeArrowheads="1"/>
            </p:cNvSpPr>
            <p:nvPr/>
          </p:nvSpPr>
          <p:spPr bwMode="auto">
            <a:xfrm>
              <a:off x="3118" y="279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579" name="Rectangle 184"/>
            <p:cNvSpPr>
              <a:spLocks noChangeArrowheads="1"/>
            </p:cNvSpPr>
            <p:nvPr/>
          </p:nvSpPr>
          <p:spPr bwMode="auto">
            <a:xfrm>
              <a:off x="3118" y="3020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580" name="Rectangle 185"/>
            <p:cNvSpPr>
              <a:spLocks noChangeArrowheads="1"/>
            </p:cNvSpPr>
            <p:nvPr/>
          </p:nvSpPr>
          <p:spPr bwMode="auto">
            <a:xfrm>
              <a:off x="2961" y="2931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59581" name="Rectangle 186"/>
            <p:cNvSpPr>
              <a:spLocks noChangeArrowheads="1"/>
            </p:cNvSpPr>
            <p:nvPr/>
          </p:nvSpPr>
          <p:spPr bwMode="auto">
            <a:xfrm>
              <a:off x="2995" y="2171"/>
              <a:ext cx="1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en-US" altLang="fa-IR"/>
            </a:p>
          </p:txBody>
        </p:sp>
        <p:sp>
          <p:nvSpPr>
            <p:cNvPr id="59582" name="Rectangle 187"/>
            <p:cNvSpPr>
              <a:spLocks noChangeArrowheads="1"/>
            </p:cNvSpPr>
            <p:nvPr/>
          </p:nvSpPr>
          <p:spPr bwMode="auto">
            <a:xfrm>
              <a:off x="3934" y="2004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9583" name="Rectangle 188"/>
            <p:cNvSpPr>
              <a:spLocks noChangeArrowheads="1"/>
            </p:cNvSpPr>
            <p:nvPr/>
          </p:nvSpPr>
          <p:spPr bwMode="auto">
            <a:xfrm>
              <a:off x="4325" y="2674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59584" name="Rectangle 189"/>
            <p:cNvSpPr>
              <a:spLocks noChangeArrowheads="1"/>
            </p:cNvSpPr>
            <p:nvPr/>
          </p:nvSpPr>
          <p:spPr bwMode="auto">
            <a:xfrm>
              <a:off x="3688" y="3255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9585" name="Rectangle 190"/>
            <p:cNvSpPr>
              <a:spLocks noChangeArrowheads="1"/>
            </p:cNvSpPr>
            <p:nvPr/>
          </p:nvSpPr>
          <p:spPr bwMode="auto">
            <a:xfrm>
              <a:off x="2838" y="2618"/>
              <a:ext cx="13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900">
                  <a:solidFill>
                    <a:schemeClr val="accent2"/>
                  </a:solidFill>
                  <a:latin typeface="Arial" panose="020B0604020202020204" pitchFamily="34" charset="0"/>
                </a:rPr>
                <a:t>Z</a:t>
              </a:r>
              <a:r>
                <a:rPr lang="en-US" altLang="fa-IR" sz="19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 sz="4400"/>
            </a:p>
          </p:txBody>
        </p:sp>
      </p:grpSp>
      <p:grpSp>
        <p:nvGrpSpPr>
          <p:cNvPr id="4" name="Group 195"/>
          <p:cNvGrpSpPr>
            <a:grpSpLocks/>
          </p:cNvGrpSpPr>
          <p:nvPr/>
        </p:nvGrpSpPr>
        <p:grpSpPr bwMode="auto">
          <a:xfrm>
            <a:off x="1703388" y="3181350"/>
            <a:ext cx="2498725" cy="2154238"/>
            <a:chOff x="1073" y="2004"/>
            <a:chExt cx="1574" cy="1357"/>
          </a:xfrm>
        </p:grpSpPr>
        <p:sp>
          <p:nvSpPr>
            <p:cNvPr id="59500" name="Rectangle 106"/>
            <p:cNvSpPr>
              <a:spLocks noChangeArrowheads="1"/>
            </p:cNvSpPr>
            <p:nvPr/>
          </p:nvSpPr>
          <p:spPr bwMode="auto">
            <a:xfrm>
              <a:off x="1341" y="2048"/>
              <a:ext cx="14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  <p:sp>
          <p:nvSpPr>
            <p:cNvPr id="59501" name="Rectangle 107"/>
            <p:cNvSpPr>
              <a:spLocks noChangeArrowheads="1"/>
            </p:cNvSpPr>
            <p:nvPr/>
          </p:nvSpPr>
          <p:spPr bwMode="auto">
            <a:xfrm>
              <a:off x="1480" y="2299"/>
              <a:ext cx="996" cy="90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9502" name="Line 108"/>
            <p:cNvSpPr>
              <a:spLocks noChangeShapeType="1"/>
            </p:cNvSpPr>
            <p:nvPr/>
          </p:nvSpPr>
          <p:spPr bwMode="auto">
            <a:xfrm>
              <a:off x="1486" y="2763"/>
              <a:ext cx="98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3" name="Line 109"/>
            <p:cNvSpPr>
              <a:spLocks noChangeShapeType="1"/>
            </p:cNvSpPr>
            <p:nvPr/>
          </p:nvSpPr>
          <p:spPr bwMode="auto">
            <a:xfrm>
              <a:off x="1475" y="2517"/>
              <a:ext cx="99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4" name="Line 110"/>
            <p:cNvSpPr>
              <a:spLocks noChangeShapeType="1"/>
            </p:cNvSpPr>
            <p:nvPr/>
          </p:nvSpPr>
          <p:spPr bwMode="auto">
            <a:xfrm>
              <a:off x="1475" y="2986"/>
              <a:ext cx="99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5" name="Line 111"/>
            <p:cNvSpPr>
              <a:spLocks noChangeShapeType="1"/>
            </p:cNvSpPr>
            <p:nvPr/>
          </p:nvSpPr>
          <p:spPr bwMode="auto">
            <a:xfrm>
              <a:off x="1978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6" name="Line 112"/>
            <p:cNvSpPr>
              <a:spLocks noChangeShapeType="1"/>
            </p:cNvSpPr>
            <p:nvPr/>
          </p:nvSpPr>
          <p:spPr bwMode="auto">
            <a:xfrm>
              <a:off x="2224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7" name="Line 113"/>
            <p:cNvSpPr>
              <a:spLocks noChangeShapeType="1"/>
            </p:cNvSpPr>
            <p:nvPr/>
          </p:nvSpPr>
          <p:spPr bwMode="auto">
            <a:xfrm>
              <a:off x="1721" y="2294"/>
              <a:ext cx="1" cy="9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8" name="Line 114"/>
            <p:cNvSpPr>
              <a:spLocks noChangeShapeType="1"/>
            </p:cNvSpPr>
            <p:nvPr/>
          </p:nvSpPr>
          <p:spPr bwMode="auto">
            <a:xfrm flipH="1" flipV="1">
              <a:off x="1308" y="2126"/>
              <a:ext cx="167" cy="16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09" name="Rectangle 115"/>
            <p:cNvSpPr>
              <a:spLocks noChangeArrowheads="1"/>
            </p:cNvSpPr>
            <p:nvPr/>
          </p:nvSpPr>
          <p:spPr bwMode="auto">
            <a:xfrm>
              <a:off x="1553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510" name="Rectangle 116"/>
            <p:cNvSpPr>
              <a:spLocks noChangeArrowheads="1"/>
            </p:cNvSpPr>
            <p:nvPr/>
          </p:nvSpPr>
          <p:spPr bwMode="auto">
            <a:xfrm>
              <a:off x="1799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511" name="Rectangle 117"/>
            <p:cNvSpPr>
              <a:spLocks noChangeArrowheads="1"/>
            </p:cNvSpPr>
            <p:nvPr/>
          </p:nvSpPr>
          <p:spPr bwMode="auto">
            <a:xfrm>
              <a:off x="2045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512" name="Rectangle 118"/>
            <p:cNvSpPr>
              <a:spLocks noChangeArrowheads="1"/>
            </p:cNvSpPr>
            <p:nvPr/>
          </p:nvSpPr>
          <p:spPr bwMode="auto">
            <a:xfrm>
              <a:off x="2280" y="214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513" name="Rectangle 119"/>
            <p:cNvSpPr>
              <a:spLocks noChangeArrowheads="1"/>
            </p:cNvSpPr>
            <p:nvPr/>
          </p:nvSpPr>
          <p:spPr bwMode="auto">
            <a:xfrm>
              <a:off x="1576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14" name="Rectangle 120"/>
            <p:cNvSpPr>
              <a:spLocks noChangeArrowheads="1"/>
            </p:cNvSpPr>
            <p:nvPr/>
          </p:nvSpPr>
          <p:spPr bwMode="auto">
            <a:xfrm>
              <a:off x="1822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15" name="Rectangle 121"/>
            <p:cNvSpPr>
              <a:spLocks noChangeArrowheads="1"/>
            </p:cNvSpPr>
            <p:nvPr/>
          </p:nvSpPr>
          <p:spPr bwMode="auto">
            <a:xfrm>
              <a:off x="2056" y="2339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16" name="Rectangle 122"/>
            <p:cNvSpPr>
              <a:spLocks noChangeArrowheads="1"/>
            </p:cNvSpPr>
            <p:nvPr/>
          </p:nvSpPr>
          <p:spPr bwMode="auto">
            <a:xfrm>
              <a:off x="2313" y="233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17" name="Rectangle 123"/>
            <p:cNvSpPr>
              <a:spLocks noChangeArrowheads="1"/>
            </p:cNvSpPr>
            <p:nvPr/>
          </p:nvSpPr>
          <p:spPr bwMode="auto">
            <a:xfrm>
              <a:off x="1576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18" name="Rectangle 124"/>
            <p:cNvSpPr>
              <a:spLocks noChangeArrowheads="1"/>
            </p:cNvSpPr>
            <p:nvPr/>
          </p:nvSpPr>
          <p:spPr bwMode="auto">
            <a:xfrm>
              <a:off x="1822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19" name="Rectangle 125"/>
            <p:cNvSpPr>
              <a:spLocks noChangeArrowheads="1"/>
            </p:cNvSpPr>
            <p:nvPr/>
          </p:nvSpPr>
          <p:spPr bwMode="auto">
            <a:xfrm>
              <a:off x="2056" y="2574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0" name="Rectangle 126"/>
            <p:cNvSpPr>
              <a:spLocks noChangeArrowheads="1"/>
            </p:cNvSpPr>
            <p:nvPr/>
          </p:nvSpPr>
          <p:spPr bwMode="auto">
            <a:xfrm>
              <a:off x="2313" y="2574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21" name="Rectangle 127"/>
            <p:cNvSpPr>
              <a:spLocks noChangeArrowheads="1"/>
            </p:cNvSpPr>
            <p:nvPr/>
          </p:nvSpPr>
          <p:spPr bwMode="auto">
            <a:xfrm>
              <a:off x="1576" y="27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22" name="Rectangle 128"/>
            <p:cNvSpPr>
              <a:spLocks noChangeArrowheads="1"/>
            </p:cNvSpPr>
            <p:nvPr/>
          </p:nvSpPr>
          <p:spPr bwMode="auto">
            <a:xfrm>
              <a:off x="1822" y="2797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523" name="Rectangle 129"/>
            <p:cNvSpPr>
              <a:spLocks noChangeArrowheads="1"/>
            </p:cNvSpPr>
            <p:nvPr/>
          </p:nvSpPr>
          <p:spPr bwMode="auto">
            <a:xfrm>
              <a:off x="2056" y="2797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4" name="Rectangle 130"/>
            <p:cNvSpPr>
              <a:spLocks noChangeArrowheads="1"/>
            </p:cNvSpPr>
            <p:nvPr/>
          </p:nvSpPr>
          <p:spPr bwMode="auto">
            <a:xfrm>
              <a:off x="2313" y="2797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5" name="Rectangle 131"/>
            <p:cNvSpPr>
              <a:spLocks noChangeArrowheads="1"/>
            </p:cNvSpPr>
            <p:nvPr/>
          </p:nvSpPr>
          <p:spPr bwMode="auto">
            <a:xfrm>
              <a:off x="1576" y="3020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26" name="Rectangle 132"/>
            <p:cNvSpPr>
              <a:spLocks noChangeArrowheads="1"/>
            </p:cNvSpPr>
            <p:nvPr/>
          </p:nvSpPr>
          <p:spPr bwMode="auto">
            <a:xfrm>
              <a:off x="1822" y="3020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527" name="Rectangle 133"/>
            <p:cNvSpPr>
              <a:spLocks noChangeArrowheads="1"/>
            </p:cNvSpPr>
            <p:nvPr/>
          </p:nvSpPr>
          <p:spPr bwMode="auto">
            <a:xfrm>
              <a:off x="2056" y="3020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8" name="Rectangle 134"/>
            <p:cNvSpPr>
              <a:spLocks noChangeArrowheads="1"/>
            </p:cNvSpPr>
            <p:nvPr/>
          </p:nvSpPr>
          <p:spPr bwMode="auto">
            <a:xfrm>
              <a:off x="2313" y="3020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529" name="Freeform 135"/>
            <p:cNvSpPr>
              <a:spLocks/>
            </p:cNvSpPr>
            <p:nvPr/>
          </p:nvSpPr>
          <p:spPr bwMode="auto">
            <a:xfrm>
              <a:off x="1978" y="2126"/>
              <a:ext cx="492" cy="56"/>
            </a:xfrm>
            <a:custGeom>
              <a:avLst/>
              <a:gdLst>
                <a:gd name="T0" fmla="*/ 0 w 492"/>
                <a:gd name="T1" fmla="*/ 56 h 56"/>
                <a:gd name="T2" fmla="*/ 0 w 492"/>
                <a:gd name="T3" fmla="*/ 0 h 56"/>
                <a:gd name="T4" fmla="*/ 492 w 492"/>
                <a:gd name="T5" fmla="*/ 0 h 56"/>
                <a:gd name="T6" fmla="*/ 492 w 492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2"/>
                <a:gd name="T13" fmla="*/ 0 h 56"/>
                <a:gd name="T14" fmla="*/ 492 w 492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2" h="56">
                  <a:moveTo>
                    <a:pt x="0" y="56"/>
                  </a:moveTo>
                  <a:lnTo>
                    <a:pt x="0" y="0"/>
                  </a:lnTo>
                  <a:lnTo>
                    <a:pt x="492" y="0"/>
                  </a:lnTo>
                  <a:lnTo>
                    <a:pt x="492" y="56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30" name="Freeform 136"/>
            <p:cNvSpPr>
              <a:spLocks/>
            </p:cNvSpPr>
            <p:nvPr/>
          </p:nvSpPr>
          <p:spPr bwMode="auto">
            <a:xfrm>
              <a:off x="1308" y="2763"/>
              <a:ext cx="44" cy="458"/>
            </a:xfrm>
            <a:custGeom>
              <a:avLst/>
              <a:gdLst>
                <a:gd name="T0" fmla="*/ 44 w 44"/>
                <a:gd name="T1" fmla="*/ 458 h 458"/>
                <a:gd name="T2" fmla="*/ 0 w 44"/>
                <a:gd name="T3" fmla="*/ 458 h 458"/>
                <a:gd name="T4" fmla="*/ 0 w 44"/>
                <a:gd name="T5" fmla="*/ 0 h 458"/>
                <a:gd name="T6" fmla="*/ 44 w 44"/>
                <a:gd name="T7" fmla="*/ 0 h 4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58"/>
                <a:gd name="T14" fmla="*/ 44 w 44"/>
                <a:gd name="T15" fmla="*/ 458 h 4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58">
                  <a:moveTo>
                    <a:pt x="44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31" name="Freeform 137"/>
            <p:cNvSpPr>
              <a:spLocks/>
            </p:cNvSpPr>
            <p:nvPr/>
          </p:nvSpPr>
          <p:spPr bwMode="auto">
            <a:xfrm>
              <a:off x="1721" y="3221"/>
              <a:ext cx="503" cy="45"/>
            </a:xfrm>
            <a:custGeom>
              <a:avLst/>
              <a:gdLst>
                <a:gd name="T0" fmla="*/ 503 w 503"/>
                <a:gd name="T1" fmla="*/ 0 h 45"/>
                <a:gd name="T2" fmla="*/ 503 w 503"/>
                <a:gd name="T3" fmla="*/ 45 h 45"/>
                <a:gd name="T4" fmla="*/ 0 w 503"/>
                <a:gd name="T5" fmla="*/ 45 h 45"/>
                <a:gd name="T6" fmla="*/ 0 w 503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3"/>
                <a:gd name="T13" fmla="*/ 0 h 45"/>
                <a:gd name="T14" fmla="*/ 503 w 503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3" h="45">
                  <a:moveTo>
                    <a:pt x="503" y="0"/>
                  </a:moveTo>
                  <a:lnTo>
                    <a:pt x="503" y="45"/>
                  </a:ln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32" name="Freeform 138"/>
            <p:cNvSpPr>
              <a:spLocks/>
            </p:cNvSpPr>
            <p:nvPr/>
          </p:nvSpPr>
          <p:spPr bwMode="auto">
            <a:xfrm>
              <a:off x="2492" y="2517"/>
              <a:ext cx="45" cy="469"/>
            </a:xfrm>
            <a:custGeom>
              <a:avLst/>
              <a:gdLst>
                <a:gd name="T0" fmla="*/ 0 w 45"/>
                <a:gd name="T1" fmla="*/ 0 h 469"/>
                <a:gd name="T2" fmla="*/ 45 w 45"/>
                <a:gd name="T3" fmla="*/ 0 h 469"/>
                <a:gd name="T4" fmla="*/ 45 w 45"/>
                <a:gd name="T5" fmla="*/ 469 h 469"/>
                <a:gd name="T6" fmla="*/ 0 w 45"/>
                <a:gd name="T7" fmla="*/ 469 h 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69"/>
                <a:gd name="T14" fmla="*/ 45 w 45"/>
                <a:gd name="T15" fmla="*/ 469 h 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69">
                  <a:moveTo>
                    <a:pt x="0" y="0"/>
                  </a:moveTo>
                  <a:lnTo>
                    <a:pt x="45" y="0"/>
                  </a:lnTo>
                  <a:lnTo>
                    <a:pt x="45" y="469"/>
                  </a:lnTo>
                  <a:lnTo>
                    <a:pt x="0" y="469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533" name="Rectangle 139"/>
            <p:cNvSpPr>
              <a:spLocks noChangeArrowheads="1"/>
            </p:cNvSpPr>
            <p:nvPr/>
          </p:nvSpPr>
          <p:spPr bwMode="auto">
            <a:xfrm>
              <a:off x="1352" y="233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534" name="Rectangle 140"/>
            <p:cNvSpPr>
              <a:spLocks noChangeArrowheads="1"/>
            </p:cNvSpPr>
            <p:nvPr/>
          </p:nvSpPr>
          <p:spPr bwMode="auto">
            <a:xfrm>
              <a:off x="1352" y="2574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535" name="Rectangle 141"/>
            <p:cNvSpPr>
              <a:spLocks noChangeArrowheads="1"/>
            </p:cNvSpPr>
            <p:nvPr/>
          </p:nvSpPr>
          <p:spPr bwMode="auto">
            <a:xfrm>
              <a:off x="1352" y="279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536" name="Rectangle 142"/>
            <p:cNvSpPr>
              <a:spLocks noChangeArrowheads="1"/>
            </p:cNvSpPr>
            <p:nvPr/>
          </p:nvSpPr>
          <p:spPr bwMode="auto">
            <a:xfrm>
              <a:off x="1352" y="3020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537" name="Rectangle 143"/>
            <p:cNvSpPr>
              <a:spLocks noChangeArrowheads="1"/>
            </p:cNvSpPr>
            <p:nvPr/>
          </p:nvSpPr>
          <p:spPr bwMode="auto">
            <a:xfrm>
              <a:off x="1207" y="2931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59538" name="Rectangle 144"/>
            <p:cNvSpPr>
              <a:spLocks noChangeArrowheads="1"/>
            </p:cNvSpPr>
            <p:nvPr/>
          </p:nvSpPr>
          <p:spPr bwMode="auto">
            <a:xfrm>
              <a:off x="1229" y="2171"/>
              <a:ext cx="1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en-US" altLang="fa-IR"/>
            </a:p>
          </p:txBody>
        </p:sp>
        <p:sp>
          <p:nvSpPr>
            <p:cNvPr id="59539" name="Rectangle 145"/>
            <p:cNvSpPr>
              <a:spLocks noChangeArrowheads="1"/>
            </p:cNvSpPr>
            <p:nvPr/>
          </p:nvSpPr>
          <p:spPr bwMode="auto">
            <a:xfrm>
              <a:off x="2168" y="2004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9540" name="Rectangle 146"/>
            <p:cNvSpPr>
              <a:spLocks noChangeArrowheads="1"/>
            </p:cNvSpPr>
            <p:nvPr/>
          </p:nvSpPr>
          <p:spPr bwMode="auto">
            <a:xfrm>
              <a:off x="2559" y="2674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59541" name="Rectangle 147"/>
            <p:cNvSpPr>
              <a:spLocks noChangeArrowheads="1"/>
            </p:cNvSpPr>
            <p:nvPr/>
          </p:nvSpPr>
          <p:spPr bwMode="auto">
            <a:xfrm>
              <a:off x="1933" y="3255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9542" name="Rectangle 191"/>
            <p:cNvSpPr>
              <a:spLocks noChangeArrowheads="1"/>
            </p:cNvSpPr>
            <p:nvPr/>
          </p:nvSpPr>
          <p:spPr bwMode="auto">
            <a:xfrm>
              <a:off x="1073" y="2618"/>
              <a:ext cx="14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900">
                  <a:solidFill>
                    <a:schemeClr val="accent2"/>
                  </a:solidFill>
                  <a:latin typeface="Arial" panose="020B0604020202020204" pitchFamily="34" charset="0"/>
                </a:rPr>
                <a:t>Y </a:t>
              </a:r>
              <a:endParaRPr lang="en-US" altLang="fa-IR" sz="440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194"/>
          <p:cNvGrpSpPr>
            <a:grpSpLocks/>
          </p:cNvGrpSpPr>
          <p:nvPr/>
        </p:nvGrpSpPr>
        <p:grpSpPr bwMode="auto">
          <a:xfrm>
            <a:off x="4505325" y="765175"/>
            <a:ext cx="2500313" cy="2136775"/>
            <a:chOff x="2838" y="462"/>
            <a:chExt cx="1575" cy="1346"/>
          </a:xfrm>
        </p:grpSpPr>
        <p:sp>
          <p:nvSpPr>
            <p:cNvPr id="59457" name="Rectangle 64"/>
            <p:cNvSpPr>
              <a:spLocks noChangeArrowheads="1"/>
            </p:cNvSpPr>
            <p:nvPr/>
          </p:nvSpPr>
          <p:spPr bwMode="auto">
            <a:xfrm>
              <a:off x="3095" y="507"/>
              <a:ext cx="14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  <p:sp>
          <p:nvSpPr>
            <p:cNvPr id="59458" name="Rectangle 65"/>
            <p:cNvSpPr>
              <a:spLocks noChangeArrowheads="1"/>
            </p:cNvSpPr>
            <p:nvPr/>
          </p:nvSpPr>
          <p:spPr bwMode="auto">
            <a:xfrm>
              <a:off x="3246" y="757"/>
              <a:ext cx="984" cy="89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59459" name="Line 66"/>
            <p:cNvSpPr>
              <a:spLocks noChangeShapeType="1"/>
            </p:cNvSpPr>
            <p:nvPr/>
          </p:nvSpPr>
          <p:spPr bwMode="auto">
            <a:xfrm>
              <a:off x="3241" y="1210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0" name="Line 67"/>
            <p:cNvSpPr>
              <a:spLocks noChangeShapeType="1"/>
            </p:cNvSpPr>
            <p:nvPr/>
          </p:nvSpPr>
          <p:spPr bwMode="auto">
            <a:xfrm>
              <a:off x="3241" y="976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1" name="Line 68"/>
            <p:cNvSpPr>
              <a:spLocks noChangeShapeType="1"/>
            </p:cNvSpPr>
            <p:nvPr/>
          </p:nvSpPr>
          <p:spPr bwMode="auto">
            <a:xfrm>
              <a:off x="3241" y="1434"/>
              <a:ext cx="98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2" name="Line 69"/>
            <p:cNvSpPr>
              <a:spLocks noChangeShapeType="1"/>
            </p:cNvSpPr>
            <p:nvPr/>
          </p:nvSpPr>
          <p:spPr bwMode="auto">
            <a:xfrm>
              <a:off x="3732" y="752"/>
              <a:ext cx="1" cy="8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3" name="Line 70"/>
            <p:cNvSpPr>
              <a:spLocks noChangeShapeType="1"/>
            </p:cNvSpPr>
            <p:nvPr/>
          </p:nvSpPr>
          <p:spPr bwMode="auto">
            <a:xfrm>
              <a:off x="3978" y="752"/>
              <a:ext cx="1" cy="8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4" name="Line 71"/>
            <p:cNvSpPr>
              <a:spLocks noChangeShapeType="1"/>
            </p:cNvSpPr>
            <p:nvPr/>
          </p:nvSpPr>
          <p:spPr bwMode="auto">
            <a:xfrm>
              <a:off x="3487" y="752"/>
              <a:ext cx="1" cy="8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5" name="Line 72"/>
            <p:cNvSpPr>
              <a:spLocks noChangeShapeType="1"/>
            </p:cNvSpPr>
            <p:nvPr/>
          </p:nvSpPr>
          <p:spPr bwMode="auto">
            <a:xfrm flipH="1" flipV="1">
              <a:off x="3062" y="585"/>
              <a:ext cx="179" cy="1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66" name="Rectangle 73"/>
            <p:cNvSpPr>
              <a:spLocks noChangeArrowheads="1"/>
            </p:cNvSpPr>
            <p:nvPr/>
          </p:nvSpPr>
          <p:spPr bwMode="auto">
            <a:xfrm>
              <a:off x="3308" y="60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467" name="Rectangle 74"/>
            <p:cNvSpPr>
              <a:spLocks noChangeArrowheads="1"/>
            </p:cNvSpPr>
            <p:nvPr/>
          </p:nvSpPr>
          <p:spPr bwMode="auto">
            <a:xfrm>
              <a:off x="3554" y="60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468" name="Rectangle 75"/>
            <p:cNvSpPr>
              <a:spLocks noChangeArrowheads="1"/>
            </p:cNvSpPr>
            <p:nvPr/>
          </p:nvSpPr>
          <p:spPr bwMode="auto">
            <a:xfrm>
              <a:off x="3811" y="60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469" name="Rectangle 76"/>
            <p:cNvSpPr>
              <a:spLocks noChangeArrowheads="1"/>
            </p:cNvSpPr>
            <p:nvPr/>
          </p:nvSpPr>
          <p:spPr bwMode="auto">
            <a:xfrm>
              <a:off x="4045" y="607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470" name="Rectangle 77"/>
            <p:cNvSpPr>
              <a:spLocks noChangeArrowheads="1"/>
            </p:cNvSpPr>
            <p:nvPr/>
          </p:nvSpPr>
          <p:spPr bwMode="auto">
            <a:xfrm>
              <a:off x="3341" y="786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71" name="Rectangle 78"/>
            <p:cNvSpPr>
              <a:spLocks noChangeArrowheads="1"/>
            </p:cNvSpPr>
            <p:nvPr/>
          </p:nvSpPr>
          <p:spPr bwMode="auto">
            <a:xfrm>
              <a:off x="3576" y="786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472" name="Rectangle 79"/>
            <p:cNvSpPr>
              <a:spLocks noChangeArrowheads="1"/>
            </p:cNvSpPr>
            <p:nvPr/>
          </p:nvSpPr>
          <p:spPr bwMode="auto">
            <a:xfrm>
              <a:off x="3822" y="786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73" name="Rectangle 80"/>
            <p:cNvSpPr>
              <a:spLocks noChangeArrowheads="1"/>
            </p:cNvSpPr>
            <p:nvPr/>
          </p:nvSpPr>
          <p:spPr bwMode="auto">
            <a:xfrm>
              <a:off x="4079" y="786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74" name="Rectangle 81"/>
            <p:cNvSpPr>
              <a:spLocks noChangeArrowheads="1"/>
            </p:cNvSpPr>
            <p:nvPr/>
          </p:nvSpPr>
          <p:spPr bwMode="auto">
            <a:xfrm>
              <a:off x="3341" y="102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75" name="Rectangle 82"/>
            <p:cNvSpPr>
              <a:spLocks noChangeArrowheads="1"/>
            </p:cNvSpPr>
            <p:nvPr/>
          </p:nvSpPr>
          <p:spPr bwMode="auto">
            <a:xfrm>
              <a:off x="3576" y="102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476" name="Rectangle 83"/>
            <p:cNvSpPr>
              <a:spLocks noChangeArrowheads="1"/>
            </p:cNvSpPr>
            <p:nvPr/>
          </p:nvSpPr>
          <p:spPr bwMode="auto">
            <a:xfrm>
              <a:off x="3822" y="1021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77" name="Rectangle 84"/>
            <p:cNvSpPr>
              <a:spLocks noChangeArrowheads="1"/>
            </p:cNvSpPr>
            <p:nvPr/>
          </p:nvSpPr>
          <p:spPr bwMode="auto">
            <a:xfrm>
              <a:off x="4079" y="1021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78" name="Rectangle 85"/>
            <p:cNvSpPr>
              <a:spLocks noChangeArrowheads="1"/>
            </p:cNvSpPr>
            <p:nvPr/>
          </p:nvSpPr>
          <p:spPr bwMode="auto">
            <a:xfrm>
              <a:off x="3341" y="1255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479" name="Rectangle 86"/>
            <p:cNvSpPr>
              <a:spLocks noChangeArrowheads="1"/>
            </p:cNvSpPr>
            <p:nvPr/>
          </p:nvSpPr>
          <p:spPr bwMode="auto">
            <a:xfrm>
              <a:off x="3576" y="1255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80" name="Rectangle 87"/>
            <p:cNvSpPr>
              <a:spLocks noChangeArrowheads="1"/>
            </p:cNvSpPr>
            <p:nvPr/>
          </p:nvSpPr>
          <p:spPr bwMode="auto">
            <a:xfrm>
              <a:off x="3822" y="1255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81" name="Rectangle 88"/>
            <p:cNvSpPr>
              <a:spLocks noChangeArrowheads="1"/>
            </p:cNvSpPr>
            <p:nvPr/>
          </p:nvSpPr>
          <p:spPr bwMode="auto">
            <a:xfrm>
              <a:off x="4068" y="1255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82" name="Rectangle 89"/>
            <p:cNvSpPr>
              <a:spLocks noChangeArrowheads="1"/>
            </p:cNvSpPr>
            <p:nvPr/>
          </p:nvSpPr>
          <p:spPr bwMode="auto">
            <a:xfrm>
              <a:off x="3341" y="147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59483" name="Rectangle 90"/>
            <p:cNvSpPr>
              <a:spLocks noChangeArrowheads="1"/>
            </p:cNvSpPr>
            <p:nvPr/>
          </p:nvSpPr>
          <p:spPr bwMode="auto">
            <a:xfrm>
              <a:off x="3576" y="1479"/>
              <a:ext cx="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59484" name="Rectangle 91"/>
            <p:cNvSpPr>
              <a:spLocks noChangeArrowheads="1"/>
            </p:cNvSpPr>
            <p:nvPr/>
          </p:nvSpPr>
          <p:spPr bwMode="auto">
            <a:xfrm>
              <a:off x="3822" y="1479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85" name="Rectangle 92"/>
            <p:cNvSpPr>
              <a:spLocks noChangeArrowheads="1"/>
            </p:cNvSpPr>
            <p:nvPr/>
          </p:nvSpPr>
          <p:spPr bwMode="auto">
            <a:xfrm>
              <a:off x="4068" y="1479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59486" name="Freeform 93"/>
            <p:cNvSpPr>
              <a:spLocks/>
            </p:cNvSpPr>
            <p:nvPr/>
          </p:nvSpPr>
          <p:spPr bwMode="auto">
            <a:xfrm>
              <a:off x="3732" y="585"/>
              <a:ext cx="503" cy="44"/>
            </a:xfrm>
            <a:custGeom>
              <a:avLst/>
              <a:gdLst>
                <a:gd name="T0" fmla="*/ 0 w 503"/>
                <a:gd name="T1" fmla="*/ 44 h 44"/>
                <a:gd name="T2" fmla="*/ 0 w 503"/>
                <a:gd name="T3" fmla="*/ 0 h 44"/>
                <a:gd name="T4" fmla="*/ 503 w 503"/>
                <a:gd name="T5" fmla="*/ 0 h 44"/>
                <a:gd name="T6" fmla="*/ 503 w 503"/>
                <a:gd name="T7" fmla="*/ 44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3"/>
                <a:gd name="T13" fmla="*/ 0 h 44"/>
                <a:gd name="T14" fmla="*/ 503 w 503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3" h="44">
                  <a:moveTo>
                    <a:pt x="0" y="44"/>
                  </a:moveTo>
                  <a:lnTo>
                    <a:pt x="0" y="0"/>
                  </a:lnTo>
                  <a:lnTo>
                    <a:pt x="503" y="0"/>
                  </a:lnTo>
                  <a:lnTo>
                    <a:pt x="503" y="44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87" name="Freeform 94"/>
            <p:cNvSpPr>
              <a:spLocks/>
            </p:cNvSpPr>
            <p:nvPr/>
          </p:nvSpPr>
          <p:spPr bwMode="auto">
            <a:xfrm>
              <a:off x="3062" y="1210"/>
              <a:ext cx="45" cy="458"/>
            </a:xfrm>
            <a:custGeom>
              <a:avLst/>
              <a:gdLst>
                <a:gd name="T0" fmla="*/ 45 w 45"/>
                <a:gd name="T1" fmla="*/ 458 h 458"/>
                <a:gd name="T2" fmla="*/ 0 w 45"/>
                <a:gd name="T3" fmla="*/ 458 h 458"/>
                <a:gd name="T4" fmla="*/ 0 w 45"/>
                <a:gd name="T5" fmla="*/ 0 h 458"/>
                <a:gd name="T6" fmla="*/ 45 w 45"/>
                <a:gd name="T7" fmla="*/ 0 h 4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58"/>
                <a:gd name="T14" fmla="*/ 45 w 45"/>
                <a:gd name="T15" fmla="*/ 458 h 4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58">
                  <a:moveTo>
                    <a:pt x="45" y="458"/>
                  </a:moveTo>
                  <a:lnTo>
                    <a:pt x="0" y="458"/>
                  </a:ln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88" name="Freeform 95"/>
            <p:cNvSpPr>
              <a:spLocks/>
            </p:cNvSpPr>
            <p:nvPr/>
          </p:nvSpPr>
          <p:spPr bwMode="auto">
            <a:xfrm>
              <a:off x="3487" y="1668"/>
              <a:ext cx="491" cy="56"/>
            </a:xfrm>
            <a:custGeom>
              <a:avLst/>
              <a:gdLst>
                <a:gd name="T0" fmla="*/ 491 w 491"/>
                <a:gd name="T1" fmla="*/ 0 h 56"/>
                <a:gd name="T2" fmla="*/ 491 w 491"/>
                <a:gd name="T3" fmla="*/ 56 h 56"/>
                <a:gd name="T4" fmla="*/ 0 w 491"/>
                <a:gd name="T5" fmla="*/ 56 h 56"/>
                <a:gd name="T6" fmla="*/ 0 w 491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1"/>
                <a:gd name="T13" fmla="*/ 0 h 56"/>
                <a:gd name="T14" fmla="*/ 491 w 491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1" h="56">
                  <a:moveTo>
                    <a:pt x="491" y="0"/>
                  </a:moveTo>
                  <a:lnTo>
                    <a:pt x="491" y="56"/>
                  </a:lnTo>
                  <a:lnTo>
                    <a:pt x="0" y="56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89" name="Freeform 96"/>
            <p:cNvSpPr>
              <a:spLocks/>
            </p:cNvSpPr>
            <p:nvPr/>
          </p:nvSpPr>
          <p:spPr bwMode="auto">
            <a:xfrm>
              <a:off x="4246" y="976"/>
              <a:ext cx="56" cy="458"/>
            </a:xfrm>
            <a:custGeom>
              <a:avLst/>
              <a:gdLst>
                <a:gd name="T0" fmla="*/ 0 w 56"/>
                <a:gd name="T1" fmla="*/ 0 h 458"/>
                <a:gd name="T2" fmla="*/ 56 w 56"/>
                <a:gd name="T3" fmla="*/ 0 h 458"/>
                <a:gd name="T4" fmla="*/ 56 w 56"/>
                <a:gd name="T5" fmla="*/ 458 h 458"/>
                <a:gd name="T6" fmla="*/ 0 w 56"/>
                <a:gd name="T7" fmla="*/ 458 h 4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"/>
                <a:gd name="T13" fmla="*/ 0 h 458"/>
                <a:gd name="T14" fmla="*/ 56 w 56"/>
                <a:gd name="T15" fmla="*/ 458 h 4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" h="458">
                  <a:moveTo>
                    <a:pt x="0" y="0"/>
                  </a:moveTo>
                  <a:lnTo>
                    <a:pt x="56" y="0"/>
                  </a:lnTo>
                  <a:lnTo>
                    <a:pt x="56" y="458"/>
                  </a:lnTo>
                  <a:lnTo>
                    <a:pt x="0" y="458"/>
                  </a:lnTo>
                </a:path>
              </a:pathLst>
            </a:custGeom>
            <a:noFill/>
            <a:ln w="17463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90" name="Rectangle 97"/>
            <p:cNvSpPr>
              <a:spLocks noChangeArrowheads="1"/>
            </p:cNvSpPr>
            <p:nvPr/>
          </p:nvSpPr>
          <p:spPr bwMode="auto">
            <a:xfrm>
              <a:off x="3118" y="786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59491" name="Rectangle 98"/>
            <p:cNvSpPr>
              <a:spLocks noChangeArrowheads="1"/>
            </p:cNvSpPr>
            <p:nvPr/>
          </p:nvSpPr>
          <p:spPr bwMode="auto">
            <a:xfrm>
              <a:off x="3118" y="1021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59492" name="Rectangle 99"/>
            <p:cNvSpPr>
              <a:spLocks noChangeArrowheads="1"/>
            </p:cNvSpPr>
            <p:nvPr/>
          </p:nvSpPr>
          <p:spPr bwMode="auto">
            <a:xfrm>
              <a:off x="3118" y="1255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59493" name="Rectangle 100"/>
            <p:cNvSpPr>
              <a:spLocks noChangeArrowheads="1"/>
            </p:cNvSpPr>
            <p:nvPr/>
          </p:nvSpPr>
          <p:spPr bwMode="auto">
            <a:xfrm>
              <a:off x="3118" y="1479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59494" name="Rectangle 101"/>
            <p:cNvSpPr>
              <a:spLocks noChangeArrowheads="1"/>
            </p:cNvSpPr>
            <p:nvPr/>
          </p:nvSpPr>
          <p:spPr bwMode="auto">
            <a:xfrm>
              <a:off x="2961" y="1389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59495" name="Rectangle 102"/>
            <p:cNvSpPr>
              <a:spLocks noChangeArrowheads="1"/>
            </p:cNvSpPr>
            <p:nvPr/>
          </p:nvSpPr>
          <p:spPr bwMode="auto">
            <a:xfrm>
              <a:off x="2995" y="619"/>
              <a:ext cx="1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en-US" altLang="fa-IR"/>
            </a:p>
          </p:txBody>
        </p:sp>
        <p:sp>
          <p:nvSpPr>
            <p:cNvPr id="59496" name="Rectangle 103"/>
            <p:cNvSpPr>
              <a:spLocks noChangeArrowheads="1"/>
            </p:cNvSpPr>
            <p:nvPr/>
          </p:nvSpPr>
          <p:spPr bwMode="auto">
            <a:xfrm>
              <a:off x="3934" y="462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59497" name="Rectangle 104"/>
            <p:cNvSpPr>
              <a:spLocks noChangeArrowheads="1"/>
            </p:cNvSpPr>
            <p:nvPr/>
          </p:nvSpPr>
          <p:spPr bwMode="auto">
            <a:xfrm>
              <a:off x="4325" y="1132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59498" name="Rectangle 105"/>
            <p:cNvSpPr>
              <a:spLocks noChangeArrowheads="1"/>
            </p:cNvSpPr>
            <p:nvPr/>
          </p:nvSpPr>
          <p:spPr bwMode="auto">
            <a:xfrm>
              <a:off x="3688" y="1702"/>
              <a:ext cx="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59499" name="Rectangle 192"/>
            <p:cNvSpPr>
              <a:spLocks noChangeArrowheads="1"/>
            </p:cNvSpPr>
            <p:nvPr/>
          </p:nvSpPr>
          <p:spPr bwMode="auto">
            <a:xfrm>
              <a:off x="2838" y="1065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900">
                  <a:solidFill>
                    <a:schemeClr val="accent2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fa-IR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/>
            </a:p>
          </p:txBody>
        </p:sp>
      </p:grpSp>
      <p:sp>
        <p:nvSpPr>
          <p:cNvPr id="59456" name="Rectangle 193"/>
          <p:cNvSpPr>
            <a:spLocks noChangeArrowheads="1"/>
          </p:cNvSpPr>
          <p:nvPr/>
        </p:nvSpPr>
        <p:spPr bwMode="auto">
          <a:xfrm>
            <a:off x="1703388" y="1690688"/>
            <a:ext cx="2936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900">
                <a:solidFill>
                  <a:schemeClr val="accent2"/>
                </a:solidFill>
                <a:latin typeface="Arial" panose="020B0604020202020204" pitchFamily="34" charset="0"/>
              </a:rPr>
              <a:t>W </a:t>
            </a:r>
            <a:endParaRPr lang="en-US" altLang="fa-IR" sz="4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262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3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238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3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23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24" grpId="0" animBg="1"/>
      <p:bldP spid="1238025" grpId="0" animBg="1"/>
      <p:bldP spid="1238026" grpId="0" animBg="1"/>
      <p:bldP spid="1238027" grpId="0" animBg="1"/>
      <p:bldP spid="1238028" grpId="0" animBg="1"/>
      <p:bldP spid="1238029" grpId="0" animBg="1"/>
      <p:bldP spid="1238030" grpId="0" animBg="1"/>
      <p:bldP spid="1238031" grpId="0" animBg="1"/>
      <p:bldP spid="1238032" grpId="0" animBg="1"/>
      <p:bldP spid="1238033" grpId="0" animBg="1"/>
      <p:bldP spid="1238034" grpId="0" animBg="1"/>
      <p:bldP spid="12380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57608C1-2315-42B7-89A1-54F000C9C3FE}" type="slidenum">
              <a:rPr lang="en-US" altLang="fa-IR" sz="1300" b="0" smtClean="0">
                <a:latin typeface="Arial" panose="020B0604020202020204" pitchFamily="34" charset="0"/>
              </a:rPr>
              <a:pPr/>
              <a:t>35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Order Dependency</a:t>
            </a:r>
          </a:p>
        </p:txBody>
      </p:sp>
      <p:sp>
        <p:nvSpPr>
          <p:cNvPr id="61444" name="AutoShape 4"/>
          <p:cNvSpPr>
            <a:spLocks noChangeAspect="1" noChangeArrowheads="1" noTextEdit="1"/>
          </p:cNvSpPr>
          <p:nvPr/>
        </p:nvSpPr>
        <p:spPr bwMode="auto">
          <a:xfrm>
            <a:off x="3348038" y="2601913"/>
            <a:ext cx="24447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64997" name="Rectangle 5"/>
          <p:cNvSpPr>
            <a:spLocks noChangeArrowheads="1"/>
          </p:cNvSpPr>
          <p:nvPr/>
        </p:nvSpPr>
        <p:spPr bwMode="auto">
          <a:xfrm>
            <a:off x="3887788" y="3538538"/>
            <a:ext cx="682625" cy="28416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64998" name="Rectangle 6"/>
          <p:cNvSpPr>
            <a:spLocks noChangeArrowheads="1"/>
          </p:cNvSpPr>
          <p:nvPr/>
        </p:nvSpPr>
        <p:spPr bwMode="auto">
          <a:xfrm>
            <a:off x="4703763" y="3898900"/>
            <a:ext cx="681037" cy="284163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64999" name="Rectangle 7"/>
          <p:cNvSpPr>
            <a:spLocks noChangeArrowheads="1"/>
          </p:cNvSpPr>
          <p:nvPr/>
        </p:nvSpPr>
        <p:spPr bwMode="auto">
          <a:xfrm>
            <a:off x="4324350" y="3898900"/>
            <a:ext cx="284163" cy="6826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365000" name="Rectangle 8"/>
          <p:cNvSpPr>
            <a:spLocks noChangeArrowheads="1"/>
          </p:cNvSpPr>
          <p:nvPr/>
        </p:nvSpPr>
        <p:spPr bwMode="auto">
          <a:xfrm>
            <a:off x="4703763" y="3140075"/>
            <a:ext cx="284162" cy="6826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61449" name="Group 9"/>
          <p:cNvGrpSpPr>
            <a:grpSpLocks/>
          </p:cNvGrpSpPr>
          <p:nvPr/>
        </p:nvGrpSpPr>
        <p:grpSpPr bwMode="auto">
          <a:xfrm>
            <a:off x="3575050" y="2657475"/>
            <a:ext cx="246063" cy="228600"/>
            <a:chOff x="621" y="858"/>
            <a:chExt cx="155" cy="144"/>
          </a:xfrm>
        </p:grpSpPr>
        <p:sp>
          <p:nvSpPr>
            <p:cNvPr id="61492" name="Rectangle 10"/>
            <p:cNvSpPr>
              <a:spLocks noChangeArrowheads="1"/>
            </p:cNvSpPr>
            <p:nvPr/>
          </p:nvSpPr>
          <p:spPr bwMode="auto">
            <a:xfrm>
              <a:off x="621" y="895"/>
              <a:ext cx="144" cy="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1493" name="Rectangle 11"/>
            <p:cNvSpPr>
              <a:spLocks noChangeArrowheads="1"/>
            </p:cNvSpPr>
            <p:nvPr/>
          </p:nvSpPr>
          <p:spPr bwMode="auto">
            <a:xfrm>
              <a:off x="621" y="858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</p:grpSp>
      <p:sp>
        <p:nvSpPr>
          <p:cNvPr id="61450" name="Rectangle 12"/>
          <p:cNvSpPr>
            <a:spLocks noChangeArrowheads="1"/>
          </p:cNvSpPr>
          <p:nvPr/>
        </p:nvSpPr>
        <p:spPr bwMode="auto">
          <a:xfrm>
            <a:off x="3813175" y="3084513"/>
            <a:ext cx="1685925" cy="15351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61451" name="Line 13"/>
          <p:cNvSpPr>
            <a:spLocks noChangeShapeType="1"/>
          </p:cNvSpPr>
          <p:nvPr/>
        </p:nvSpPr>
        <p:spPr bwMode="auto">
          <a:xfrm>
            <a:off x="3803650" y="3871913"/>
            <a:ext cx="16859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52" name="Line 14"/>
          <p:cNvSpPr>
            <a:spLocks noChangeShapeType="1"/>
          </p:cNvSpPr>
          <p:nvPr/>
        </p:nvSpPr>
        <p:spPr bwMode="auto">
          <a:xfrm>
            <a:off x="3803650" y="3454400"/>
            <a:ext cx="16859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53" name="Line 15"/>
          <p:cNvSpPr>
            <a:spLocks noChangeShapeType="1"/>
          </p:cNvSpPr>
          <p:nvPr/>
        </p:nvSpPr>
        <p:spPr bwMode="auto">
          <a:xfrm>
            <a:off x="3803650" y="4232275"/>
            <a:ext cx="16859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54" name="Line 16"/>
          <p:cNvSpPr>
            <a:spLocks noChangeShapeType="1"/>
          </p:cNvSpPr>
          <p:nvPr/>
        </p:nvSpPr>
        <p:spPr bwMode="auto">
          <a:xfrm>
            <a:off x="4637088" y="3074988"/>
            <a:ext cx="1587" cy="1517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55" name="Line 17"/>
          <p:cNvSpPr>
            <a:spLocks noChangeShapeType="1"/>
          </p:cNvSpPr>
          <p:nvPr/>
        </p:nvSpPr>
        <p:spPr bwMode="auto">
          <a:xfrm>
            <a:off x="5072063" y="3074988"/>
            <a:ext cx="1587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56" name="Line 18"/>
          <p:cNvSpPr>
            <a:spLocks noChangeShapeType="1"/>
          </p:cNvSpPr>
          <p:nvPr/>
        </p:nvSpPr>
        <p:spPr bwMode="auto">
          <a:xfrm>
            <a:off x="4219575" y="3074988"/>
            <a:ext cx="1588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57" name="Line 19"/>
          <p:cNvSpPr>
            <a:spLocks noChangeShapeType="1"/>
          </p:cNvSpPr>
          <p:nvPr/>
        </p:nvSpPr>
        <p:spPr bwMode="auto">
          <a:xfrm flipH="1" flipV="1">
            <a:off x="3500438" y="2790825"/>
            <a:ext cx="303212" cy="28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58" name="Rectangle 20"/>
          <p:cNvSpPr>
            <a:spLocks noChangeArrowheads="1"/>
          </p:cNvSpPr>
          <p:nvPr/>
        </p:nvSpPr>
        <p:spPr bwMode="auto">
          <a:xfrm>
            <a:off x="3935413" y="2828925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1459" name="Rectangle 21"/>
          <p:cNvSpPr>
            <a:spLocks noChangeArrowheads="1"/>
          </p:cNvSpPr>
          <p:nvPr/>
        </p:nvSpPr>
        <p:spPr bwMode="auto">
          <a:xfrm>
            <a:off x="4352925" y="2828925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1460" name="Rectangle 22"/>
          <p:cNvSpPr>
            <a:spLocks noChangeArrowheads="1"/>
          </p:cNvSpPr>
          <p:nvPr/>
        </p:nvSpPr>
        <p:spPr bwMode="auto">
          <a:xfrm>
            <a:off x="4768850" y="2828925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5186363" y="2828925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3973513" y="31511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4391025" y="31511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4787900" y="31511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5224463" y="31511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466" name="Rectangle 28"/>
          <p:cNvSpPr>
            <a:spLocks noChangeArrowheads="1"/>
          </p:cNvSpPr>
          <p:nvPr/>
        </p:nvSpPr>
        <p:spPr bwMode="auto">
          <a:xfrm>
            <a:off x="3973513" y="35480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467" name="Rectangle 29"/>
          <p:cNvSpPr>
            <a:spLocks noChangeArrowheads="1"/>
          </p:cNvSpPr>
          <p:nvPr/>
        </p:nvSpPr>
        <p:spPr bwMode="auto">
          <a:xfrm>
            <a:off x="4391025" y="35480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468" name="Rectangle 30"/>
          <p:cNvSpPr>
            <a:spLocks noChangeArrowheads="1"/>
          </p:cNvSpPr>
          <p:nvPr/>
        </p:nvSpPr>
        <p:spPr bwMode="auto">
          <a:xfrm>
            <a:off x="4787900" y="35480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469" name="Rectangle 31"/>
          <p:cNvSpPr>
            <a:spLocks noChangeArrowheads="1"/>
          </p:cNvSpPr>
          <p:nvPr/>
        </p:nvSpPr>
        <p:spPr bwMode="auto">
          <a:xfrm>
            <a:off x="5224463" y="35480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3973513" y="39274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4391025" y="39274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472" name="Rectangle 34"/>
          <p:cNvSpPr>
            <a:spLocks noChangeArrowheads="1"/>
          </p:cNvSpPr>
          <p:nvPr/>
        </p:nvSpPr>
        <p:spPr bwMode="auto">
          <a:xfrm>
            <a:off x="4787900" y="39274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473" name="Rectangle 35"/>
          <p:cNvSpPr>
            <a:spLocks noChangeArrowheads="1"/>
          </p:cNvSpPr>
          <p:nvPr/>
        </p:nvSpPr>
        <p:spPr bwMode="auto">
          <a:xfrm>
            <a:off x="5224463" y="39274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474" name="Rectangle 36"/>
          <p:cNvSpPr>
            <a:spLocks noChangeArrowheads="1"/>
          </p:cNvSpPr>
          <p:nvPr/>
        </p:nvSpPr>
        <p:spPr bwMode="auto">
          <a:xfrm>
            <a:off x="3973513" y="43068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475" name="Rectangle 37"/>
          <p:cNvSpPr>
            <a:spLocks noChangeArrowheads="1"/>
          </p:cNvSpPr>
          <p:nvPr/>
        </p:nvSpPr>
        <p:spPr bwMode="auto">
          <a:xfrm>
            <a:off x="4391025" y="43068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1476" name="Rectangle 38"/>
          <p:cNvSpPr>
            <a:spLocks noChangeArrowheads="1"/>
          </p:cNvSpPr>
          <p:nvPr/>
        </p:nvSpPr>
        <p:spPr bwMode="auto">
          <a:xfrm>
            <a:off x="4787900" y="43068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477" name="Rectangle 39"/>
          <p:cNvSpPr>
            <a:spLocks noChangeArrowheads="1"/>
          </p:cNvSpPr>
          <p:nvPr/>
        </p:nvSpPr>
        <p:spPr bwMode="auto">
          <a:xfrm>
            <a:off x="5224463" y="43068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1478" name="Freeform 40"/>
          <p:cNvSpPr>
            <a:spLocks/>
          </p:cNvSpPr>
          <p:nvPr/>
        </p:nvSpPr>
        <p:spPr bwMode="auto">
          <a:xfrm>
            <a:off x="4637088" y="2790825"/>
            <a:ext cx="852487" cy="76200"/>
          </a:xfrm>
          <a:custGeom>
            <a:avLst/>
            <a:gdLst>
              <a:gd name="T0" fmla="*/ 0 w 537"/>
              <a:gd name="T1" fmla="*/ 2147483646 h 48"/>
              <a:gd name="T2" fmla="*/ 0 w 537"/>
              <a:gd name="T3" fmla="*/ 0 h 48"/>
              <a:gd name="T4" fmla="*/ 2147483646 w 537"/>
              <a:gd name="T5" fmla="*/ 0 h 48"/>
              <a:gd name="T6" fmla="*/ 2147483646 w 537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8"/>
              <a:gd name="T14" fmla="*/ 537 w 5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8">
                <a:moveTo>
                  <a:pt x="0" y="48"/>
                </a:moveTo>
                <a:lnTo>
                  <a:pt x="0" y="0"/>
                </a:lnTo>
                <a:lnTo>
                  <a:pt x="537" y="0"/>
                </a:lnTo>
                <a:lnTo>
                  <a:pt x="537" y="48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79" name="Freeform 41"/>
          <p:cNvSpPr>
            <a:spLocks/>
          </p:cNvSpPr>
          <p:nvPr/>
        </p:nvSpPr>
        <p:spPr bwMode="auto">
          <a:xfrm>
            <a:off x="3500438" y="3871913"/>
            <a:ext cx="93662" cy="776287"/>
          </a:xfrm>
          <a:custGeom>
            <a:avLst/>
            <a:gdLst>
              <a:gd name="T0" fmla="*/ 2147483646 w 59"/>
              <a:gd name="T1" fmla="*/ 2147483646 h 489"/>
              <a:gd name="T2" fmla="*/ 0 w 59"/>
              <a:gd name="T3" fmla="*/ 2147483646 h 489"/>
              <a:gd name="T4" fmla="*/ 0 w 59"/>
              <a:gd name="T5" fmla="*/ 0 h 489"/>
              <a:gd name="T6" fmla="*/ 2147483646 w 59"/>
              <a:gd name="T7" fmla="*/ 0 h 489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489"/>
              <a:gd name="T14" fmla="*/ 59 w 59"/>
              <a:gd name="T15" fmla="*/ 489 h 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489">
                <a:moveTo>
                  <a:pt x="59" y="489"/>
                </a:moveTo>
                <a:lnTo>
                  <a:pt x="0" y="489"/>
                </a:lnTo>
                <a:lnTo>
                  <a:pt x="0" y="0"/>
                </a:lnTo>
                <a:lnTo>
                  <a:pt x="59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80" name="Freeform 42"/>
          <p:cNvSpPr>
            <a:spLocks/>
          </p:cNvSpPr>
          <p:nvPr/>
        </p:nvSpPr>
        <p:spPr bwMode="auto">
          <a:xfrm>
            <a:off x="4219575" y="4648200"/>
            <a:ext cx="852488" cy="76200"/>
          </a:xfrm>
          <a:custGeom>
            <a:avLst/>
            <a:gdLst>
              <a:gd name="T0" fmla="*/ 2147483646 w 537"/>
              <a:gd name="T1" fmla="*/ 0 h 48"/>
              <a:gd name="T2" fmla="*/ 2147483646 w 537"/>
              <a:gd name="T3" fmla="*/ 2147483646 h 48"/>
              <a:gd name="T4" fmla="*/ 0 w 537"/>
              <a:gd name="T5" fmla="*/ 2147483646 h 48"/>
              <a:gd name="T6" fmla="*/ 0 w 537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8"/>
              <a:gd name="T14" fmla="*/ 537 w 5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8">
                <a:moveTo>
                  <a:pt x="537" y="0"/>
                </a:moveTo>
                <a:lnTo>
                  <a:pt x="537" y="48"/>
                </a:ln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81" name="Freeform 43"/>
          <p:cNvSpPr>
            <a:spLocks/>
          </p:cNvSpPr>
          <p:nvPr/>
        </p:nvSpPr>
        <p:spPr bwMode="auto">
          <a:xfrm>
            <a:off x="5527675" y="3454400"/>
            <a:ext cx="76200" cy="777875"/>
          </a:xfrm>
          <a:custGeom>
            <a:avLst/>
            <a:gdLst>
              <a:gd name="T0" fmla="*/ 0 w 48"/>
              <a:gd name="T1" fmla="*/ 0 h 490"/>
              <a:gd name="T2" fmla="*/ 2147483646 w 48"/>
              <a:gd name="T3" fmla="*/ 0 h 490"/>
              <a:gd name="T4" fmla="*/ 2147483646 w 48"/>
              <a:gd name="T5" fmla="*/ 2147483646 h 490"/>
              <a:gd name="T6" fmla="*/ 0 w 48"/>
              <a:gd name="T7" fmla="*/ 2147483646 h 490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90"/>
              <a:gd name="T14" fmla="*/ 48 w 48"/>
              <a:gd name="T15" fmla="*/ 490 h 4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90">
                <a:moveTo>
                  <a:pt x="0" y="0"/>
                </a:moveTo>
                <a:lnTo>
                  <a:pt x="48" y="0"/>
                </a:lnTo>
                <a:lnTo>
                  <a:pt x="48" y="490"/>
                </a:lnTo>
                <a:lnTo>
                  <a:pt x="0" y="49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1482" name="Rectangle 44"/>
          <p:cNvSpPr>
            <a:spLocks noChangeArrowheads="1"/>
          </p:cNvSpPr>
          <p:nvPr/>
        </p:nvSpPr>
        <p:spPr bwMode="auto">
          <a:xfrm>
            <a:off x="3594100" y="3151188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1483" name="Rectangle 45"/>
          <p:cNvSpPr>
            <a:spLocks noChangeArrowheads="1"/>
          </p:cNvSpPr>
          <p:nvPr/>
        </p:nvSpPr>
        <p:spPr bwMode="auto">
          <a:xfrm>
            <a:off x="3594100" y="3548063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1484" name="Rectangle 46"/>
          <p:cNvSpPr>
            <a:spLocks noChangeArrowheads="1"/>
          </p:cNvSpPr>
          <p:nvPr/>
        </p:nvSpPr>
        <p:spPr bwMode="auto">
          <a:xfrm>
            <a:off x="3594100" y="3927475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1485" name="Rectangle 47"/>
          <p:cNvSpPr>
            <a:spLocks noChangeArrowheads="1"/>
          </p:cNvSpPr>
          <p:nvPr/>
        </p:nvSpPr>
        <p:spPr bwMode="auto">
          <a:xfrm>
            <a:off x="3594100" y="4306888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1486" name="Rectangle 48"/>
          <p:cNvSpPr>
            <a:spLocks noChangeArrowheads="1"/>
          </p:cNvSpPr>
          <p:nvPr/>
        </p:nvSpPr>
        <p:spPr bwMode="auto">
          <a:xfrm>
            <a:off x="3348038" y="41560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61487" name="Rectangle 49"/>
          <p:cNvSpPr>
            <a:spLocks noChangeArrowheads="1"/>
          </p:cNvSpPr>
          <p:nvPr/>
        </p:nvSpPr>
        <p:spPr bwMode="auto">
          <a:xfrm>
            <a:off x="3386138" y="2867025"/>
            <a:ext cx="261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61488" name="Rectangle 50"/>
          <p:cNvSpPr>
            <a:spLocks noChangeArrowheads="1"/>
          </p:cNvSpPr>
          <p:nvPr/>
        </p:nvSpPr>
        <p:spPr bwMode="auto">
          <a:xfrm>
            <a:off x="4978400" y="2582863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61489" name="Rectangle 51"/>
          <p:cNvSpPr>
            <a:spLocks noChangeArrowheads="1"/>
          </p:cNvSpPr>
          <p:nvPr/>
        </p:nvSpPr>
        <p:spPr bwMode="auto">
          <a:xfrm>
            <a:off x="5640388" y="371951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61490" name="Rectangle 52"/>
          <p:cNvSpPr>
            <a:spLocks noChangeArrowheads="1"/>
          </p:cNvSpPr>
          <p:nvPr/>
        </p:nvSpPr>
        <p:spPr bwMode="auto">
          <a:xfrm>
            <a:off x="4618038" y="4705350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1365045" name="Rectangle 53"/>
          <p:cNvSpPr>
            <a:spLocks noChangeArrowheads="1"/>
          </p:cNvSpPr>
          <p:nvPr/>
        </p:nvSpPr>
        <p:spPr bwMode="auto">
          <a:xfrm>
            <a:off x="4267200" y="3502025"/>
            <a:ext cx="757238" cy="7207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08705333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4997" grpId="0" animBg="1"/>
      <p:bldP spid="1364998" grpId="0" animBg="1"/>
      <p:bldP spid="1364999" grpId="0" animBg="1"/>
      <p:bldP spid="1365000" grpId="0" animBg="1"/>
      <p:bldP spid="13650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8312CBC-9B37-4FA5-B442-19F5EF422D83}" type="slidenum">
              <a:rPr lang="en-US" altLang="fa-IR" sz="1300" b="0" smtClean="0">
                <a:latin typeface="Arial" panose="020B0604020202020204" pitchFamily="34" charset="0"/>
              </a:rPr>
              <a:pPr/>
              <a:t>36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Definition of Terms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4968875"/>
          </a:xfrm>
        </p:spPr>
        <p:txBody>
          <a:bodyPr/>
          <a:lstStyle/>
          <a:p>
            <a:pPr algn="l" rtl="0" eaLnBrk="1" hangingPunct="1">
              <a:lnSpc>
                <a:spcPct val="80000"/>
              </a:lnSpc>
            </a:pPr>
            <a:r>
              <a:rPr lang="en-US" altLang="fa-IR" sz="2800" dirty="0" err="1" smtClean="0"/>
              <a:t>Implicant</a:t>
            </a:r>
            <a:r>
              <a:rPr lang="en-US" altLang="fa-IR" sz="2800" dirty="0" smtClean="0"/>
              <a:t>: 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dirty="0" smtClean="0"/>
              <a:t>Single element of the ON-set or any group of elements that can be combined together</a:t>
            </a:r>
            <a:endParaRPr lang="en-US" altLang="fa-IR" sz="28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en-US" altLang="fa-IR" sz="2800" dirty="0" smtClean="0"/>
              <a:t>Prime </a:t>
            </a:r>
            <a:r>
              <a:rPr lang="en-US" altLang="fa-IR" sz="2800" dirty="0" err="1" smtClean="0"/>
              <a:t>Implicant</a:t>
            </a:r>
            <a:r>
              <a:rPr lang="en-US" altLang="fa-IR" sz="2800" dirty="0" smtClean="0"/>
              <a:t> (PI) </a:t>
            </a:r>
            <a:r>
              <a:rPr lang="en-US" altLang="fa-IR" sz="2000" dirty="0" smtClean="0"/>
              <a:t>(maximal </a:t>
            </a:r>
            <a:r>
              <a:rPr lang="en-US" altLang="fa-IR" sz="2000" dirty="0" err="1" smtClean="0"/>
              <a:t>implicant</a:t>
            </a:r>
            <a:r>
              <a:rPr lang="en-US" altLang="fa-IR" sz="2000" dirty="0" smtClean="0"/>
              <a:t>):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dirty="0" err="1" smtClean="0"/>
              <a:t>Implicant</a:t>
            </a:r>
            <a:r>
              <a:rPr lang="en-US" altLang="fa-IR" sz="2000" dirty="0" smtClean="0"/>
              <a:t> that if gets larger (covering twice), covers </a:t>
            </a:r>
            <a:r>
              <a:rPr lang="en-US" altLang="fa-IR" sz="2000" dirty="0" err="1" smtClean="0"/>
              <a:t>0s</a:t>
            </a:r>
            <a:r>
              <a:rPr lang="en-US" altLang="fa-IR" sz="2000" dirty="0" smtClean="0"/>
              <a:t>.</a:t>
            </a:r>
          </a:p>
          <a:p>
            <a:pPr lvl="1" algn="l" rtl="0" eaLnBrk="1" hangingPunct="1">
              <a:lnSpc>
                <a:spcPct val="80000"/>
              </a:lnSpc>
            </a:pPr>
            <a:endParaRPr lang="en-US" altLang="fa-IR" sz="20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en-US" altLang="fa-IR" sz="2800" dirty="0" smtClean="0"/>
              <a:t>Distinguished 1-cell: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dirty="0" smtClean="0"/>
              <a:t>An input combination that is covered by only one PI.</a:t>
            </a:r>
          </a:p>
          <a:p>
            <a:pPr lvl="1" algn="l" rtl="0" eaLnBrk="1" hangingPunct="1">
              <a:lnSpc>
                <a:spcPct val="80000"/>
              </a:lnSpc>
            </a:pPr>
            <a:endParaRPr lang="en-US" altLang="fa-IR" sz="2000" dirty="0" smtClean="0"/>
          </a:p>
          <a:p>
            <a:pPr algn="l" rtl="0" eaLnBrk="1" hangingPunct="1">
              <a:lnSpc>
                <a:spcPct val="80000"/>
              </a:lnSpc>
            </a:pPr>
            <a:r>
              <a:rPr lang="en-US" altLang="fa-IR" sz="2800" dirty="0" smtClean="0"/>
              <a:t>Essential Prime </a:t>
            </a:r>
            <a:r>
              <a:rPr lang="en-US" altLang="fa-IR" sz="2800" dirty="0" err="1" smtClean="0"/>
              <a:t>Implicant</a:t>
            </a:r>
            <a:r>
              <a:rPr lang="en-US" altLang="fa-IR" sz="2800" dirty="0" smtClean="0"/>
              <a:t> (EPI):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000" dirty="0"/>
              <a:t>A</a:t>
            </a:r>
            <a:r>
              <a:rPr lang="en-US" altLang="fa-IR" sz="2000" dirty="0" smtClean="0"/>
              <a:t> PI that covers one or more distinguished 1-cells.</a:t>
            </a:r>
          </a:p>
          <a:p>
            <a:pPr algn="l" rtl="0" eaLnBrk="1" hangingPunct="1">
              <a:lnSpc>
                <a:spcPct val="80000"/>
              </a:lnSpc>
            </a:pPr>
            <a:endParaRPr lang="en-US" altLang="fa-IR" sz="28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4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E927248-C698-428B-9075-865BB1ADDA0A}" type="slidenum">
              <a:rPr lang="en-US" altLang="fa-IR" sz="1300" b="0" smtClean="0">
                <a:latin typeface="Arial" panose="020B0604020202020204" pitchFamily="34" charset="0"/>
              </a:rPr>
              <a:pPr/>
              <a:t>37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90500"/>
            <a:ext cx="5121275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Implicant, PI and EPI</a:t>
            </a:r>
          </a:p>
        </p:txBody>
      </p:sp>
      <p:sp>
        <p:nvSpPr>
          <p:cNvPr id="1248260" name="Rectangle 4"/>
          <p:cNvSpPr>
            <a:spLocks noChangeArrowheads="1"/>
          </p:cNvSpPr>
          <p:nvPr/>
        </p:nvSpPr>
        <p:spPr bwMode="auto">
          <a:xfrm>
            <a:off x="3441700" y="1219200"/>
            <a:ext cx="2222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6 Prime Implicants:</a:t>
            </a:r>
          </a:p>
        </p:txBody>
      </p:sp>
      <p:sp>
        <p:nvSpPr>
          <p:cNvPr id="1248261" name="Rectangle 5"/>
          <p:cNvSpPr>
            <a:spLocks noChangeArrowheads="1"/>
          </p:cNvSpPr>
          <p:nvPr/>
        </p:nvSpPr>
        <p:spPr bwMode="auto">
          <a:xfrm>
            <a:off x="3657600" y="1562100"/>
            <a:ext cx="41338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A' B' D, B C', A C, A' C' D, A B, B' C D</a:t>
            </a:r>
          </a:p>
        </p:txBody>
      </p:sp>
      <p:sp>
        <p:nvSpPr>
          <p:cNvPr id="65546" name="AutoShape 20"/>
          <p:cNvSpPr>
            <a:spLocks noChangeAspect="1" noChangeArrowheads="1" noTextEdit="1"/>
          </p:cNvSpPr>
          <p:nvPr/>
        </p:nvSpPr>
        <p:spPr bwMode="auto">
          <a:xfrm>
            <a:off x="546100" y="1120775"/>
            <a:ext cx="24638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48278" name="Rectangle 22"/>
          <p:cNvSpPr>
            <a:spLocks noChangeArrowheads="1"/>
          </p:cNvSpPr>
          <p:nvPr/>
        </p:nvSpPr>
        <p:spPr bwMode="auto">
          <a:xfrm>
            <a:off x="1541463" y="1698625"/>
            <a:ext cx="625475" cy="58737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279" name="Rectangle 23"/>
          <p:cNvSpPr>
            <a:spLocks noChangeArrowheads="1"/>
          </p:cNvSpPr>
          <p:nvPr/>
        </p:nvSpPr>
        <p:spPr bwMode="auto">
          <a:xfrm>
            <a:off x="1920875" y="1641475"/>
            <a:ext cx="303213" cy="1460500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280" name="Rectangle 24"/>
          <p:cNvSpPr>
            <a:spLocks noChangeArrowheads="1"/>
          </p:cNvSpPr>
          <p:nvPr/>
        </p:nvSpPr>
        <p:spPr bwMode="auto">
          <a:xfrm>
            <a:off x="1123950" y="2058988"/>
            <a:ext cx="227013" cy="6445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281" name="Rectangle 25"/>
          <p:cNvSpPr>
            <a:spLocks noChangeArrowheads="1"/>
          </p:cNvSpPr>
          <p:nvPr/>
        </p:nvSpPr>
        <p:spPr bwMode="auto">
          <a:xfrm>
            <a:off x="1085850" y="2039938"/>
            <a:ext cx="720725" cy="32226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282" name="Freeform 26"/>
          <p:cNvSpPr>
            <a:spLocks/>
          </p:cNvSpPr>
          <p:nvPr/>
        </p:nvSpPr>
        <p:spPr bwMode="auto">
          <a:xfrm>
            <a:off x="963613" y="2466975"/>
            <a:ext cx="396875" cy="246063"/>
          </a:xfrm>
          <a:custGeom>
            <a:avLst/>
            <a:gdLst>
              <a:gd name="T0" fmla="*/ 0 w 250"/>
              <a:gd name="T1" fmla="*/ 2147483646 h 155"/>
              <a:gd name="T2" fmla="*/ 2147483646 w 250"/>
              <a:gd name="T3" fmla="*/ 2147483646 h 155"/>
              <a:gd name="T4" fmla="*/ 2147483646 w 250"/>
              <a:gd name="T5" fmla="*/ 0 h 155"/>
              <a:gd name="T6" fmla="*/ 0 w 250"/>
              <a:gd name="T7" fmla="*/ 0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250"/>
              <a:gd name="T13" fmla="*/ 0 h 155"/>
              <a:gd name="T14" fmla="*/ 250 w 250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" h="155">
                <a:moveTo>
                  <a:pt x="0" y="155"/>
                </a:moveTo>
                <a:lnTo>
                  <a:pt x="250" y="155"/>
                </a:lnTo>
                <a:lnTo>
                  <a:pt x="25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48283" name="Rectangle 27"/>
          <p:cNvSpPr>
            <a:spLocks noChangeArrowheads="1"/>
          </p:cNvSpPr>
          <p:nvPr/>
        </p:nvSpPr>
        <p:spPr bwMode="auto">
          <a:xfrm>
            <a:off x="1957388" y="2438400"/>
            <a:ext cx="625475" cy="6064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284" name="Freeform 28"/>
          <p:cNvSpPr>
            <a:spLocks/>
          </p:cNvSpPr>
          <p:nvPr/>
        </p:nvSpPr>
        <p:spPr bwMode="auto">
          <a:xfrm>
            <a:off x="2346325" y="2466975"/>
            <a:ext cx="398463" cy="246063"/>
          </a:xfrm>
          <a:custGeom>
            <a:avLst/>
            <a:gdLst>
              <a:gd name="T0" fmla="*/ 2147483646 w 251"/>
              <a:gd name="T1" fmla="*/ 2147483646 h 155"/>
              <a:gd name="T2" fmla="*/ 0 w 251"/>
              <a:gd name="T3" fmla="*/ 2147483646 h 155"/>
              <a:gd name="T4" fmla="*/ 0 w 251"/>
              <a:gd name="T5" fmla="*/ 0 h 155"/>
              <a:gd name="T6" fmla="*/ 2147483646 w 251"/>
              <a:gd name="T7" fmla="*/ 0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251"/>
              <a:gd name="T13" fmla="*/ 0 h 155"/>
              <a:gd name="T14" fmla="*/ 251 w 251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1" h="155">
                <a:moveTo>
                  <a:pt x="251" y="155"/>
                </a:moveTo>
                <a:lnTo>
                  <a:pt x="0" y="155"/>
                </a:lnTo>
                <a:lnTo>
                  <a:pt x="0" y="0"/>
                </a:lnTo>
                <a:lnTo>
                  <a:pt x="251" y="0"/>
                </a:lnTo>
              </a:path>
            </a:pathLst>
          </a:custGeom>
          <a:noFill/>
          <a:ln w="190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5554" name="Group 31"/>
          <p:cNvGrpSpPr>
            <a:grpSpLocks/>
          </p:cNvGrpSpPr>
          <p:nvPr/>
        </p:nvGrpSpPr>
        <p:grpSpPr bwMode="auto">
          <a:xfrm>
            <a:off x="773113" y="1176338"/>
            <a:ext cx="379412" cy="228600"/>
            <a:chOff x="487" y="741"/>
            <a:chExt cx="239" cy="144"/>
          </a:xfrm>
        </p:grpSpPr>
        <p:sp>
          <p:nvSpPr>
            <p:cNvPr id="65599" name="Rectangle 29"/>
            <p:cNvSpPr>
              <a:spLocks noChangeArrowheads="1"/>
            </p:cNvSpPr>
            <p:nvPr/>
          </p:nvSpPr>
          <p:spPr bwMode="auto">
            <a:xfrm>
              <a:off x="487" y="778"/>
              <a:ext cx="239" cy="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5600" name="Rectangle 30"/>
            <p:cNvSpPr>
              <a:spLocks noChangeArrowheads="1"/>
            </p:cNvSpPr>
            <p:nvPr/>
          </p:nvSpPr>
          <p:spPr bwMode="auto">
            <a:xfrm>
              <a:off x="487" y="741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</p:grpSp>
      <p:sp>
        <p:nvSpPr>
          <p:cNvPr id="65555" name="Rectangle 32"/>
          <p:cNvSpPr>
            <a:spLocks noChangeArrowheads="1"/>
          </p:cNvSpPr>
          <p:nvPr/>
        </p:nvSpPr>
        <p:spPr bwMode="auto">
          <a:xfrm>
            <a:off x="1028700" y="1603375"/>
            <a:ext cx="1668463" cy="1535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65556" name="Line 33"/>
          <p:cNvSpPr>
            <a:spLocks noChangeShapeType="1"/>
          </p:cNvSpPr>
          <p:nvPr/>
        </p:nvSpPr>
        <p:spPr bwMode="auto">
          <a:xfrm>
            <a:off x="1019175" y="2390775"/>
            <a:ext cx="16684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57" name="Line 34"/>
          <p:cNvSpPr>
            <a:spLocks noChangeShapeType="1"/>
          </p:cNvSpPr>
          <p:nvPr/>
        </p:nvSpPr>
        <p:spPr bwMode="auto">
          <a:xfrm>
            <a:off x="1019175" y="1973263"/>
            <a:ext cx="16684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58" name="Line 35"/>
          <p:cNvSpPr>
            <a:spLocks noChangeShapeType="1"/>
          </p:cNvSpPr>
          <p:nvPr/>
        </p:nvSpPr>
        <p:spPr bwMode="auto">
          <a:xfrm>
            <a:off x="1019175" y="2770188"/>
            <a:ext cx="16684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59" name="Line 36"/>
          <p:cNvSpPr>
            <a:spLocks noChangeShapeType="1"/>
          </p:cNvSpPr>
          <p:nvPr/>
        </p:nvSpPr>
        <p:spPr bwMode="auto">
          <a:xfrm>
            <a:off x="1854200" y="1593850"/>
            <a:ext cx="1588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60" name="Line 37"/>
          <p:cNvSpPr>
            <a:spLocks noChangeShapeType="1"/>
          </p:cNvSpPr>
          <p:nvPr/>
        </p:nvSpPr>
        <p:spPr bwMode="auto">
          <a:xfrm>
            <a:off x="2270125" y="1593850"/>
            <a:ext cx="1588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61" name="Line 38"/>
          <p:cNvSpPr>
            <a:spLocks noChangeShapeType="1"/>
          </p:cNvSpPr>
          <p:nvPr/>
        </p:nvSpPr>
        <p:spPr bwMode="auto">
          <a:xfrm>
            <a:off x="1436688" y="1593850"/>
            <a:ext cx="1587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62" name="Line 39"/>
          <p:cNvSpPr>
            <a:spLocks noChangeShapeType="1"/>
          </p:cNvSpPr>
          <p:nvPr/>
        </p:nvSpPr>
        <p:spPr bwMode="auto">
          <a:xfrm flipH="1" flipV="1">
            <a:off x="715963" y="1309688"/>
            <a:ext cx="303212" cy="284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63" name="Rectangle 40"/>
          <p:cNvSpPr>
            <a:spLocks noChangeArrowheads="1"/>
          </p:cNvSpPr>
          <p:nvPr/>
        </p:nvSpPr>
        <p:spPr bwMode="auto">
          <a:xfrm>
            <a:off x="1133475" y="1347788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5564" name="Rectangle 41"/>
          <p:cNvSpPr>
            <a:spLocks noChangeArrowheads="1"/>
          </p:cNvSpPr>
          <p:nvPr/>
        </p:nvSpPr>
        <p:spPr bwMode="auto">
          <a:xfrm>
            <a:off x="1570038" y="1347788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5565" name="Rectangle 42"/>
          <p:cNvSpPr>
            <a:spLocks noChangeArrowheads="1"/>
          </p:cNvSpPr>
          <p:nvPr/>
        </p:nvSpPr>
        <p:spPr bwMode="auto">
          <a:xfrm>
            <a:off x="1985963" y="1347788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5566" name="Rectangle 43"/>
          <p:cNvSpPr>
            <a:spLocks noChangeArrowheads="1"/>
          </p:cNvSpPr>
          <p:nvPr/>
        </p:nvSpPr>
        <p:spPr bwMode="auto">
          <a:xfrm>
            <a:off x="2403475" y="1347788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5567" name="Rectangle 44"/>
          <p:cNvSpPr>
            <a:spLocks noChangeArrowheads="1"/>
          </p:cNvSpPr>
          <p:nvPr/>
        </p:nvSpPr>
        <p:spPr bwMode="auto">
          <a:xfrm>
            <a:off x="1190625" y="16700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68" name="Rectangle 45"/>
          <p:cNvSpPr>
            <a:spLocks noChangeArrowheads="1"/>
          </p:cNvSpPr>
          <p:nvPr/>
        </p:nvSpPr>
        <p:spPr bwMode="auto">
          <a:xfrm>
            <a:off x="1589088" y="16700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69" name="Rectangle 46"/>
          <p:cNvSpPr>
            <a:spLocks noChangeArrowheads="1"/>
          </p:cNvSpPr>
          <p:nvPr/>
        </p:nvSpPr>
        <p:spPr bwMode="auto">
          <a:xfrm>
            <a:off x="2005013" y="16700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0" name="Rectangle 47"/>
          <p:cNvSpPr>
            <a:spLocks noChangeArrowheads="1"/>
          </p:cNvSpPr>
          <p:nvPr/>
        </p:nvSpPr>
        <p:spPr bwMode="auto">
          <a:xfrm>
            <a:off x="2441575" y="16700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71" name="Rectangle 48"/>
          <p:cNvSpPr>
            <a:spLocks noChangeArrowheads="1"/>
          </p:cNvSpPr>
          <p:nvPr/>
        </p:nvSpPr>
        <p:spPr bwMode="auto">
          <a:xfrm>
            <a:off x="1190625" y="20669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2" name="Rectangle 49"/>
          <p:cNvSpPr>
            <a:spLocks noChangeArrowheads="1"/>
          </p:cNvSpPr>
          <p:nvPr/>
        </p:nvSpPr>
        <p:spPr bwMode="auto">
          <a:xfrm>
            <a:off x="1589088" y="20669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3" name="Rectangle 50"/>
          <p:cNvSpPr>
            <a:spLocks noChangeArrowheads="1"/>
          </p:cNvSpPr>
          <p:nvPr/>
        </p:nvSpPr>
        <p:spPr bwMode="auto">
          <a:xfrm>
            <a:off x="2005013" y="20669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4" name="Rectangle 51"/>
          <p:cNvSpPr>
            <a:spLocks noChangeArrowheads="1"/>
          </p:cNvSpPr>
          <p:nvPr/>
        </p:nvSpPr>
        <p:spPr bwMode="auto">
          <a:xfrm>
            <a:off x="2441575" y="20669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75" name="Rectangle 52"/>
          <p:cNvSpPr>
            <a:spLocks noChangeArrowheads="1"/>
          </p:cNvSpPr>
          <p:nvPr/>
        </p:nvSpPr>
        <p:spPr bwMode="auto">
          <a:xfrm>
            <a:off x="1190625" y="24463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6" name="Rectangle 53"/>
          <p:cNvSpPr>
            <a:spLocks noChangeArrowheads="1"/>
          </p:cNvSpPr>
          <p:nvPr/>
        </p:nvSpPr>
        <p:spPr bwMode="auto">
          <a:xfrm>
            <a:off x="1589088" y="24463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77" name="Rectangle 54"/>
          <p:cNvSpPr>
            <a:spLocks noChangeArrowheads="1"/>
          </p:cNvSpPr>
          <p:nvPr/>
        </p:nvSpPr>
        <p:spPr bwMode="auto">
          <a:xfrm>
            <a:off x="2005013" y="24463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8" name="Rectangle 55"/>
          <p:cNvSpPr>
            <a:spLocks noChangeArrowheads="1"/>
          </p:cNvSpPr>
          <p:nvPr/>
        </p:nvSpPr>
        <p:spPr bwMode="auto">
          <a:xfrm>
            <a:off x="2441575" y="24463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9" name="Rectangle 56"/>
          <p:cNvSpPr>
            <a:spLocks noChangeArrowheads="1"/>
          </p:cNvSpPr>
          <p:nvPr/>
        </p:nvSpPr>
        <p:spPr bwMode="auto">
          <a:xfrm>
            <a:off x="1190625" y="28257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80" name="Rectangle 57"/>
          <p:cNvSpPr>
            <a:spLocks noChangeArrowheads="1"/>
          </p:cNvSpPr>
          <p:nvPr/>
        </p:nvSpPr>
        <p:spPr bwMode="auto">
          <a:xfrm>
            <a:off x="1589088" y="28257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81" name="Rectangle 58"/>
          <p:cNvSpPr>
            <a:spLocks noChangeArrowheads="1"/>
          </p:cNvSpPr>
          <p:nvPr/>
        </p:nvSpPr>
        <p:spPr bwMode="auto">
          <a:xfrm>
            <a:off x="2005013" y="28257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82" name="Rectangle 59"/>
          <p:cNvSpPr>
            <a:spLocks noChangeArrowheads="1"/>
          </p:cNvSpPr>
          <p:nvPr/>
        </p:nvSpPr>
        <p:spPr bwMode="auto">
          <a:xfrm>
            <a:off x="2441575" y="28257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83" name="Freeform 60"/>
          <p:cNvSpPr>
            <a:spLocks/>
          </p:cNvSpPr>
          <p:nvPr/>
        </p:nvSpPr>
        <p:spPr bwMode="auto">
          <a:xfrm>
            <a:off x="1854200" y="1309688"/>
            <a:ext cx="852488" cy="95250"/>
          </a:xfrm>
          <a:custGeom>
            <a:avLst/>
            <a:gdLst>
              <a:gd name="T0" fmla="*/ 0 w 537"/>
              <a:gd name="T1" fmla="*/ 2147483646 h 60"/>
              <a:gd name="T2" fmla="*/ 0 w 537"/>
              <a:gd name="T3" fmla="*/ 0 h 60"/>
              <a:gd name="T4" fmla="*/ 2147483646 w 537"/>
              <a:gd name="T5" fmla="*/ 0 h 60"/>
              <a:gd name="T6" fmla="*/ 2147483646 w 537"/>
              <a:gd name="T7" fmla="*/ 2147483646 h 60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60"/>
              <a:gd name="T14" fmla="*/ 537 w 537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60">
                <a:moveTo>
                  <a:pt x="0" y="60"/>
                </a:moveTo>
                <a:lnTo>
                  <a:pt x="0" y="0"/>
                </a:lnTo>
                <a:lnTo>
                  <a:pt x="537" y="0"/>
                </a:lnTo>
                <a:lnTo>
                  <a:pt x="537" y="6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84" name="Freeform 61"/>
          <p:cNvSpPr>
            <a:spLocks/>
          </p:cNvSpPr>
          <p:nvPr/>
        </p:nvSpPr>
        <p:spPr bwMode="auto">
          <a:xfrm>
            <a:off x="715963" y="2390775"/>
            <a:ext cx="76200" cy="776288"/>
          </a:xfrm>
          <a:custGeom>
            <a:avLst/>
            <a:gdLst>
              <a:gd name="T0" fmla="*/ 2147483646 w 48"/>
              <a:gd name="T1" fmla="*/ 2147483646 h 489"/>
              <a:gd name="T2" fmla="*/ 0 w 48"/>
              <a:gd name="T3" fmla="*/ 2147483646 h 489"/>
              <a:gd name="T4" fmla="*/ 0 w 48"/>
              <a:gd name="T5" fmla="*/ 0 h 489"/>
              <a:gd name="T6" fmla="*/ 2147483646 w 48"/>
              <a:gd name="T7" fmla="*/ 0 h 489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89"/>
              <a:gd name="T14" fmla="*/ 48 w 48"/>
              <a:gd name="T15" fmla="*/ 489 h 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89">
                <a:moveTo>
                  <a:pt x="48" y="489"/>
                </a:moveTo>
                <a:lnTo>
                  <a:pt x="0" y="489"/>
                </a:ln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85" name="Freeform 62"/>
          <p:cNvSpPr>
            <a:spLocks/>
          </p:cNvSpPr>
          <p:nvPr/>
        </p:nvSpPr>
        <p:spPr bwMode="auto">
          <a:xfrm>
            <a:off x="1436688" y="3167063"/>
            <a:ext cx="833437" cy="76200"/>
          </a:xfrm>
          <a:custGeom>
            <a:avLst/>
            <a:gdLst>
              <a:gd name="T0" fmla="*/ 2147483646 w 525"/>
              <a:gd name="T1" fmla="*/ 0 h 48"/>
              <a:gd name="T2" fmla="*/ 2147483646 w 525"/>
              <a:gd name="T3" fmla="*/ 2147483646 h 48"/>
              <a:gd name="T4" fmla="*/ 0 w 525"/>
              <a:gd name="T5" fmla="*/ 2147483646 h 48"/>
              <a:gd name="T6" fmla="*/ 0 w 525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525"/>
              <a:gd name="T13" fmla="*/ 0 h 48"/>
              <a:gd name="T14" fmla="*/ 525 w 52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" h="48">
                <a:moveTo>
                  <a:pt x="525" y="0"/>
                </a:moveTo>
                <a:lnTo>
                  <a:pt x="525" y="48"/>
                </a:ln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86" name="Freeform 63"/>
          <p:cNvSpPr>
            <a:spLocks/>
          </p:cNvSpPr>
          <p:nvPr/>
        </p:nvSpPr>
        <p:spPr bwMode="auto">
          <a:xfrm>
            <a:off x="2725738" y="1973263"/>
            <a:ext cx="95250" cy="796925"/>
          </a:xfrm>
          <a:custGeom>
            <a:avLst/>
            <a:gdLst>
              <a:gd name="T0" fmla="*/ 0 w 60"/>
              <a:gd name="T1" fmla="*/ 0 h 502"/>
              <a:gd name="T2" fmla="*/ 2147483646 w 60"/>
              <a:gd name="T3" fmla="*/ 0 h 502"/>
              <a:gd name="T4" fmla="*/ 2147483646 w 60"/>
              <a:gd name="T5" fmla="*/ 2147483646 h 502"/>
              <a:gd name="T6" fmla="*/ 0 w 60"/>
              <a:gd name="T7" fmla="*/ 2147483646 h 502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502"/>
              <a:gd name="T14" fmla="*/ 60 w 60"/>
              <a:gd name="T15" fmla="*/ 502 h 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502">
                <a:moveTo>
                  <a:pt x="0" y="0"/>
                </a:moveTo>
                <a:lnTo>
                  <a:pt x="60" y="0"/>
                </a:lnTo>
                <a:lnTo>
                  <a:pt x="60" y="502"/>
                </a:lnTo>
                <a:lnTo>
                  <a:pt x="0" y="502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87" name="Rectangle 64"/>
          <p:cNvSpPr>
            <a:spLocks noChangeArrowheads="1"/>
          </p:cNvSpPr>
          <p:nvPr/>
        </p:nvSpPr>
        <p:spPr bwMode="auto">
          <a:xfrm>
            <a:off x="811213" y="167005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5588" name="Rectangle 65"/>
          <p:cNvSpPr>
            <a:spLocks noChangeArrowheads="1"/>
          </p:cNvSpPr>
          <p:nvPr/>
        </p:nvSpPr>
        <p:spPr bwMode="auto">
          <a:xfrm>
            <a:off x="811213" y="2066925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5589" name="Rectangle 66"/>
          <p:cNvSpPr>
            <a:spLocks noChangeArrowheads="1"/>
          </p:cNvSpPr>
          <p:nvPr/>
        </p:nvSpPr>
        <p:spPr bwMode="auto">
          <a:xfrm>
            <a:off x="811213" y="2446338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5590" name="Rectangle 67"/>
          <p:cNvSpPr>
            <a:spLocks noChangeArrowheads="1"/>
          </p:cNvSpPr>
          <p:nvPr/>
        </p:nvSpPr>
        <p:spPr bwMode="auto">
          <a:xfrm>
            <a:off x="811213" y="282575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5591" name="Rectangle 68"/>
          <p:cNvSpPr>
            <a:spLocks noChangeArrowheads="1"/>
          </p:cNvSpPr>
          <p:nvPr/>
        </p:nvSpPr>
        <p:spPr bwMode="auto">
          <a:xfrm>
            <a:off x="546100" y="2674938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65592" name="Rectangle 69"/>
          <p:cNvSpPr>
            <a:spLocks noChangeArrowheads="1"/>
          </p:cNvSpPr>
          <p:nvPr/>
        </p:nvSpPr>
        <p:spPr bwMode="auto">
          <a:xfrm>
            <a:off x="603250" y="1385888"/>
            <a:ext cx="261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65593" name="Rectangle 70"/>
          <p:cNvSpPr>
            <a:spLocks noChangeArrowheads="1"/>
          </p:cNvSpPr>
          <p:nvPr/>
        </p:nvSpPr>
        <p:spPr bwMode="auto">
          <a:xfrm>
            <a:off x="2195513" y="1101725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65594" name="Rectangle 71"/>
          <p:cNvSpPr>
            <a:spLocks noChangeArrowheads="1"/>
          </p:cNvSpPr>
          <p:nvPr/>
        </p:nvSpPr>
        <p:spPr bwMode="auto">
          <a:xfrm>
            <a:off x="2857500" y="22383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65595" name="Rectangle 72"/>
          <p:cNvSpPr>
            <a:spLocks noChangeArrowheads="1"/>
          </p:cNvSpPr>
          <p:nvPr/>
        </p:nvSpPr>
        <p:spPr bwMode="auto">
          <a:xfrm>
            <a:off x="1816100" y="3224213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1248329" name="Rectangle 73"/>
          <p:cNvSpPr>
            <a:spLocks noChangeArrowheads="1"/>
          </p:cNvSpPr>
          <p:nvPr/>
        </p:nvSpPr>
        <p:spPr bwMode="auto">
          <a:xfrm>
            <a:off x="1547813" y="1700213"/>
            <a:ext cx="625475" cy="587375"/>
          </a:xfrm>
          <a:prstGeom prst="rect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330" name="Rectangle 74"/>
          <p:cNvSpPr>
            <a:spLocks noChangeArrowheads="1"/>
          </p:cNvSpPr>
          <p:nvPr/>
        </p:nvSpPr>
        <p:spPr bwMode="auto">
          <a:xfrm>
            <a:off x="1979613" y="2420938"/>
            <a:ext cx="625475" cy="606425"/>
          </a:xfrm>
          <a:prstGeom prst="rect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331" name="Rectangle 75"/>
          <p:cNvSpPr>
            <a:spLocks noChangeArrowheads="1"/>
          </p:cNvSpPr>
          <p:nvPr/>
        </p:nvSpPr>
        <p:spPr bwMode="auto">
          <a:xfrm>
            <a:off x="1116013" y="2060575"/>
            <a:ext cx="227012" cy="644525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4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4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4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0" grpId="0"/>
      <p:bldP spid="1248261" grpId="0"/>
      <p:bldP spid="1248278" grpId="0" animBg="1"/>
      <p:bldP spid="1248279" grpId="0" animBg="1"/>
      <p:bldP spid="1248280" grpId="0" animBg="1"/>
      <p:bldP spid="1248281" grpId="0" animBg="1"/>
      <p:bldP spid="1248282" grpId="0" animBg="1"/>
      <p:bldP spid="1248283" grpId="0" animBg="1"/>
      <p:bldP spid="1248284" grpId="0" animBg="1"/>
      <p:bldP spid="1248329" grpId="0" animBg="1"/>
      <p:bldP spid="1248330" grpId="0" animBg="1"/>
      <p:bldP spid="12483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E927248-C698-428B-9075-865BB1ADDA0A}" type="slidenum">
              <a:rPr lang="en-US" altLang="fa-IR" sz="1300" b="0" smtClean="0">
                <a:latin typeface="Arial" panose="020B0604020202020204" pitchFamily="34" charset="0"/>
              </a:rPr>
              <a:pPr/>
              <a:t>38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90500"/>
            <a:ext cx="5121275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Implicant, PI and EPI</a:t>
            </a:r>
          </a:p>
        </p:txBody>
      </p:sp>
      <p:sp>
        <p:nvSpPr>
          <p:cNvPr id="1248260" name="Rectangle 4"/>
          <p:cNvSpPr>
            <a:spLocks noChangeArrowheads="1"/>
          </p:cNvSpPr>
          <p:nvPr/>
        </p:nvSpPr>
        <p:spPr bwMode="auto">
          <a:xfrm>
            <a:off x="3441700" y="1219200"/>
            <a:ext cx="2222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6 Prime Implicants:</a:t>
            </a:r>
          </a:p>
        </p:txBody>
      </p:sp>
      <p:sp>
        <p:nvSpPr>
          <p:cNvPr id="1248261" name="Rectangle 5"/>
          <p:cNvSpPr>
            <a:spLocks noChangeArrowheads="1"/>
          </p:cNvSpPr>
          <p:nvPr/>
        </p:nvSpPr>
        <p:spPr bwMode="auto">
          <a:xfrm>
            <a:off x="3657600" y="1562100"/>
            <a:ext cx="41338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A' B' D, B C', A C, A' C' D, A B, B' C D</a:t>
            </a:r>
          </a:p>
        </p:txBody>
      </p:sp>
      <p:sp>
        <p:nvSpPr>
          <p:cNvPr id="1248262" name="Rectangle 6"/>
          <p:cNvSpPr>
            <a:spLocks noChangeArrowheads="1"/>
          </p:cNvSpPr>
          <p:nvPr/>
        </p:nvSpPr>
        <p:spPr bwMode="auto">
          <a:xfrm>
            <a:off x="4699000" y="2197100"/>
            <a:ext cx="113030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Essential</a:t>
            </a:r>
          </a:p>
          <a:p>
            <a:pPr>
              <a:lnSpc>
                <a:spcPct val="85000"/>
              </a:lnSpc>
            </a:pPr>
            <a:endParaRPr kumimoji="1" lang="en-US" altLang="ko-KR" sz="1400" b="0">
              <a:latin typeface="Arial" panose="020B0604020202020204" pitchFamily="34" charset="0"/>
              <a:ea typeface="굴림" pitchFamily="34" charset="-127"/>
            </a:endParaRPr>
          </a:p>
        </p:txBody>
      </p:sp>
      <p:sp>
        <p:nvSpPr>
          <p:cNvPr id="1248263" name="Line 7"/>
          <p:cNvSpPr>
            <a:spLocks noChangeShapeType="1"/>
          </p:cNvSpPr>
          <p:nvPr/>
        </p:nvSpPr>
        <p:spPr bwMode="auto">
          <a:xfrm flipV="1">
            <a:off x="5219700" y="17907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48264" name="Line 8"/>
          <p:cNvSpPr>
            <a:spLocks noChangeShapeType="1"/>
          </p:cNvSpPr>
          <p:nvPr/>
        </p:nvSpPr>
        <p:spPr bwMode="auto">
          <a:xfrm flipH="1" flipV="1">
            <a:off x="4813300" y="17907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48265" name="Rectangle 9"/>
          <p:cNvSpPr>
            <a:spLocks noChangeArrowheads="1"/>
          </p:cNvSpPr>
          <p:nvPr/>
        </p:nvSpPr>
        <p:spPr bwMode="auto">
          <a:xfrm>
            <a:off x="1339850" y="4316413"/>
            <a:ext cx="70485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2400" dirty="0">
                <a:solidFill>
                  <a:schemeClr val="accent2"/>
                </a:solidFill>
                <a:latin typeface="Arial" panose="020B0604020202020204" pitchFamily="34" charset="0"/>
                <a:ea typeface="굴림" pitchFamily="34" charset="-127"/>
              </a:rPr>
              <a:t>Minimum cover = </a:t>
            </a:r>
          </a:p>
          <a:p>
            <a:pPr>
              <a:lnSpc>
                <a:spcPct val="85000"/>
              </a:lnSpc>
            </a:pPr>
            <a:r>
              <a:rPr kumimoji="1" lang="en-US" altLang="ko-KR" sz="2400" dirty="0">
                <a:solidFill>
                  <a:schemeClr val="accent2"/>
                </a:solidFill>
                <a:latin typeface="Arial" panose="020B0604020202020204" pitchFamily="34" charset="0"/>
                <a:ea typeface="굴림" pitchFamily="34" charset="-127"/>
              </a:rPr>
              <a:t>	First: cover </a:t>
            </a:r>
            <a:r>
              <a:rPr kumimoji="1" lang="en-US" altLang="ko-KR" sz="2400" dirty="0" err="1">
                <a:solidFill>
                  <a:srgbClr val="996600"/>
                </a:solidFill>
                <a:latin typeface="Arial" panose="020B0604020202020204" pitchFamily="34" charset="0"/>
                <a:ea typeface="굴림" pitchFamily="34" charset="-127"/>
              </a:rPr>
              <a:t>EPIs</a:t>
            </a:r>
            <a:endParaRPr kumimoji="1" lang="en-US" altLang="ko-KR" sz="2400" dirty="0">
              <a:solidFill>
                <a:srgbClr val="996600"/>
              </a:solidFill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2400" dirty="0">
                <a:solidFill>
                  <a:schemeClr val="accent2"/>
                </a:solidFill>
                <a:latin typeface="Arial" panose="020B0604020202020204" pitchFamily="34" charset="0"/>
                <a:ea typeface="굴림" pitchFamily="34" charset="-127"/>
              </a:rPr>
              <a:t>	Then: minimum number of </a:t>
            </a:r>
            <a:r>
              <a:rPr kumimoji="1" lang="en-US" altLang="ko-KR" sz="2400" dirty="0">
                <a:solidFill>
                  <a:srgbClr val="009900"/>
                </a:solidFill>
                <a:latin typeface="Arial" panose="020B0604020202020204" pitchFamily="34" charset="0"/>
                <a:ea typeface="굴림" pitchFamily="34" charset="-127"/>
              </a:rPr>
              <a:t>PIs</a:t>
            </a:r>
          </a:p>
          <a:p>
            <a:pPr>
              <a:lnSpc>
                <a:spcPct val="85000"/>
              </a:lnSpc>
            </a:pPr>
            <a:endParaRPr kumimoji="1" lang="en-US" altLang="ko-KR" sz="2400" dirty="0">
              <a:solidFill>
                <a:srgbClr val="009900"/>
              </a:solidFill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en-US" altLang="ko-KR" sz="2400" dirty="0">
                <a:solidFill>
                  <a:schemeClr val="accent2"/>
                </a:solidFill>
                <a:latin typeface="Arial" panose="020B0604020202020204" pitchFamily="34" charset="0"/>
                <a:ea typeface="굴림" pitchFamily="34" charset="-127"/>
              </a:rPr>
              <a:t>= </a:t>
            </a:r>
            <a:r>
              <a:rPr kumimoji="1" lang="en-US" altLang="ko-KR" sz="2400" dirty="0">
                <a:solidFill>
                  <a:srgbClr val="996600"/>
                </a:solidFill>
                <a:latin typeface="Arial" panose="020B0604020202020204" pitchFamily="34" charset="0"/>
                <a:ea typeface="굴림" pitchFamily="34" charset="-127"/>
              </a:rPr>
              <a:t>B C'  +  A C</a:t>
            </a:r>
            <a:r>
              <a:rPr kumimoji="1" lang="en-US" altLang="ko-KR" sz="2400" dirty="0">
                <a:solidFill>
                  <a:schemeClr val="accent2"/>
                </a:solidFill>
                <a:latin typeface="Arial" panose="020B0604020202020204" pitchFamily="34" charset="0"/>
                <a:ea typeface="굴림" pitchFamily="34" charset="-127"/>
              </a:rPr>
              <a:t>  +  </a:t>
            </a:r>
            <a:r>
              <a:rPr kumimoji="1" lang="en-US" altLang="ko-KR" sz="2400" dirty="0">
                <a:solidFill>
                  <a:srgbClr val="009900"/>
                </a:solidFill>
                <a:latin typeface="Arial" panose="020B0604020202020204" pitchFamily="34" charset="0"/>
                <a:ea typeface="굴림" pitchFamily="34" charset="-127"/>
              </a:rPr>
              <a:t>A' B' D</a:t>
            </a:r>
          </a:p>
        </p:txBody>
      </p:sp>
      <p:sp>
        <p:nvSpPr>
          <p:cNvPr id="65546" name="AutoShape 20"/>
          <p:cNvSpPr>
            <a:spLocks noChangeAspect="1" noChangeArrowheads="1" noTextEdit="1"/>
          </p:cNvSpPr>
          <p:nvPr/>
        </p:nvSpPr>
        <p:spPr bwMode="auto">
          <a:xfrm>
            <a:off x="546100" y="1120775"/>
            <a:ext cx="24638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48278" name="Rectangle 22"/>
          <p:cNvSpPr>
            <a:spLocks noChangeArrowheads="1"/>
          </p:cNvSpPr>
          <p:nvPr/>
        </p:nvSpPr>
        <p:spPr bwMode="auto">
          <a:xfrm>
            <a:off x="1541463" y="1698625"/>
            <a:ext cx="625475" cy="58737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280" name="Rectangle 24"/>
          <p:cNvSpPr>
            <a:spLocks noChangeArrowheads="1"/>
          </p:cNvSpPr>
          <p:nvPr/>
        </p:nvSpPr>
        <p:spPr bwMode="auto">
          <a:xfrm>
            <a:off x="1123950" y="2058988"/>
            <a:ext cx="227013" cy="6445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65554" name="Group 31"/>
          <p:cNvGrpSpPr>
            <a:grpSpLocks/>
          </p:cNvGrpSpPr>
          <p:nvPr/>
        </p:nvGrpSpPr>
        <p:grpSpPr bwMode="auto">
          <a:xfrm>
            <a:off x="773113" y="1176338"/>
            <a:ext cx="379412" cy="228600"/>
            <a:chOff x="487" y="741"/>
            <a:chExt cx="239" cy="144"/>
          </a:xfrm>
        </p:grpSpPr>
        <p:sp>
          <p:nvSpPr>
            <p:cNvPr id="65599" name="Rectangle 29"/>
            <p:cNvSpPr>
              <a:spLocks noChangeArrowheads="1"/>
            </p:cNvSpPr>
            <p:nvPr/>
          </p:nvSpPr>
          <p:spPr bwMode="auto">
            <a:xfrm>
              <a:off x="487" y="778"/>
              <a:ext cx="239" cy="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5600" name="Rectangle 30"/>
            <p:cNvSpPr>
              <a:spLocks noChangeArrowheads="1"/>
            </p:cNvSpPr>
            <p:nvPr/>
          </p:nvSpPr>
          <p:spPr bwMode="auto">
            <a:xfrm>
              <a:off x="487" y="741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</p:grpSp>
      <p:sp>
        <p:nvSpPr>
          <p:cNvPr id="65555" name="Rectangle 32"/>
          <p:cNvSpPr>
            <a:spLocks noChangeArrowheads="1"/>
          </p:cNvSpPr>
          <p:nvPr/>
        </p:nvSpPr>
        <p:spPr bwMode="auto">
          <a:xfrm>
            <a:off x="1028700" y="1603375"/>
            <a:ext cx="1668463" cy="15351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65556" name="Line 33"/>
          <p:cNvSpPr>
            <a:spLocks noChangeShapeType="1"/>
          </p:cNvSpPr>
          <p:nvPr/>
        </p:nvSpPr>
        <p:spPr bwMode="auto">
          <a:xfrm>
            <a:off x="1019175" y="2390775"/>
            <a:ext cx="16684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57" name="Line 34"/>
          <p:cNvSpPr>
            <a:spLocks noChangeShapeType="1"/>
          </p:cNvSpPr>
          <p:nvPr/>
        </p:nvSpPr>
        <p:spPr bwMode="auto">
          <a:xfrm>
            <a:off x="1019175" y="1973263"/>
            <a:ext cx="16684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58" name="Line 35"/>
          <p:cNvSpPr>
            <a:spLocks noChangeShapeType="1"/>
          </p:cNvSpPr>
          <p:nvPr/>
        </p:nvSpPr>
        <p:spPr bwMode="auto">
          <a:xfrm>
            <a:off x="1019175" y="2770188"/>
            <a:ext cx="16684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59" name="Line 36"/>
          <p:cNvSpPr>
            <a:spLocks noChangeShapeType="1"/>
          </p:cNvSpPr>
          <p:nvPr/>
        </p:nvSpPr>
        <p:spPr bwMode="auto">
          <a:xfrm>
            <a:off x="1854200" y="1593850"/>
            <a:ext cx="1588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60" name="Line 37"/>
          <p:cNvSpPr>
            <a:spLocks noChangeShapeType="1"/>
          </p:cNvSpPr>
          <p:nvPr/>
        </p:nvSpPr>
        <p:spPr bwMode="auto">
          <a:xfrm>
            <a:off x="2270125" y="1593850"/>
            <a:ext cx="1588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61" name="Line 38"/>
          <p:cNvSpPr>
            <a:spLocks noChangeShapeType="1"/>
          </p:cNvSpPr>
          <p:nvPr/>
        </p:nvSpPr>
        <p:spPr bwMode="auto">
          <a:xfrm>
            <a:off x="1436688" y="1593850"/>
            <a:ext cx="1587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62" name="Line 39"/>
          <p:cNvSpPr>
            <a:spLocks noChangeShapeType="1"/>
          </p:cNvSpPr>
          <p:nvPr/>
        </p:nvSpPr>
        <p:spPr bwMode="auto">
          <a:xfrm flipH="1" flipV="1">
            <a:off x="715963" y="1309688"/>
            <a:ext cx="303212" cy="284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63" name="Rectangle 40"/>
          <p:cNvSpPr>
            <a:spLocks noChangeArrowheads="1"/>
          </p:cNvSpPr>
          <p:nvPr/>
        </p:nvSpPr>
        <p:spPr bwMode="auto">
          <a:xfrm>
            <a:off x="1133475" y="1347788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5564" name="Rectangle 41"/>
          <p:cNvSpPr>
            <a:spLocks noChangeArrowheads="1"/>
          </p:cNvSpPr>
          <p:nvPr/>
        </p:nvSpPr>
        <p:spPr bwMode="auto">
          <a:xfrm>
            <a:off x="1570038" y="1347788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5565" name="Rectangle 42"/>
          <p:cNvSpPr>
            <a:spLocks noChangeArrowheads="1"/>
          </p:cNvSpPr>
          <p:nvPr/>
        </p:nvSpPr>
        <p:spPr bwMode="auto">
          <a:xfrm>
            <a:off x="1985963" y="1347788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5566" name="Rectangle 43"/>
          <p:cNvSpPr>
            <a:spLocks noChangeArrowheads="1"/>
          </p:cNvSpPr>
          <p:nvPr/>
        </p:nvSpPr>
        <p:spPr bwMode="auto">
          <a:xfrm>
            <a:off x="2403475" y="1347788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5567" name="Rectangle 44"/>
          <p:cNvSpPr>
            <a:spLocks noChangeArrowheads="1"/>
          </p:cNvSpPr>
          <p:nvPr/>
        </p:nvSpPr>
        <p:spPr bwMode="auto">
          <a:xfrm>
            <a:off x="1190625" y="16700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68" name="Rectangle 45"/>
          <p:cNvSpPr>
            <a:spLocks noChangeArrowheads="1"/>
          </p:cNvSpPr>
          <p:nvPr/>
        </p:nvSpPr>
        <p:spPr bwMode="auto">
          <a:xfrm>
            <a:off x="1589088" y="16700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69" name="Rectangle 46"/>
          <p:cNvSpPr>
            <a:spLocks noChangeArrowheads="1"/>
          </p:cNvSpPr>
          <p:nvPr/>
        </p:nvSpPr>
        <p:spPr bwMode="auto">
          <a:xfrm>
            <a:off x="2005013" y="16700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0" name="Rectangle 47"/>
          <p:cNvSpPr>
            <a:spLocks noChangeArrowheads="1"/>
          </p:cNvSpPr>
          <p:nvPr/>
        </p:nvSpPr>
        <p:spPr bwMode="auto">
          <a:xfrm>
            <a:off x="2441575" y="16700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71" name="Rectangle 48"/>
          <p:cNvSpPr>
            <a:spLocks noChangeArrowheads="1"/>
          </p:cNvSpPr>
          <p:nvPr/>
        </p:nvSpPr>
        <p:spPr bwMode="auto">
          <a:xfrm>
            <a:off x="1190625" y="20669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2" name="Rectangle 49"/>
          <p:cNvSpPr>
            <a:spLocks noChangeArrowheads="1"/>
          </p:cNvSpPr>
          <p:nvPr/>
        </p:nvSpPr>
        <p:spPr bwMode="auto">
          <a:xfrm>
            <a:off x="1589088" y="20669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3" name="Rectangle 50"/>
          <p:cNvSpPr>
            <a:spLocks noChangeArrowheads="1"/>
          </p:cNvSpPr>
          <p:nvPr/>
        </p:nvSpPr>
        <p:spPr bwMode="auto">
          <a:xfrm>
            <a:off x="2005013" y="20669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4" name="Rectangle 51"/>
          <p:cNvSpPr>
            <a:spLocks noChangeArrowheads="1"/>
          </p:cNvSpPr>
          <p:nvPr/>
        </p:nvSpPr>
        <p:spPr bwMode="auto">
          <a:xfrm>
            <a:off x="2441575" y="20669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75" name="Rectangle 52"/>
          <p:cNvSpPr>
            <a:spLocks noChangeArrowheads="1"/>
          </p:cNvSpPr>
          <p:nvPr/>
        </p:nvSpPr>
        <p:spPr bwMode="auto">
          <a:xfrm>
            <a:off x="1190625" y="24463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6" name="Rectangle 53"/>
          <p:cNvSpPr>
            <a:spLocks noChangeArrowheads="1"/>
          </p:cNvSpPr>
          <p:nvPr/>
        </p:nvSpPr>
        <p:spPr bwMode="auto">
          <a:xfrm>
            <a:off x="1589088" y="24463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77" name="Rectangle 54"/>
          <p:cNvSpPr>
            <a:spLocks noChangeArrowheads="1"/>
          </p:cNvSpPr>
          <p:nvPr/>
        </p:nvSpPr>
        <p:spPr bwMode="auto">
          <a:xfrm>
            <a:off x="2005013" y="24463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8" name="Rectangle 55"/>
          <p:cNvSpPr>
            <a:spLocks noChangeArrowheads="1"/>
          </p:cNvSpPr>
          <p:nvPr/>
        </p:nvSpPr>
        <p:spPr bwMode="auto">
          <a:xfrm>
            <a:off x="2441575" y="244633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79" name="Rectangle 56"/>
          <p:cNvSpPr>
            <a:spLocks noChangeArrowheads="1"/>
          </p:cNvSpPr>
          <p:nvPr/>
        </p:nvSpPr>
        <p:spPr bwMode="auto">
          <a:xfrm>
            <a:off x="1190625" y="28257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80" name="Rectangle 57"/>
          <p:cNvSpPr>
            <a:spLocks noChangeArrowheads="1"/>
          </p:cNvSpPr>
          <p:nvPr/>
        </p:nvSpPr>
        <p:spPr bwMode="auto">
          <a:xfrm>
            <a:off x="1589088" y="28257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5581" name="Rectangle 58"/>
          <p:cNvSpPr>
            <a:spLocks noChangeArrowheads="1"/>
          </p:cNvSpPr>
          <p:nvPr/>
        </p:nvSpPr>
        <p:spPr bwMode="auto">
          <a:xfrm>
            <a:off x="2005013" y="28257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82" name="Rectangle 59"/>
          <p:cNvSpPr>
            <a:spLocks noChangeArrowheads="1"/>
          </p:cNvSpPr>
          <p:nvPr/>
        </p:nvSpPr>
        <p:spPr bwMode="auto">
          <a:xfrm>
            <a:off x="2441575" y="28257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5583" name="Freeform 60"/>
          <p:cNvSpPr>
            <a:spLocks/>
          </p:cNvSpPr>
          <p:nvPr/>
        </p:nvSpPr>
        <p:spPr bwMode="auto">
          <a:xfrm>
            <a:off x="1854200" y="1309688"/>
            <a:ext cx="852488" cy="95250"/>
          </a:xfrm>
          <a:custGeom>
            <a:avLst/>
            <a:gdLst>
              <a:gd name="T0" fmla="*/ 0 w 537"/>
              <a:gd name="T1" fmla="*/ 2147483646 h 60"/>
              <a:gd name="T2" fmla="*/ 0 w 537"/>
              <a:gd name="T3" fmla="*/ 0 h 60"/>
              <a:gd name="T4" fmla="*/ 2147483646 w 537"/>
              <a:gd name="T5" fmla="*/ 0 h 60"/>
              <a:gd name="T6" fmla="*/ 2147483646 w 537"/>
              <a:gd name="T7" fmla="*/ 2147483646 h 60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60"/>
              <a:gd name="T14" fmla="*/ 537 w 537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60">
                <a:moveTo>
                  <a:pt x="0" y="60"/>
                </a:moveTo>
                <a:lnTo>
                  <a:pt x="0" y="0"/>
                </a:lnTo>
                <a:lnTo>
                  <a:pt x="537" y="0"/>
                </a:lnTo>
                <a:lnTo>
                  <a:pt x="537" y="6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84" name="Freeform 61"/>
          <p:cNvSpPr>
            <a:spLocks/>
          </p:cNvSpPr>
          <p:nvPr/>
        </p:nvSpPr>
        <p:spPr bwMode="auto">
          <a:xfrm>
            <a:off x="715963" y="2390775"/>
            <a:ext cx="76200" cy="776288"/>
          </a:xfrm>
          <a:custGeom>
            <a:avLst/>
            <a:gdLst>
              <a:gd name="T0" fmla="*/ 2147483646 w 48"/>
              <a:gd name="T1" fmla="*/ 2147483646 h 489"/>
              <a:gd name="T2" fmla="*/ 0 w 48"/>
              <a:gd name="T3" fmla="*/ 2147483646 h 489"/>
              <a:gd name="T4" fmla="*/ 0 w 48"/>
              <a:gd name="T5" fmla="*/ 0 h 489"/>
              <a:gd name="T6" fmla="*/ 2147483646 w 48"/>
              <a:gd name="T7" fmla="*/ 0 h 489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89"/>
              <a:gd name="T14" fmla="*/ 48 w 48"/>
              <a:gd name="T15" fmla="*/ 489 h 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89">
                <a:moveTo>
                  <a:pt x="48" y="489"/>
                </a:moveTo>
                <a:lnTo>
                  <a:pt x="0" y="489"/>
                </a:ln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85" name="Freeform 62"/>
          <p:cNvSpPr>
            <a:spLocks/>
          </p:cNvSpPr>
          <p:nvPr/>
        </p:nvSpPr>
        <p:spPr bwMode="auto">
          <a:xfrm>
            <a:off x="1436688" y="3167063"/>
            <a:ext cx="833437" cy="76200"/>
          </a:xfrm>
          <a:custGeom>
            <a:avLst/>
            <a:gdLst>
              <a:gd name="T0" fmla="*/ 2147483646 w 525"/>
              <a:gd name="T1" fmla="*/ 0 h 48"/>
              <a:gd name="T2" fmla="*/ 2147483646 w 525"/>
              <a:gd name="T3" fmla="*/ 2147483646 h 48"/>
              <a:gd name="T4" fmla="*/ 0 w 525"/>
              <a:gd name="T5" fmla="*/ 2147483646 h 48"/>
              <a:gd name="T6" fmla="*/ 0 w 525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525"/>
              <a:gd name="T13" fmla="*/ 0 h 48"/>
              <a:gd name="T14" fmla="*/ 525 w 525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" h="48">
                <a:moveTo>
                  <a:pt x="525" y="0"/>
                </a:moveTo>
                <a:lnTo>
                  <a:pt x="525" y="48"/>
                </a:ln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86" name="Freeform 63"/>
          <p:cNvSpPr>
            <a:spLocks/>
          </p:cNvSpPr>
          <p:nvPr/>
        </p:nvSpPr>
        <p:spPr bwMode="auto">
          <a:xfrm>
            <a:off x="2725738" y="1973263"/>
            <a:ext cx="95250" cy="796925"/>
          </a:xfrm>
          <a:custGeom>
            <a:avLst/>
            <a:gdLst>
              <a:gd name="T0" fmla="*/ 0 w 60"/>
              <a:gd name="T1" fmla="*/ 0 h 502"/>
              <a:gd name="T2" fmla="*/ 2147483646 w 60"/>
              <a:gd name="T3" fmla="*/ 0 h 502"/>
              <a:gd name="T4" fmla="*/ 2147483646 w 60"/>
              <a:gd name="T5" fmla="*/ 2147483646 h 502"/>
              <a:gd name="T6" fmla="*/ 0 w 60"/>
              <a:gd name="T7" fmla="*/ 2147483646 h 502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502"/>
              <a:gd name="T14" fmla="*/ 60 w 60"/>
              <a:gd name="T15" fmla="*/ 502 h 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502">
                <a:moveTo>
                  <a:pt x="0" y="0"/>
                </a:moveTo>
                <a:lnTo>
                  <a:pt x="60" y="0"/>
                </a:lnTo>
                <a:lnTo>
                  <a:pt x="60" y="502"/>
                </a:lnTo>
                <a:lnTo>
                  <a:pt x="0" y="502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5587" name="Rectangle 64"/>
          <p:cNvSpPr>
            <a:spLocks noChangeArrowheads="1"/>
          </p:cNvSpPr>
          <p:nvPr/>
        </p:nvSpPr>
        <p:spPr bwMode="auto">
          <a:xfrm>
            <a:off x="811213" y="167005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5588" name="Rectangle 65"/>
          <p:cNvSpPr>
            <a:spLocks noChangeArrowheads="1"/>
          </p:cNvSpPr>
          <p:nvPr/>
        </p:nvSpPr>
        <p:spPr bwMode="auto">
          <a:xfrm>
            <a:off x="811213" y="2066925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5589" name="Rectangle 66"/>
          <p:cNvSpPr>
            <a:spLocks noChangeArrowheads="1"/>
          </p:cNvSpPr>
          <p:nvPr/>
        </p:nvSpPr>
        <p:spPr bwMode="auto">
          <a:xfrm>
            <a:off x="811213" y="2446338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5590" name="Rectangle 67"/>
          <p:cNvSpPr>
            <a:spLocks noChangeArrowheads="1"/>
          </p:cNvSpPr>
          <p:nvPr/>
        </p:nvSpPr>
        <p:spPr bwMode="auto">
          <a:xfrm>
            <a:off x="811213" y="282575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5591" name="Rectangle 68"/>
          <p:cNvSpPr>
            <a:spLocks noChangeArrowheads="1"/>
          </p:cNvSpPr>
          <p:nvPr/>
        </p:nvSpPr>
        <p:spPr bwMode="auto">
          <a:xfrm>
            <a:off x="546100" y="2674938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65592" name="Rectangle 69"/>
          <p:cNvSpPr>
            <a:spLocks noChangeArrowheads="1"/>
          </p:cNvSpPr>
          <p:nvPr/>
        </p:nvSpPr>
        <p:spPr bwMode="auto">
          <a:xfrm>
            <a:off x="603250" y="1385888"/>
            <a:ext cx="261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65593" name="Rectangle 70"/>
          <p:cNvSpPr>
            <a:spLocks noChangeArrowheads="1"/>
          </p:cNvSpPr>
          <p:nvPr/>
        </p:nvSpPr>
        <p:spPr bwMode="auto">
          <a:xfrm>
            <a:off x="2195513" y="1101725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65594" name="Rectangle 71"/>
          <p:cNvSpPr>
            <a:spLocks noChangeArrowheads="1"/>
          </p:cNvSpPr>
          <p:nvPr/>
        </p:nvSpPr>
        <p:spPr bwMode="auto">
          <a:xfrm>
            <a:off x="2857500" y="22383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65595" name="Rectangle 72"/>
          <p:cNvSpPr>
            <a:spLocks noChangeArrowheads="1"/>
          </p:cNvSpPr>
          <p:nvPr/>
        </p:nvSpPr>
        <p:spPr bwMode="auto">
          <a:xfrm>
            <a:off x="1816100" y="3224213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1248329" name="Rectangle 73"/>
          <p:cNvSpPr>
            <a:spLocks noChangeArrowheads="1"/>
          </p:cNvSpPr>
          <p:nvPr/>
        </p:nvSpPr>
        <p:spPr bwMode="auto">
          <a:xfrm>
            <a:off x="1547813" y="1700213"/>
            <a:ext cx="625475" cy="587375"/>
          </a:xfrm>
          <a:prstGeom prst="rect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330" name="Rectangle 74"/>
          <p:cNvSpPr>
            <a:spLocks noChangeArrowheads="1"/>
          </p:cNvSpPr>
          <p:nvPr/>
        </p:nvSpPr>
        <p:spPr bwMode="auto">
          <a:xfrm>
            <a:off x="1979613" y="2420938"/>
            <a:ext cx="625475" cy="606425"/>
          </a:xfrm>
          <a:prstGeom prst="rect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48331" name="Rectangle 75"/>
          <p:cNvSpPr>
            <a:spLocks noChangeArrowheads="1"/>
          </p:cNvSpPr>
          <p:nvPr/>
        </p:nvSpPr>
        <p:spPr bwMode="auto">
          <a:xfrm>
            <a:off x="1116013" y="2060575"/>
            <a:ext cx="227012" cy="644525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488022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4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4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4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4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4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0" grpId="0"/>
      <p:bldP spid="1248261" grpId="0"/>
      <p:bldP spid="1248262" grpId="0"/>
      <p:bldP spid="1248263" grpId="0" animBg="1"/>
      <p:bldP spid="1248264" grpId="0" animBg="1"/>
      <p:bldP spid="1248265" grpId="0"/>
      <p:bldP spid="1248278" grpId="0" animBg="1"/>
      <p:bldP spid="1248280" grpId="0" animBg="1"/>
      <p:bldP spid="1248329" grpId="0" animBg="1"/>
      <p:bldP spid="1248330" grpId="0" animBg="1"/>
      <p:bldP spid="12483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4D9D01A-0B05-4162-99F5-D916F1B942E1}" type="slidenum">
              <a:rPr lang="en-US" altLang="fa-IR" sz="1300" b="0" smtClean="0">
                <a:latin typeface="Arial" panose="020B0604020202020204" pitchFamily="34" charset="0"/>
              </a:rPr>
              <a:pPr/>
              <a:t>39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90500"/>
            <a:ext cx="5121275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Implicant, PI and EPI</a:t>
            </a:r>
          </a:p>
        </p:txBody>
      </p:sp>
      <p:sp>
        <p:nvSpPr>
          <p:cNvPr id="1251337" name="Rectangle 9"/>
          <p:cNvSpPr>
            <a:spLocks noChangeArrowheads="1"/>
          </p:cNvSpPr>
          <p:nvPr/>
        </p:nvSpPr>
        <p:spPr bwMode="auto">
          <a:xfrm>
            <a:off x="3568700" y="1700213"/>
            <a:ext cx="2222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5 Prime Implicants:</a:t>
            </a:r>
          </a:p>
        </p:txBody>
      </p:sp>
      <p:sp>
        <p:nvSpPr>
          <p:cNvPr id="1251338" name="Rectangle 10"/>
          <p:cNvSpPr>
            <a:spLocks noChangeArrowheads="1"/>
          </p:cNvSpPr>
          <p:nvPr/>
        </p:nvSpPr>
        <p:spPr bwMode="auto">
          <a:xfrm>
            <a:off x="3937000" y="2068513"/>
            <a:ext cx="3733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B D, A B C', A C D, A' B C, A' C' D</a:t>
            </a:r>
          </a:p>
        </p:txBody>
      </p:sp>
      <p:sp>
        <p:nvSpPr>
          <p:cNvPr id="1251339" name="Rectangle 11"/>
          <p:cNvSpPr>
            <a:spLocks noChangeArrowheads="1"/>
          </p:cNvSpPr>
          <p:nvPr/>
        </p:nvSpPr>
        <p:spPr bwMode="auto">
          <a:xfrm>
            <a:off x="5638800" y="2728913"/>
            <a:ext cx="1104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essential</a:t>
            </a:r>
          </a:p>
        </p:txBody>
      </p:sp>
      <p:sp>
        <p:nvSpPr>
          <p:cNvPr id="1251340" name="Line 12"/>
          <p:cNvSpPr>
            <a:spLocks noChangeShapeType="1"/>
          </p:cNvSpPr>
          <p:nvPr/>
        </p:nvSpPr>
        <p:spPr bwMode="auto">
          <a:xfrm>
            <a:off x="4826000" y="2259013"/>
            <a:ext cx="774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1341" name="Line 13"/>
          <p:cNvSpPr>
            <a:spLocks noChangeShapeType="1"/>
          </p:cNvSpPr>
          <p:nvPr/>
        </p:nvSpPr>
        <p:spPr bwMode="auto">
          <a:xfrm>
            <a:off x="5664200" y="2297113"/>
            <a:ext cx="20320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1342" name="Line 14"/>
          <p:cNvSpPr>
            <a:spLocks noChangeShapeType="1"/>
          </p:cNvSpPr>
          <p:nvPr/>
        </p:nvSpPr>
        <p:spPr bwMode="auto">
          <a:xfrm flipH="1">
            <a:off x="6311900" y="2335213"/>
            <a:ext cx="15240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1343" name="Line 15"/>
          <p:cNvSpPr>
            <a:spLocks noChangeShapeType="1"/>
          </p:cNvSpPr>
          <p:nvPr/>
        </p:nvSpPr>
        <p:spPr bwMode="auto">
          <a:xfrm flipH="1">
            <a:off x="6743700" y="2335213"/>
            <a:ext cx="4953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595" name="AutoShape 72"/>
          <p:cNvSpPr>
            <a:spLocks noChangeAspect="1" noChangeArrowheads="1" noTextEdit="1"/>
          </p:cNvSpPr>
          <p:nvPr/>
        </p:nvSpPr>
        <p:spPr bwMode="auto">
          <a:xfrm>
            <a:off x="758825" y="1306513"/>
            <a:ext cx="24447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1402" name="Rectangle 74"/>
          <p:cNvSpPr>
            <a:spLocks noChangeArrowheads="1"/>
          </p:cNvSpPr>
          <p:nvPr/>
        </p:nvSpPr>
        <p:spPr bwMode="auto">
          <a:xfrm>
            <a:off x="1298575" y="2243138"/>
            <a:ext cx="682625" cy="28416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1403" name="Rectangle 75"/>
          <p:cNvSpPr>
            <a:spLocks noChangeArrowheads="1"/>
          </p:cNvSpPr>
          <p:nvPr/>
        </p:nvSpPr>
        <p:spPr bwMode="auto">
          <a:xfrm>
            <a:off x="2114550" y="2603500"/>
            <a:ext cx="681038" cy="284163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1404" name="Rectangle 76"/>
          <p:cNvSpPr>
            <a:spLocks noChangeArrowheads="1"/>
          </p:cNvSpPr>
          <p:nvPr/>
        </p:nvSpPr>
        <p:spPr bwMode="auto">
          <a:xfrm>
            <a:off x="1735138" y="2603500"/>
            <a:ext cx="284162" cy="6826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1405" name="Rectangle 77"/>
          <p:cNvSpPr>
            <a:spLocks noChangeArrowheads="1"/>
          </p:cNvSpPr>
          <p:nvPr/>
        </p:nvSpPr>
        <p:spPr bwMode="auto">
          <a:xfrm>
            <a:off x="2114550" y="1844675"/>
            <a:ext cx="284163" cy="6826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67600" name="Group 80"/>
          <p:cNvGrpSpPr>
            <a:grpSpLocks/>
          </p:cNvGrpSpPr>
          <p:nvPr/>
        </p:nvGrpSpPr>
        <p:grpSpPr bwMode="auto">
          <a:xfrm>
            <a:off x="985838" y="1362075"/>
            <a:ext cx="246062" cy="228600"/>
            <a:chOff x="621" y="858"/>
            <a:chExt cx="155" cy="144"/>
          </a:xfrm>
        </p:grpSpPr>
        <p:sp>
          <p:nvSpPr>
            <p:cNvPr id="67648" name="Rectangle 78"/>
            <p:cNvSpPr>
              <a:spLocks noChangeArrowheads="1"/>
            </p:cNvSpPr>
            <p:nvPr/>
          </p:nvSpPr>
          <p:spPr bwMode="auto">
            <a:xfrm>
              <a:off x="621" y="895"/>
              <a:ext cx="144" cy="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7649" name="Rectangle 79"/>
            <p:cNvSpPr>
              <a:spLocks noChangeArrowheads="1"/>
            </p:cNvSpPr>
            <p:nvPr/>
          </p:nvSpPr>
          <p:spPr bwMode="auto">
            <a:xfrm>
              <a:off x="621" y="858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</p:grpSp>
      <p:sp>
        <p:nvSpPr>
          <p:cNvPr id="67601" name="Rectangle 81"/>
          <p:cNvSpPr>
            <a:spLocks noChangeArrowheads="1"/>
          </p:cNvSpPr>
          <p:nvPr/>
        </p:nvSpPr>
        <p:spPr bwMode="auto">
          <a:xfrm>
            <a:off x="1223963" y="1789113"/>
            <a:ext cx="1685925" cy="15351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67602" name="Line 82"/>
          <p:cNvSpPr>
            <a:spLocks noChangeShapeType="1"/>
          </p:cNvSpPr>
          <p:nvPr/>
        </p:nvSpPr>
        <p:spPr bwMode="auto">
          <a:xfrm>
            <a:off x="1214438" y="2576513"/>
            <a:ext cx="16859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03" name="Line 83"/>
          <p:cNvSpPr>
            <a:spLocks noChangeShapeType="1"/>
          </p:cNvSpPr>
          <p:nvPr/>
        </p:nvSpPr>
        <p:spPr bwMode="auto">
          <a:xfrm>
            <a:off x="1214438" y="2159000"/>
            <a:ext cx="16859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04" name="Line 84"/>
          <p:cNvSpPr>
            <a:spLocks noChangeShapeType="1"/>
          </p:cNvSpPr>
          <p:nvPr/>
        </p:nvSpPr>
        <p:spPr bwMode="auto">
          <a:xfrm>
            <a:off x="1214438" y="2936875"/>
            <a:ext cx="16859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05" name="Line 85"/>
          <p:cNvSpPr>
            <a:spLocks noChangeShapeType="1"/>
          </p:cNvSpPr>
          <p:nvPr/>
        </p:nvSpPr>
        <p:spPr bwMode="auto">
          <a:xfrm>
            <a:off x="2047875" y="1779588"/>
            <a:ext cx="1588" cy="15176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06" name="Line 86"/>
          <p:cNvSpPr>
            <a:spLocks noChangeShapeType="1"/>
          </p:cNvSpPr>
          <p:nvPr/>
        </p:nvSpPr>
        <p:spPr bwMode="auto">
          <a:xfrm>
            <a:off x="2482850" y="1779588"/>
            <a:ext cx="1588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07" name="Line 87"/>
          <p:cNvSpPr>
            <a:spLocks noChangeShapeType="1"/>
          </p:cNvSpPr>
          <p:nvPr/>
        </p:nvSpPr>
        <p:spPr bwMode="auto">
          <a:xfrm>
            <a:off x="1630363" y="1779588"/>
            <a:ext cx="1587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08" name="Line 88"/>
          <p:cNvSpPr>
            <a:spLocks noChangeShapeType="1"/>
          </p:cNvSpPr>
          <p:nvPr/>
        </p:nvSpPr>
        <p:spPr bwMode="auto">
          <a:xfrm flipH="1" flipV="1">
            <a:off x="911225" y="1495425"/>
            <a:ext cx="303213" cy="28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09" name="Rectangle 89"/>
          <p:cNvSpPr>
            <a:spLocks noChangeArrowheads="1"/>
          </p:cNvSpPr>
          <p:nvPr/>
        </p:nvSpPr>
        <p:spPr bwMode="auto">
          <a:xfrm>
            <a:off x="1346200" y="1533525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7610" name="Rectangle 90"/>
          <p:cNvSpPr>
            <a:spLocks noChangeArrowheads="1"/>
          </p:cNvSpPr>
          <p:nvPr/>
        </p:nvSpPr>
        <p:spPr bwMode="auto">
          <a:xfrm>
            <a:off x="1763713" y="1533525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7611" name="Rectangle 91"/>
          <p:cNvSpPr>
            <a:spLocks noChangeArrowheads="1"/>
          </p:cNvSpPr>
          <p:nvPr/>
        </p:nvSpPr>
        <p:spPr bwMode="auto">
          <a:xfrm>
            <a:off x="2179638" y="1533525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7612" name="Rectangle 92"/>
          <p:cNvSpPr>
            <a:spLocks noChangeArrowheads="1"/>
          </p:cNvSpPr>
          <p:nvPr/>
        </p:nvSpPr>
        <p:spPr bwMode="auto">
          <a:xfrm>
            <a:off x="2597150" y="1533525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7613" name="Rectangle 93"/>
          <p:cNvSpPr>
            <a:spLocks noChangeArrowheads="1"/>
          </p:cNvSpPr>
          <p:nvPr/>
        </p:nvSpPr>
        <p:spPr bwMode="auto">
          <a:xfrm>
            <a:off x="1384300" y="18557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7614" name="Rectangle 94"/>
          <p:cNvSpPr>
            <a:spLocks noChangeArrowheads="1"/>
          </p:cNvSpPr>
          <p:nvPr/>
        </p:nvSpPr>
        <p:spPr bwMode="auto">
          <a:xfrm>
            <a:off x="1801813" y="18557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7615" name="Rectangle 95"/>
          <p:cNvSpPr>
            <a:spLocks noChangeArrowheads="1"/>
          </p:cNvSpPr>
          <p:nvPr/>
        </p:nvSpPr>
        <p:spPr bwMode="auto">
          <a:xfrm>
            <a:off x="2198688" y="18557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7616" name="Rectangle 96"/>
          <p:cNvSpPr>
            <a:spLocks noChangeArrowheads="1"/>
          </p:cNvSpPr>
          <p:nvPr/>
        </p:nvSpPr>
        <p:spPr bwMode="auto">
          <a:xfrm>
            <a:off x="2635250" y="18557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7617" name="Rectangle 97"/>
          <p:cNvSpPr>
            <a:spLocks noChangeArrowheads="1"/>
          </p:cNvSpPr>
          <p:nvPr/>
        </p:nvSpPr>
        <p:spPr bwMode="auto">
          <a:xfrm>
            <a:off x="1384300" y="22526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7618" name="Rectangle 98"/>
          <p:cNvSpPr>
            <a:spLocks noChangeArrowheads="1"/>
          </p:cNvSpPr>
          <p:nvPr/>
        </p:nvSpPr>
        <p:spPr bwMode="auto">
          <a:xfrm>
            <a:off x="1801813" y="22526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7619" name="Rectangle 99"/>
          <p:cNvSpPr>
            <a:spLocks noChangeArrowheads="1"/>
          </p:cNvSpPr>
          <p:nvPr/>
        </p:nvSpPr>
        <p:spPr bwMode="auto">
          <a:xfrm>
            <a:off x="2198688" y="22526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7620" name="Rectangle 100"/>
          <p:cNvSpPr>
            <a:spLocks noChangeArrowheads="1"/>
          </p:cNvSpPr>
          <p:nvPr/>
        </p:nvSpPr>
        <p:spPr bwMode="auto">
          <a:xfrm>
            <a:off x="2635250" y="22526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7621" name="Rectangle 101"/>
          <p:cNvSpPr>
            <a:spLocks noChangeArrowheads="1"/>
          </p:cNvSpPr>
          <p:nvPr/>
        </p:nvSpPr>
        <p:spPr bwMode="auto">
          <a:xfrm>
            <a:off x="1384300" y="26320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7622" name="Rectangle 102"/>
          <p:cNvSpPr>
            <a:spLocks noChangeArrowheads="1"/>
          </p:cNvSpPr>
          <p:nvPr/>
        </p:nvSpPr>
        <p:spPr bwMode="auto">
          <a:xfrm>
            <a:off x="1801813" y="26320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7623" name="Rectangle 103"/>
          <p:cNvSpPr>
            <a:spLocks noChangeArrowheads="1"/>
          </p:cNvSpPr>
          <p:nvPr/>
        </p:nvSpPr>
        <p:spPr bwMode="auto">
          <a:xfrm>
            <a:off x="2198688" y="26320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7624" name="Rectangle 104"/>
          <p:cNvSpPr>
            <a:spLocks noChangeArrowheads="1"/>
          </p:cNvSpPr>
          <p:nvPr/>
        </p:nvSpPr>
        <p:spPr bwMode="auto">
          <a:xfrm>
            <a:off x="2635250" y="26320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7625" name="Rectangle 105"/>
          <p:cNvSpPr>
            <a:spLocks noChangeArrowheads="1"/>
          </p:cNvSpPr>
          <p:nvPr/>
        </p:nvSpPr>
        <p:spPr bwMode="auto">
          <a:xfrm>
            <a:off x="1384300" y="3011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7626" name="Rectangle 106"/>
          <p:cNvSpPr>
            <a:spLocks noChangeArrowheads="1"/>
          </p:cNvSpPr>
          <p:nvPr/>
        </p:nvSpPr>
        <p:spPr bwMode="auto">
          <a:xfrm>
            <a:off x="1801813" y="3011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7627" name="Rectangle 107"/>
          <p:cNvSpPr>
            <a:spLocks noChangeArrowheads="1"/>
          </p:cNvSpPr>
          <p:nvPr/>
        </p:nvSpPr>
        <p:spPr bwMode="auto">
          <a:xfrm>
            <a:off x="2198688" y="3011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7628" name="Rectangle 108"/>
          <p:cNvSpPr>
            <a:spLocks noChangeArrowheads="1"/>
          </p:cNvSpPr>
          <p:nvPr/>
        </p:nvSpPr>
        <p:spPr bwMode="auto">
          <a:xfrm>
            <a:off x="2635250" y="3011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7629" name="Freeform 109"/>
          <p:cNvSpPr>
            <a:spLocks/>
          </p:cNvSpPr>
          <p:nvPr/>
        </p:nvSpPr>
        <p:spPr bwMode="auto">
          <a:xfrm>
            <a:off x="2047875" y="1495425"/>
            <a:ext cx="852488" cy="76200"/>
          </a:xfrm>
          <a:custGeom>
            <a:avLst/>
            <a:gdLst>
              <a:gd name="T0" fmla="*/ 0 w 537"/>
              <a:gd name="T1" fmla="*/ 2147483646 h 48"/>
              <a:gd name="T2" fmla="*/ 0 w 537"/>
              <a:gd name="T3" fmla="*/ 0 h 48"/>
              <a:gd name="T4" fmla="*/ 2147483646 w 537"/>
              <a:gd name="T5" fmla="*/ 0 h 48"/>
              <a:gd name="T6" fmla="*/ 2147483646 w 537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8"/>
              <a:gd name="T14" fmla="*/ 537 w 5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8">
                <a:moveTo>
                  <a:pt x="0" y="48"/>
                </a:moveTo>
                <a:lnTo>
                  <a:pt x="0" y="0"/>
                </a:lnTo>
                <a:lnTo>
                  <a:pt x="537" y="0"/>
                </a:lnTo>
                <a:lnTo>
                  <a:pt x="537" y="48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30" name="Freeform 110"/>
          <p:cNvSpPr>
            <a:spLocks/>
          </p:cNvSpPr>
          <p:nvPr/>
        </p:nvSpPr>
        <p:spPr bwMode="auto">
          <a:xfrm>
            <a:off x="911225" y="2576513"/>
            <a:ext cx="93663" cy="776287"/>
          </a:xfrm>
          <a:custGeom>
            <a:avLst/>
            <a:gdLst>
              <a:gd name="T0" fmla="*/ 2147483646 w 59"/>
              <a:gd name="T1" fmla="*/ 2147483646 h 489"/>
              <a:gd name="T2" fmla="*/ 0 w 59"/>
              <a:gd name="T3" fmla="*/ 2147483646 h 489"/>
              <a:gd name="T4" fmla="*/ 0 w 59"/>
              <a:gd name="T5" fmla="*/ 0 h 489"/>
              <a:gd name="T6" fmla="*/ 2147483646 w 59"/>
              <a:gd name="T7" fmla="*/ 0 h 489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489"/>
              <a:gd name="T14" fmla="*/ 59 w 59"/>
              <a:gd name="T15" fmla="*/ 489 h 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489">
                <a:moveTo>
                  <a:pt x="59" y="489"/>
                </a:moveTo>
                <a:lnTo>
                  <a:pt x="0" y="489"/>
                </a:lnTo>
                <a:lnTo>
                  <a:pt x="0" y="0"/>
                </a:lnTo>
                <a:lnTo>
                  <a:pt x="59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31" name="Freeform 111"/>
          <p:cNvSpPr>
            <a:spLocks/>
          </p:cNvSpPr>
          <p:nvPr/>
        </p:nvSpPr>
        <p:spPr bwMode="auto">
          <a:xfrm>
            <a:off x="1630363" y="3352800"/>
            <a:ext cx="852487" cy="76200"/>
          </a:xfrm>
          <a:custGeom>
            <a:avLst/>
            <a:gdLst>
              <a:gd name="T0" fmla="*/ 2147483646 w 537"/>
              <a:gd name="T1" fmla="*/ 0 h 48"/>
              <a:gd name="T2" fmla="*/ 2147483646 w 537"/>
              <a:gd name="T3" fmla="*/ 2147483646 h 48"/>
              <a:gd name="T4" fmla="*/ 0 w 537"/>
              <a:gd name="T5" fmla="*/ 2147483646 h 48"/>
              <a:gd name="T6" fmla="*/ 0 w 537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8"/>
              <a:gd name="T14" fmla="*/ 537 w 5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8">
                <a:moveTo>
                  <a:pt x="537" y="0"/>
                </a:moveTo>
                <a:lnTo>
                  <a:pt x="537" y="48"/>
                </a:ln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32" name="Freeform 112"/>
          <p:cNvSpPr>
            <a:spLocks/>
          </p:cNvSpPr>
          <p:nvPr/>
        </p:nvSpPr>
        <p:spPr bwMode="auto">
          <a:xfrm>
            <a:off x="2938463" y="2159000"/>
            <a:ext cx="76200" cy="777875"/>
          </a:xfrm>
          <a:custGeom>
            <a:avLst/>
            <a:gdLst>
              <a:gd name="T0" fmla="*/ 0 w 48"/>
              <a:gd name="T1" fmla="*/ 0 h 490"/>
              <a:gd name="T2" fmla="*/ 2147483646 w 48"/>
              <a:gd name="T3" fmla="*/ 0 h 490"/>
              <a:gd name="T4" fmla="*/ 2147483646 w 48"/>
              <a:gd name="T5" fmla="*/ 2147483646 h 490"/>
              <a:gd name="T6" fmla="*/ 0 w 48"/>
              <a:gd name="T7" fmla="*/ 2147483646 h 490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490"/>
              <a:gd name="T14" fmla="*/ 48 w 48"/>
              <a:gd name="T15" fmla="*/ 490 h 4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490">
                <a:moveTo>
                  <a:pt x="0" y="0"/>
                </a:moveTo>
                <a:lnTo>
                  <a:pt x="48" y="0"/>
                </a:lnTo>
                <a:lnTo>
                  <a:pt x="48" y="490"/>
                </a:lnTo>
                <a:lnTo>
                  <a:pt x="0" y="49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7633" name="Rectangle 113"/>
          <p:cNvSpPr>
            <a:spLocks noChangeArrowheads="1"/>
          </p:cNvSpPr>
          <p:nvPr/>
        </p:nvSpPr>
        <p:spPr bwMode="auto">
          <a:xfrm>
            <a:off x="1004888" y="1855788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7634" name="Rectangle 114"/>
          <p:cNvSpPr>
            <a:spLocks noChangeArrowheads="1"/>
          </p:cNvSpPr>
          <p:nvPr/>
        </p:nvSpPr>
        <p:spPr bwMode="auto">
          <a:xfrm>
            <a:off x="1004888" y="2252663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7635" name="Rectangle 115"/>
          <p:cNvSpPr>
            <a:spLocks noChangeArrowheads="1"/>
          </p:cNvSpPr>
          <p:nvPr/>
        </p:nvSpPr>
        <p:spPr bwMode="auto">
          <a:xfrm>
            <a:off x="1004888" y="2632075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7636" name="Rectangle 116"/>
          <p:cNvSpPr>
            <a:spLocks noChangeArrowheads="1"/>
          </p:cNvSpPr>
          <p:nvPr/>
        </p:nvSpPr>
        <p:spPr bwMode="auto">
          <a:xfrm>
            <a:off x="1004888" y="3011488"/>
            <a:ext cx="211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7637" name="Rectangle 117"/>
          <p:cNvSpPr>
            <a:spLocks noChangeArrowheads="1"/>
          </p:cNvSpPr>
          <p:nvPr/>
        </p:nvSpPr>
        <p:spPr bwMode="auto">
          <a:xfrm>
            <a:off x="758825" y="28606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67638" name="Rectangle 118"/>
          <p:cNvSpPr>
            <a:spLocks noChangeArrowheads="1"/>
          </p:cNvSpPr>
          <p:nvPr/>
        </p:nvSpPr>
        <p:spPr bwMode="auto">
          <a:xfrm>
            <a:off x="796925" y="1571625"/>
            <a:ext cx="2619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67639" name="Rectangle 119"/>
          <p:cNvSpPr>
            <a:spLocks noChangeArrowheads="1"/>
          </p:cNvSpPr>
          <p:nvPr/>
        </p:nvSpPr>
        <p:spPr bwMode="auto">
          <a:xfrm>
            <a:off x="2389188" y="1287463"/>
            <a:ext cx="144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67640" name="Rectangle 120"/>
          <p:cNvSpPr>
            <a:spLocks noChangeArrowheads="1"/>
          </p:cNvSpPr>
          <p:nvPr/>
        </p:nvSpPr>
        <p:spPr bwMode="auto">
          <a:xfrm>
            <a:off x="3051175" y="2424113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67641" name="Rectangle 121"/>
          <p:cNvSpPr>
            <a:spLocks noChangeArrowheads="1"/>
          </p:cNvSpPr>
          <p:nvPr/>
        </p:nvSpPr>
        <p:spPr bwMode="auto">
          <a:xfrm>
            <a:off x="2028825" y="34099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1251450" name="Rectangle 122"/>
          <p:cNvSpPr>
            <a:spLocks noChangeArrowheads="1"/>
          </p:cNvSpPr>
          <p:nvPr/>
        </p:nvSpPr>
        <p:spPr bwMode="auto">
          <a:xfrm>
            <a:off x="1677988" y="2206625"/>
            <a:ext cx="757237" cy="7207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1451" name="Rectangle 123"/>
          <p:cNvSpPr>
            <a:spLocks noChangeArrowheads="1"/>
          </p:cNvSpPr>
          <p:nvPr/>
        </p:nvSpPr>
        <p:spPr bwMode="auto">
          <a:xfrm>
            <a:off x="1274763" y="2243138"/>
            <a:ext cx="682625" cy="284162"/>
          </a:xfrm>
          <a:prstGeom prst="rect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1452" name="Rectangle 124"/>
          <p:cNvSpPr>
            <a:spLocks noChangeArrowheads="1"/>
          </p:cNvSpPr>
          <p:nvPr/>
        </p:nvSpPr>
        <p:spPr bwMode="auto">
          <a:xfrm>
            <a:off x="2090738" y="2603500"/>
            <a:ext cx="681037" cy="284163"/>
          </a:xfrm>
          <a:prstGeom prst="rect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1453" name="Rectangle 125"/>
          <p:cNvSpPr>
            <a:spLocks noChangeArrowheads="1"/>
          </p:cNvSpPr>
          <p:nvPr/>
        </p:nvSpPr>
        <p:spPr bwMode="auto">
          <a:xfrm>
            <a:off x="1711325" y="2603500"/>
            <a:ext cx="284163" cy="682625"/>
          </a:xfrm>
          <a:prstGeom prst="rect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1454" name="Rectangle 126"/>
          <p:cNvSpPr>
            <a:spLocks noChangeArrowheads="1"/>
          </p:cNvSpPr>
          <p:nvPr/>
        </p:nvSpPr>
        <p:spPr bwMode="auto">
          <a:xfrm>
            <a:off x="2090738" y="1844675"/>
            <a:ext cx="284162" cy="682625"/>
          </a:xfrm>
          <a:prstGeom prst="rect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1455" name="Rectangle 127"/>
          <p:cNvSpPr>
            <a:spLocks noChangeArrowheads="1"/>
          </p:cNvSpPr>
          <p:nvPr/>
        </p:nvSpPr>
        <p:spPr bwMode="auto">
          <a:xfrm>
            <a:off x="1331913" y="4005263"/>
            <a:ext cx="7048500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2400">
                <a:solidFill>
                  <a:schemeClr val="accent2"/>
                </a:solidFill>
                <a:latin typeface="Arial" panose="020B0604020202020204" pitchFamily="34" charset="0"/>
                <a:ea typeface="굴림" pitchFamily="34" charset="-127"/>
              </a:rPr>
              <a:t>Minimum cover = </a:t>
            </a:r>
          </a:p>
          <a:p>
            <a:pPr>
              <a:lnSpc>
                <a:spcPct val="85000"/>
              </a:lnSpc>
            </a:pPr>
            <a:r>
              <a:rPr kumimoji="1" lang="en-US" altLang="ko-KR" sz="2400">
                <a:solidFill>
                  <a:schemeClr val="accent2"/>
                </a:solidFill>
                <a:latin typeface="Arial" panose="020B0604020202020204" pitchFamily="34" charset="0"/>
                <a:ea typeface="굴림" pitchFamily="34" charset="-127"/>
              </a:rPr>
              <a:t>	First: cover </a:t>
            </a:r>
            <a:r>
              <a:rPr kumimoji="1" lang="en-US" altLang="ko-KR" sz="2400">
                <a:solidFill>
                  <a:srgbClr val="996600"/>
                </a:solidFill>
                <a:latin typeface="Arial" panose="020B0604020202020204" pitchFamily="34" charset="0"/>
                <a:ea typeface="굴림" pitchFamily="34" charset="-127"/>
              </a:rPr>
              <a:t>EPIs</a:t>
            </a:r>
          </a:p>
          <a:p>
            <a:pPr>
              <a:lnSpc>
                <a:spcPct val="85000"/>
              </a:lnSpc>
            </a:pPr>
            <a:r>
              <a:rPr kumimoji="1" lang="en-US" altLang="ko-KR" sz="2400">
                <a:solidFill>
                  <a:schemeClr val="accent2"/>
                </a:solidFill>
                <a:latin typeface="Arial" panose="020B0604020202020204" pitchFamily="34" charset="0"/>
                <a:ea typeface="굴림" pitchFamily="34" charset="-127"/>
              </a:rPr>
              <a:t>	Then: minimum number of </a:t>
            </a:r>
            <a:r>
              <a:rPr kumimoji="1" lang="en-US" altLang="ko-KR" sz="2400">
                <a:solidFill>
                  <a:srgbClr val="009900"/>
                </a:solidFill>
                <a:latin typeface="Arial" panose="020B0604020202020204" pitchFamily="34" charset="0"/>
                <a:ea typeface="굴림" pitchFamily="34" charset="-127"/>
              </a:rPr>
              <a:t>PIs</a:t>
            </a:r>
          </a:p>
          <a:p>
            <a:pPr>
              <a:lnSpc>
                <a:spcPct val="85000"/>
              </a:lnSpc>
            </a:pPr>
            <a:endParaRPr kumimoji="1" lang="en-US" altLang="ko-KR" sz="2400">
              <a:solidFill>
                <a:srgbClr val="009900"/>
              </a:solidFill>
              <a:latin typeface="Arial" panose="020B0604020202020204" pitchFamily="34" charset="0"/>
              <a:ea typeface="굴림" pitchFamily="34" charset="-127"/>
            </a:endParaRPr>
          </a:p>
          <a:p>
            <a:pPr>
              <a:lnSpc>
                <a:spcPct val="85000"/>
              </a:lnSpc>
            </a:pPr>
            <a:r>
              <a:rPr kumimoji="1" lang="pt-BR" altLang="ko-KR" sz="2400">
                <a:solidFill>
                  <a:srgbClr val="996600"/>
                </a:solidFill>
                <a:latin typeface="Arial" panose="020B0604020202020204" pitchFamily="34" charset="0"/>
                <a:ea typeface="굴림" pitchFamily="34" charset="-127"/>
              </a:rPr>
              <a:t>= A B C</a:t>
            </a:r>
            <a:r>
              <a:rPr kumimoji="1" lang="pt-BR" altLang="ko-KR" sz="2400">
                <a:solidFill>
                  <a:srgbClr val="996600"/>
                </a:solidFill>
                <a:ea typeface="굴림" pitchFamily="34" charset="-127"/>
              </a:rPr>
              <a:t>‘</a:t>
            </a:r>
            <a:r>
              <a:rPr kumimoji="1" lang="pt-BR" altLang="ko-KR" sz="2400">
                <a:solidFill>
                  <a:srgbClr val="996600"/>
                </a:solidFill>
                <a:latin typeface="Arial" panose="020B0604020202020204" pitchFamily="34" charset="0"/>
                <a:ea typeface="굴림" pitchFamily="34" charset="-127"/>
              </a:rPr>
              <a:t> + A C D + A' B C + A' C' D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5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5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5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5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5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5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5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7" grpId="0"/>
      <p:bldP spid="1251338" grpId="0"/>
      <p:bldP spid="1251339" grpId="0"/>
      <p:bldP spid="1251340" grpId="0" animBg="1"/>
      <p:bldP spid="1251341" grpId="0" animBg="1"/>
      <p:bldP spid="1251342" grpId="0" animBg="1"/>
      <p:bldP spid="1251343" grpId="0" animBg="1"/>
      <p:bldP spid="1251402" grpId="0" animBg="1"/>
      <p:bldP spid="1251403" grpId="0" animBg="1"/>
      <p:bldP spid="1251404" grpId="0" animBg="1"/>
      <p:bldP spid="1251405" grpId="0" animBg="1"/>
      <p:bldP spid="1251450" grpId="0" animBg="1"/>
      <p:bldP spid="1251451" grpId="0" animBg="1"/>
      <p:bldP spid="1251452" grpId="0" animBg="1"/>
      <p:bldP spid="1251453" grpId="0" animBg="1"/>
      <p:bldP spid="1251454" grpId="0" animBg="1"/>
      <p:bldP spid="12514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00652D4-2283-4394-BC6A-7CF4AA488884}" type="slidenum">
              <a:rPr lang="en-US" altLang="fa-IR" sz="1300" b="0" smtClean="0">
                <a:latin typeface="Arial" panose="020B0604020202020204" pitchFamily="34" charset="0"/>
              </a:rPr>
              <a:pPr/>
              <a:t>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Karnaugh Map</a:t>
            </a:r>
          </a:p>
        </p:txBody>
      </p:sp>
      <p:sp>
        <p:nvSpPr>
          <p:cNvPr id="10244" name="AutoShape 5"/>
          <p:cNvSpPr>
            <a:spLocks noChangeAspect="1" noChangeArrowheads="1" noTextEdit="1"/>
          </p:cNvSpPr>
          <p:nvPr/>
        </p:nvSpPr>
        <p:spPr bwMode="auto">
          <a:xfrm>
            <a:off x="1908175" y="2852738"/>
            <a:ext cx="57594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5" name="Rectangle 34"/>
          <p:cNvSpPr>
            <a:spLocks noChangeArrowheads="1"/>
          </p:cNvSpPr>
          <p:nvPr/>
        </p:nvSpPr>
        <p:spPr bwMode="auto">
          <a:xfrm>
            <a:off x="2281238" y="5000625"/>
            <a:ext cx="19780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46" name="Line 35"/>
          <p:cNvSpPr>
            <a:spLocks noChangeShapeType="1"/>
          </p:cNvSpPr>
          <p:nvPr/>
        </p:nvSpPr>
        <p:spPr bwMode="auto">
          <a:xfrm>
            <a:off x="2271713" y="5446713"/>
            <a:ext cx="19780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7" name="Line 36"/>
          <p:cNvSpPr>
            <a:spLocks noChangeShapeType="1"/>
          </p:cNvSpPr>
          <p:nvPr/>
        </p:nvSpPr>
        <p:spPr bwMode="auto">
          <a:xfrm>
            <a:off x="2747963" y="4991100"/>
            <a:ext cx="1587" cy="911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8" name="Line 37"/>
          <p:cNvSpPr>
            <a:spLocks noChangeShapeType="1"/>
          </p:cNvSpPr>
          <p:nvPr/>
        </p:nvSpPr>
        <p:spPr bwMode="auto">
          <a:xfrm flipH="1" flipV="1">
            <a:off x="1987550" y="4725988"/>
            <a:ext cx="284163" cy="265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9" name="Line 38"/>
          <p:cNvSpPr>
            <a:spLocks noChangeShapeType="1"/>
          </p:cNvSpPr>
          <p:nvPr/>
        </p:nvSpPr>
        <p:spPr bwMode="auto">
          <a:xfrm>
            <a:off x="3241675" y="4991100"/>
            <a:ext cx="1588" cy="911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0" name="Line 39"/>
          <p:cNvSpPr>
            <a:spLocks noChangeShapeType="1"/>
          </p:cNvSpPr>
          <p:nvPr/>
        </p:nvSpPr>
        <p:spPr bwMode="auto">
          <a:xfrm>
            <a:off x="3754438" y="4991100"/>
            <a:ext cx="1587" cy="911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0251" name="Group 40"/>
          <p:cNvGrpSpPr>
            <a:grpSpLocks/>
          </p:cNvGrpSpPr>
          <p:nvPr/>
        </p:nvGrpSpPr>
        <p:grpSpPr bwMode="auto">
          <a:xfrm>
            <a:off x="3222625" y="4706938"/>
            <a:ext cx="990600" cy="95250"/>
            <a:chOff x="2030" y="2965"/>
            <a:chExt cx="624" cy="60"/>
          </a:xfrm>
        </p:grpSpPr>
        <p:sp>
          <p:nvSpPr>
            <p:cNvPr id="10349" name="Line 41"/>
            <p:cNvSpPr>
              <a:spLocks noChangeShapeType="1"/>
            </p:cNvSpPr>
            <p:nvPr/>
          </p:nvSpPr>
          <p:spPr bwMode="auto">
            <a:xfrm flipV="1">
              <a:off x="2653" y="2965"/>
              <a:ext cx="1" cy="60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50" name="Line 42"/>
            <p:cNvSpPr>
              <a:spLocks noChangeShapeType="1"/>
            </p:cNvSpPr>
            <p:nvPr/>
          </p:nvSpPr>
          <p:spPr bwMode="auto">
            <a:xfrm flipH="1">
              <a:off x="2030" y="2965"/>
              <a:ext cx="623" cy="1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51" name="Line 43"/>
            <p:cNvSpPr>
              <a:spLocks noChangeShapeType="1"/>
            </p:cNvSpPr>
            <p:nvPr/>
          </p:nvSpPr>
          <p:spPr bwMode="auto">
            <a:xfrm flipV="1">
              <a:off x="2030" y="2965"/>
              <a:ext cx="1" cy="60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52" name="Group 44"/>
          <p:cNvGrpSpPr>
            <a:grpSpLocks/>
          </p:cNvGrpSpPr>
          <p:nvPr/>
        </p:nvGrpSpPr>
        <p:grpSpPr bwMode="auto">
          <a:xfrm>
            <a:off x="2747963" y="5921375"/>
            <a:ext cx="989012" cy="96838"/>
            <a:chOff x="1731" y="3730"/>
            <a:chExt cx="623" cy="61"/>
          </a:xfrm>
        </p:grpSpPr>
        <p:sp>
          <p:nvSpPr>
            <p:cNvPr id="10346" name="Line 45"/>
            <p:cNvSpPr>
              <a:spLocks noChangeShapeType="1"/>
            </p:cNvSpPr>
            <p:nvPr/>
          </p:nvSpPr>
          <p:spPr bwMode="auto">
            <a:xfrm>
              <a:off x="1731" y="3730"/>
              <a:ext cx="1" cy="60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47" name="Line 46"/>
            <p:cNvSpPr>
              <a:spLocks noChangeShapeType="1"/>
            </p:cNvSpPr>
            <p:nvPr/>
          </p:nvSpPr>
          <p:spPr bwMode="auto">
            <a:xfrm>
              <a:off x="1731" y="3790"/>
              <a:ext cx="622" cy="1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48" name="Line 47"/>
            <p:cNvSpPr>
              <a:spLocks noChangeShapeType="1"/>
            </p:cNvSpPr>
            <p:nvPr/>
          </p:nvSpPr>
          <p:spPr bwMode="auto">
            <a:xfrm>
              <a:off x="2353" y="3730"/>
              <a:ext cx="1" cy="60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53" name="Rectangle 58"/>
          <p:cNvSpPr>
            <a:spLocks noChangeArrowheads="1"/>
          </p:cNvSpPr>
          <p:nvPr/>
        </p:nvSpPr>
        <p:spPr bwMode="auto">
          <a:xfrm>
            <a:off x="2595563" y="52752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0254" name="Rectangle 59"/>
          <p:cNvSpPr>
            <a:spLocks noChangeArrowheads="1"/>
          </p:cNvSpPr>
          <p:nvPr/>
        </p:nvSpPr>
        <p:spPr bwMode="auto">
          <a:xfrm>
            <a:off x="2595563" y="56927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sp>
        <p:nvSpPr>
          <p:cNvPr id="10255" name="Rectangle 60"/>
          <p:cNvSpPr>
            <a:spLocks noChangeArrowheads="1"/>
          </p:cNvSpPr>
          <p:nvPr/>
        </p:nvSpPr>
        <p:spPr bwMode="auto">
          <a:xfrm>
            <a:off x="3070225" y="52752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2 </a:t>
            </a:r>
            <a:endParaRPr lang="en-US" altLang="fa-IR" b="0"/>
          </a:p>
        </p:txBody>
      </p:sp>
      <p:sp>
        <p:nvSpPr>
          <p:cNvPr id="10256" name="Rectangle 61"/>
          <p:cNvSpPr>
            <a:spLocks noChangeArrowheads="1"/>
          </p:cNvSpPr>
          <p:nvPr/>
        </p:nvSpPr>
        <p:spPr bwMode="auto">
          <a:xfrm>
            <a:off x="3070225" y="56927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3 </a:t>
            </a:r>
            <a:endParaRPr lang="en-US" altLang="fa-IR" b="0"/>
          </a:p>
        </p:txBody>
      </p:sp>
      <p:sp>
        <p:nvSpPr>
          <p:cNvPr id="10257" name="Rectangle 62"/>
          <p:cNvSpPr>
            <a:spLocks noChangeArrowheads="1"/>
          </p:cNvSpPr>
          <p:nvPr/>
        </p:nvSpPr>
        <p:spPr bwMode="auto">
          <a:xfrm>
            <a:off x="3603625" y="52752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6 </a:t>
            </a:r>
            <a:endParaRPr lang="en-US" altLang="fa-IR" b="0"/>
          </a:p>
        </p:txBody>
      </p:sp>
      <p:sp>
        <p:nvSpPr>
          <p:cNvPr id="10258" name="Rectangle 63"/>
          <p:cNvSpPr>
            <a:spLocks noChangeArrowheads="1"/>
          </p:cNvSpPr>
          <p:nvPr/>
        </p:nvSpPr>
        <p:spPr bwMode="auto">
          <a:xfrm>
            <a:off x="3603625" y="56927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7 </a:t>
            </a:r>
            <a:endParaRPr lang="en-US" altLang="fa-IR" b="0"/>
          </a:p>
        </p:txBody>
      </p:sp>
      <p:sp>
        <p:nvSpPr>
          <p:cNvPr id="10259" name="Rectangle 64"/>
          <p:cNvSpPr>
            <a:spLocks noChangeArrowheads="1"/>
          </p:cNvSpPr>
          <p:nvPr/>
        </p:nvSpPr>
        <p:spPr bwMode="auto">
          <a:xfrm>
            <a:off x="4078288" y="52752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4 </a:t>
            </a:r>
            <a:endParaRPr lang="en-US" altLang="fa-IR" b="0"/>
          </a:p>
        </p:txBody>
      </p:sp>
      <p:sp>
        <p:nvSpPr>
          <p:cNvPr id="10260" name="Rectangle 65"/>
          <p:cNvSpPr>
            <a:spLocks noChangeArrowheads="1"/>
          </p:cNvSpPr>
          <p:nvPr/>
        </p:nvSpPr>
        <p:spPr bwMode="auto">
          <a:xfrm>
            <a:off x="4078288" y="56927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5 </a:t>
            </a:r>
            <a:endParaRPr lang="en-US" altLang="fa-IR" b="0"/>
          </a:p>
        </p:txBody>
      </p:sp>
      <p:sp>
        <p:nvSpPr>
          <p:cNvPr id="10261" name="Rectangle 66"/>
          <p:cNvSpPr>
            <a:spLocks noChangeArrowheads="1"/>
          </p:cNvSpPr>
          <p:nvPr/>
        </p:nvSpPr>
        <p:spPr bwMode="auto">
          <a:xfrm>
            <a:off x="2120900" y="4592638"/>
            <a:ext cx="2460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AB </a:t>
            </a:r>
            <a:endParaRPr lang="en-US" altLang="fa-IR" b="0"/>
          </a:p>
        </p:txBody>
      </p:sp>
      <p:sp>
        <p:nvSpPr>
          <p:cNvPr id="10262" name="Rectangle 67"/>
          <p:cNvSpPr>
            <a:spLocks noChangeArrowheads="1"/>
          </p:cNvSpPr>
          <p:nvPr/>
        </p:nvSpPr>
        <p:spPr bwMode="auto">
          <a:xfrm>
            <a:off x="1892300" y="4781550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C </a:t>
            </a:r>
            <a:endParaRPr lang="en-US" altLang="fa-IR" b="0"/>
          </a:p>
        </p:txBody>
      </p:sp>
      <p:sp>
        <p:nvSpPr>
          <p:cNvPr id="10263" name="Rectangle 84"/>
          <p:cNvSpPr>
            <a:spLocks noChangeArrowheads="1"/>
          </p:cNvSpPr>
          <p:nvPr/>
        </p:nvSpPr>
        <p:spPr bwMode="auto">
          <a:xfrm>
            <a:off x="3603625" y="4497388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A </a:t>
            </a:r>
            <a:endParaRPr lang="en-US" altLang="fa-IR" b="0"/>
          </a:p>
        </p:txBody>
      </p:sp>
      <p:sp>
        <p:nvSpPr>
          <p:cNvPr id="10264" name="Rectangle 85"/>
          <p:cNvSpPr>
            <a:spLocks noChangeArrowheads="1"/>
          </p:cNvSpPr>
          <p:nvPr/>
        </p:nvSpPr>
        <p:spPr bwMode="auto">
          <a:xfrm>
            <a:off x="3222625" y="6054725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B </a:t>
            </a:r>
            <a:endParaRPr lang="en-US" altLang="fa-IR" b="0"/>
          </a:p>
        </p:txBody>
      </p:sp>
      <p:sp>
        <p:nvSpPr>
          <p:cNvPr id="10265" name="Rectangle 89"/>
          <p:cNvSpPr>
            <a:spLocks noChangeArrowheads="1"/>
          </p:cNvSpPr>
          <p:nvPr/>
        </p:nvSpPr>
        <p:spPr bwMode="auto">
          <a:xfrm>
            <a:off x="2424113" y="480060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00 </a:t>
            </a:r>
            <a:endParaRPr lang="en-US" altLang="fa-IR" b="0"/>
          </a:p>
        </p:txBody>
      </p:sp>
      <p:sp>
        <p:nvSpPr>
          <p:cNvPr id="10266" name="Rectangle 90"/>
          <p:cNvSpPr>
            <a:spLocks noChangeArrowheads="1"/>
          </p:cNvSpPr>
          <p:nvPr/>
        </p:nvSpPr>
        <p:spPr bwMode="auto">
          <a:xfrm>
            <a:off x="2936875" y="480060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01 </a:t>
            </a:r>
            <a:endParaRPr lang="en-US" altLang="fa-IR" b="0"/>
          </a:p>
        </p:txBody>
      </p:sp>
      <p:sp>
        <p:nvSpPr>
          <p:cNvPr id="10267" name="Rectangle 91"/>
          <p:cNvSpPr>
            <a:spLocks noChangeArrowheads="1"/>
          </p:cNvSpPr>
          <p:nvPr/>
        </p:nvSpPr>
        <p:spPr bwMode="auto">
          <a:xfrm>
            <a:off x="3432175" y="480060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11 </a:t>
            </a:r>
            <a:endParaRPr lang="en-US" altLang="fa-IR" b="0"/>
          </a:p>
        </p:txBody>
      </p:sp>
      <p:sp>
        <p:nvSpPr>
          <p:cNvPr id="10268" name="Rectangle 92"/>
          <p:cNvSpPr>
            <a:spLocks noChangeArrowheads="1"/>
          </p:cNvSpPr>
          <p:nvPr/>
        </p:nvSpPr>
        <p:spPr bwMode="auto">
          <a:xfrm>
            <a:off x="3944938" y="480060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10 </a:t>
            </a:r>
            <a:endParaRPr lang="en-US" altLang="fa-IR" b="0"/>
          </a:p>
        </p:txBody>
      </p:sp>
      <p:sp>
        <p:nvSpPr>
          <p:cNvPr id="10269" name="Rectangle 93"/>
          <p:cNvSpPr>
            <a:spLocks noChangeArrowheads="1"/>
          </p:cNvSpPr>
          <p:nvPr/>
        </p:nvSpPr>
        <p:spPr bwMode="auto">
          <a:xfrm>
            <a:off x="2120900" y="51244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0270" name="Rectangle 94"/>
          <p:cNvSpPr>
            <a:spLocks noChangeArrowheads="1"/>
          </p:cNvSpPr>
          <p:nvPr/>
        </p:nvSpPr>
        <p:spPr bwMode="auto">
          <a:xfrm>
            <a:off x="2120900" y="56181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sp>
        <p:nvSpPr>
          <p:cNvPr id="10271" name="Rectangle 107"/>
          <p:cNvSpPr>
            <a:spLocks noChangeArrowheads="1"/>
          </p:cNvSpPr>
          <p:nvPr/>
        </p:nvSpPr>
        <p:spPr bwMode="auto">
          <a:xfrm>
            <a:off x="-36513" y="1600200"/>
            <a:ext cx="6400801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f</a:t>
            </a:r>
            <a:r>
              <a:rPr lang="en-US" altLang="fa-IR" sz="26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(A,B,C) = m</a:t>
            </a:r>
            <a:r>
              <a:rPr lang="en-US" altLang="fa-IR" sz="26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+ m</a:t>
            </a:r>
            <a:r>
              <a:rPr lang="en-US" altLang="fa-IR" sz="26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+ m</a:t>
            </a:r>
            <a:r>
              <a:rPr lang="en-US" altLang="fa-IR" sz="26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4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+ m</a:t>
            </a:r>
            <a:r>
              <a:rPr lang="en-US" altLang="fa-IR" sz="26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6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/>
            </a:r>
            <a:b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</a:b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	 = A</a:t>
            </a:r>
            <a:r>
              <a:rPr lang="en-US" altLang="fa-IR" sz="2600" b="0">
                <a:solidFill>
                  <a:srgbClr val="0000FF"/>
                </a:solidFill>
                <a:latin typeface="Comic Sans MS" panose="030F0702030302020204" pitchFamily="66" charset="0"/>
                <a:cs typeface="Zar" panose="00000400000000000000" pitchFamily="2" charset="-78"/>
              </a:rPr>
              <a:t>’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</a:t>
            </a:r>
            <a:r>
              <a:rPr lang="en-US" altLang="fa-IR" sz="2600" b="0">
                <a:solidFill>
                  <a:srgbClr val="0000FF"/>
                </a:solidFill>
                <a:latin typeface="Comic Sans MS" panose="030F0702030302020204" pitchFamily="66" charset="0"/>
                <a:cs typeface="Zar" panose="00000400000000000000" pitchFamily="2" charset="-78"/>
              </a:rPr>
              <a:t>’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 + A</a:t>
            </a:r>
            <a:r>
              <a:rPr lang="en-US" altLang="fa-IR" sz="2600" b="0">
                <a:solidFill>
                  <a:srgbClr val="0000FF"/>
                </a:solidFill>
                <a:latin typeface="Comic Sans MS" panose="030F0702030302020204" pitchFamily="66" charset="0"/>
                <a:cs typeface="Zar" panose="00000400000000000000" pitchFamily="2" charset="-78"/>
              </a:rPr>
              <a:t>’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BC</a:t>
            </a:r>
            <a:r>
              <a:rPr lang="en-US" altLang="fa-IR" sz="2600" b="0">
                <a:solidFill>
                  <a:srgbClr val="0000FF"/>
                </a:solidFill>
                <a:latin typeface="Comic Sans MS" panose="030F0702030302020204" pitchFamily="66" charset="0"/>
                <a:cs typeface="Zar" panose="00000400000000000000" pitchFamily="2" charset="-78"/>
              </a:rPr>
              <a:t>’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+ AB</a:t>
            </a:r>
            <a:r>
              <a:rPr lang="en-US" altLang="fa-IR" sz="2600" b="0">
                <a:solidFill>
                  <a:srgbClr val="0000FF"/>
                </a:solidFill>
                <a:latin typeface="Comic Sans MS" panose="030F0702030302020204" pitchFamily="66" charset="0"/>
                <a:cs typeface="Zar" panose="00000400000000000000" pitchFamily="2" charset="-78"/>
              </a:rPr>
              <a:t>’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</a:t>
            </a:r>
            <a:r>
              <a:rPr lang="en-US" altLang="fa-IR" sz="2600" b="0">
                <a:solidFill>
                  <a:srgbClr val="0000FF"/>
                </a:solidFill>
                <a:latin typeface="Comic Sans MS" panose="030F0702030302020204" pitchFamily="66" charset="0"/>
                <a:cs typeface="Zar" panose="00000400000000000000" pitchFamily="2" charset="-78"/>
              </a:rPr>
              <a:t>’</a:t>
            </a:r>
            <a:r>
              <a:rPr lang="en-US" altLang="fa-IR" sz="26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+ ABC</a:t>
            </a:r>
            <a:r>
              <a:rPr lang="en-US" altLang="fa-IR" sz="2600" b="0">
                <a:solidFill>
                  <a:srgbClr val="0000FF"/>
                </a:solidFill>
                <a:latin typeface="Comic Sans MS" panose="030F0702030302020204" pitchFamily="66" charset="0"/>
                <a:cs typeface="Zar" panose="00000400000000000000" pitchFamily="2" charset="-78"/>
              </a:rPr>
              <a:t>’</a:t>
            </a:r>
            <a:endParaRPr lang="en-US" altLang="fa-IR" sz="26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fa-IR" sz="26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graphicFrame>
        <p:nvGraphicFramePr>
          <p:cNvPr id="1193145" name="Group 185"/>
          <p:cNvGraphicFramePr>
            <a:graphicFrameLocks noGrp="1"/>
          </p:cNvGraphicFramePr>
          <p:nvPr/>
        </p:nvGraphicFramePr>
        <p:xfrm>
          <a:off x="6300788" y="1341438"/>
          <a:ext cx="2303462" cy="4664079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f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0334" name="Freeform 186"/>
          <p:cNvSpPr>
            <a:spLocks/>
          </p:cNvSpPr>
          <p:nvPr/>
        </p:nvSpPr>
        <p:spPr bwMode="auto">
          <a:xfrm>
            <a:off x="2459038" y="2636838"/>
            <a:ext cx="5784850" cy="2879725"/>
          </a:xfrm>
          <a:custGeom>
            <a:avLst/>
            <a:gdLst>
              <a:gd name="T0" fmla="*/ 2147483646 w 3644"/>
              <a:gd name="T1" fmla="*/ 0 h 1814"/>
              <a:gd name="T2" fmla="*/ 2147483646 w 3644"/>
              <a:gd name="T3" fmla="*/ 2147483646 h 1814"/>
              <a:gd name="T4" fmla="*/ 2147483646 w 3644"/>
              <a:gd name="T5" fmla="*/ 2147483646 h 1814"/>
              <a:gd name="T6" fmla="*/ 0 60000 65536"/>
              <a:gd name="T7" fmla="*/ 0 60000 65536"/>
              <a:gd name="T8" fmla="*/ 0 60000 65536"/>
              <a:gd name="T9" fmla="*/ 0 w 3644"/>
              <a:gd name="T10" fmla="*/ 0 h 1814"/>
              <a:gd name="T11" fmla="*/ 3644 w 3644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44" h="1814">
                <a:moveTo>
                  <a:pt x="3644" y="0"/>
                </a:moveTo>
                <a:cubicBezTo>
                  <a:pt x="2427" y="121"/>
                  <a:pt x="1210" y="242"/>
                  <a:pt x="605" y="544"/>
                </a:cubicBezTo>
                <a:cubicBezTo>
                  <a:pt x="0" y="846"/>
                  <a:pt x="8" y="1330"/>
                  <a:pt x="16" y="1814"/>
                </a:cubicBezTo>
              </a:path>
            </a:pathLst>
          </a:cu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338" name="Rectangle 193"/>
          <p:cNvSpPr>
            <a:spLocks noChangeArrowheads="1"/>
          </p:cNvSpPr>
          <p:nvPr/>
        </p:nvSpPr>
        <p:spPr bwMode="auto">
          <a:xfrm>
            <a:off x="2339975" y="5446713"/>
            <a:ext cx="355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1</a:t>
            </a:r>
          </a:p>
        </p:txBody>
      </p:sp>
      <p:sp>
        <p:nvSpPr>
          <p:cNvPr id="10339" name="Rectangle 194"/>
          <p:cNvSpPr>
            <a:spLocks noChangeArrowheads="1"/>
          </p:cNvSpPr>
          <p:nvPr/>
        </p:nvSpPr>
        <p:spPr bwMode="auto">
          <a:xfrm>
            <a:off x="2776538" y="4941888"/>
            <a:ext cx="355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1</a:t>
            </a:r>
          </a:p>
        </p:txBody>
      </p:sp>
      <p:sp>
        <p:nvSpPr>
          <p:cNvPr id="10340" name="Rectangle 195"/>
          <p:cNvSpPr>
            <a:spLocks noChangeArrowheads="1"/>
          </p:cNvSpPr>
          <p:nvPr/>
        </p:nvSpPr>
        <p:spPr bwMode="auto">
          <a:xfrm>
            <a:off x="3348038" y="4941888"/>
            <a:ext cx="355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1</a:t>
            </a:r>
          </a:p>
        </p:txBody>
      </p:sp>
      <p:sp>
        <p:nvSpPr>
          <p:cNvPr id="10341" name="Rectangle 196"/>
          <p:cNvSpPr>
            <a:spLocks noChangeArrowheads="1"/>
          </p:cNvSpPr>
          <p:nvPr/>
        </p:nvSpPr>
        <p:spPr bwMode="auto">
          <a:xfrm>
            <a:off x="3784600" y="4941888"/>
            <a:ext cx="355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1</a:t>
            </a:r>
          </a:p>
        </p:txBody>
      </p:sp>
      <p:sp>
        <p:nvSpPr>
          <p:cNvPr id="10342" name="Rectangle 197"/>
          <p:cNvSpPr>
            <a:spLocks noChangeArrowheads="1"/>
          </p:cNvSpPr>
          <p:nvPr/>
        </p:nvSpPr>
        <p:spPr bwMode="auto">
          <a:xfrm>
            <a:off x="2411413" y="4941888"/>
            <a:ext cx="355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0</a:t>
            </a:r>
          </a:p>
        </p:txBody>
      </p:sp>
      <p:sp>
        <p:nvSpPr>
          <p:cNvPr id="10343" name="Rectangle 199"/>
          <p:cNvSpPr>
            <a:spLocks noChangeArrowheads="1"/>
          </p:cNvSpPr>
          <p:nvPr/>
        </p:nvSpPr>
        <p:spPr bwMode="auto">
          <a:xfrm>
            <a:off x="2776538" y="5446713"/>
            <a:ext cx="355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0</a:t>
            </a:r>
          </a:p>
        </p:txBody>
      </p:sp>
      <p:sp>
        <p:nvSpPr>
          <p:cNvPr id="10344" name="Rectangle 200"/>
          <p:cNvSpPr>
            <a:spLocks noChangeArrowheads="1"/>
          </p:cNvSpPr>
          <p:nvPr/>
        </p:nvSpPr>
        <p:spPr bwMode="auto">
          <a:xfrm>
            <a:off x="3279775" y="5446713"/>
            <a:ext cx="355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0</a:t>
            </a:r>
          </a:p>
        </p:txBody>
      </p:sp>
      <p:sp>
        <p:nvSpPr>
          <p:cNvPr id="10345" name="Rectangle 201"/>
          <p:cNvSpPr>
            <a:spLocks noChangeArrowheads="1"/>
          </p:cNvSpPr>
          <p:nvPr/>
        </p:nvSpPr>
        <p:spPr bwMode="auto">
          <a:xfrm>
            <a:off x="3784600" y="5445125"/>
            <a:ext cx="355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CFF1498-582F-424E-A04C-123E8E5C2D14}" type="slidenum">
              <a:rPr lang="en-US" altLang="fa-IR" sz="1300" b="0" smtClean="0">
                <a:latin typeface="Arial" panose="020B0604020202020204" pitchFamily="34" charset="0"/>
              </a:rPr>
              <a:pPr/>
              <a:t>40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190500"/>
            <a:ext cx="38544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More Examples</a:t>
            </a:r>
          </a:p>
        </p:txBody>
      </p:sp>
      <p:sp>
        <p:nvSpPr>
          <p:cNvPr id="1253380" name="Rectangle 4"/>
          <p:cNvSpPr>
            <a:spLocks noChangeArrowheads="1"/>
          </p:cNvSpPr>
          <p:nvPr/>
        </p:nvSpPr>
        <p:spPr bwMode="auto">
          <a:xfrm>
            <a:off x="3822700" y="1536700"/>
            <a:ext cx="2032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Prime Implicants:</a:t>
            </a:r>
          </a:p>
        </p:txBody>
      </p:sp>
      <p:sp>
        <p:nvSpPr>
          <p:cNvPr id="1253381" name="Rectangle 5"/>
          <p:cNvSpPr>
            <a:spLocks noChangeArrowheads="1"/>
          </p:cNvSpPr>
          <p:nvPr/>
        </p:nvSpPr>
        <p:spPr bwMode="auto">
          <a:xfrm>
            <a:off x="4165600" y="1879600"/>
            <a:ext cx="23272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B D,  C D,  A C,  B' C</a:t>
            </a:r>
          </a:p>
        </p:txBody>
      </p:sp>
      <p:sp>
        <p:nvSpPr>
          <p:cNvPr id="1253382" name="Rectangle 6"/>
          <p:cNvSpPr>
            <a:spLocks noChangeArrowheads="1"/>
          </p:cNvSpPr>
          <p:nvPr/>
        </p:nvSpPr>
        <p:spPr bwMode="auto">
          <a:xfrm>
            <a:off x="4851400" y="2489200"/>
            <a:ext cx="1104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essential</a:t>
            </a:r>
          </a:p>
        </p:txBody>
      </p:sp>
      <p:sp>
        <p:nvSpPr>
          <p:cNvPr id="1253383" name="Line 7"/>
          <p:cNvSpPr>
            <a:spLocks noChangeShapeType="1"/>
          </p:cNvSpPr>
          <p:nvPr/>
        </p:nvSpPr>
        <p:spPr bwMode="auto">
          <a:xfrm flipH="1" flipV="1">
            <a:off x="4495800" y="2133600"/>
            <a:ext cx="3683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3384" name="Line 8"/>
          <p:cNvSpPr>
            <a:spLocks noChangeShapeType="1"/>
          </p:cNvSpPr>
          <p:nvPr/>
        </p:nvSpPr>
        <p:spPr bwMode="auto">
          <a:xfrm flipV="1">
            <a:off x="5549900" y="20955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3385" name="Line 9"/>
          <p:cNvSpPr>
            <a:spLocks noChangeShapeType="1"/>
          </p:cNvSpPr>
          <p:nvPr/>
        </p:nvSpPr>
        <p:spPr bwMode="auto">
          <a:xfrm flipV="1">
            <a:off x="5588000" y="2108200"/>
            <a:ext cx="5842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3386" name="Rectangle 10"/>
          <p:cNvSpPr>
            <a:spLocks noChangeArrowheads="1"/>
          </p:cNvSpPr>
          <p:nvPr/>
        </p:nvSpPr>
        <p:spPr bwMode="auto">
          <a:xfrm>
            <a:off x="4067175" y="4005263"/>
            <a:ext cx="29686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2800">
                <a:latin typeface="Arial" panose="020B0604020202020204" pitchFamily="34" charset="0"/>
                <a:ea typeface="굴림" pitchFamily="34" charset="-127"/>
              </a:rPr>
              <a:t>= </a:t>
            </a:r>
            <a:r>
              <a:rPr kumimoji="1" lang="en-US" altLang="ko-KR" sz="2800">
                <a:solidFill>
                  <a:srgbClr val="996600"/>
                </a:solidFill>
                <a:latin typeface="Arial" panose="020B0604020202020204" pitchFamily="34" charset="0"/>
                <a:ea typeface="굴림" pitchFamily="34" charset="-127"/>
              </a:rPr>
              <a:t>BD + AC + B' C</a:t>
            </a:r>
          </a:p>
        </p:txBody>
      </p:sp>
      <p:sp>
        <p:nvSpPr>
          <p:cNvPr id="69643" name="AutoShape 12"/>
          <p:cNvSpPr>
            <a:spLocks noChangeAspect="1" noChangeArrowheads="1" noTextEdit="1"/>
          </p:cNvSpPr>
          <p:nvPr/>
        </p:nvSpPr>
        <p:spPr bwMode="auto">
          <a:xfrm>
            <a:off x="679450" y="1481138"/>
            <a:ext cx="27940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3390" name="Freeform 14"/>
          <p:cNvSpPr>
            <a:spLocks/>
          </p:cNvSpPr>
          <p:nvPr/>
        </p:nvSpPr>
        <p:spPr bwMode="auto">
          <a:xfrm>
            <a:off x="2700338" y="2943225"/>
            <a:ext cx="471487" cy="773113"/>
          </a:xfrm>
          <a:custGeom>
            <a:avLst/>
            <a:gdLst>
              <a:gd name="T0" fmla="*/ 2147483646 w 297"/>
              <a:gd name="T1" fmla="*/ 0 h 487"/>
              <a:gd name="T2" fmla="*/ 0 w 297"/>
              <a:gd name="T3" fmla="*/ 0 h 487"/>
              <a:gd name="T4" fmla="*/ 0 w 297"/>
              <a:gd name="T5" fmla="*/ 2147483646 h 487"/>
              <a:gd name="T6" fmla="*/ 2147483646 w 297"/>
              <a:gd name="T7" fmla="*/ 2147483646 h 487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487"/>
              <a:gd name="T14" fmla="*/ 297 w 297"/>
              <a:gd name="T15" fmla="*/ 487 h 4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487">
                <a:moveTo>
                  <a:pt x="297" y="0"/>
                </a:moveTo>
                <a:lnTo>
                  <a:pt x="0" y="0"/>
                </a:lnTo>
                <a:lnTo>
                  <a:pt x="0" y="487"/>
                </a:lnTo>
                <a:lnTo>
                  <a:pt x="297" y="487"/>
                </a:lnTo>
              </a:path>
            </a:pathLst>
          </a:custGeom>
          <a:noFill/>
          <a:ln w="222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3391" name="Freeform 15"/>
          <p:cNvSpPr>
            <a:spLocks/>
          </p:cNvSpPr>
          <p:nvPr/>
        </p:nvSpPr>
        <p:spPr bwMode="auto">
          <a:xfrm>
            <a:off x="1152525" y="2943225"/>
            <a:ext cx="473075" cy="752475"/>
          </a:xfrm>
          <a:custGeom>
            <a:avLst/>
            <a:gdLst>
              <a:gd name="T0" fmla="*/ 0 w 298"/>
              <a:gd name="T1" fmla="*/ 0 h 474"/>
              <a:gd name="T2" fmla="*/ 2147483646 w 298"/>
              <a:gd name="T3" fmla="*/ 0 h 474"/>
              <a:gd name="T4" fmla="*/ 2147483646 w 298"/>
              <a:gd name="T5" fmla="*/ 2147483646 h 474"/>
              <a:gd name="T6" fmla="*/ 0 w 298"/>
              <a:gd name="T7" fmla="*/ 2147483646 h 474"/>
              <a:gd name="T8" fmla="*/ 0 60000 65536"/>
              <a:gd name="T9" fmla="*/ 0 60000 65536"/>
              <a:gd name="T10" fmla="*/ 0 60000 65536"/>
              <a:gd name="T11" fmla="*/ 0 60000 65536"/>
              <a:gd name="T12" fmla="*/ 0 w 298"/>
              <a:gd name="T13" fmla="*/ 0 h 474"/>
              <a:gd name="T14" fmla="*/ 298 w 298"/>
              <a:gd name="T15" fmla="*/ 474 h 4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" h="474">
                <a:moveTo>
                  <a:pt x="0" y="0"/>
                </a:moveTo>
                <a:lnTo>
                  <a:pt x="298" y="0"/>
                </a:lnTo>
                <a:lnTo>
                  <a:pt x="298" y="474"/>
                </a:lnTo>
                <a:lnTo>
                  <a:pt x="0" y="474"/>
                </a:lnTo>
              </a:path>
            </a:pathLst>
          </a:custGeom>
          <a:noFill/>
          <a:ln w="222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3392" name="Rectangle 16"/>
          <p:cNvSpPr>
            <a:spLocks noChangeArrowheads="1"/>
          </p:cNvSpPr>
          <p:nvPr/>
        </p:nvSpPr>
        <p:spPr bwMode="auto">
          <a:xfrm>
            <a:off x="1314450" y="3040063"/>
            <a:ext cx="1760538" cy="257175"/>
          </a:xfrm>
          <a:prstGeom prst="rect">
            <a:avLst/>
          </a:prstGeom>
          <a:noFill/>
          <a:ln w="222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3393" name="Rectangle 17"/>
          <p:cNvSpPr>
            <a:spLocks noChangeArrowheads="1"/>
          </p:cNvSpPr>
          <p:nvPr/>
        </p:nvSpPr>
        <p:spPr bwMode="auto">
          <a:xfrm>
            <a:off x="1765300" y="2524125"/>
            <a:ext cx="815975" cy="730250"/>
          </a:xfrm>
          <a:prstGeom prst="rect">
            <a:avLst/>
          </a:prstGeom>
          <a:noFill/>
          <a:ln w="222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3394" name="Rectangle 18"/>
          <p:cNvSpPr>
            <a:spLocks noChangeArrowheads="1"/>
          </p:cNvSpPr>
          <p:nvPr/>
        </p:nvSpPr>
        <p:spPr bwMode="auto">
          <a:xfrm>
            <a:off x="2238375" y="2997200"/>
            <a:ext cx="773113" cy="665163"/>
          </a:xfrm>
          <a:prstGeom prst="rect">
            <a:avLst/>
          </a:prstGeom>
          <a:noFill/>
          <a:ln w="222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69649" name="Group 21"/>
          <p:cNvGrpSpPr>
            <a:grpSpLocks/>
          </p:cNvGrpSpPr>
          <p:nvPr/>
        </p:nvGrpSpPr>
        <p:grpSpPr bwMode="auto">
          <a:xfrm>
            <a:off x="936625" y="1546225"/>
            <a:ext cx="287338" cy="257175"/>
            <a:chOff x="590" y="974"/>
            <a:chExt cx="181" cy="162"/>
          </a:xfrm>
        </p:grpSpPr>
        <p:sp>
          <p:nvSpPr>
            <p:cNvPr id="69695" name="Rectangle 19"/>
            <p:cNvSpPr>
              <a:spLocks noChangeArrowheads="1"/>
            </p:cNvSpPr>
            <p:nvPr/>
          </p:nvSpPr>
          <p:spPr bwMode="auto">
            <a:xfrm>
              <a:off x="590" y="1014"/>
              <a:ext cx="163" cy="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69696" name="Rectangle 20"/>
            <p:cNvSpPr>
              <a:spLocks noChangeArrowheads="1"/>
            </p:cNvSpPr>
            <p:nvPr/>
          </p:nvSpPr>
          <p:spPr bwMode="auto">
            <a:xfrm>
              <a:off x="590" y="974"/>
              <a:ext cx="1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</p:grpSp>
      <p:sp>
        <p:nvSpPr>
          <p:cNvPr id="69650" name="Rectangle 22"/>
          <p:cNvSpPr>
            <a:spLocks noChangeArrowheads="1"/>
          </p:cNvSpPr>
          <p:nvPr/>
        </p:nvSpPr>
        <p:spPr bwMode="auto">
          <a:xfrm>
            <a:off x="1227138" y="2030413"/>
            <a:ext cx="1890712" cy="173990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69651" name="Line 23"/>
          <p:cNvSpPr>
            <a:spLocks noChangeShapeType="1"/>
          </p:cNvSpPr>
          <p:nvPr/>
        </p:nvSpPr>
        <p:spPr bwMode="auto">
          <a:xfrm>
            <a:off x="1216025" y="2921000"/>
            <a:ext cx="18923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52" name="Line 24"/>
          <p:cNvSpPr>
            <a:spLocks noChangeShapeType="1"/>
          </p:cNvSpPr>
          <p:nvPr/>
        </p:nvSpPr>
        <p:spPr bwMode="auto">
          <a:xfrm>
            <a:off x="1216025" y="2447925"/>
            <a:ext cx="18923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53" name="Line 25"/>
          <p:cNvSpPr>
            <a:spLocks noChangeShapeType="1"/>
          </p:cNvSpPr>
          <p:nvPr/>
        </p:nvSpPr>
        <p:spPr bwMode="auto">
          <a:xfrm>
            <a:off x="1216025" y="3330575"/>
            <a:ext cx="18923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54" name="Line 26"/>
          <p:cNvSpPr>
            <a:spLocks noChangeShapeType="1"/>
          </p:cNvSpPr>
          <p:nvPr/>
        </p:nvSpPr>
        <p:spPr bwMode="auto">
          <a:xfrm>
            <a:off x="2162175" y="2019300"/>
            <a:ext cx="1588" cy="17192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55" name="Line 27"/>
          <p:cNvSpPr>
            <a:spLocks noChangeShapeType="1"/>
          </p:cNvSpPr>
          <p:nvPr/>
        </p:nvSpPr>
        <p:spPr bwMode="auto">
          <a:xfrm>
            <a:off x="2635250" y="2019300"/>
            <a:ext cx="1588" cy="17399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56" name="Line 28"/>
          <p:cNvSpPr>
            <a:spLocks noChangeShapeType="1"/>
          </p:cNvSpPr>
          <p:nvPr/>
        </p:nvSpPr>
        <p:spPr bwMode="auto">
          <a:xfrm>
            <a:off x="1689100" y="2019300"/>
            <a:ext cx="1588" cy="17399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57" name="Line 29"/>
          <p:cNvSpPr>
            <a:spLocks noChangeShapeType="1"/>
          </p:cNvSpPr>
          <p:nvPr/>
        </p:nvSpPr>
        <p:spPr bwMode="auto">
          <a:xfrm flipH="1" flipV="1">
            <a:off x="873125" y="1695450"/>
            <a:ext cx="342900" cy="3238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58" name="Rectangle 30"/>
          <p:cNvSpPr>
            <a:spLocks noChangeArrowheads="1"/>
          </p:cNvSpPr>
          <p:nvPr/>
        </p:nvSpPr>
        <p:spPr bwMode="auto">
          <a:xfrm>
            <a:off x="1346200" y="17399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9659" name="Rectangle 31"/>
          <p:cNvSpPr>
            <a:spLocks noChangeArrowheads="1"/>
          </p:cNvSpPr>
          <p:nvPr/>
        </p:nvSpPr>
        <p:spPr bwMode="auto">
          <a:xfrm>
            <a:off x="1839913" y="17399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9660" name="Rectangle 32"/>
          <p:cNvSpPr>
            <a:spLocks noChangeArrowheads="1"/>
          </p:cNvSpPr>
          <p:nvPr/>
        </p:nvSpPr>
        <p:spPr bwMode="auto">
          <a:xfrm>
            <a:off x="2312988" y="17399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9661" name="Rectangle 33"/>
          <p:cNvSpPr>
            <a:spLocks noChangeArrowheads="1"/>
          </p:cNvSpPr>
          <p:nvPr/>
        </p:nvSpPr>
        <p:spPr bwMode="auto">
          <a:xfrm>
            <a:off x="2786063" y="17399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9662" name="Rectangle 34"/>
          <p:cNvSpPr>
            <a:spLocks noChangeArrowheads="1"/>
          </p:cNvSpPr>
          <p:nvPr/>
        </p:nvSpPr>
        <p:spPr bwMode="auto">
          <a:xfrm>
            <a:off x="1409700" y="21050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9663" name="Rectangle 35"/>
          <p:cNvSpPr>
            <a:spLocks noChangeArrowheads="1"/>
          </p:cNvSpPr>
          <p:nvPr/>
        </p:nvSpPr>
        <p:spPr bwMode="auto">
          <a:xfrm>
            <a:off x="1862138" y="21050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9664" name="Rectangle 36"/>
          <p:cNvSpPr>
            <a:spLocks noChangeArrowheads="1"/>
          </p:cNvSpPr>
          <p:nvPr/>
        </p:nvSpPr>
        <p:spPr bwMode="auto">
          <a:xfrm>
            <a:off x="2333625" y="21050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9665" name="Rectangle 37"/>
          <p:cNvSpPr>
            <a:spLocks noChangeArrowheads="1"/>
          </p:cNvSpPr>
          <p:nvPr/>
        </p:nvSpPr>
        <p:spPr bwMode="auto">
          <a:xfrm>
            <a:off x="2828925" y="21050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9666" name="Rectangle 38"/>
          <p:cNvSpPr>
            <a:spLocks noChangeArrowheads="1"/>
          </p:cNvSpPr>
          <p:nvPr/>
        </p:nvSpPr>
        <p:spPr bwMode="auto">
          <a:xfrm>
            <a:off x="1409700" y="25558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9667" name="Rectangle 39"/>
          <p:cNvSpPr>
            <a:spLocks noChangeArrowheads="1"/>
          </p:cNvSpPr>
          <p:nvPr/>
        </p:nvSpPr>
        <p:spPr bwMode="auto">
          <a:xfrm>
            <a:off x="1862138" y="255587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9668" name="Rectangle 40"/>
          <p:cNvSpPr>
            <a:spLocks noChangeArrowheads="1"/>
          </p:cNvSpPr>
          <p:nvPr/>
        </p:nvSpPr>
        <p:spPr bwMode="auto">
          <a:xfrm>
            <a:off x="2333625" y="25558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9669" name="Rectangle 41"/>
          <p:cNvSpPr>
            <a:spLocks noChangeArrowheads="1"/>
          </p:cNvSpPr>
          <p:nvPr/>
        </p:nvSpPr>
        <p:spPr bwMode="auto">
          <a:xfrm>
            <a:off x="2828925" y="25558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9670" name="Rectangle 42"/>
          <p:cNvSpPr>
            <a:spLocks noChangeArrowheads="1"/>
          </p:cNvSpPr>
          <p:nvPr/>
        </p:nvSpPr>
        <p:spPr bwMode="auto">
          <a:xfrm>
            <a:off x="1409700" y="298608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9671" name="Rectangle 43"/>
          <p:cNvSpPr>
            <a:spLocks noChangeArrowheads="1"/>
          </p:cNvSpPr>
          <p:nvPr/>
        </p:nvSpPr>
        <p:spPr bwMode="auto">
          <a:xfrm>
            <a:off x="1862138" y="298608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9672" name="Rectangle 44"/>
          <p:cNvSpPr>
            <a:spLocks noChangeArrowheads="1"/>
          </p:cNvSpPr>
          <p:nvPr/>
        </p:nvSpPr>
        <p:spPr bwMode="auto">
          <a:xfrm>
            <a:off x="2333625" y="298608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9673" name="Rectangle 45"/>
          <p:cNvSpPr>
            <a:spLocks noChangeArrowheads="1"/>
          </p:cNvSpPr>
          <p:nvPr/>
        </p:nvSpPr>
        <p:spPr bwMode="auto">
          <a:xfrm>
            <a:off x="2828925" y="298608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9674" name="Rectangle 46"/>
          <p:cNvSpPr>
            <a:spLocks noChangeArrowheads="1"/>
          </p:cNvSpPr>
          <p:nvPr/>
        </p:nvSpPr>
        <p:spPr bwMode="auto">
          <a:xfrm>
            <a:off x="1409700" y="34163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9675" name="Rectangle 47"/>
          <p:cNvSpPr>
            <a:spLocks noChangeArrowheads="1"/>
          </p:cNvSpPr>
          <p:nvPr/>
        </p:nvSpPr>
        <p:spPr bwMode="auto">
          <a:xfrm>
            <a:off x="1862138" y="34163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69676" name="Rectangle 48"/>
          <p:cNvSpPr>
            <a:spLocks noChangeArrowheads="1"/>
          </p:cNvSpPr>
          <p:nvPr/>
        </p:nvSpPr>
        <p:spPr bwMode="auto">
          <a:xfrm>
            <a:off x="2333625" y="34163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9677" name="Rectangle 49"/>
          <p:cNvSpPr>
            <a:spLocks noChangeArrowheads="1"/>
          </p:cNvSpPr>
          <p:nvPr/>
        </p:nvSpPr>
        <p:spPr bwMode="auto">
          <a:xfrm>
            <a:off x="2828925" y="34163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69678" name="Freeform 50"/>
          <p:cNvSpPr>
            <a:spLocks/>
          </p:cNvSpPr>
          <p:nvPr/>
        </p:nvSpPr>
        <p:spPr bwMode="auto">
          <a:xfrm>
            <a:off x="2162175" y="1695450"/>
            <a:ext cx="966788" cy="87313"/>
          </a:xfrm>
          <a:custGeom>
            <a:avLst/>
            <a:gdLst>
              <a:gd name="T0" fmla="*/ 0 w 609"/>
              <a:gd name="T1" fmla="*/ 2147483646 h 55"/>
              <a:gd name="T2" fmla="*/ 0 w 609"/>
              <a:gd name="T3" fmla="*/ 0 h 55"/>
              <a:gd name="T4" fmla="*/ 2147483646 w 609"/>
              <a:gd name="T5" fmla="*/ 0 h 55"/>
              <a:gd name="T6" fmla="*/ 2147483646 w 609"/>
              <a:gd name="T7" fmla="*/ 2147483646 h 55"/>
              <a:gd name="T8" fmla="*/ 0 60000 65536"/>
              <a:gd name="T9" fmla="*/ 0 60000 65536"/>
              <a:gd name="T10" fmla="*/ 0 60000 65536"/>
              <a:gd name="T11" fmla="*/ 0 60000 65536"/>
              <a:gd name="T12" fmla="*/ 0 w 609"/>
              <a:gd name="T13" fmla="*/ 0 h 55"/>
              <a:gd name="T14" fmla="*/ 609 w 609"/>
              <a:gd name="T15" fmla="*/ 55 h 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" h="55">
                <a:moveTo>
                  <a:pt x="0" y="55"/>
                </a:moveTo>
                <a:lnTo>
                  <a:pt x="0" y="0"/>
                </a:lnTo>
                <a:lnTo>
                  <a:pt x="609" y="0"/>
                </a:lnTo>
                <a:lnTo>
                  <a:pt x="609" y="55"/>
                </a:lnTo>
              </a:path>
            </a:pathLst>
          </a:cu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79" name="Freeform 51"/>
          <p:cNvSpPr>
            <a:spLocks/>
          </p:cNvSpPr>
          <p:nvPr/>
        </p:nvSpPr>
        <p:spPr bwMode="auto">
          <a:xfrm>
            <a:off x="873125" y="2921000"/>
            <a:ext cx="85725" cy="882650"/>
          </a:xfrm>
          <a:custGeom>
            <a:avLst/>
            <a:gdLst>
              <a:gd name="T0" fmla="*/ 2147483646 w 54"/>
              <a:gd name="T1" fmla="*/ 2147483646 h 556"/>
              <a:gd name="T2" fmla="*/ 0 w 54"/>
              <a:gd name="T3" fmla="*/ 2147483646 h 556"/>
              <a:gd name="T4" fmla="*/ 0 w 54"/>
              <a:gd name="T5" fmla="*/ 0 h 556"/>
              <a:gd name="T6" fmla="*/ 2147483646 w 54"/>
              <a:gd name="T7" fmla="*/ 0 h 556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556"/>
              <a:gd name="T14" fmla="*/ 54 w 54"/>
              <a:gd name="T15" fmla="*/ 556 h 5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556">
                <a:moveTo>
                  <a:pt x="54" y="556"/>
                </a:moveTo>
                <a:lnTo>
                  <a:pt x="0" y="556"/>
                </a:lnTo>
                <a:lnTo>
                  <a:pt x="0" y="0"/>
                </a:lnTo>
                <a:lnTo>
                  <a:pt x="54" y="0"/>
                </a:lnTo>
              </a:path>
            </a:pathLst>
          </a:cu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80" name="Freeform 52"/>
          <p:cNvSpPr>
            <a:spLocks/>
          </p:cNvSpPr>
          <p:nvPr/>
        </p:nvSpPr>
        <p:spPr bwMode="auto">
          <a:xfrm>
            <a:off x="1689100" y="3803650"/>
            <a:ext cx="946150" cy="85725"/>
          </a:xfrm>
          <a:custGeom>
            <a:avLst/>
            <a:gdLst>
              <a:gd name="T0" fmla="*/ 2147483646 w 596"/>
              <a:gd name="T1" fmla="*/ 0 h 54"/>
              <a:gd name="T2" fmla="*/ 2147483646 w 596"/>
              <a:gd name="T3" fmla="*/ 2147483646 h 54"/>
              <a:gd name="T4" fmla="*/ 0 w 596"/>
              <a:gd name="T5" fmla="*/ 2147483646 h 54"/>
              <a:gd name="T6" fmla="*/ 0 w 596"/>
              <a:gd name="T7" fmla="*/ 0 h 54"/>
              <a:gd name="T8" fmla="*/ 0 60000 65536"/>
              <a:gd name="T9" fmla="*/ 0 60000 65536"/>
              <a:gd name="T10" fmla="*/ 0 60000 65536"/>
              <a:gd name="T11" fmla="*/ 0 60000 65536"/>
              <a:gd name="T12" fmla="*/ 0 w 596"/>
              <a:gd name="T13" fmla="*/ 0 h 54"/>
              <a:gd name="T14" fmla="*/ 596 w 596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" h="54">
                <a:moveTo>
                  <a:pt x="596" y="0"/>
                </a:moveTo>
                <a:lnTo>
                  <a:pt x="596" y="54"/>
                </a:lnTo>
                <a:lnTo>
                  <a:pt x="0" y="54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81" name="Freeform 53"/>
          <p:cNvSpPr>
            <a:spLocks/>
          </p:cNvSpPr>
          <p:nvPr/>
        </p:nvSpPr>
        <p:spPr bwMode="auto">
          <a:xfrm>
            <a:off x="3151188" y="2447925"/>
            <a:ext cx="107950" cy="882650"/>
          </a:xfrm>
          <a:custGeom>
            <a:avLst/>
            <a:gdLst>
              <a:gd name="T0" fmla="*/ 0 w 68"/>
              <a:gd name="T1" fmla="*/ 0 h 556"/>
              <a:gd name="T2" fmla="*/ 2147483646 w 68"/>
              <a:gd name="T3" fmla="*/ 0 h 556"/>
              <a:gd name="T4" fmla="*/ 2147483646 w 68"/>
              <a:gd name="T5" fmla="*/ 2147483646 h 556"/>
              <a:gd name="T6" fmla="*/ 0 w 68"/>
              <a:gd name="T7" fmla="*/ 2147483646 h 556"/>
              <a:gd name="T8" fmla="*/ 0 60000 65536"/>
              <a:gd name="T9" fmla="*/ 0 60000 65536"/>
              <a:gd name="T10" fmla="*/ 0 60000 65536"/>
              <a:gd name="T11" fmla="*/ 0 60000 65536"/>
              <a:gd name="T12" fmla="*/ 0 w 68"/>
              <a:gd name="T13" fmla="*/ 0 h 556"/>
              <a:gd name="T14" fmla="*/ 68 w 68"/>
              <a:gd name="T15" fmla="*/ 556 h 5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" h="556">
                <a:moveTo>
                  <a:pt x="0" y="0"/>
                </a:moveTo>
                <a:lnTo>
                  <a:pt x="68" y="0"/>
                </a:lnTo>
                <a:lnTo>
                  <a:pt x="68" y="556"/>
                </a:lnTo>
                <a:lnTo>
                  <a:pt x="0" y="556"/>
                </a:lnTo>
              </a:path>
            </a:pathLst>
          </a:cu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82" name="Rectangle 54"/>
          <p:cNvSpPr>
            <a:spLocks noChangeArrowheads="1"/>
          </p:cNvSpPr>
          <p:nvPr/>
        </p:nvSpPr>
        <p:spPr bwMode="auto">
          <a:xfrm>
            <a:off x="981075" y="21050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69683" name="Rectangle 55"/>
          <p:cNvSpPr>
            <a:spLocks noChangeArrowheads="1"/>
          </p:cNvSpPr>
          <p:nvPr/>
        </p:nvSpPr>
        <p:spPr bwMode="auto">
          <a:xfrm>
            <a:off x="981075" y="25558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69684" name="Rectangle 56"/>
          <p:cNvSpPr>
            <a:spLocks noChangeArrowheads="1"/>
          </p:cNvSpPr>
          <p:nvPr/>
        </p:nvSpPr>
        <p:spPr bwMode="auto">
          <a:xfrm>
            <a:off x="981075" y="29860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69685" name="Rectangle 57"/>
          <p:cNvSpPr>
            <a:spLocks noChangeArrowheads="1"/>
          </p:cNvSpPr>
          <p:nvPr/>
        </p:nvSpPr>
        <p:spPr bwMode="auto">
          <a:xfrm>
            <a:off x="981075" y="34163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69686" name="Rectangle 58"/>
          <p:cNvSpPr>
            <a:spLocks noChangeArrowheads="1"/>
          </p:cNvSpPr>
          <p:nvPr/>
        </p:nvSpPr>
        <p:spPr bwMode="auto">
          <a:xfrm>
            <a:off x="679450" y="32448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69687" name="Rectangle 59"/>
          <p:cNvSpPr>
            <a:spLocks noChangeArrowheads="1"/>
          </p:cNvSpPr>
          <p:nvPr/>
        </p:nvSpPr>
        <p:spPr bwMode="auto">
          <a:xfrm>
            <a:off x="744538" y="1782763"/>
            <a:ext cx="306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69688" name="Rectangle 60"/>
          <p:cNvSpPr>
            <a:spLocks noChangeArrowheads="1"/>
          </p:cNvSpPr>
          <p:nvPr/>
        </p:nvSpPr>
        <p:spPr bwMode="auto">
          <a:xfrm>
            <a:off x="2549525" y="14605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69689" name="Rectangle 61"/>
          <p:cNvSpPr>
            <a:spLocks noChangeArrowheads="1"/>
          </p:cNvSpPr>
          <p:nvPr/>
        </p:nvSpPr>
        <p:spPr bwMode="auto">
          <a:xfrm>
            <a:off x="3302000" y="274955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69690" name="Rectangle 62"/>
          <p:cNvSpPr>
            <a:spLocks noChangeArrowheads="1"/>
          </p:cNvSpPr>
          <p:nvPr/>
        </p:nvSpPr>
        <p:spPr bwMode="auto">
          <a:xfrm>
            <a:off x="2119313" y="386715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1253439" name="Freeform 63"/>
          <p:cNvSpPr>
            <a:spLocks/>
          </p:cNvSpPr>
          <p:nvPr/>
        </p:nvSpPr>
        <p:spPr bwMode="auto">
          <a:xfrm>
            <a:off x="2732088" y="2943225"/>
            <a:ext cx="471487" cy="773113"/>
          </a:xfrm>
          <a:custGeom>
            <a:avLst/>
            <a:gdLst>
              <a:gd name="T0" fmla="*/ 2147483646 w 297"/>
              <a:gd name="T1" fmla="*/ 0 h 487"/>
              <a:gd name="T2" fmla="*/ 0 w 297"/>
              <a:gd name="T3" fmla="*/ 0 h 487"/>
              <a:gd name="T4" fmla="*/ 0 w 297"/>
              <a:gd name="T5" fmla="*/ 2147483646 h 487"/>
              <a:gd name="T6" fmla="*/ 2147483646 w 297"/>
              <a:gd name="T7" fmla="*/ 2147483646 h 487"/>
              <a:gd name="T8" fmla="*/ 0 60000 65536"/>
              <a:gd name="T9" fmla="*/ 0 60000 65536"/>
              <a:gd name="T10" fmla="*/ 0 60000 65536"/>
              <a:gd name="T11" fmla="*/ 0 60000 65536"/>
              <a:gd name="T12" fmla="*/ 0 w 297"/>
              <a:gd name="T13" fmla="*/ 0 h 487"/>
              <a:gd name="T14" fmla="*/ 297 w 297"/>
              <a:gd name="T15" fmla="*/ 487 h 4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" h="487">
                <a:moveTo>
                  <a:pt x="297" y="0"/>
                </a:moveTo>
                <a:lnTo>
                  <a:pt x="0" y="0"/>
                </a:lnTo>
                <a:lnTo>
                  <a:pt x="0" y="487"/>
                </a:lnTo>
                <a:lnTo>
                  <a:pt x="297" y="487"/>
                </a:lnTo>
              </a:path>
            </a:pathLst>
          </a:custGeom>
          <a:noFill/>
          <a:ln w="2222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3440" name="Freeform 64"/>
          <p:cNvSpPr>
            <a:spLocks/>
          </p:cNvSpPr>
          <p:nvPr/>
        </p:nvSpPr>
        <p:spPr bwMode="auto">
          <a:xfrm>
            <a:off x="1184275" y="2943225"/>
            <a:ext cx="473075" cy="752475"/>
          </a:xfrm>
          <a:custGeom>
            <a:avLst/>
            <a:gdLst>
              <a:gd name="T0" fmla="*/ 0 w 298"/>
              <a:gd name="T1" fmla="*/ 0 h 474"/>
              <a:gd name="T2" fmla="*/ 2147483646 w 298"/>
              <a:gd name="T3" fmla="*/ 0 h 474"/>
              <a:gd name="T4" fmla="*/ 2147483646 w 298"/>
              <a:gd name="T5" fmla="*/ 2147483646 h 474"/>
              <a:gd name="T6" fmla="*/ 0 w 298"/>
              <a:gd name="T7" fmla="*/ 2147483646 h 474"/>
              <a:gd name="T8" fmla="*/ 0 60000 65536"/>
              <a:gd name="T9" fmla="*/ 0 60000 65536"/>
              <a:gd name="T10" fmla="*/ 0 60000 65536"/>
              <a:gd name="T11" fmla="*/ 0 60000 65536"/>
              <a:gd name="T12" fmla="*/ 0 w 298"/>
              <a:gd name="T13" fmla="*/ 0 h 474"/>
              <a:gd name="T14" fmla="*/ 298 w 298"/>
              <a:gd name="T15" fmla="*/ 474 h 4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" h="474">
                <a:moveTo>
                  <a:pt x="0" y="0"/>
                </a:moveTo>
                <a:lnTo>
                  <a:pt x="298" y="0"/>
                </a:lnTo>
                <a:lnTo>
                  <a:pt x="298" y="474"/>
                </a:lnTo>
                <a:lnTo>
                  <a:pt x="0" y="474"/>
                </a:lnTo>
              </a:path>
            </a:pathLst>
          </a:custGeom>
          <a:noFill/>
          <a:ln w="22225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53441" name="Rectangle 65"/>
          <p:cNvSpPr>
            <a:spLocks noChangeArrowheads="1"/>
          </p:cNvSpPr>
          <p:nvPr/>
        </p:nvSpPr>
        <p:spPr bwMode="auto">
          <a:xfrm>
            <a:off x="1797050" y="2524125"/>
            <a:ext cx="815975" cy="730250"/>
          </a:xfrm>
          <a:prstGeom prst="rect">
            <a:avLst/>
          </a:prstGeom>
          <a:noFill/>
          <a:ln w="222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53442" name="Rectangle 66"/>
          <p:cNvSpPr>
            <a:spLocks noChangeArrowheads="1"/>
          </p:cNvSpPr>
          <p:nvPr/>
        </p:nvSpPr>
        <p:spPr bwMode="auto">
          <a:xfrm>
            <a:off x="2270125" y="2997200"/>
            <a:ext cx="773113" cy="665163"/>
          </a:xfrm>
          <a:prstGeom prst="rect">
            <a:avLst/>
          </a:prstGeom>
          <a:noFill/>
          <a:ln w="222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9216868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5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5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5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5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5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5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5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5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5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25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0" grpId="0"/>
      <p:bldP spid="1253381" grpId="0"/>
      <p:bldP spid="1253382" grpId="0"/>
      <p:bldP spid="1253383" grpId="0" animBg="1"/>
      <p:bldP spid="1253384" grpId="0" animBg="1"/>
      <p:bldP spid="1253385" grpId="0" animBg="1"/>
      <p:bldP spid="1253390" grpId="0" animBg="1"/>
      <p:bldP spid="1253391" grpId="0" animBg="1"/>
      <p:bldP spid="1253392" grpId="0" animBg="1"/>
      <p:bldP spid="1253393" grpId="0" animBg="1"/>
      <p:bldP spid="1253394" grpId="0" animBg="1"/>
      <p:bldP spid="1253439" grpId="0" animBg="1"/>
      <p:bldP spid="1253440" grpId="0" animBg="1"/>
      <p:bldP spid="1253441" grpId="0" animBg="1"/>
      <p:bldP spid="12534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4FF76E1-5B14-4188-8B45-AD40B11BA201}" type="slidenum">
              <a:rPr lang="en-US" altLang="fa-IR" sz="1300" b="0" smtClean="0">
                <a:latin typeface="Arial" panose="020B0604020202020204" pitchFamily="34" charset="0"/>
              </a:rPr>
              <a:pPr/>
              <a:t>41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264275" y="1954213"/>
            <a:ext cx="2444750" cy="3092450"/>
            <a:chOff x="3946" y="1231"/>
            <a:chExt cx="1540" cy="1948"/>
          </a:xfrm>
        </p:grpSpPr>
        <p:sp>
          <p:nvSpPr>
            <p:cNvPr id="71692" name="Rectangle 6"/>
            <p:cNvSpPr>
              <a:spLocks noChangeArrowheads="1"/>
            </p:cNvSpPr>
            <p:nvPr/>
          </p:nvSpPr>
          <p:spPr bwMode="auto">
            <a:xfrm>
              <a:off x="4236" y="2835"/>
              <a:ext cx="1096" cy="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8000"/>
                </a:lnSpc>
              </a:pPr>
              <a:r>
                <a:rPr kumimoji="1" lang="en-US" altLang="ko-KR" sz="1800">
                  <a:latin typeface="Arial" panose="020B0604020202020204" pitchFamily="34" charset="0"/>
                  <a:ea typeface="굴림" pitchFamily="34" charset="-127"/>
                </a:rPr>
                <a:t>Primes around</a:t>
              </a:r>
            </a:p>
            <a:p>
              <a:pPr algn="ctr">
                <a:lnSpc>
                  <a:spcPct val="88000"/>
                </a:lnSpc>
              </a:pPr>
              <a:r>
                <a:rPr kumimoji="1" lang="en-US" altLang="ko-KR" sz="1800">
                  <a:latin typeface="Arial" panose="020B0604020202020204" pitchFamily="34" charset="0"/>
                  <a:ea typeface="굴림" pitchFamily="34" charset="-127"/>
                </a:rPr>
                <a:t>A B C' D</a:t>
              </a:r>
            </a:p>
          </p:txBody>
        </p:sp>
        <p:sp>
          <p:nvSpPr>
            <p:cNvPr id="71693" name="AutoShape 12"/>
            <p:cNvSpPr>
              <a:spLocks noChangeAspect="1" noChangeArrowheads="1" noTextEdit="1"/>
            </p:cNvSpPr>
            <p:nvPr/>
          </p:nvSpPr>
          <p:spPr bwMode="auto">
            <a:xfrm>
              <a:off x="3946" y="1231"/>
              <a:ext cx="1540" cy="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4772" y="1768"/>
              <a:ext cx="275" cy="275"/>
            </a:xfrm>
            <a:prstGeom prst="rect">
              <a:avLst/>
            </a:prstGeom>
            <a:solidFill>
              <a:srgbClr val="BD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1695" name="Rectangle 16"/>
            <p:cNvSpPr>
              <a:spLocks noChangeArrowheads="1"/>
            </p:cNvSpPr>
            <p:nvPr/>
          </p:nvSpPr>
          <p:spPr bwMode="auto">
            <a:xfrm>
              <a:off x="4561" y="1595"/>
              <a:ext cx="143" cy="872"/>
            </a:xfrm>
            <a:prstGeom prst="rect">
              <a:avLst/>
            </a:prstGeom>
            <a:noFill/>
            <a:ln w="19050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1696" name="Rectangle 17"/>
            <p:cNvSpPr>
              <a:spLocks noChangeArrowheads="1"/>
            </p:cNvSpPr>
            <p:nvPr/>
          </p:nvSpPr>
          <p:spPr bwMode="auto">
            <a:xfrm>
              <a:off x="4286" y="1571"/>
              <a:ext cx="454" cy="167"/>
            </a:xfrm>
            <a:prstGeom prst="rect">
              <a:avLst/>
            </a:prstGeom>
            <a:noFill/>
            <a:ln w="19050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1697" name="Rectangle 18"/>
            <p:cNvSpPr>
              <a:spLocks noChangeArrowheads="1"/>
            </p:cNvSpPr>
            <p:nvPr/>
          </p:nvSpPr>
          <p:spPr bwMode="auto">
            <a:xfrm>
              <a:off x="4077" y="1290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AB </a:t>
              </a:r>
              <a:endParaRPr lang="en-US" altLang="fa-IR"/>
            </a:p>
          </p:txBody>
        </p:sp>
        <p:sp>
          <p:nvSpPr>
            <p:cNvPr id="71698" name="Rectangle 19"/>
            <p:cNvSpPr>
              <a:spLocks noChangeArrowheads="1"/>
            </p:cNvSpPr>
            <p:nvPr/>
          </p:nvSpPr>
          <p:spPr bwMode="auto">
            <a:xfrm>
              <a:off x="4239" y="1536"/>
              <a:ext cx="1050" cy="96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1699" name="Line 20"/>
            <p:cNvSpPr>
              <a:spLocks noChangeShapeType="1"/>
            </p:cNvSpPr>
            <p:nvPr/>
          </p:nvSpPr>
          <p:spPr bwMode="auto">
            <a:xfrm>
              <a:off x="4233" y="2031"/>
              <a:ext cx="105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00" name="Line 21"/>
            <p:cNvSpPr>
              <a:spLocks noChangeShapeType="1"/>
            </p:cNvSpPr>
            <p:nvPr/>
          </p:nvSpPr>
          <p:spPr bwMode="auto">
            <a:xfrm>
              <a:off x="4233" y="1768"/>
              <a:ext cx="105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01" name="Line 22"/>
            <p:cNvSpPr>
              <a:spLocks noChangeShapeType="1"/>
            </p:cNvSpPr>
            <p:nvPr/>
          </p:nvSpPr>
          <p:spPr bwMode="auto">
            <a:xfrm>
              <a:off x="4233" y="2258"/>
              <a:ext cx="105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02" name="Line 23"/>
            <p:cNvSpPr>
              <a:spLocks noChangeShapeType="1"/>
            </p:cNvSpPr>
            <p:nvPr/>
          </p:nvSpPr>
          <p:spPr bwMode="auto">
            <a:xfrm>
              <a:off x="4758" y="1530"/>
              <a:ext cx="1" cy="9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03" name="Line 24"/>
            <p:cNvSpPr>
              <a:spLocks noChangeShapeType="1"/>
            </p:cNvSpPr>
            <p:nvPr/>
          </p:nvSpPr>
          <p:spPr bwMode="auto">
            <a:xfrm>
              <a:off x="5032" y="1530"/>
              <a:ext cx="1" cy="9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04" name="Line 25"/>
            <p:cNvSpPr>
              <a:spLocks noChangeShapeType="1"/>
            </p:cNvSpPr>
            <p:nvPr/>
          </p:nvSpPr>
          <p:spPr bwMode="auto">
            <a:xfrm>
              <a:off x="4495" y="1530"/>
              <a:ext cx="1" cy="9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05" name="Line 26"/>
            <p:cNvSpPr>
              <a:spLocks noChangeShapeType="1"/>
            </p:cNvSpPr>
            <p:nvPr/>
          </p:nvSpPr>
          <p:spPr bwMode="auto">
            <a:xfrm flipH="1" flipV="1">
              <a:off x="4042" y="1350"/>
              <a:ext cx="191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06" name="Rectangle 27"/>
            <p:cNvSpPr>
              <a:spLocks noChangeArrowheads="1"/>
            </p:cNvSpPr>
            <p:nvPr/>
          </p:nvSpPr>
          <p:spPr bwMode="auto">
            <a:xfrm>
              <a:off x="4316" y="139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/>
            </a:p>
          </p:txBody>
        </p:sp>
        <p:sp>
          <p:nvSpPr>
            <p:cNvPr id="71707" name="Rectangle 28"/>
            <p:cNvSpPr>
              <a:spLocks noChangeArrowheads="1"/>
            </p:cNvSpPr>
            <p:nvPr/>
          </p:nvSpPr>
          <p:spPr bwMode="auto">
            <a:xfrm>
              <a:off x="4579" y="139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/>
            </a:p>
          </p:txBody>
        </p:sp>
        <p:sp>
          <p:nvSpPr>
            <p:cNvPr id="71708" name="Rectangle 29"/>
            <p:cNvSpPr>
              <a:spLocks noChangeArrowheads="1"/>
            </p:cNvSpPr>
            <p:nvPr/>
          </p:nvSpPr>
          <p:spPr bwMode="auto">
            <a:xfrm>
              <a:off x="4841" y="139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/>
            </a:p>
          </p:txBody>
        </p:sp>
        <p:sp>
          <p:nvSpPr>
            <p:cNvPr id="71709" name="Rectangle 30"/>
            <p:cNvSpPr>
              <a:spLocks noChangeArrowheads="1"/>
            </p:cNvSpPr>
            <p:nvPr/>
          </p:nvSpPr>
          <p:spPr bwMode="auto">
            <a:xfrm>
              <a:off x="5092" y="139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/>
            </a:p>
          </p:txBody>
        </p:sp>
        <p:sp>
          <p:nvSpPr>
            <p:cNvPr id="71710" name="Rectangle 31"/>
            <p:cNvSpPr>
              <a:spLocks noChangeArrowheads="1"/>
            </p:cNvSpPr>
            <p:nvPr/>
          </p:nvSpPr>
          <p:spPr bwMode="auto">
            <a:xfrm>
              <a:off x="4328" y="1601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X </a:t>
              </a:r>
              <a:endParaRPr lang="en-US" altLang="fa-IR"/>
            </a:p>
          </p:txBody>
        </p:sp>
        <p:sp>
          <p:nvSpPr>
            <p:cNvPr id="71711" name="Rectangle 32"/>
            <p:cNvSpPr>
              <a:spLocks noChangeArrowheads="1"/>
            </p:cNvSpPr>
            <p:nvPr/>
          </p:nvSpPr>
          <p:spPr bwMode="auto">
            <a:xfrm>
              <a:off x="4603" y="160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/>
            </a:p>
          </p:txBody>
        </p:sp>
        <p:sp>
          <p:nvSpPr>
            <p:cNvPr id="71712" name="Rectangle 33"/>
            <p:cNvSpPr>
              <a:spLocks noChangeArrowheads="1"/>
            </p:cNvSpPr>
            <p:nvPr/>
          </p:nvSpPr>
          <p:spPr bwMode="auto">
            <a:xfrm>
              <a:off x="4865" y="160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/>
            </a:p>
          </p:txBody>
        </p:sp>
        <p:sp>
          <p:nvSpPr>
            <p:cNvPr id="71713" name="Rectangle 34"/>
            <p:cNvSpPr>
              <a:spLocks noChangeArrowheads="1"/>
            </p:cNvSpPr>
            <p:nvPr/>
          </p:nvSpPr>
          <p:spPr bwMode="auto">
            <a:xfrm>
              <a:off x="5128" y="160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/>
            </a:p>
          </p:txBody>
        </p:sp>
        <p:sp>
          <p:nvSpPr>
            <p:cNvPr id="71714" name="Rectangle 35"/>
            <p:cNvSpPr>
              <a:spLocks noChangeArrowheads="1"/>
            </p:cNvSpPr>
            <p:nvPr/>
          </p:nvSpPr>
          <p:spPr bwMode="auto">
            <a:xfrm>
              <a:off x="4340" y="185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/>
            </a:p>
          </p:txBody>
        </p:sp>
        <p:sp>
          <p:nvSpPr>
            <p:cNvPr id="71715" name="Rectangle 36"/>
            <p:cNvSpPr>
              <a:spLocks noChangeArrowheads="1"/>
            </p:cNvSpPr>
            <p:nvPr/>
          </p:nvSpPr>
          <p:spPr bwMode="auto">
            <a:xfrm>
              <a:off x="4603" y="185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/>
            </a:p>
          </p:txBody>
        </p:sp>
        <p:sp>
          <p:nvSpPr>
            <p:cNvPr id="71716" name="Rectangle 37"/>
            <p:cNvSpPr>
              <a:spLocks noChangeArrowheads="1"/>
            </p:cNvSpPr>
            <p:nvPr/>
          </p:nvSpPr>
          <p:spPr bwMode="auto">
            <a:xfrm>
              <a:off x="4865" y="185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/>
            </a:p>
          </p:txBody>
        </p:sp>
        <p:sp>
          <p:nvSpPr>
            <p:cNvPr id="71717" name="Rectangle 38"/>
            <p:cNvSpPr>
              <a:spLocks noChangeArrowheads="1"/>
            </p:cNvSpPr>
            <p:nvPr/>
          </p:nvSpPr>
          <p:spPr bwMode="auto">
            <a:xfrm>
              <a:off x="5128" y="185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/>
            </a:p>
          </p:txBody>
        </p:sp>
        <p:sp>
          <p:nvSpPr>
            <p:cNvPr id="71718" name="Rectangle 39"/>
            <p:cNvSpPr>
              <a:spLocks noChangeArrowheads="1"/>
            </p:cNvSpPr>
            <p:nvPr/>
          </p:nvSpPr>
          <p:spPr bwMode="auto">
            <a:xfrm>
              <a:off x="4340" y="209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/>
            </a:p>
          </p:txBody>
        </p:sp>
        <p:sp>
          <p:nvSpPr>
            <p:cNvPr id="71719" name="Rectangle 40"/>
            <p:cNvSpPr>
              <a:spLocks noChangeArrowheads="1"/>
            </p:cNvSpPr>
            <p:nvPr/>
          </p:nvSpPr>
          <p:spPr bwMode="auto">
            <a:xfrm>
              <a:off x="4591" y="209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X </a:t>
              </a:r>
              <a:endParaRPr lang="en-US" altLang="fa-IR"/>
            </a:p>
          </p:txBody>
        </p:sp>
        <p:sp>
          <p:nvSpPr>
            <p:cNvPr id="71720" name="Rectangle 41"/>
            <p:cNvSpPr>
              <a:spLocks noChangeArrowheads="1"/>
            </p:cNvSpPr>
            <p:nvPr/>
          </p:nvSpPr>
          <p:spPr bwMode="auto">
            <a:xfrm>
              <a:off x="4865" y="209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X </a:t>
              </a:r>
              <a:endParaRPr lang="en-US" altLang="fa-IR"/>
            </a:p>
          </p:txBody>
        </p:sp>
        <p:sp>
          <p:nvSpPr>
            <p:cNvPr id="71721" name="Rectangle 42"/>
            <p:cNvSpPr>
              <a:spLocks noChangeArrowheads="1"/>
            </p:cNvSpPr>
            <p:nvPr/>
          </p:nvSpPr>
          <p:spPr bwMode="auto">
            <a:xfrm>
              <a:off x="5128" y="209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/>
            </a:p>
          </p:txBody>
        </p:sp>
        <p:sp>
          <p:nvSpPr>
            <p:cNvPr id="71722" name="Rectangle 43"/>
            <p:cNvSpPr>
              <a:spLocks noChangeArrowheads="1"/>
            </p:cNvSpPr>
            <p:nvPr/>
          </p:nvSpPr>
          <p:spPr bwMode="auto">
            <a:xfrm>
              <a:off x="4340" y="23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/>
            </a:p>
          </p:txBody>
        </p:sp>
        <p:sp>
          <p:nvSpPr>
            <p:cNvPr id="71723" name="Rectangle 44"/>
            <p:cNvSpPr>
              <a:spLocks noChangeArrowheads="1"/>
            </p:cNvSpPr>
            <p:nvPr/>
          </p:nvSpPr>
          <p:spPr bwMode="auto">
            <a:xfrm>
              <a:off x="4603" y="23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/>
            </a:p>
          </p:txBody>
        </p:sp>
        <p:sp>
          <p:nvSpPr>
            <p:cNvPr id="71724" name="Rectangle 45"/>
            <p:cNvSpPr>
              <a:spLocks noChangeArrowheads="1"/>
            </p:cNvSpPr>
            <p:nvPr/>
          </p:nvSpPr>
          <p:spPr bwMode="auto">
            <a:xfrm>
              <a:off x="4865" y="23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/>
            </a:p>
          </p:txBody>
        </p:sp>
        <p:sp>
          <p:nvSpPr>
            <p:cNvPr id="71725" name="Rectangle 46"/>
            <p:cNvSpPr>
              <a:spLocks noChangeArrowheads="1"/>
            </p:cNvSpPr>
            <p:nvPr/>
          </p:nvSpPr>
          <p:spPr bwMode="auto">
            <a:xfrm>
              <a:off x="5128" y="2329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/>
            </a:p>
          </p:txBody>
        </p:sp>
        <p:sp>
          <p:nvSpPr>
            <p:cNvPr id="71726" name="Freeform 47"/>
            <p:cNvSpPr>
              <a:spLocks/>
            </p:cNvSpPr>
            <p:nvPr/>
          </p:nvSpPr>
          <p:spPr bwMode="auto">
            <a:xfrm>
              <a:off x="4758" y="1350"/>
              <a:ext cx="537" cy="48"/>
            </a:xfrm>
            <a:custGeom>
              <a:avLst/>
              <a:gdLst>
                <a:gd name="T0" fmla="*/ 0 w 537"/>
                <a:gd name="T1" fmla="*/ 48 h 48"/>
                <a:gd name="T2" fmla="*/ 0 w 537"/>
                <a:gd name="T3" fmla="*/ 0 h 48"/>
                <a:gd name="T4" fmla="*/ 537 w 537"/>
                <a:gd name="T5" fmla="*/ 0 h 48"/>
                <a:gd name="T6" fmla="*/ 537 w 537"/>
                <a:gd name="T7" fmla="*/ 48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7"/>
                <a:gd name="T13" fmla="*/ 0 h 48"/>
                <a:gd name="T14" fmla="*/ 537 w 537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7" h="48">
                  <a:moveTo>
                    <a:pt x="0" y="48"/>
                  </a:moveTo>
                  <a:lnTo>
                    <a:pt x="0" y="0"/>
                  </a:lnTo>
                  <a:lnTo>
                    <a:pt x="537" y="0"/>
                  </a:lnTo>
                  <a:lnTo>
                    <a:pt x="537" y="48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27" name="Freeform 48"/>
            <p:cNvSpPr>
              <a:spLocks/>
            </p:cNvSpPr>
            <p:nvPr/>
          </p:nvSpPr>
          <p:spPr bwMode="auto">
            <a:xfrm>
              <a:off x="4042" y="2031"/>
              <a:ext cx="59" cy="490"/>
            </a:xfrm>
            <a:custGeom>
              <a:avLst/>
              <a:gdLst>
                <a:gd name="T0" fmla="*/ 59 w 59"/>
                <a:gd name="T1" fmla="*/ 490 h 490"/>
                <a:gd name="T2" fmla="*/ 0 w 59"/>
                <a:gd name="T3" fmla="*/ 490 h 490"/>
                <a:gd name="T4" fmla="*/ 0 w 59"/>
                <a:gd name="T5" fmla="*/ 0 h 490"/>
                <a:gd name="T6" fmla="*/ 59 w 59"/>
                <a:gd name="T7" fmla="*/ 0 h 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490"/>
                <a:gd name="T14" fmla="*/ 59 w 59"/>
                <a:gd name="T15" fmla="*/ 490 h 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490">
                  <a:moveTo>
                    <a:pt x="59" y="490"/>
                  </a:moveTo>
                  <a:lnTo>
                    <a:pt x="0" y="490"/>
                  </a:lnTo>
                  <a:lnTo>
                    <a:pt x="0" y="0"/>
                  </a:lnTo>
                  <a:lnTo>
                    <a:pt x="59" y="0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28" name="Freeform 49"/>
            <p:cNvSpPr>
              <a:spLocks/>
            </p:cNvSpPr>
            <p:nvPr/>
          </p:nvSpPr>
          <p:spPr bwMode="auto">
            <a:xfrm>
              <a:off x="4495" y="2521"/>
              <a:ext cx="537" cy="47"/>
            </a:xfrm>
            <a:custGeom>
              <a:avLst/>
              <a:gdLst>
                <a:gd name="T0" fmla="*/ 537 w 537"/>
                <a:gd name="T1" fmla="*/ 0 h 47"/>
                <a:gd name="T2" fmla="*/ 537 w 537"/>
                <a:gd name="T3" fmla="*/ 47 h 47"/>
                <a:gd name="T4" fmla="*/ 0 w 537"/>
                <a:gd name="T5" fmla="*/ 47 h 47"/>
                <a:gd name="T6" fmla="*/ 0 w 537"/>
                <a:gd name="T7" fmla="*/ 0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7"/>
                <a:gd name="T13" fmla="*/ 0 h 47"/>
                <a:gd name="T14" fmla="*/ 537 w 537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7" h="47">
                  <a:moveTo>
                    <a:pt x="537" y="0"/>
                  </a:moveTo>
                  <a:lnTo>
                    <a:pt x="537" y="47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29" name="Freeform 50"/>
            <p:cNvSpPr>
              <a:spLocks/>
            </p:cNvSpPr>
            <p:nvPr/>
          </p:nvSpPr>
          <p:spPr bwMode="auto">
            <a:xfrm>
              <a:off x="5319" y="1768"/>
              <a:ext cx="48" cy="490"/>
            </a:xfrm>
            <a:custGeom>
              <a:avLst/>
              <a:gdLst>
                <a:gd name="T0" fmla="*/ 0 w 48"/>
                <a:gd name="T1" fmla="*/ 0 h 490"/>
                <a:gd name="T2" fmla="*/ 48 w 48"/>
                <a:gd name="T3" fmla="*/ 0 h 490"/>
                <a:gd name="T4" fmla="*/ 48 w 48"/>
                <a:gd name="T5" fmla="*/ 490 h 490"/>
                <a:gd name="T6" fmla="*/ 0 w 48"/>
                <a:gd name="T7" fmla="*/ 490 h 4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90"/>
                <a:gd name="T14" fmla="*/ 48 w 48"/>
                <a:gd name="T15" fmla="*/ 490 h 4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90">
                  <a:moveTo>
                    <a:pt x="0" y="0"/>
                  </a:moveTo>
                  <a:lnTo>
                    <a:pt x="48" y="0"/>
                  </a:lnTo>
                  <a:lnTo>
                    <a:pt x="48" y="490"/>
                  </a:lnTo>
                  <a:lnTo>
                    <a:pt x="0" y="490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1730" name="Rectangle 51"/>
            <p:cNvSpPr>
              <a:spLocks noChangeArrowheads="1"/>
            </p:cNvSpPr>
            <p:nvPr/>
          </p:nvSpPr>
          <p:spPr bwMode="auto">
            <a:xfrm>
              <a:off x="4101" y="160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/>
            </a:p>
          </p:txBody>
        </p:sp>
        <p:sp>
          <p:nvSpPr>
            <p:cNvPr id="71731" name="Rectangle 52"/>
            <p:cNvSpPr>
              <a:spLocks noChangeArrowheads="1"/>
            </p:cNvSpPr>
            <p:nvPr/>
          </p:nvSpPr>
          <p:spPr bwMode="auto">
            <a:xfrm>
              <a:off x="4101" y="185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/>
            </a:p>
          </p:txBody>
        </p:sp>
        <p:sp>
          <p:nvSpPr>
            <p:cNvPr id="71732" name="Rectangle 53"/>
            <p:cNvSpPr>
              <a:spLocks noChangeArrowheads="1"/>
            </p:cNvSpPr>
            <p:nvPr/>
          </p:nvSpPr>
          <p:spPr bwMode="auto">
            <a:xfrm>
              <a:off x="4101" y="2090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/>
            </a:p>
          </p:txBody>
        </p:sp>
        <p:sp>
          <p:nvSpPr>
            <p:cNvPr id="71733" name="Rectangle 54"/>
            <p:cNvSpPr>
              <a:spLocks noChangeArrowheads="1"/>
            </p:cNvSpPr>
            <p:nvPr/>
          </p:nvSpPr>
          <p:spPr bwMode="auto">
            <a:xfrm>
              <a:off x="4101" y="232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/>
            </a:p>
          </p:txBody>
        </p:sp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3946" y="223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 </a:t>
              </a:r>
              <a:endParaRPr lang="en-US" altLang="fa-IR"/>
            </a:p>
          </p:txBody>
        </p:sp>
        <p:sp>
          <p:nvSpPr>
            <p:cNvPr id="71735" name="Rectangle 56"/>
            <p:cNvSpPr>
              <a:spLocks noChangeArrowheads="1"/>
            </p:cNvSpPr>
            <p:nvPr/>
          </p:nvSpPr>
          <p:spPr bwMode="auto">
            <a:xfrm>
              <a:off x="3970" y="1422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CD </a:t>
              </a:r>
              <a:endParaRPr lang="en-US" altLang="fa-IR"/>
            </a:p>
          </p:txBody>
        </p:sp>
        <p:sp>
          <p:nvSpPr>
            <p:cNvPr id="71736" name="Rectangle 57"/>
            <p:cNvSpPr>
              <a:spLocks noChangeArrowheads="1"/>
            </p:cNvSpPr>
            <p:nvPr/>
          </p:nvSpPr>
          <p:spPr bwMode="auto">
            <a:xfrm>
              <a:off x="4973" y="124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/>
            </a:p>
          </p:txBody>
        </p:sp>
        <p:sp>
          <p:nvSpPr>
            <p:cNvPr id="71737" name="Rectangle 58"/>
            <p:cNvSpPr>
              <a:spLocks noChangeArrowheads="1"/>
            </p:cNvSpPr>
            <p:nvPr/>
          </p:nvSpPr>
          <p:spPr bwMode="auto">
            <a:xfrm>
              <a:off x="5390" y="1959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D </a:t>
              </a:r>
              <a:endParaRPr lang="en-US" altLang="fa-IR"/>
            </a:p>
          </p:txBody>
        </p:sp>
        <p:sp>
          <p:nvSpPr>
            <p:cNvPr id="71738" name="Rectangle 59"/>
            <p:cNvSpPr>
              <a:spLocks noChangeArrowheads="1"/>
            </p:cNvSpPr>
            <p:nvPr/>
          </p:nvSpPr>
          <p:spPr bwMode="auto">
            <a:xfrm>
              <a:off x="4722" y="258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/>
            </a:p>
          </p:txBody>
        </p:sp>
      </p:grp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3435350" y="247650"/>
            <a:ext cx="22161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Example</a:t>
            </a:r>
          </a:p>
        </p:txBody>
      </p:sp>
      <p:sp>
        <p:nvSpPr>
          <p:cNvPr id="71685" name="Rectangle 3"/>
          <p:cNvSpPr>
            <a:spLocks noChangeArrowheads="1"/>
          </p:cNvSpPr>
          <p:nvPr/>
        </p:nvSpPr>
        <p:spPr bwMode="auto">
          <a:xfrm>
            <a:off x="927100" y="1484313"/>
            <a:ext cx="56134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en-US" altLang="ko-KR" sz="1800" i="1">
                <a:latin typeface="Arial" panose="020B0604020202020204" pitchFamily="34" charset="0"/>
                <a:ea typeface="굴림" pitchFamily="34" charset="-127"/>
              </a:rPr>
              <a:t>Example: f(A,B,C,D) = m(4,5,6,8,9,10,13) + d(0,7,15)</a:t>
            </a:r>
          </a:p>
        </p:txBody>
      </p:sp>
      <p:sp>
        <p:nvSpPr>
          <p:cNvPr id="1261572" name="Rectangle 4"/>
          <p:cNvSpPr>
            <a:spLocks noChangeArrowheads="1"/>
          </p:cNvSpPr>
          <p:nvPr/>
        </p:nvSpPr>
        <p:spPr bwMode="auto">
          <a:xfrm>
            <a:off x="1346200" y="4500563"/>
            <a:ext cx="1511300" cy="3159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3500" tIns="25400" rIns="63500" bIns="25400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Initial K-map</a:t>
            </a:r>
          </a:p>
        </p:txBody>
      </p:sp>
      <p:sp>
        <p:nvSpPr>
          <p:cNvPr id="1261573" name="Rectangle 5"/>
          <p:cNvSpPr>
            <a:spLocks noChangeArrowheads="1"/>
          </p:cNvSpPr>
          <p:nvPr/>
        </p:nvSpPr>
        <p:spPr bwMode="auto">
          <a:xfrm>
            <a:off x="3905250" y="4500563"/>
            <a:ext cx="1739900" cy="5461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3500" tIns="25400" rIns="63500" bIns="25400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8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Primes around</a:t>
            </a:r>
          </a:p>
          <a:p>
            <a:pPr algn="ctr">
              <a:lnSpc>
                <a:spcPct val="88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A' B C' D'</a:t>
            </a:r>
          </a:p>
        </p:txBody>
      </p:sp>
      <p:pic>
        <p:nvPicPr>
          <p:cNvPr id="1261575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014538"/>
            <a:ext cx="24447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1576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014538"/>
            <a:ext cx="24447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1583" name="Rectangle 15"/>
          <p:cNvSpPr>
            <a:spLocks noChangeArrowheads="1"/>
          </p:cNvSpPr>
          <p:nvPr/>
        </p:nvSpPr>
        <p:spPr bwMode="auto">
          <a:xfrm>
            <a:off x="7221538" y="2892425"/>
            <a:ext cx="701675" cy="66357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61629" name="Rectangle 61"/>
          <p:cNvSpPr>
            <a:spLocks noChangeArrowheads="1"/>
          </p:cNvSpPr>
          <p:nvPr/>
        </p:nvSpPr>
        <p:spPr bwMode="auto">
          <a:xfrm>
            <a:off x="7635875" y="2852738"/>
            <a:ext cx="681038" cy="303212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6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6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6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6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6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2" grpId="0" animBg="1"/>
      <p:bldP spid="1261573" grpId="0" animBg="1"/>
      <p:bldP spid="1261583" grpId="0" animBg="1"/>
      <p:bldP spid="12616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213827A-CE93-4BAF-BE3C-21A374058D90}" type="slidenum">
              <a:rPr lang="en-US" altLang="fa-IR" sz="1300" b="0" smtClean="0">
                <a:latin typeface="Arial" panose="020B0604020202020204" pitchFamily="34" charset="0"/>
              </a:rPr>
              <a:pPr/>
              <a:t>42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0500"/>
            <a:ext cx="503555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 eaLnBrk="1" hangingPunct="1"/>
            <a:r>
              <a:rPr lang="en-US" altLang="ko-KR" smtClean="0">
                <a:ea typeface="굴림" pitchFamily="34" charset="-127"/>
              </a:rPr>
              <a:t>Example: Continued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901825" y="3797300"/>
            <a:ext cx="1739900" cy="5683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3500" tIns="25400" rIns="63500" bIns="25400" anchor="ctr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Primes around</a:t>
            </a:r>
          </a:p>
          <a:p>
            <a:pPr algn="ctr">
              <a:lnSpc>
                <a:spcPct val="92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A B' C' D'</a:t>
            </a:r>
          </a:p>
        </p:txBody>
      </p:sp>
      <p:sp>
        <p:nvSpPr>
          <p:cNvPr id="73733" name="AutoShape 59"/>
          <p:cNvSpPr>
            <a:spLocks noChangeAspect="1" noChangeArrowheads="1" noTextEdit="1"/>
          </p:cNvSpPr>
          <p:nvPr/>
        </p:nvSpPr>
        <p:spPr bwMode="auto">
          <a:xfrm>
            <a:off x="1550988" y="1303338"/>
            <a:ext cx="24447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34" name="Rectangle 61"/>
          <p:cNvSpPr>
            <a:spLocks noChangeArrowheads="1"/>
          </p:cNvSpPr>
          <p:nvPr/>
        </p:nvSpPr>
        <p:spPr bwMode="auto">
          <a:xfrm>
            <a:off x="3389313" y="1776413"/>
            <a:ext cx="188912" cy="322262"/>
          </a:xfrm>
          <a:prstGeom prst="rect">
            <a:avLst/>
          </a:prstGeom>
          <a:solidFill>
            <a:srgbClr val="BDD1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63678" name="Rectangle 62"/>
          <p:cNvSpPr>
            <a:spLocks noChangeArrowheads="1"/>
          </p:cNvSpPr>
          <p:nvPr/>
        </p:nvSpPr>
        <p:spPr bwMode="auto">
          <a:xfrm>
            <a:off x="3360738" y="1881188"/>
            <a:ext cx="284162" cy="606425"/>
          </a:xfrm>
          <a:prstGeom prst="rect">
            <a:avLst/>
          </a:prstGeom>
          <a:noFill/>
          <a:ln w="1905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63679" name="Freeform 63"/>
          <p:cNvSpPr>
            <a:spLocks/>
          </p:cNvSpPr>
          <p:nvPr/>
        </p:nvSpPr>
        <p:spPr bwMode="auto">
          <a:xfrm>
            <a:off x="3389313" y="1739900"/>
            <a:ext cx="188912" cy="358775"/>
          </a:xfrm>
          <a:custGeom>
            <a:avLst/>
            <a:gdLst>
              <a:gd name="T0" fmla="*/ 0 w 119"/>
              <a:gd name="T1" fmla="*/ 0 h 226"/>
              <a:gd name="T2" fmla="*/ 0 w 119"/>
              <a:gd name="T3" fmla="*/ 2147483646 h 226"/>
              <a:gd name="T4" fmla="*/ 2147483646 w 119"/>
              <a:gd name="T5" fmla="*/ 2147483646 h 226"/>
              <a:gd name="T6" fmla="*/ 2147483646 w 119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119"/>
              <a:gd name="T13" fmla="*/ 0 h 226"/>
              <a:gd name="T14" fmla="*/ 119 w 119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" h="226">
                <a:moveTo>
                  <a:pt x="0" y="0"/>
                </a:moveTo>
                <a:lnTo>
                  <a:pt x="0" y="226"/>
                </a:lnTo>
                <a:lnTo>
                  <a:pt x="119" y="226"/>
                </a:lnTo>
                <a:lnTo>
                  <a:pt x="119" y="0"/>
                </a:lnTo>
              </a:path>
            </a:pathLst>
          </a:custGeom>
          <a:noFill/>
          <a:ln w="190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63680" name="Freeform 64"/>
          <p:cNvSpPr>
            <a:spLocks/>
          </p:cNvSpPr>
          <p:nvPr/>
        </p:nvSpPr>
        <p:spPr bwMode="auto">
          <a:xfrm>
            <a:off x="3351213" y="3009900"/>
            <a:ext cx="265112" cy="358775"/>
          </a:xfrm>
          <a:custGeom>
            <a:avLst/>
            <a:gdLst>
              <a:gd name="T0" fmla="*/ 0 w 167"/>
              <a:gd name="T1" fmla="*/ 2147483646 h 226"/>
              <a:gd name="T2" fmla="*/ 0 w 167"/>
              <a:gd name="T3" fmla="*/ 0 h 226"/>
              <a:gd name="T4" fmla="*/ 2147483646 w 167"/>
              <a:gd name="T5" fmla="*/ 0 h 226"/>
              <a:gd name="T6" fmla="*/ 2147483646 w 167"/>
              <a:gd name="T7" fmla="*/ 2147483646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226"/>
              <a:gd name="T14" fmla="*/ 167 w 167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226">
                <a:moveTo>
                  <a:pt x="0" y="226"/>
                </a:moveTo>
                <a:lnTo>
                  <a:pt x="0" y="0"/>
                </a:lnTo>
                <a:lnTo>
                  <a:pt x="167" y="0"/>
                </a:lnTo>
                <a:lnTo>
                  <a:pt x="167" y="226"/>
                </a:lnTo>
              </a:path>
            </a:pathLst>
          </a:custGeom>
          <a:noFill/>
          <a:ln w="190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63681" name="Freeform 65"/>
          <p:cNvSpPr>
            <a:spLocks/>
          </p:cNvSpPr>
          <p:nvPr/>
        </p:nvSpPr>
        <p:spPr bwMode="auto">
          <a:xfrm>
            <a:off x="3313113" y="1833563"/>
            <a:ext cx="417512" cy="303212"/>
          </a:xfrm>
          <a:custGeom>
            <a:avLst/>
            <a:gdLst>
              <a:gd name="T0" fmla="*/ 2147483646 w 263"/>
              <a:gd name="T1" fmla="*/ 0 h 191"/>
              <a:gd name="T2" fmla="*/ 0 w 263"/>
              <a:gd name="T3" fmla="*/ 0 h 191"/>
              <a:gd name="T4" fmla="*/ 0 w 263"/>
              <a:gd name="T5" fmla="*/ 2147483646 h 191"/>
              <a:gd name="T6" fmla="*/ 2147483646 w 263"/>
              <a:gd name="T7" fmla="*/ 2147483646 h 191"/>
              <a:gd name="T8" fmla="*/ 0 60000 65536"/>
              <a:gd name="T9" fmla="*/ 0 60000 65536"/>
              <a:gd name="T10" fmla="*/ 0 60000 65536"/>
              <a:gd name="T11" fmla="*/ 0 60000 65536"/>
              <a:gd name="T12" fmla="*/ 0 w 263"/>
              <a:gd name="T13" fmla="*/ 0 h 191"/>
              <a:gd name="T14" fmla="*/ 263 w 263"/>
              <a:gd name="T15" fmla="*/ 191 h 1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3" h="191">
                <a:moveTo>
                  <a:pt x="263" y="0"/>
                </a:moveTo>
                <a:lnTo>
                  <a:pt x="0" y="0"/>
                </a:lnTo>
                <a:lnTo>
                  <a:pt x="0" y="191"/>
                </a:lnTo>
                <a:lnTo>
                  <a:pt x="263" y="191"/>
                </a:lnTo>
              </a:path>
            </a:pathLst>
          </a:custGeom>
          <a:noFill/>
          <a:ln w="190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39" name="Rectangle 66"/>
          <p:cNvSpPr>
            <a:spLocks noChangeArrowheads="1"/>
          </p:cNvSpPr>
          <p:nvPr/>
        </p:nvSpPr>
        <p:spPr bwMode="auto">
          <a:xfrm>
            <a:off x="2489200" y="2241550"/>
            <a:ext cx="720725" cy="663575"/>
          </a:xfrm>
          <a:prstGeom prst="rect">
            <a:avLst/>
          </a:prstGeom>
          <a:noFill/>
          <a:ln w="19050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73740" name="Rectangle 67"/>
          <p:cNvSpPr>
            <a:spLocks noChangeArrowheads="1"/>
          </p:cNvSpPr>
          <p:nvPr/>
        </p:nvSpPr>
        <p:spPr bwMode="auto">
          <a:xfrm>
            <a:off x="2109788" y="1862138"/>
            <a:ext cx="701675" cy="246062"/>
          </a:xfrm>
          <a:prstGeom prst="rect">
            <a:avLst/>
          </a:prstGeom>
          <a:noFill/>
          <a:ln w="19050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73741" name="Rectangle 68"/>
          <p:cNvSpPr>
            <a:spLocks noChangeArrowheads="1"/>
          </p:cNvSpPr>
          <p:nvPr/>
        </p:nvSpPr>
        <p:spPr bwMode="auto">
          <a:xfrm>
            <a:off x="2527300" y="1900238"/>
            <a:ext cx="227013" cy="1365250"/>
          </a:xfrm>
          <a:prstGeom prst="rect">
            <a:avLst/>
          </a:prstGeom>
          <a:noFill/>
          <a:ln w="19050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63685" name="Freeform 69"/>
          <p:cNvSpPr>
            <a:spLocks/>
          </p:cNvSpPr>
          <p:nvPr/>
        </p:nvSpPr>
        <p:spPr bwMode="auto">
          <a:xfrm>
            <a:off x="1949450" y="1833563"/>
            <a:ext cx="434975" cy="303212"/>
          </a:xfrm>
          <a:custGeom>
            <a:avLst/>
            <a:gdLst>
              <a:gd name="T0" fmla="*/ 0 w 274"/>
              <a:gd name="T1" fmla="*/ 0 h 191"/>
              <a:gd name="T2" fmla="*/ 2147483646 w 274"/>
              <a:gd name="T3" fmla="*/ 0 h 191"/>
              <a:gd name="T4" fmla="*/ 2147483646 w 274"/>
              <a:gd name="T5" fmla="*/ 2147483646 h 191"/>
              <a:gd name="T6" fmla="*/ 0 w 274"/>
              <a:gd name="T7" fmla="*/ 2147483646 h 191"/>
              <a:gd name="T8" fmla="*/ 0 60000 65536"/>
              <a:gd name="T9" fmla="*/ 0 60000 65536"/>
              <a:gd name="T10" fmla="*/ 0 60000 65536"/>
              <a:gd name="T11" fmla="*/ 0 60000 65536"/>
              <a:gd name="T12" fmla="*/ 0 w 274"/>
              <a:gd name="T13" fmla="*/ 0 h 191"/>
              <a:gd name="T14" fmla="*/ 274 w 274"/>
              <a:gd name="T15" fmla="*/ 191 h 1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4" h="191">
                <a:moveTo>
                  <a:pt x="0" y="0"/>
                </a:moveTo>
                <a:lnTo>
                  <a:pt x="274" y="0"/>
                </a:lnTo>
                <a:lnTo>
                  <a:pt x="274" y="191"/>
                </a:lnTo>
                <a:lnTo>
                  <a:pt x="0" y="191"/>
                </a:lnTo>
              </a:path>
            </a:pathLst>
          </a:custGeom>
          <a:noFill/>
          <a:ln w="19050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43" name="Rectangle 70"/>
          <p:cNvSpPr>
            <a:spLocks noChangeArrowheads="1"/>
          </p:cNvSpPr>
          <p:nvPr/>
        </p:nvSpPr>
        <p:spPr bwMode="auto">
          <a:xfrm>
            <a:off x="2943225" y="2203450"/>
            <a:ext cx="663575" cy="341313"/>
          </a:xfrm>
          <a:prstGeom prst="rect">
            <a:avLst/>
          </a:prstGeom>
          <a:noFill/>
          <a:ln w="19050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73744" name="Rectangle 71"/>
          <p:cNvSpPr>
            <a:spLocks noChangeArrowheads="1"/>
          </p:cNvSpPr>
          <p:nvPr/>
        </p:nvSpPr>
        <p:spPr bwMode="auto">
          <a:xfrm>
            <a:off x="1778000" y="1358900"/>
            <a:ext cx="246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AB </a:t>
            </a:r>
            <a:endParaRPr lang="en-US" altLang="fa-IR"/>
          </a:p>
        </p:txBody>
      </p:sp>
      <p:sp>
        <p:nvSpPr>
          <p:cNvPr id="73745" name="Line 72"/>
          <p:cNvSpPr>
            <a:spLocks noChangeShapeType="1"/>
          </p:cNvSpPr>
          <p:nvPr/>
        </p:nvSpPr>
        <p:spPr bwMode="auto">
          <a:xfrm>
            <a:off x="2024063" y="2573338"/>
            <a:ext cx="16684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46" name="Line 73"/>
          <p:cNvSpPr>
            <a:spLocks noChangeShapeType="1"/>
          </p:cNvSpPr>
          <p:nvPr/>
        </p:nvSpPr>
        <p:spPr bwMode="auto">
          <a:xfrm>
            <a:off x="2006600" y="2155825"/>
            <a:ext cx="16859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47" name="Line 74"/>
          <p:cNvSpPr>
            <a:spLocks noChangeShapeType="1"/>
          </p:cNvSpPr>
          <p:nvPr/>
        </p:nvSpPr>
        <p:spPr bwMode="auto">
          <a:xfrm>
            <a:off x="2006600" y="2952750"/>
            <a:ext cx="16859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48" name="Line 75"/>
          <p:cNvSpPr>
            <a:spLocks noChangeShapeType="1"/>
          </p:cNvSpPr>
          <p:nvPr/>
        </p:nvSpPr>
        <p:spPr bwMode="auto">
          <a:xfrm>
            <a:off x="2859088" y="1776413"/>
            <a:ext cx="1587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49" name="Line 76"/>
          <p:cNvSpPr>
            <a:spLocks noChangeShapeType="1"/>
          </p:cNvSpPr>
          <p:nvPr/>
        </p:nvSpPr>
        <p:spPr bwMode="auto">
          <a:xfrm>
            <a:off x="3275013" y="1776413"/>
            <a:ext cx="1587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0" name="Line 77"/>
          <p:cNvSpPr>
            <a:spLocks noChangeShapeType="1"/>
          </p:cNvSpPr>
          <p:nvPr/>
        </p:nvSpPr>
        <p:spPr bwMode="auto">
          <a:xfrm>
            <a:off x="2422525" y="1776413"/>
            <a:ext cx="1588" cy="153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1" name="Line 78"/>
          <p:cNvSpPr>
            <a:spLocks noChangeShapeType="1"/>
          </p:cNvSpPr>
          <p:nvPr/>
        </p:nvSpPr>
        <p:spPr bwMode="auto">
          <a:xfrm flipH="1" flipV="1">
            <a:off x="1703388" y="1492250"/>
            <a:ext cx="303212" cy="28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2" name="Rectangle 79"/>
          <p:cNvSpPr>
            <a:spLocks noChangeArrowheads="1"/>
          </p:cNvSpPr>
          <p:nvPr/>
        </p:nvSpPr>
        <p:spPr bwMode="auto">
          <a:xfrm>
            <a:off x="2138363" y="153035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73753" name="Rectangle 80"/>
          <p:cNvSpPr>
            <a:spLocks noChangeArrowheads="1"/>
          </p:cNvSpPr>
          <p:nvPr/>
        </p:nvSpPr>
        <p:spPr bwMode="auto">
          <a:xfrm>
            <a:off x="2555875" y="153035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73754" name="Rectangle 81"/>
          <p:cNvSpPr>
            <a:spLocks noChangeArrowheads="1"/>
          </p:cNvSpPr>
          <p:nvPr/>
        </p:nvSpPr>
        <p:spPr bwMode="auto">
          <a:xfrm>
            <a:off x="2971800" y="153035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73755" name="Rectangle 82"/>
          <p:cNvSpPr>
            <a:spLocks noChangeArrowheads="1"/>
          </p:cNvSpPr>
          <p:nvPr/>
        </p:nvSpPr>
        <p:spPr bwMode="auto">
          <a:xfrm>
            <a:off x="3370263" y="153035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73756" name="Rectangle 83"/>
          <p:cNvSpPr>
            <a:spLocks noChangeArrowheads="1"/>
          </p:cNvSpPr>
          <p:nvPr/>
        </p:nvSpPr>
        <p:spPr bwMode="auto">
          <a:xfrm>
            <a:off x="2176463" y="1852613"/>
            <a:ext cx="144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73757" name="Rectangle 84"/>
          <p:cNvSpPr>
            <a:spLocks noChangeArrowheads="1"/>
          </p:cNvSpPr>
          <p:nvPr/>
        </p:nvSpPr>
        <p:spPr bwMode="auto">
          <a:xfrm>
            <a:off x="2593975" y="18526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3009900" y="18526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73759" name="Rectangle 86"/>
          <p:cNvSpPr>
            <a:spLocks noChangeArrowheads="1"/>
          </p:cNvSpPr>
          <p:nvPr/>
        </p:nvSpPr>
        <p:spPr bwMode="auto">
          <a:xfrm>
            <a:off x="3427413" y="18526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73760" name="Rectangle 87"/>
          <p:cNvSpPr>
            <a:spLocks noChangeArrowheads="1"/>
          </p:cNvSpPr>
          <p:nvPr/>
        </p:nvSpPr>
        <p:spPr bwMode="auto">
          <a:xfrm>
            <a:off x="2176463" y="2249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73761" name="Rectangle 88"/>
          <p:cNvSpPr>
            <a:spLocks noChangeArrowheads="1"/>
          </p:cNvSpPr>
          <p:nvPr/>
        </p:nvSpPr>
        <p:spPr bwMode="auto">
          <a:xfrm>
            <a:off x="2593975" y="2249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73762" name="Rectangle 89"/>
          <p:cNvSpPr>
            <a:spLocks noChangeArrowheads="1"/>
          </p:cNvSpPr>
          <p:nvPr/>
        </p:nvSpPr>
        <p:spPr bwMode="auto">
          <a:xfrm>
            <a:off x="3009900" y="2249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73763" name="Rectangle 90"/>
          <p:cNvSpPr>
            <a:spLocks noChangeArrowheads="1"/>
          </p:cNvSpPr>
          <p:nvPr/>
        </p:nvSpPr>
        <p:spPr bwMode="auto">
          <a:xfrm>
            <a:off x="3427413" y="2249488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73764" name="Rectangle 91"/>
          <p:cNvSpPr>
            <a:spLocks noChangeArrowheads="1"/>
          </p:cNvSpPr>
          <p:nvPr/>
        </p:nvSpPr>
        <p:spPr bwMode="auto">
          <a:xfrm>
            <a:off x="2176463" y="262890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73765" name="Rectangle 92"/>
          <p:cNvSpPr>
            <a:spLocks noChangeArrowheads="1"/>
          </p:cNvSpPr>
          <p:nvPr/>
        </p:nvSpPr>
        <p:spPr bwMode="auto">
          <a:xfrm>
            <a:off x="2574925" y="262890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73766" name="Rectangle 93"/>
          <p:cNvSpPr>
            <a:spLocks noChangeArrowheads="1"/>
          </p:cNvSpPr>
          <p:nvPr/>
        </p:nvSpPr>
        <p:spPr bwMode="auto">
          <a:xfrm>
            <a:off x="2990850" y="262890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X </a:t>
            </a:r>
            <a:endParaRPr lang="en-US" altLang="fa-IR"/>
          </a:p>
        </p:txBody>
      </p:sp>
      <p:sp>
        <p:nvSpPr>
          <p:cNvPr id="73767" name="Rectangle 94"/>
          <p:cNvSpPr>
            <a:spLocks noChangeArrowheads="1"/>
          </p:cNvSpPr>
          <p:nvPr/>
        </p:nvSpPr>
        <p:spPr bwMode="auto">
          <a:xfrm>
            <a:off x="3427413" y="262890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73768" name="Rectangle 95"/>
          <p:cNvSpPr>
            <a:spLocks noChangeArrowheads="1"/>
          </p:cNvSpPr>
          <p:nvPr/>
        </p:nvSpPr>
        <p:spPr bwMode="auto">
          <a:xfrm>
            <a:off x="2176463" y="30083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73769" name="Rectangle 96"/>
          <p:cNvSpPr>
            <a:spLocks noChangeArrowheads="1"/>
          </p:cNvSpPr>
          <p:nvPr/>
        </p:nvSpPr>
        <p:spPr bwMode="auto">
          <a:xfrm>
            <a:off x="2593975" y="30083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73770" name="Rectangle 97"/>
          <p:cNvSpPr>
            <a:spLocks noChangeArrowheads="1"/>
          </p:cNvSpPr>
          <p:nvPr/>
        </p:nvSpPr>
        <p:spPr bwMode="auto">
          <a:xfrm>
            <a:off x="3009900" y="30083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73771" name="Rectangle 98"/>
          <p:cNvSpPr>
            <a:spLocks noChangeArrowheads="1"/>
          </p:cNvSpPr>
          <p:nvPr/>
        </p:nvSpPr>
        <p:spPr bwMode="auto">
          <a:xfrm>
            <a:off x="3427413" y="30083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73772" name="Freeform 99"/>
          <p:cNvSpPr>
            <a:spLocks/>
          </p:cNvSpPr>
          <p:nvPr/>
        </p:nvSpPr>
        <p:spPr bwMode="auto">
          <a:xfrm>
            <a:off x="2859088" y="1492250"/>
            <a:ext cx="833437" cy="95250"/>
          </a:xfrm>
          <a:custGeom>
            <a:avLst/>
            <a:gdLst>
              <a:gd name="T0" fmla="*/ 0 w 525"/>
              <a:gd name="T1" fmla="*/ 2147483646 h 60"/>
              <a:gd name="T2" fmla="*/ 0 w 525"/>
              <a:gd name="T3" fmla="*/ 0 h 60"/>
              <a:gd name="T4" fmla="*/ 2147483646 w 525"/>
              <a:gd name="T5" fmla="*/ 0 h 60"/>
              <a:gd name="T6" fmla="*/ 2147483646 w 525"/>
              <a:gd name="T7" fmla="*/ 2147483646 h 60"/>
              <a:gd name="T8" fmla="*/ 0 60000 65536"/>
              <a:gd name="T9" fmla="*/ 0 60000 65536"/>
              <a:gd name="T10" fmla="*/ 0 60000 65536"/>
              <a:gd name="T11" fmla="*/ 0 60000 65536"/>
              <a:gd name="T12" fmla="*/ 0 w 525"/>
              <a:gd name="T13" fmla="*/ 0 h 60"/>
              <a:gd name="T14" fmla="*/ 525 w 525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" h="60">
                <a:moveTo>
                  <a:pt x="0" y="60"/>
                </a:moveTo>
                <a:lnTo>
                  <a:pt x="0" y="0"/>
                </a:lnTo>
                <a:lnTo>
                  <a:pt x="525" y="0"/>
                </a:lnTo>
                <a:lnTo>
                  <a:pt x="525" y="6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3" name="Freeform 100"/>
          <p:cNvSpPr>
            <a:spLocks/>
          </p:cNvSpPr>
          <p:nvPr/>
        </p:nvSpPr>
        <p:spPr bwMode="auto">
          <a:xfrm>
            <a:off x="2422525" y="3349625"/>
            <a:ext cx="852488" cy="76200"/>
          </a:xfrm>
          <a:custGeom>
            <a:avLst/>
            <a:gdLst>
              <a:gd name="T0" fmla="*/ 2147483646 w 537"/>
              <a:gd name="T1" fmla="*/ 0 h 48"/>
              <a:gd name="T2" fmla="*/ 2147483646 w 537"/>
              <a:gd name="T3" fmla="*/ 2147483646 h 48"/>
              <a:gd name="T4" fmla="*/ 0 w 537"/>
              <a:gd name="T5" fmla="*/ 2147483646 h 48"/>
              <a:gd name="T6" fmla="*/ 0 w 537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8"/>
              <a:gd name="T14" fmla="*/ 537 w 53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8">
                <a:moveTo>
                  <a:pt x="537" y="0"/>
                </a:moveTo>
                <a:lnTo>
                  <a:pt x="537" y="48"/>
                </a:ln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4" name="Freeform 101"/>
          <p:cNvSpPr>
            <a:spLocks/>
          </p:cNvSpPr>
          <p:nvPr/>
        </p:nvSpPr>
        <p:spPr bwMode="auto">
          <a:xfrm>
            <a:off x="3730625" y="2155825"/>
            <a:ext cx="76200" cy="796925"/>
          </a:xfrm>
          <a:custGeom>
            <a:avLst/>
            <a:gdLst>
              <a:gd name="T0" fmla="*/ 0 w 48"/>
              <a:gd name="T1" fmla="*/ 0 h 502"/>
              <a:gd name="T2" fmla="*/ 2147483646 w 48"/>
              <a:gd name="T3" fmla="*/ 0 h 502"/>
              <a:gd name="T4" fmla="*/ 2147483646 w 48"/>
              <a:gd name="T5" fmla="*/ 2147483646 h 502"/>
              <a:gd name="T6" fmla="*/ 0 w 48"/>
              <a:gd name="T7" fmla="*/ 2147483646 h 50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502"/>
              <a:gd name="T14" fmla="*/ 48 w 48"/>
              <a:gd name="T15" fmla="*/ 502 h 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502">
                <a:moveTo>
                  <a:pt x="0" y="0"/>
                </a:moveTo>
                <a:lnTo>
                  <a:pt x="48" y="0"/>
                </a:lnTo>
                <a:lnTo>
                  <a:pt x="48" y="502"/>
                </a:lnTo>
                <a:lnTo>
                  <a:pt x="0" y="502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5" name="Rectangle 102"/>
          <p:cNvSpPr>
            <a:spLocks noChangeArrowheads="1"/>
          </p:cNvSpPr>
          <p:nvPr/>
        </p:nvSpPr>
        <p:spPr bwMode="auto">
          <a:xfrm>
            <a:off x="1797050" y="1852613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73776" name="Rectangle 103"/>
          <p:cNvSpPr>
            <a:spLocks noChangeArrowheads="1"/>
          </p:cNvSpPr>
          <p:nvPr/>
        </p:nvSpPr>
        <p:spPr bwMode="auto">
          <a:xfrm>
            <a:off x="1797050" y="2249488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73777" name="Rectangle 104"/>
          <p:cNvSpPr>
            <a:spLocks noChangeArrowheads="1"/>
          </p:cNvSpPr>
          <p:nvPr/>
        </p:nvSpPr>
        <p:spPr bwMode="auto">
          <a:xfrm>
            <a:off x="1797050" y="262890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73778" name="Rectangle 105"/>
          <p:cNvSpPr>
            <a:spLocks noChangeArrowheads="1"/>
          </p:cNvSpPr>
          <p:nvPr/>
        </p:nvSpPr>
        <p:spPr bwMode="auto">
          <a:xfrm>
            <a:off x="1797050" y="3008313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73779" name="Rectangle 106"/>
          <p:cNvSpPr>
            <a:spLocks noChangeArrowheads="1"/>
          </p:cNvSpPr>
          <p:nvPr/>
        </p:nvSpPr>
        <p:spPr bwMode="auto">
          <a:xfrm>
            <a:off x="1550988" y="2857500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73780" name="Rectangle 107"/>
          <p:cNvSpPr>
            <a:spLocks noChangeArrowheads="1"/>
          </p:cNvSpPr>
          <p:nvPr/>
        </p:nvSpPr>
        <p:spPr bwMode="auto">
          <a:xfrm>
            <a:off x="1589088" y="1568450"/>
            <a:ext cx="261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CD </a:t>
            </a:r>
            <a:endParaRPr lang="en-US" altLang="fa-IR"/>
          </a:p>
        </p:txBody>
      </p:sp>
      <p:sp>
        <p:nvSpPr>
          <p:cNvPr id="73781" name="Rectangle 108"/>
          <p:cNvSpPr>
            <a:spLocks noChangeArrowheads="1"/>
          </p:cNvSpPr>
          <p:nvPr/>
        </p:nvSpPr>
        <p:spPr bwMode="auto">
          <a:xfrm>
            <a:off x="3181350" y="1284288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73782" name="Rectangle 109"/>
          <p:cNvSpPr>
            <a:spLocks noChangeArrowheads="1"/>
          </p:cNvSpPr>
          <p:nvPr/>
        </p:nvSpPr>
        <p:spPr bwMode="auto">
          <a:xfrm>
            <a:off x="3843338" y="2420938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73783" name="Rectangle 110"/>
          <p:cNvSpPr>
            <a:spLocks noChangeArrowheads="1"/>
          </p:cNvSpPr>
          <p:nvPr/>
        </p:nvSpPr>
        <p:spPr bwMode="auto">
          <a:xfrm>
            <a:off x="2782888" y="3406775"/>
            <a:ext cx="1444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73784" name="Rectangle 111"/>
          <p:cNvSpPr>
            <a:spLocks noChangeArrowheads="1"/>
          </p:cNvSpPr>
          <p:nvPr/>
        </p:nvSpPr>
        <p:spPr bwMode="auto">
          <a:xfrm>
            <a:off x="2016125" y="1785938"/>
            <a:ext cx="1685925" cy="15351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73785" name="Freeform 112"/>
          <p:cNvSpPr>
            <a:spLocks/>
          </p:cNvSpPr>
          <p:nvPr/>
        </p:nvSpPr>
        <p:spPr bwMode="auto">
          <a:xfrm>
            <a:off x="1703388" y="2592388"/>
            <a:ext cx="74612" cy="776287"/>
          </a:xfrm>
          <a:custGeom>
            <a:avLst/>
            <a:gdLst>
              <a:gd name="T0" fmla="*/ 2147483646 w 47"/>
              <a:gd name="T1" fmla="*/ 2147483646 h 489"/>
              <a:gd name="T2" fmla="*/ 0 w 47"/>
              <a:gd name="T3" fmla="*/ 2147483646 h 489"/>
              <a:gd name="T4" fmla="*/ 0 w 47"/>
              <a:gd name="T5" fmla="*/ 0 h 489"/>
              <a:gd name="T6" fmla="*/ 2147483646 w 47"/>
              <a:gd name="T7" fmla="*/ 0 h 489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489"/>
              <a:gd name="T14" fmla="*/ 47 w 47"/>
              <a:gd name="T15" fmla="*/ 489 h 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489">
                <a:moveTo>
                  <a:pt x="47" y="489"/>
                </a:moveTo>
                <a:lnTo>
                  <a:pt x="0" y="489"/>
                </a:lnTo>
                <a:lnTo>
                  <a:pt x="0" y="0"/>
                </a:lnTo>
                <a:lnTo>
                  <a:pt x="47" y="0"/>
                </a:lnTo>
              </a:path>
            </a:pathLst>
          </a:custGeom>
          <a:noFill/>
          <a:ln w="19050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6108700" y="1268413"/>
            <a:ext cx="2463800" cy="3165475"/>
            <a:chOff x="3848" y="799"/>
            <a:chExt cx="1552" cy="1994"/>
          </a:xfrm>
        </p:grpSpPr>
        <p:sp>
          <p:nvSpPr>
            <p:cNvPr id="73787" name="Rectangle 9"/>
            <p:cNvSpPr>
              <a:spLocks noChangeArrowheads="1"/>
            </p:cNvSpPr>
            <p:nvPr/>
          </p:nvSpPr>
          <p:spPr bwMode="auto">
            <a:xfrm>
              <a:off x="3979" y="2329"/>
              <a:ext cx="1327" cy="4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3500" tIns="25400" rIns="63500" bIns="25400" anchor="ctr">
              <a:spAutoFit/>
            </a:bodyPr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2000"/>
                </a:lnSpc>
              </a:pPr>
              <a:r>
                <a:rPr kumimoji="1" lang="en-US" altLang="ko-KR" sz="1800">
                  <a:latin typeface="Arial" panose="020B0604020202020204" pitchFamily="34" charset="0"/>
                  <a:ea typeface="굴림" pitchFamily="34" charset="-127"/>
                </a:rPr>
                <a:t>Essential Primes</a:t>
              </a:r>
            </a:p>
            <a:p>
              <a:pPr algn="ctr">
                <a:lnSpc>
                  <a:spcPct val="92000"/>
                </a:lnSpc>
              </a:pPr>
              <a:r>
                <a:rPr kumimoji="1" lang="en-US" altLang="ko-KR" sz="1800">
                  <a:latin typeface="Arial" panose="020B0604020202020204" pitchFamily="34" charset="0"/>
                  <a:ea typeface="굴림" pitchFamily="34" charset="-127"/>
                </a:rPr>
                <a:t>with Min Cover</a:t>
              </a:r>
            </a:p>
            <a:p>
              <a:pPr algn="ctr">
                <a:lnSpc>
                  <a:spcPct val="92000"/>
                </a:lnSpc>
              </a:pPr>
              <a:r>
                <a:rPr kumimoji="1" lang="en-US" altLang="ko-KR" sz="1200" b="0">
                  <a:latin typeface="Arial" panose="020B0604020202020204" pitchFamily="34" charset="0"/>
                  <a:ea typeface="굴림" pitchFamily="34" charset="-127"/>
                </a:rPr>
                <a:t>(each element covered once)</a:t>
              </a:r>
            </a:p>
          </p:txBody>
        </p:sp>
        <p:sp>
          <p:nvSpPr>
            <p:cNvPr id="73788" name="AutoShape 114"/>
            <p:cNvSpPr>
              <a:spLocks noChangeAspect="1" noChangeArrowheads="1" noTextEdit="1"/>
            </p:cNvSpPr>
            <p:nvPr/>
          </p:nvSpPr>
          <p:spPr bwMode="auto">
            <a:xfrm>
              <a:off x="3848" y="811"/>
              <a:ext cx="1552" cy="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89" name="Rectangle 116"/>
            <p:cNvSpPr>
              <a:spLocks noChangeArrowheads="1"/>
            </p:cNvSpPr>
            <p:nvPr/>
          </p:nvSpPr>
          <p:spPr bwMode="auto">
            <a:xfrm>
              <a:off x="4737" y="1414"/>
              <a:ext cx="406" cy="155"/>
            </a:xfrm>
            <a:prstGeom prst="rect">
              <a:avLst/>
            </a:prstGeom>
            <a:noFill/>
            <a:ln w="19050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790" name="Rectangle 117"/>
            <p:cNvSpPr>
              <a:spLocks noChangeArrowheads="1"/>
            </p:cNvSpPr>
            <p:nvPr/>
          </p:nvSpPr>
          <p:spPr bwMode="auto">
            <a:xfrm>
              <a:off x="4994" y="1874"/>
              <a:ext cx="143" cy="167"/>
            </a:xfrm>
            <a:prstGeom prst="rect">
              <a:avLst/>
            </a:prstGeom>
            <a:solidFill>
              <a:srgbClr val="BD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791" name="Freeform 118"/>
            <p:cNvSpPr>
              <a:spLocks/>
            </p:cNvSpPr>
            <p:nvPr/>
          </p:nvSpPr>
          <p:spPr bwMode="auto">
            <a:xfrm>
              <a:off x="4994" y="1874"/>
              <a:ext cx="143" cy="226"/>
            </a:xfrm>
            <a:custGeom>
              <a:avLst/>
              <a:gdLst>
                <a:gd name="T0" fmla="*/ 0 w 143"/>
                <a:gd name="T1" fmla="*/ 226 h 226"/>
                <a:gd name="T2" fmla="*/ 0 w 143"/>
                <a:gd name="T3" fmla="*/ 0 h 226"/>
                <a:gd name="T4" fmla="*/ 143 w 143"/>
                <a:gd name="T5" fmla="*/ 0 h 226"/>
                <a:gd name="T6" fmla="*/ 143 w 143"/>
                <a:gd name="T7" fmla="*/ 226 h 2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26"/>
                <a:gd name="T14" fmla="*/ 143 w 143"/>
                <a:gd name="T15" fmla="*/ 226 h 2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26">
                  <a:moveTo>
                    <a:pt x="0" y="226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226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92" name="Rectangle 119"/>
            <p:cNvSpPr>
              <a:spLocks noChangeArrowheads="1"/>
            </p:cNvSpPr>
            <p:nvPr/>
          </p:nvSpPr>
          <p:spPr bwMode="auto">
            <a:xfrm>
              <a:off x="4475" y="1175"/>
              <a:ext cx="131" cy="872"/>
            </a:xfrm>
            <a:prstGeom prst="rect">
              <a:avLst/>
            </a:prstGeom>
            <a:solidFill>
              <a:srgbClr val="BDD1D7"/>
            </a:solidFill>
            <a:ln w="19050">
              <a:solidFill>
                <a:srgbClr val="22657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793" name="Rectangle 120"/>
            <p:cNvSpPr>
              <a:spLocks noChangeArrowheads="1"/>
            </p:cNvSpPr>
            <p:nvPr/>
          </p:nvSpPr>
          <p:spPr bwMode="auto">
            <a:xfrm>
              <a:off x="4994" y="1145"/>
              <a:ext cx="143" cy="167"/>
            </a:xfrm>
            <a:prstGeom prst="rect">
              <a:avLst/>
            </a:prstGeom>
            <a:solidFill>
              <a:srgbClr val="BD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794" name="Freeform 121"/>
            <p:cNvSpPr>
              <a:spLocks/>
            </p:cNvSpPr>
            <p:nvPr/>
          </p:nvSpPr>
          <p:spPr bwMode="auto">
            <a:xfrm>
              <a:off x="4994" y="1086"/>
              <a:ext cx="143" cy="226"/>
            </a:xfrm>
            <a:custGeom>
              <a:avLst/>
              <a:gdLst>
                <a:gd name="T0" fmla="*/ 0 w 143"/>
                <a:gd name="T1" fmla="*/ 0 h 226"/>
                <a:gd name="T2" fmla="*/ 0 w 143"/>
                <a:gd name="T3" fmla="*/ 226 h 226"/>
                <a:gd name="T4" fmla="*/ 143 w 143"/>
                <a:gd name="T5" fmla="*/ 226 h 226"/>
                <a:gd name="T6" fmla="*/ 143 w 143"/>
                <a:gd name="T7" fmla="*/ 0 h 2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"/>
                <a:gd name="T13" fmla="*/ 0 h 226"/>
                <a:gd name="T14" fmla="*/ 143 w 143"/>
                <a:gd name="T15" fmla="*/ 226 h 2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" h="226">
                  <a:moveTo>
                    <a:pt x="0" y="0"/>
                  </a:moveTo>
                  <a:lnTo>
                    <a:pt x="0" y="226"/>
                  </a:lnTo>
                  <a:lnTo>
                    <a:pt x="143" y="226"/>
                  </a:lnTo>
                  <a:lnTo>
                    <a:pt x="143" y="0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95" name="Rectangle 122"/>
            <p:cNvSpPr>
              <a:spLocks noChangeArrowheads="1"/>
            </p:cNvSpPr>
            <p:nvPr/>
          </p:nvSpPr>
          <p:spPr bwMode="auto">
            <a:xfrm>
              <a:off x="3991" y="846"/>
              <a:ext cx="1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AB </a:t>
              </a:r>
              <a:endParaRPr lang="en-US" altLang="fa-IR"/>
            </a:p>
          </p:txBody>
        </p:sp>
        <p:sp>
          <p:nvSpPr>
            <p:cNvPr id="73796" name="Rectangle 123"/>
            <p:cNvSpPr>
              <a:spLocks noChangeArrowheads="1"/>
            </p:cNvSpPr>
            <p:nvPr/>
          </p:nvSpPr>
          <p:spPr bwMode="auto">
            <a:xfrm>
              <a:off x="4152" y="1115"/>
              <a:ext cx="1051" cy="96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797" name="Line 124"/>
            <p:cNvSpPr>
              <a:spLocks noChangeShapeType="1"/>
            </p:cNvSpPr>
            <p:nvPr/>
          </p:nvSpPr>
          <p:spPr bwMode="auto">
            <a:xfrm>
              <a:off x="4146" y="1611"/>
              <a:ext cx="10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98" name="Line 125"/>
            <p:cNvSpPr>
              <a:spLocks noChangeShapeType="1"/>
            </p:cNvSpPr>
            <p:nvPr/>
          </p:nvSpPr>
          <p:spPr bwMode="auto">
            <a:xfrm>
              <a:off x="4146" y="1348"/>
              <a:ext cx="10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99" name="Line 126"/>
            <p:cNvSpPr>
              <a:spLocks noChangeShapeType="1"/>
            </p:cNvSpPr>
            <p:nvPr/>
          </p:nvSpPr>
          <p:spPr bwMode="auto">
            <a:xfrm>
              <a:off x="4146" y="1850"/>
              <a:ext cx="10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0" name="Line 127"/>
            <p:cNvSpPr>
              <a:spLocks noChangeShapeType="1"/>
            </p:cNvSpPr>
            <p:nvPr/>
          </p:nvSpPr>
          <p:spPr bwMode="auto">
            <a:xfrm>
              <a:off x="4672" y="1109"/>
              <a:ext cx="1" cy="9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1" name="Line 128"/>
            <p:cNvSpPr>
              <a:spLocks noChangeShapeType="1"/>
            </p:cNvSpPr>
            <p:nvPr/>
          </p:nvSpPr>
          <p:spPr bwMode="auto">
            <a:xfrm>
              <a:off x="4934" y="1109"/>
              <a:ext cx="1" cy="9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2" name="Line 129"/>
            <p:cNvSpPr>
              <a:spLocks noChangeShapeType="1"/>
            </p:cNvSpPr>
            <p:nvPr/>
          </p:nvSpPr>
          <p:spPr bwMode="auto">
            <a:xfrm>
              <a:off x="4409" y="1109"/>
              <a:ext cx="1" cy="9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3" name="Line 130"/>
            <p:cNvSpPr>
              <a:spLocks noChangeShapeType="1"/>
            </p:cNvSpPr>
            <p:nvPr/>
          </p:nvSpPr>
          <p:spPr bwMode="auto">
            <a:xfrm flipH="1" flipV="1">
              <a:off x="3955" y="930"/>
              <a:ext cx="191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4" name="Rectangle 131"/>
            <p:cNvSpPr>
              <a:spLocks noChangeArrowheads="1"/>
            </p:cNvSpPr>
            <p:nvPr/>
          </p:nvSpPr>
          <p:spPr bwMode="auto">
            <a:xfrm>
              <a:off x="4218" y="954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73805" name="Rectangle 132"/>
            <p:cNvSpPr>
              <a:spLocks noChangeArrowheads="1"/>
            </p:cNvSpPr>
            <p:nvPr/>
          </p:nvSpPr>
          <p:spPr bwMode="auto">
            <a:xfrm>
              <a:off x="4481" y="954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73806" name="Rectangle 133"/>
            <p:cNvSpPr>
              <a:spLocks noChangeArrowheads="1"/>
            </p:cNvSpPr>
            <p:nvPr/>
          </p:nvSpPr>
          <p:spPr bwMode="auto">
            <a:xfrm>
              <a:off x="4755" y="954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73807" name="Rectangle 134"/>
            <p:cNvSpPr>
              <a:spLocks noChangeArrowheads="1"/>
            </p:cNvSpPr>
            <p:nvPr/>
          </p:nvSpPr>
          <p:spPr bwMode="auto">
            <a:xfrm>
              <a:off x="5006" y="954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73808" name="Rectangle 135"/>
            <p:cNvSpPr>
              <a:spLocks noChangeArrowheads="1"/>
            </p:cNvSpPr>
            <p:nvPr/>
          </p:nvSpPr>
          <p:spPr bwMode="auto">
            <a:xfrm>
              <a:off x="4242" y="115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73809" name="Rectangle 136"/>
            <p:cNvSpPr>
              <a:spLocks noChangeArrowheads="1"/>
            </p:cNvSpPr>
            <p:nvPr/>
          </p:nvSpPr>
          <p:spPr bwMode="auto">
            <a:xfrm>
              <a:off x="4517" y="115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3810" name="Rectangle 137"/>
            <p:cNvSpPr>
              <a:spLocks noChangeArrowheads="1"/>
            </p:cNvSpPr>
            <p:nvPr/>
          </p:nvSpPr>
          <p:spPr bwMode="auto">
            <a:xfrm>
              <a:off x="4779" y="115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73811" name="Rectangle 138"/>
            <p:cNvSpPr>
              <a:spLocks noChangeArrowheads="1"/>
            </p:cNvSpPr>
            <p:nvPr/>
          </p:nvSpPr>
          <p:spPr bwMode="auto">
            <a:xfrm>
              <a:off x="5030" y="115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3812" name="Rectangle 139"/>
            <p:cNvSpPr>
              <a:spLocks noChangeArrowheads="1"/>
            </p:cNvSpPr>
            <p:nvPr/>
          </p:nvSpPr>
          <p:spPr bwMode="auto">
            <a:xfrm>
              <a:off x="4242" y="140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73813" name="Rectangle 140"/>
            <p:cNvSpPr>
              <a:spLocks noChangeArrowheads="1"/>
            </p:cNvSpPr>
            <p:nvPr/>
          </p:nvSpPr>
          <p:spPr bwMode="auto">
            <a:xfrm>
              <a:off x="4517" y="140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3814" name="Rectangle 141"/>
            <p:cNvSpPr>
              <a:spLocks noChangeArrowheads="1"/>
            </p:cNvSpPr>
            <p:nvPr/>
          </p:nvSpPr>
          <p:spPr bwMode="auto">
            <a:xfrm>
              <a:off x="4779" y="140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3815" name="Rectangle 142"/>
            <p:cNvSpPr>
              <a:spLocks noChangeArrowheads="1"/>
            </p:cNvSpPr>
            <p:nvPr/>
          </p:nvSpPr>
          <p:spPr bwMode="auto">
            <a:xfrm>
              <a:off x="5030" y="140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3816" name="Rectangle 143"/>
            <p:cNvSpPr>
              <a:spLocks noChangeArrowheads="1"/>
            </p:cNvSpPr>
            <p:nvPr/>
          </p:nvSpPr>
          <p:spPr bwMode="auto">
            <a:xfrm>
              <a:off x="4242" y="16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73817" name="Rectangle 144"/>
            <p:cNvSpPr>
              <a:spLocks noChangeArrowheads="1"/>
            </p:cNvSpPr>
            <p:nvPr/>
          </p:nvSpPr>
          <p:spPr bwMode="auto">
            <a:xfrm>
              <a:off x="4505" y="164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73818" name="Rectangle 145"/>
            <p:cNvSpPr>
              <a:spLocks noChangeArrowheads="1"/>
            </p:cNvSpPr>
            <p:nvPr/>
          </p:nvSpPr>
          <p:spPr bwMode="auto">
            <a:xfrm>
              <a:off x="4767" y="164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73819" name="Rectangle 146"/>
            <p:cNvSpPr>
              <a:spLocks noChangeArrowheads="1"/>
            </p:cNvSpPr>
            <p:nvPr/>
          </p:nvSpPr>
          <p:spPr bwMode="auto">
            <a:xfrm>
              <a:off x="5030" y="16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73820" name="Rectangle 147"/>
            <p:cNvSpPr>
              <a:spLocks noChangeArrowheads="1"/>
            </p:cNvSpPr>
            <p:nvPr/>
          </p:nvSpPr>
          <p:spPr bwMode="auto">
            <a:xfrm>
              <a:off x="4242" y="188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73821" name="Rectangle 148"/>
            <p:cNvSpPr>
              <a:spLocks noChangeArrowheads="1"/>
            </p:cNvSpPr>
            <p:nvPr/>
          </p:nvSpPr>
          <p:spPr bwMode="auto">
            <a:xfrm>
              <a:off x="4517" y="188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3822" name="Rectangle 149"/>
            <p:cNvSpPr>
              <a:spLocks noChangeArrowheads="1"/>
            </p:cNvSpPr>
            <p:nvPr/>
          </p:nvSpPr>
          <p:spPr bwMode="auto">
            <a:xfrm>
              <a:off x="4779" y="188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73823" name="Rectangle 150"/>
            <p:cNvSpPr>
              <a:spLocks noChangeArrowheads="1"/>
            </p:cNvSpPr>
            <p:nvPr/>
          </p:nvSpPr>
          <p:spPr bwMode="auto">
            <a:xfrm>
              <a:off x="5030" y="1885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3824" name="Freeform 151"/>
            <p:cNvSpPr>
              <a:spLocks/>
            </p:cNvSpPr>
            <p:nvPr/>
          </p:nvSpPr>
          <p:spPr bwMode="auto">
            <a:xfrm>
              <a:off x="4672" y="930"/>
              <a:ext cx="537" cy="60"/>
            </a:xfrm>
            <a:custGeom>
              <a:avLst/>
              <a:gdLst>
                <a:gd name="T0" fmla="*/ 0 w 537"/>
                <a:gd name="T1" fmla="*/ 60 h 60"/>
                <a:gd name="T2" fmla="*/ 0 w 537"/>
                <a:gd name="T3" fmla="*/ 0 h 60"/>
                <a:gd name="T4" fmla="*/ 537 w 537"/>
                <a:gd name="T5" fmla="*/ 0 h 60"/>
                <a:gd name="T6" fmla="*/ 537 w 537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7"/>
                <a:gd name="T13" fmla="*/ 0 h 60"/>
                <a:gd name="T14" fmla="*/ 537 w 537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7" h="60">
                  <a:moveTo>
                    <a:pt x="0" y="60"/>
                  </a:moveTo>
                  <a:lnTo>
                    <a:pt x="0" y="0"/>
                  </a:lnTo>
                  <a:lnTo>
                    <a:pt x="537" y="0"/>
                  </a:lnTo>
                  <a:lnTo>
                    <a:pt x="537" y="60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25" name="Freeform 152"/>
            <p:cNvSpPr>
              <a:spLocks/>
            </p:cNvSpPr>
            <p:nvPr/>
          </p:nvSpPr>
          <p:spPr bwMode="auto">
            <a:xfrm>
              <a:off x="3955" y="1611"/>
              <a:ext cx="48" cy="489"/>
            </a:xfrm>
            <a:custGeom>
              <a:avLst/>
              <a:gdLst>
                <a:gd name="T0" fmla="*/ 48 w 48"/>
                <a:gd name="T1" fmla="*/ 489 h 489"/>
                <a:gd name="T2" fmla="*/ 0 w 48"/>
                <a:gd name="T3" fmla="*/ 489 h 489"/>
                <a:gd name="T4" fmla="*/ 0 w 48"/>
                <a:gd name="T5" fmla="*/ 0 h 489"/>
                <a:gd name="T6" fmla="*/ 48 w 48"/>
                <a:gd name="T7" fmla="*/ 0 h 4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89"/>
                <a:gd name="T14" fmla="*/ 48 w 48"/>
                <a:gd name="T15" fmla="*/ 489 h 4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89">
                  <a:moveTo>
                    <a:pt x="48" y="489"/>
                  </a:moveTo>
                  <a:lnTo>
                    <a:pt x="0" y="489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26" name="Freeform 153"/>
            <p:cNvSpPr>
              <a:spLocks/>
            </p:cNvSpPr>
            <p:nvPr/>
          </p:nvSpPr>
          <p:spPr bwMode="auto">
            <a:xfrm>
              <a:off x="4409" y="2100"/>
              <a:ext cx="525" cy="48"/>
            </a:xfrm>
            <a:custGeom>
              <a:avLst/>
              <a:gdLst>
                <a:gd name="T0" fmla="*/ 525 w 525"/>
                <a:gd name="T1" fmla="*/ 0 h 48"/>
                <a:gd name="T2" fmla="*/ 525 w 525"/>
                <a:gd name="T3" fmla="*/ 48 h 48"/>
                <a:gd name="T4" fmla="*/ 0 w 525"/>
                <a:gd name="T5" fmla="*/ 48 h 48"/>
                <a:gd name="T6" fmla="*/ 0 w 525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5"/>
                <a:gd name="T13" fmla="*/ 0 h 48"/>
                <a:gd name="T14" fmla="*/ 525 w 52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5" h="48">
                  <a:moveTo>
                    <a:pt x="525" y="0"/>
                  </a:moveTo>
                  <a:lnTo>
                    <a:pt x="525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27" name="Freeform 154"/>
            <p:cNvSpPr>
              <a:spLocks/>
            </p:cNvSpPr>
            <p:nvPr/>
          </p:nvSpPr>
          <p:spPr bwMode="auto">
            <a:xfrm>
              <a:off x="5221" y="1348"/>
              <a:ext cx="60" cy="502"/>
            </a:xfrm>
            <a:custGeom>
              <a:avLst/>
              <a:gdLst>
                <a:gd name="T0" fmla="*/ 0 w 60"/>
                <a:gd name="T1" fmla="*/ 0 h 502"/>
                <a:gd name="T2" fmla="*/ 60 w 60"/>
                <a:gd name="T3" fmla="*/ 0 h 502"/>
                <a:gd name="T4" fmla="*/ 60 w 60"/>
                <a:gd name="T5" fmla="*/ 502 h 502"/>
                <a:gd name="T6" fmla="*/ 0 w 60"/>
                <a:gd name="T7" fmla="*/ 502 h 5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502"/>
                <a:gd name="T14" fmla="*/ 60 w 60"/>
                <a:gd name="T15" fmla="*/ 502 h 5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502">
                  <a:moveTo>
                    <a:pt x="0" y="0"/>
                  </a:moveTo>
                  <a:lnTo>
                    <a:pt x="60" y="0"/>
                  </a:lnTo>
                  <a:lnTo>
                    <a:pt x="60" y="502"/>
                  </a:lnTo>
                  <a:lnTo>
                    <a:pt x="0" y="502"/>
                  </a:lnTo>
                </a:path>
              </a:pathLst>
            </a:cu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28" name="Rectangle 155"/>
            <p:cNvSpPr>
              <a:spLocks noChangeArrowheads="1"/>
            </p:cNvSpPr>
            <p:nvPr/>
          </p:nvSpPr>
          <p:spPr bwMode="auto">
            <a:xfrm>
              <a:off x="4003" y="115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73829" name="Rectangle 156"/>
            <p:cNvSpPr>
              <a:spLocks noChangeArrowheads="1"/>
            </p:cNvSpPr>
            <p:nvPr/>
          </p:nvSpPr>
          <p:spPr bwMode="auto">
            <a:xfrm>
              <a:off x="4003" y="140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73830" name="Rectangle 157"/>
            <p:cNvSpPr>
              <a:spLocks noChangeArrowheads="1"/>
            </p:cNvSpPr>
            <p:nvPr/>
          </p:nvSpPr>
          <p:spPr bwMode="auto">
            <a:xfrm>
              <a:off x="4003" y="1646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73831" name="Rectangle 158"/>
            <p:cNvSpPr>
              <a:spLocks noChangeArrowheads="1"/>
            </p:cNvSpPr>
            <p:nvPr/>
          </p:nvSpPr>
          <p:spPr bwMode="auto">
            <a:xfrm>
              <a:off x="4003" y="1885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73832" name="Rectangle 159"/>
            <p:cNvSpPr>
              <a:spLocks noChangeArrowheads="1"/>
            </p:cNvSpPr>
            <p:nvPr/>
          </p:nvSpPr>
          <p:spPr bwMode="auto">
            <a:xfrm>
              <a:off x="3848" y="179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73833" name="Rectangle 160"/>
            <p:cNvSpPr>
              <a:spLocks noChangeArrowheads="1"/>
            </p:cNvSpPr>
            <p:nvPr/>
          </p:nvSpPr>
          <p:spPr bwMode="auto">
            <a:xfrm>
              <a:off x="3884" y="978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CD </a:t>
              </a:r>
              <a:endParaRPr lang="en-US" altLang="fa-IR"/>
            </a:p>
          </p:txBody>
        </p:sp>
        <p:sp>
          <p:nvSpPr>
            <p:cNvPr id="73834" name="Rectangle 161"/>
            <p:cNvSpPr>
              <a:spLocks noChangeArrowheads="1"/>
            </p:cNvSpPr>
            <p:nvPr/>
          </p:nvSpPr>
          <p:spPr bwMode="auto">
            <a:xfrm>
              <a:off x="4887" y="79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73835" name="Rectangle 162"/>
            <p:cNvSpPr>
              <a:spLocks noChangeArrowheads="1"/>
            </p:cNvSpPr>
            <p:nvPr/>
          </p:nvSpPr>
          <p:spPr bwMode="auto">
            <a:xfrm>
              <a:off x="5304" y="1515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73836" name="Rectangle 163"/>
            <p:cNvSpPr>
              <a:spLocks noChangeArrowheads="1"/>
            </p:cNvSpPr>
            <p:nvPr/>
          </p:nvSpPr>
          <p:spPr bwMode="auto">
            <a:xfrm>
              <a:off x="4624" y="213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73837" name="Oval 164"/>
            <p:cNvSpPr>
              <a:spLocks noChangeArrowheads="1"/>
            </p:cNvSpPr>
            <p:nvPr/>
          </p:nvSpPr>
          <p:spPr bwMode="auto">
            <a:xfrm>
              <a:off x="4459" y="1888"/>
              <a:ext cx="181" cy="181"/>
            </a:xfrm>
            <a:prstGeom prst="ellipse">
              <a:avLst/>
            </a:prstGeom>
            <a:solidFill>
              <a:srgbClr val="FFFF99">
                <a:alpha val="30980"/>
              </a:srgbClr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73838" name="Oval 165"/>
            <p:cNvSpPr>
              <a:spLocks noChangeArrowheads="1"/>
            </p:cNvSpPr>
            <p:nvPr/>
          </p:nvSpPr>
          <p:spPr bwMode="auto">
            <a:xfrm>
              <a:off x="4967" y="1888"/>
              <a:ext cx="181" cy="181"/>
            </a:xfrm>
            <a:prstGeom prst="ellipse">
              <a:avLst/>
            </a:prstGeom>
            <a:solidFill>
              <a:srgbClr val="FFFF99">
                <a:alpha val="30980"/>
              </a:srgbClr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6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78" grpId="0" animBg="1"/>
      <p:bldP spid="1263679" grpId="0" animBg="1"/>
      <p:bldP spid="1263680" grpId="0" animBg="1"/>
      <p:bldP spid="1263681" grpId="0" animBg="1"/>
      <p:bldP spid="126368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4D91996-A656-4672-837A-38F3267F7E2B}" type="slidenum">
              <a:rPr lang="en-US" altLang="fa-IR" sz="1300" b="0" smtClean="0">
                <a:latin typeface="Arial" panose="020B0604020202020204" pitchFamily="34" charset="0"/>
              </a:rPr>
              <a:pPr/>
              <a:t>43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5-Variable K-Map</a:t>
            </a: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58925"/>
            <a:ext cx="7772400" cy="3968750"/>
          </a:xfr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2FBAC3-E0BF-43CD-84B9-5AF9EEB54D92}" type="slidenum">
              <a:rPr lang="en-US" altLang="fa-IR" sz="1300" b="0" smtClean="0">
                <a:latin typeface="Arial" panose="020B0604020202020204" pitchFamily="34" charset="0"/>
              </a:rPr>
              <a:pPr/>
              <a:t>44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5-Variable K-Map</a:t>
            </a:r>
          </a:p>
        </p:txBody>
      </p:sp>
      <p:pic>
        <p:nvPicPr>
          <p:cNvPr id="77828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501775"/>
            <a:ext cx="27876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98BCED-6D9E-4A3D-A001-528013E2CE22}" type="slidenum">
              <a:rPr lang="en-US" altLang="fa-IR" sz="1300" b="0" smtClean="0">
                <a:latin typeface="Arial" panose="020B0604020202020204" pitchFamily="34" charset="0"/>
              </a:rPr>
              <a:pPr/>
              <a:t>45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5-Variable K-Map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71550" y="5084763"/>
            <a:ext cx="31765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f(A,B,C,D,E)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m(2,5,7,8,10,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13,15,17,19,21,23,24,29 31)</a:t>
            </a:r>
          </a:p>
        </p:txBody>
      </p:sp>
      <p:pic>
        <p:nvPicPr>
          <p:cNvPr id="7987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58838"/>
            <a:ext cx="2809875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8742" name="Rectangle 6"/>
          <p:cNvSpPr>
            <a:spLocks noChangeArrowheads="1"/>
          </p:cNvSpPr>
          <p:nvPr/>
        </p:nvSpPr>
        <p:spPr bwMode="auto">
          <a:xfrm>
            <a:off x="5062538" y="5518150"/>
            <a:ext cx="327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= C E  +  A B' E  +  B C' D' E'  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+  A' C' D E'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5262563" y="798513"/>
            <a:ext cx="2809875" cy="3943350"/>
            <a:chOff x="3315" y="503"/>
            <a:chExt cx="1770" cy="2484"/>
          </a:xfrm>
        </p:grpSpPr>
        <p:sp>
          <p:nvSpPr>
            <p:cNvPr id="79880" name="AutoShape 9"/>
            <p:cNvSpPr>
              <a:spLocks noChangeAspect="1" noChangeArrowheads="1" noTextEdit="1"/>
            </p:cNvSpPr>
            <p:nvPr/>
          </p:nvSpPr>
          <p:spPr bwMode="auto">
            <a:xfrm>
              <a:off x="3315" y="517"/>
              <a:ext cx="1770" cy="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81" name="Freeform 11"/>
            <p:cNvSpPr>
              <a:spLocks/>
            </p:cNvSpPr>
            <p:nvPr/>
          </p:nvSpPr>
          <p:spPr bwMode="auto">
            <a:xfrm>
              <a:off x="3705" y="2303"/>
              <a:ext cx="390" cy="321"/>
            </a:xfrm>
            <a:custGeom>
              <a:avLst/>
              <a:gdLst>
                <a:gd name="T0" fmla="*/ 223 w 390"/>
                <a:gd name="T1" fmla="*/ 321 h 321"/>
                <a:gd name="T2" fmla="*/ 390 w 390"/>
                <a:gd name="T3" fmla="*/ 0 h 321"/>
                <a:gd name="T4" fmla="*/ 167 w 390"/>
                <a:gd name="T5" fmla="*/ 0 h 321"/>
                <a:gd name="T6" fmla="*/ 0 w 390"/>
                <a:gd name="T7" fmla="*/ 321 h 321"/>
                <a:gd name="T8" fmla="*/ 223 w 390"/>
                <a:gd name="T9" fmla="*/ 321 h 3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321"/>
                <a:gd name="T17" fmla="*/ 390 w 390"/>
                <a:gd name="T18" fmla="*/ 321 h 3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321">
                  <a:moveTo>
                    <a:pt x="223" y="321"/>
                  </a:moveTo>
                  <a:lnTo>
                    <a:pt x="390" y="0"/>
                  </a:lnTo>
                  <a:lnTo>
                    <a:pt x="167" y="0"/>
                  </a:lnTo>
                  <a:lnTo>
                    <a:pt x="0" y="321"/>
                  </a:lnTo>
                  <a:lnTo>
                    <a:pt x="223" y="321"/>
                  </a:lnTo>
                  <a:close/>
                </a:path>
              </a:pathLst>
            </a:custGeom>
            <a:solidFill>
              <a:srgbClr val="BD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82" name="Freeform 12"/>
            <p:cNvSpPr>
              <a:spLocks/>
            </p:cNvSpPr>
            <p:nvPr/>
          </p:nvSpPr>
          <p:spPr bwMode="auto">
            <a:xfrm>
              <a:off x="4444" y="1480"/>
              <a:ext cx="293" cy="153"/>
            </a:xfrm>
            <a:custGeom>
              <a:avLst/>
              <a:gdLst>
                <a:gd name="T0" fmla="*/ 84 w 293"/>
                <a:gd name="T1" fmla="*/ 0 h 153"/>
                <a:gd name="T2" fmla="*/ 293 w 293"/>
                <a:gd name="T3" fmla="*/ 0 h 153"/>
                <a:gd name="T4" fmla="*/ 223 w 293"/>
                <a:gd name="T5" fmla="*/ 153 h 153"/>
                <a:gd name="T6" fmla="*/ 0 w 293"/>
                <a:gd name="T7" fmla="*/ 153 h 153"/>
                <a:gd name="T8" fmla="*/ 84 w 293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3"/>
                <a:gd name="T16" fmla="*/ 0 h 153"/>
                <a:gd name="T17" fmla="*/ 293 w 293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3" h="153">
                  <a:moveTo>
                    <a:pt x="84" y="0"/>
                  </a:moveTo>
                  <a:lnTo>
                    <a:pt x="293" y="0"/>
                  </a:lnTo>
                  <a:lnTo>
                    <a:pt x="223" y="153"/>
                  </a:lnTo>
                  <a:lnTo>
                    <a:pt x="0" y="1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BD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83" name="Freeform 13"/>
            <p:cNvSpPr>
              <a:spLocks/>
            </p:cNvSpPr>
            <p:nvPr/>
          </p:nvSpPr>
          <p:spPr bwMode="auto">
            <a:xfrm>
              <a:off x="3952" y="1040"/>
              <a:ext cx="697" cy="1619"/>
            </a:xfrm>
            <a:custGeom>
              <a:avLst/>
              <a:gdLst>
                <a:gd name="T0" fmla="*/ 697 w 697"/>
                <a:gd name="T1" fmla="*/ 0 h 1619"/>
                <a:gd name="T2" fmla="*/ 697 w 697"/>
                <a:gd name="T3" fmla="*/ 1242 h 1619"/>
                <a:gd name="T4" fmla="*/ 502 w 697"/>
                <a:gd name="T5" fmla="*/ 1619 h 1619"/>
                <a:gd name="T6" fmla="*/ 0 w 697"/>
                <a:gd name="T7" fmla="*/ 1619 h 1619"/>
                <a:gd name="T8" fmla="*/ 14 w 697"/>
                <a:gd name="T9" fmla="*/ 377 h 1619"/>
                <a:gd name="T10" fmla="*/ 209 w 697"/>
                <a:gd name="T11" fmla="*/ 0 h 1619"/>
                <a:gd name="T12" fmla="*/ 697 w 697"/>
                <a:gd name="T13" fmla="*/ 0 h 16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7"/>
                <a:gd name="T22" fmla="*/ 0 h 1619"/>
                <a:gd name="T23" fmla="*/ 697 w 697"/>
                <a:gd name="T24" fmla="*/ 1619 h 16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7" h="1619">
                  <a:moveTo>
                    <a:pt x="697" y="0"/>
                  </a:moveTo>
                  <a:lnTo>
                    <a:pt x="697" y="1242"/>
                  </a:lnTo>
                  <a:lnTo>
                    <a:pt x="502" y="1619"/>
                  </a:lnTo>
                  <a:lnTo>
                    <a:pt x="0" y="1619"/>
                  </a:lnTo>
                  <a:lnTo>
                    <a:pt x="14" y="377"/>
                  </a:lnTo>
                  <a:lnTo>
                    <a:pt x="209" y="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BD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84" name="Freeform 14"/>
            <p:cNvSpPr>
              <a:spLocks/>
            </p:cNvSpPr>
            <p:nvPr/>
          </p:nvSpPr>
          <p:spPr bwMode="auto">
            <a:xfrm>
              <a:off x="4706" y="824"/>
              <a:ext cx="306" cy="1409"/>
            </a:xfrm>
            <a:custGeom>
              <a:avLst/>
              <a:gdLst>
                <a:gd name="T0" fmla="*/ 306 w 306"/>
                <a:gd name="T1" fmla="*/ 0 h 1409"/>
                <a:gd name="T2" fmla="*/ 292 w 306"/>
                <a:gd name="T3" fmla="*/ 1242 h 1409"/>
                <a:gd name="T4" fmla="*/ 209 w 306"/>
                <a:gd name="T5" fmla="*/ 1409 h 1409"/>
                <a:gd name="T6" fmla="*/ 0 w 306"/>
                <a:gd name="T7" fmla="*/ 1409 h 1409"/>
                <a:gd name="T8" fmla="*/ 28 w 306"/>
                <a:gd name="T9" fmla="*/ 167 h 1409"/>
                <a:gd name="T10" fmla="*/ 97 w 306"/>
                <a:gd name="T11" fmla="*/ 0 h 1409"/>
                <a:gd name="T12" fmla="*/ 306 w 306"/>
                <a:gd name="T13" fmla="*/ 0 h 1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409"/>
                <a:gd name="T23" fmla="*/ 306 w 306"/>
                <a:gd name="T24" fmla="*/ 1409 h 14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409">
                  <a:moveTo>
                    <a:pt x="306" y="0"/>
                  </a:moveTo>
                  <a:lnTo>
                    <a:pt x="292" y="1242"/>
                  </a:lnTo>
                  <a:lnTo>
                    <a:pt x="209" y="1409"/>
                  </a:lnTo>
                  <a:lnTo>
                    <a:pt x="0" y="1409"/>
                  </a:lnTo>
                  <a:lnTo>
                    <a:pt x="28" y="167"/>
                  </a:lnTo>
                  <a:lnTo>
                    <a:pt x="97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BDD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85" name="Line 15"/>
            <p:cNvSpPr>
              <a:spLocks noChangeShapeType="1"/>
            </p:cNvSpPr>
            <p:nvPr/>
          </p:nvSpPr>
          <p:spPr bwMode="auto">
            <a:xfrm flipV="1">
              <a:off x="4150" y="1047"/>
              <a:ext cx="14" cy="12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86" name="Line 16"/>
            <p:cNvSpPr>
              <a:spLocks noChangeShapeType="1"/>
            </p:cNvSpPr>
            <p:nvPr/>
          </p:nvSpPr>
          <p:spPr bwMode="auto">
            <a:xfrm flipH="1">
              <a:off x="4639" y="1047"/>
              <a:ext cx="14" cy="12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87" name="Line 17"/>
            <p:cNvSpPr>
              <a:spLocks noChangeShapeType="1"/>
            </p:cNvSpPr>
            <p:nvPr/>
          </p:nvSpPr>
          <p:spPr bwMode="auto">
            <a:xfrm>
              <a:off x="3970" y="810"/>
              <a:ext cx="11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88" name="Line 18"/>
            <p:cNvSpPr>
              <a:spLocks noChangeShapeType="1"/>
            </p:cNvSpPr>
            <p:nvPr/>
          </p:nvSpPr>
          <p:spPr bwMode="auto">
            <a:xfrm>
              <a:off x="3538" y="1675"/>
              <a:ext cx="110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89" name="Line 19"/>
            <p:cNvSpPr>
              <a:spLocks noChangeShapeType="1"/>
            </p:cNvSpPr>
            <p:nvPr/>
          </p:nvSpPr>
          <p:spPr bwMode="auto">
            <a:xfrm flipH="1">
              <a:off x="4653" y="810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0" name="Line 20"/>
            <p:cNvSpPr>
              <a:spLocks noChangeShapeType="1"/>
            </p:cNvSpPr>
            <p:nvPr/>
          </p:nvSpPr>
          <p:spPr bwMode="auto">
            <a:xfrm flipH="1">
              <a:off x="3538" y="810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1" name="Line 21"/>
            <p:cNvSpPr>
              <a:spLocks noChangeShapeType="1"/>
            </p:cNvSpPr>
            <p:nvPr/>
          </p:nvSpPr>
          <p:spPr bwMode="auto">
            <a:xfrm flipH="1">
              <a:off x="4068" y="810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2" name="Line 22"/>
            <p:cNvSpPr>
              <a:spLocks noChangeShapeType="1"/>
            </p:cNvSpPr>
            <p:nvPr/>
          </p:nvSpPr>
          <p:spPr bwMode="auto">
            <a:xfrm flipH="1">
              <a:off x="4374" y="810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3" name="Line 23"/>
            <p:cNvSpPr>
              <a:spLocks noChangeShapeType="1"/>
            </p:cNvSpPr>
            <p:nvPr/>
          </p:nvSpPr>
          <p:spPr bwMode="auto">
            <a:xfrm flipH="1">
              <a:off x="3789" y="810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4" name="Line 24"/>
            <p:cNvSpPr>
              <a:spLocks noChangeShapeType="1"/>
            </p:cNvSpPr>
            <p:nvPr/>
          </p:nvSpPr>
          <p:spPr bwMode="auto">
            <a:xfrm>
              <a:off x="3761" y="1243"/>
              <a:ext cx="108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5" name="Line 25"/>
            <p:cNvSpPr>
              <a:spLocks noChangeShapeType="1"/>
            </p:cNvSpPr>
            <p:nvPr/>
          </p:nvSpPr>
          <p:spPr bwMode="auto">
            <a:xfrm>
              <a:off x="3872" y="1019"/>
              <a:ext cx="110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6" name="Line 26"/>
            <p:cNvSpPr>
              <a:spLocks noChangeShapeType="1"/>
            </p:cNvSpPr>
            <p:nvPr/>
          </p:nvSpPr>
          <p:spPr bwMode="auto">
            <a:xfrm>
              <a:off x="3649" y="1452"/>
              <a:ext cx="110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7" name="Line 27"/>
            <p:cNvSpPr>
              <a:spLocks noChangeShapeType="1"/>
            </p:cNvSpPr>
            <p:nvPr/>
          </p:nvSpPr>
          <p:spPr bwMode="auto">
            <a:xfrm flipH="1" flipV="1">
              <a:off x="3803" y="629"/>
              <a:ext cx="153" cy="18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8" name="Line 28"/>
            <p:cNvSpPr>
              <a:spLocks noChangeShapeType="1"/>
            </p:cNvSpPr>
            <p:nvPr/>
          </p:nvSpPr>
          <p:spPr bwMode="auto">
            <a:xfrm>
              <a:off x="3956" y="2038"/>
              <a:ext cx="11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899" name="Line 29"/>
            <p:cNvSpPr>
              <a:spLocks noChangeShapeType="1"/>
            </p:cNvSpPr>
            <p:nvPr/>
          </p:nvSpPr>
          <p:spPr bwMode="auto">
            <a:xfrm>
              <a:off x="3524" y="2903"/>
              <a:ext cx="111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0" name="Line 30"/>
            <p:cNvSpPr>
              <a:spLocks noChangeShapeType="1"/>
            </p:cNvSpPr>
            <p:nvPr/>
          </p:nvSpPr>
          <p:spPr bwMode="auto">
            <a:xfrm flipH="1">
              <a:off x="4639" y="2038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1" name="Line 31"/>
            <p:cNvSpPr>
              <a:spLocks noChangeShapeType="1"/>
            </p:cNvSpPr>
            <p:nvPr/>
          </p:nvSpPr>
          <p:spPr bwMode="auto">
            <a:xfrm flipH="1">
              <a:off x="3524" y="2038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2" name="Line 32"/>
            <p:cNvSpPr>
              <a:spLocks noChangeShapeType="1"/>
            </p:cNvSpPr>
            <p:nvPr/>
          </p:nvSpPr>
          <p:spPr bwMode="auto">
            <a:xfrm flipH="1">
              <a:off x="4054" y="2038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3" name="Line 33"/>
            <p:cNvSpPr>
              <a:spLocks noChangeShapeType="1"/>
            </p:cNvSpPr>
            <p:nvPr/>
          </p:nvSpPr>
          <p:spPr bwMode="auto">
            <a:xfrm flipH="1">
              <a:off x="4360" y="2038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4" name="Line 34"/>
            <p:cNvSpPr>
              <a:spLocks noChangeShapeType="1"/>
            </p:cNvSpPr>
            <p:nvPr/>
          </p:nvSpPr>
          <p:spPr bwMode="auto">
            <a:xfrm flipH="1">
              <a:off x="3789" y="2038"/>
              <a:ext cx="432" cy="8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5" name="Line 35"/>
            <p:cNvSpPr>
              <a:spLocks noChangeShapeType="1"/>
            </p:cNvSpPr>
            <p:nvPr/>
          </p:nvSpPr>
          <p:spPr bwMode="auto">
            <a:xfrm>
              <a:off x="3747" y="2471"/>
              <a:ext cx="110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6" name="Line 36"/>
            <p:cNvSpPr>
              <a:spLocks noChangeShapeType="1"/>
            </p:cNvSpPr>
            <p:nvPr/>
          </p:nvSpPr>
          <p:spPr bwMode="auto">
            <a:xfrm>
              <a:off x="3859" y="2261"/>
              <a:ext cx="110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7" name="Line 37"/>
            <p:cNvSpPr>
              <a:spLocks noChangeShapeType="1"/>
            </p:cNvSpPr>
            <p:nvPr/>
          </p:nvSpPr>
          <p:spPr bwMode="auto">
            <a:xfrm>
              <a:off x="3636" y="2694"/>
              <a:ext cx="110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8" name="Line 38"/>
            <p:cNvSpPr>
              <a:spLocks noChangeShapeType="1"/>
            </p:cNvSpPr>
            <p:nvPr/>
          </p:nvSpPr>
          <p:spPr bwMode="auto">
            <a:xfrm flipH="1" flipV="1">
              <a:off x="3789" y="1871"/>
              <a:ext cx="167" cy="16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09" name="Line 39"/>
            <p:cNvSpPr>
              <a:spLocks noChangeShapeType="1"/>
            </p:cNvSpPr>
            <p:nvPr/>
          </p:nvSpPr>
          <p:spPr bwMode="auto">
            <a:xfrm flipH="1">
              <a:off x="4458" y="1047"/>
              <a:ext cx="195" cy="3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0" name="Line 40"/>
            <p:cNvSpPr>
              <a:spLocks noChangeShapeType="1"/>
            </p:cNvSpPr>
            <p:nvPr/>
          </p:nvSpPr>
          <p:spPr bwMode="auto">
            <a:xfrm flipH="1">
              <a:off x="3956" y="1424"/>
              <a:ext cx="50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1" name="Line 41"/>
            <p:cNvSpPr>
              <a:spLocks noChangeShapeType="1"/>
            </p:cNvSpPr>
            <p:nvPr/>
          </p:nvSpPr>
          <p:spPr bwMode="auto">
            <a:xfrm>
              <a:off x="4151" y="1047"/>
              <a:ext cx="50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2" name="Line 42"/>
            <p:cNvSpPr>
              <a:spLocks noChangeShapeType="1"/>
            </p:cNvSpPr>
            <p:nvPr/>
          </p:nvSpPr>
          <p:spPr bwMode="auto">
            <a:xfrm flipV="1">
              <a:off x="3956" y="1047"/>
              <a:ext cx="195" cy="3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3" name="Line 43"/>
            <p:cNvSpPr>
              <a:spLocks noChangeShapeType="1"/>
            </p:cNvSpPr>
            <p:nvPr/>
          </p:nvSpPr>
          <p:spPr bwMode="auto">
            <a:xfrm flipH="1">
              <a:off x="4444" y="2275"/>
              <a:ext cx="195" cy="39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4" name="Line 44"/>
            <p:cNvSpPr>
              <a:spLocks noChangeShapeType="1"/>
            </p:cNvSpPr>
            <p:nvPr/>
          </p:nvSpPr>
          <p:spPr bwMode="auto">
            <a:xfrm flipH="1">
              <a:off x="3942" y="2666"/>
              <a:ext cx="50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5" name="Line 45"/>
            <p:cNvSpPr>
              <a:spLocks noChangeShapeType="1"/>
            </p:cNvSpPr>
            <p:nvPr/>
          </p:nvSpPr>
          <p:spPr bwMode="auto">
            <a:xfrm>
              <a:off x="4137" y="2275"/>
              <a:ext cx="50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6" name="Line 46"/>
            <p:cNvSpPr>
              <a:spLocks noChangeShapeType="1"/>
            </p:cNvSpPr>
            <p:nvPr/>
          </p:nvSpPr>
          <p:spPr bwMode="auto">
            <a:xfrm flipV="1">
              <a:off x="3942" y="2275"/>
              <a:ext cx="195" cy="39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7" name="Line 47"/>
            <p:cNvSpPr>
              <a:spLocks noChangeShapeType="1"/>
            </p:cNvSpPr>
            <p:nvPr/>
          </p:nvSpPr>
          <p:spPr bwMode="auto">
            <a:xfrm>
              <a:off x="3956" y="1410"/>
              <a:ext cx="1" cy="125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8" name="Line 48"/>
            <p:cNvSpPr>
              <a:spLocks noChangeShapeType="1"/>
            </p:cNvSpPr>
            <p:nvPr/>
          </p:nvSpPr>
          <p:spPr bwMode="auto">
            <a:xfrm>
              <a:off x="4458" y="1424"/>
              <a:ext cx="1" cy="1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19" name="Line 49"/>
            <p:cNvSpPr>
              <a:spLocks noChangeShapeType="1"/>
            </p:cNvSpPr>
            <p:nvPr/>
          </p:nvSpPr>
          <p:spPr bwMode="auto">
            <a:xfrm flipH="1">
              <a:off x="4946" y="824"/>
              <a:ext cx="83" cy="16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0" name="Line 50"/>
            <p:cNvSpPr>
              <a:spLocks noChangeShapeType="1"/>
            </p:cNvSpPr>
            <p:nvPr/>
          </p:nvSpPr>
          <p:spPr bwMode="auto">
            <a:xfrm flipH="1">
              <a:off x="4737" y="991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1" name="Line 51"/>
            <p:cNvSpPr>
              <a:spLocks noChangeShapeType="1"/>
            </p:cNvSpPr>
            <p:nvPr/>
          </p:nvSpPr>
          <p:spPr bwMode="auto">
            <a:xfrm>
              <a:off x="4820" y="824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2" name="Line 52"/>
            <p:cNvSpPr>
              <a:spLocks noChangeShapeType="1"/>
            </p:cNvSpPr>
            <p:nvPr/>
          </p:nvSpPr>
          <p:spPr bwMode="auto">
            <a:xfrm flipV="1">
              <a:off x="4737" y="824"/>
              <a:ext cx="83" cy="16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3" name="Line 53"/>
            <p:cNvSpPr>
              <a:spLocks noChangeShapeType="1"/>
            </p:cNvSpPr>
            <p:nvPr/>
          </p:nvSpPr>
          <p:spPr bwMode="auto">
            <a:xfrm flipH="1">
              <a:off x="4932" y="2066"/>
              <a:ext cx="83" cy="16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4" name="Line 54"/>
            <p:cNvSpPr>
              <a:spLocks noChangeShapeType="1"/>
            </p:cNvSpPr>
            <p:nvPr/>
          </p:nvSpPr>
          <p:spPr bwMode="auto">
            <a:xfrm flipH="1">
              <a:off x="4737" y="2233"/>
              <a:ext cx="1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5" name="Line 55"/>
            <p:cNvSpPr>
              <a:spLocks noChangeShapeType="1"/>
            </p:cNvSpPr>
            <p:nvPr/>
          </p:nvSpPr>
          <p:spPr bwMode="auto">
            <a:xfrm>
              <a:off x="4806" y="2066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6" name="Line 56"/>
            <p:cNvSpPr>
              <a:spLocks noChangeShapeType="1"/>
            </p:cNvSpPr>
            <p:nvPr/>
          </p:nvSpPr>
          <p:spPr bwMode="auto">
            <a:xfrm flipV="1">
              <a:off x="4737" y="2066"/>
              <a:ext cx="69" cy="16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7" name="Line 57"/>
            <p:cNvSpPr>
              <a:spLocks noChangeShapeType="1"/>
            </p:cNvSpPr>
            <p:nvPr/>
          </p:nvSpPr>
          <p:spPr bwMode="auto">
            <a:xfrm>
              <a:off x="4737" y="991"/>
              <a:ext cx="1" cy="1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8" name="Line 58"/>
            <p:cNvSpPr>
              <a:spLocks noChangeShapeType="1"/>
            </p:cNvSpPr>
            <p:nvPr/>
          </p:nvSpPr>
          <p:spPr bwMode="auto">
            <a:xfrm>
              <a:off x="4946" y="991"/>
              <a:ext cx="1" cy="1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29" name="Line 59"/>
            <p:cNvSpPr>
              <a:spLocks noChangeShapeType="1"/>
            </p:cNvSpPr>
            <p:nvPr/>
          </p:nvSpPr>
          <p:spPr bwMode="auto">
            <a:xfrm flipH="1">
              <a:off x="5015" y="824"/>
              <a:ext cx="14" cy="1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30" name="Line 60"/>
            <p:cNvSpPr>
              <a:spLocks noChangeShapeType="1"/>
            </p:cNvSpPr>
            <p:nvPr/>
          </p:nvSpPr>
          <p:spPr bwMode="auto">
            <a:xfrm>
              <a:off x="4820" y="824"/>
              <a:ext cx="1" cy="1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31" name="Line 61"/>
            <p:cNvSpPr>
              <a:spLocks noChangeShapeType="1"/>
            </p:cNvSpPr>
            <p:nvPr/>
          </p:nvSpPr>
          <p:spPr bwMode="auto">
            <a:xfrm>
              <a:off x="4486" y="1480"/>
              <a:ext cx="29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32" name="Line 62"/>
            <p:cNvSpPr>
              <a:spLocks noChangeShapeType="1"/>
            </p:cNvSpPr>
            <p:nvPr/>
          </p:nvSpPr>
          <p:spPr bwMode="auto">
            <a:xfrm>
              <a:off x="4416" y="1633"/>
              <a:ext cx="29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33" name="Line 63"/>
            <p:cNvSpPr>
              <a:spLocks noChangeShapeType="1"/>
            </p:cNvSpPr>
            <p:nvPr/>
          </p:nvSpPr>
          <p:spPr bwMode="auto">
            <a:xfrm flipH="1">
              <a:off x="4402" y="1480"/>
              <a:ext cx="84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34" name="Line 64"/>
            <p:cNvSpPr>
              <a:spLocks noChangeShapeType="1"/>
            </p:cNvSpPr>
            <p:nvPr/>
          </p:nvSpPr>
          <p:spPr bwMode="auto">
            <a:xfrm>
              <a:off x="3622" y="1480"/>
              <a:ext cx="22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35" name="Line 65"/>
            <p:cNvSpPr>
              <a:spLocks noChangeShapeType="1"/>
            </p:cNvSpPr>
            <p:nvPr/>
          </p:nvSpPr>
          <p:spPr bwMode="auto">
            <a:xfrm>
              <a:off x="3524" y="1633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36" name="Freeform 66"/>
            <p:cNvSpPr>
              <a:spLocks/>
            </p:cNvSpPr>
            <p:nvPr/>
          </p:nvSpPr>
          <p:spPr bwMode="auto">
            <a:xfrm>
              <a:off x="3560" y="1480"/>
              <a:ext cx="279" cy="153"/>
            </a:xfrm>
            <a:custGeom>
              <a:avLst/>
              <a:gdLst>
                <a:gd name="T0" fmla="*/ 279 w 279"/>
                <a:gd name="T1" fmla="*/ 0 h 153"/>
                <a:gd name="T2" fmla="*/ 209 w 279"/>
                <a:gd name="T3" fmla="*/ 153 h 153"/>
                <a:gd name="T4" fmla="*/ 0 w 279"/>
                <a:gd name="T5" fmla="*/ 153 h 153"/>
                <a:gd name="T6" fmla="*/ 70 w 279"/>
                <a:gd name="T7" fmla="*/ 0 h 153"/>
                <a:gd name="T8" fmla="*/ 279 w 279"/>
                <a:gd name="T9" fmla="*/ 0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153"/>
                <a:gd name="T17" fmla="*/ 279 w 279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153">
                  <a:moveTo>
                    <a:pt x="279" y="0"/>
                  </a:moveTo>
                  <a:lnTo>
                    <a:pt x="209" y="153"/>
                  </a:lnTo>
                  <a:lnTo>
                    <a:pt x="0" y="153"/>
                  </a:lnTo>
                  <a:lnTo>
                    <a:pt x="70" y="0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hlink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9937" name="Line 67"/>
            <p:cNvSpPr>
              <a:spLocks noChangeShapeType="1"/>
            </p:cNvSpPr>
            <p:nvPr/>
          </p:nvSpPr>
          <p:spPr bwMode="auto">
            <a:xfrm flipH="1">
              <a:off x="3705" y="2303"/>
              <a:ext cx="167" cy="3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38" name="Line 68"/>
            <p:cNvSpPr>
              <a:spLocks noChangeShapeType="1"/>
            </p:cNvSpPr>
            <p:nvPr/>
          </p:nvSpPr>
          <p:spPr bwMode="auto">
            <a:xfrm>
              <a:off x="3705" y="2624"/>
              <a:ext cx="44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39" name="Line 69"/>
            <p:cNvSpPr>
              <a:spLocks noChangeShapeType="1"/>
            </p:cNvSpPr>
            <p:nvPr/>
          </p:nvSpPr>
          <p:spPr bwMode="auto">
            <a:xfrm flipH="1">
              <a:off x="3872" y="2303"/>
              <a:ext cx="43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40" name="Line 70"/>
            <p:cNvSpPr>
              <a:spLocks noChangeShapeType="1"/>
            </p:cNvSpPr>
            <p:nvPr/>
          </p:nvSpPr>
          <p:spPr bwMode="auto">
            <a:xfrm flipV="1">
              <a:off x="4151" y="2303"/>
              <a:ext cx="154" cy="32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9941" name="Rectangle 71"/>
            <p:cNvSpPr>
              <a:spLocks noChangeArrowheads="1"/>
            </p:cNvSpPr>
            <p:nvPr/>
          </p:nvSpPr>
          <p:spPr bwMode="auto">
            <a:xfrm>
              <a:off x="3859" y="503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BC </a:t>
              </a:r>
              <a:endParaRPr lang="en-US" altLang="fa-IR"/>
            </a:p>
          </p:txBody>
        </p:sp>
        <p:sp>
          <p:nvSpPr>
            <p:cNvPr id="79942" name="Rectangle 72"/>
            <p:cNvSpPr>
              <a:spLocks noChangeArrowheads="1"/>
            </p:cNvSpPr>
            <p:nvPr/>
          </p:nvSpPr>
          <p:spPr bwMode="auto">
            <a:xfrm>
              <a:off x="3649" y="642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DE </a:t>
              </a:r>
              <a:endParaRPr lang="en-US" altLang="fa-IR"/>
            </a:p>
          </p:txBody>
        </p:sp>
        <p:sp>
          <p:nvSpPr>
            <p:cNvPr id="79943" name="Rectangle 73"/>
            <p:cNvSpPr>
              <a:spLocks noChangeArrowheads="1"/>
            </p:cNvSpPr>
            <p:nvPr/>
          </p:nvSpPr>
          <p:spPr bwMode="auto">
            <a:xfrm>
              <a:off x="4026" y="62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79944" name="Rectangle 74"/>
            <p:cNvSpPr>
              <a:spLocks noChangeArrowheads="1"/>
            </p:cNvSpPr>
            <p:nvPr/>
          </p:nvSpPr>
          <p:spPr bwMode="auto">
            <a:xfrm>
              <a:off x="4277" y="62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79945" name="Rectangle 75"/>
            <p:cNvSpPr>
              <a:spLocks noChangeArrowheads="1"/>
            </p:cNvSpPr>
            <p:nvPr/>
          </p:nvSpPr>
          <p:spPr bwMode="auto">
            <a:xfrm>
              <a:off x="4597" y="62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79946" name="Rectangle 76"/>
            <p:cNvSpPr>
              <a:spLocks noChangeArrowheads="1"/>
            </p:cNvSpPr>
            <p:nvPr/>
          </p:nvSpPr>
          <p:spPr bwMode="auto">
            <a:xfrm>
              <a:off x="4890" y="62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79947" name="Rectangle 77"/>
            <p:cNvSpPr>
              <a:spLocks noChangeArrowheads="1"/>
            </p:cNvSpPr>
            <p:nvPr/>
          </p:nvSpPr>
          <p:spPr bwMode="auto">
            <a:xfrm>
              <a:off x="3761" y="796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79948" name="Rectangle 78"/>
            <p:cNvSpPr>
              <a:spLocks noChangeArrowheads="1"/>
            </p:cNvSpPr>
            <p:nvPr/>
          </p:nvSpPr>
          <p:spPr bwMode="auto">
            <a:xfrm>
              <a:off x="3649" y="103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79949" name="Rectangle 79"/>
            <p:cNvSpPr>
              <a:spLocks noChangeArrowheads="1"/>
            </p:cNvSpPr>
            <p:nvPr/>
          </p:nvSpPr>
          <p:spPr bwMode="auto">
            <a:xfrm>
              <a:off x="3538" y="122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79950" name="Rectangle 80"/>
            <p:cNvSpPr>
              <a:spLocks noChangeArrowheads="1"/>
            </p:cNvSpPr>
            <p:nvPr/>
          </p:nvSpPr>
          <p:spPr bwMode="auto">
            <a:xfrm>
              <a:off x="3440" y="145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79951" name="Rectangle 81"/>
            <p:cNvSpPr>
              <a:spLocks noChangeArrowheads="1"/>
            </p:cNvSpPr>
            <p:nvPr/>
          </p:nvSpPr>
          <p:spPr bwMode="auto">
            <a:xfrm>
              <a:off x="3315" y="796"/>
              <a:ext cx="23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A=0 </a:t>
              </a:r>
              <a:endParaRPr lang="en-US" altLang="fa-IR"/>
            </a:p>
          </p:txBody>
        </p:sp>
        <p:sp>
          <p:nvSpPr>
            <p:cNvPr id="79952" name="Rectangle 82"/>
            <p:cNvSpPr>
              <a:spLocks noChangeArrowheads="1"/>
            </p:cNvSpPr>
            <p:nvPr/>
          </p:nvSpPr>
          <p:spPr bwMode="auto">
            <a:xfrm>
              <a:off x="3859" y="1759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BC </a:t>
              </a:r>
              <a:endParaRPr lang="en-US" altLang="fa-IR"/>
            </a:p>
          </p:txBody>
        </p:sp>
        <p:sp>
          <p:nvSpPr>
            <p:cNvPr id="79953" name="Rectangle 83"/>
            <p:cNvSpPr>
              <a:spLocks noChangeArrowheads="1"/>
            </p:cNvSpPr>
            <p:nvPr/>
          </p:nvSpPr>
          <p:spPr bwMode="auto">
            <a:xfrm>
              <a:off x="3649" y="1898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DE </a:t>
              </a:r>
              <a:endParaRPr lang="en-US" altLang="fa-IR"/>
            </a:p>
          </p:txBody>
        </p:sp>
        <p:sp>
          <p:nvSpPr>
            <p:cNvPr id="79954" name="Rectangle 84"/>
            <p:cNvSpPr>
              <a:spLocks noChangeArrowheads="1"/>
            </p:cNvSpPr>
            <p:nvPr/>
          </p:nvSpPr>
          <p:spPr bwMode="auto">
            <a:xfrm>
              <a:off x="4026" y="188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79955" name="Rectangle 85"/>
            <p:cNvSpPr>
              <a:spLocks noChangeArrowheads="1"/>
            </p:cNvSpPr>
            <p:nvPr/>
          </p:nvSpPr>
          <p:spPr bwMode="auto">
            <a:xfrm>
              <a:off x="4277" y="188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79956" name="Rectangle 86"/>
            <p:cNvSpPr>
              <a:spLocks noChangeArrowheads="1"/>
            </p:cNvSpPr>
            <p:nvPr/>
          </p:nvSpPr>
          <p:spPr bwMode="auto">
            <a:xfrm>
              <a:off x="4597" y="188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79957" name="Rectangle 87"/>
            <p:cNvSpPr>
              <a:spLocks noChangeArrowheads="1"/>
            </p:cNvSpPr>
            <p:nvPr/>
          </p:nvSpPr>
          <p:spPr bwMode="auto">
            <a:xfrm>
              <a:off x="4890" y="188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79958" name="Rectangle 88"/>
            <p:cNvSpPr>
              <a:spLocks noChangeArrowheads="1"/>
            </p:cNvSpPr>
            <p:nvPr/>
          </p:nvSpPr>
          <p:spPr bwMode="auto">
            <a:xfrm>
              <a:off x="3761" y="205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79959" name="Rectangle 89"/>
            <p:cNvSpPr>
              <a:spLocks noChangeArrowheads="1"/>
            </p:cNvSpPr>
            <p:nvPr/>
          </p:nvSpPr>
          <p:spPr bwMode="auto">
            <a:xfrm>
              <a:off x="3649" y="2289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79960" name="Rectangle 90"/>
            <p:cNvSpPr>
              <a:spLocks noChangeArrowheads="1"/>
            </p:cNvSpPr>
            <p:nvPr/>
          </p:nvSpPr>
          <p:spPr bwMode="auto">
            <a:xfrm>
              <a:off x="3538" y="248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79961" name="Rectangle 91"/>
            <p:cNvSpPr>
              <a:spLocks noChangeArrowheads="1"/>
            </p:cNvSpPr>
            <p:nvPr/>
          </p:nvSpPr>
          <p:spPr bwMode="auto">
            <a:xfrm>
              <a:off x="3426" y="270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79962" name="Rectangle 92"/>
            <p:cNvSpPr>
              <a:spLocks noChangeArrowheads="1"/>
            </p:cNvSpPr>
            <p:nvPr/>
          </p:nvSpPr>
          <p:spPr bwMode="auto">
            <a:xfrm>
              <a:off x="3315" y="2052"/>
              <a:ext cx="23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A=1 </a:t>
              </a:r>
              <a:endParaRPr lang="en-US" altLang="fa-IR"/>
            </a:p>
          </p:txBody>
        </p:sp>
        <p:sp>
          <p:nvSpPr>
            <p:cNvPr id="79963" name="Rectangle 93"/>
            <p:cNvSpPr>
              <a:spLocks noChangeArrowheads="1"/>
            </p:cNvSpPr>
            <p:nvPr/>
          </p:nvSpPr>
          <p:spPr bwMode="auto">
            <a:xfrm>
              <a:off x="4165" y="101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64" name="Rectangle 94"/>
            <p:cNvSpPr>
              <a:spLocks noChangeArrowheads="1"/>
            </p:cNvSpPr>
            <p:nvPr/>
          </p:nvSpPr>
          <p:spPr bwMode="auto">
            <a:xfrm>
              <a:off x="4486" y="101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65" name="Rectangle 95"/>
            <p:cNvSpPr>
              <a:spLocks noChangeArrowheads="1"/>
            </p:cNvSpPr>
            <p:nvPr/>
          </p:nvSpPr>
          <p:spPr bwMode="auto">
            <a:xfrm>
              <a:off x="4848" y="81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66" name="Rectangle 96"/>
            <p:cNvSpPr>
              <a:spLocks noChangeArrowheads="1"/>
            </p:cNvSpPr>
            <p:nvPr/>
          </p:nvSpPr>
          <p:spPr bwMode="auto">
            <a:xfrm>
              <a:off x="3691" y="143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67" name="Rectangle 97"/>
            <p:cNvSpPr>
              <a:spLocks noChangeArrowheads="1"/>
            </p:cNvSpPr>
            <p:nvPr/>
          </p:nvSpPr>
          <p:spPr bwMode="auto">
            <a:xfrm>
              <a:off x="4068" y="122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68" name="Rectangle 98"/>
            <p:cNvSpPr>
              <a:spLocks noChangeArrowheads="1"/>
            </p:cNvSpPr>
            <p:nvPr/>
          </p:nvSpPr>
          <p:spPr bwMode="auto">
            <a:xfrm>
              <a:off x="4374" y="124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69" name="Rectangle 99"/>
            <p:cNvSpPr>
              <a:spLocks noChangeArrowheads="1"/>
            </p:cNvSpPr>
            <p:nvPr/>
          </p:nvSpPr>
          <p:spPr bwMode="auto">
            <a:xfrm>
              <a:off x="4514" y="145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70" name="Rectangle 100"/>
            <p:cNvSpPr>
              <a:spLocks noChangeArrowheads="1"/>
            </p:cNvSpPr>
            <p:nvPr/>
          </p:nvSpPr>
          <p:spPr bwMode="auto">
            <a:xfrm>
              <a:off x="4834" y="205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71" name="Rectangle 101"/>
            <p:cNvSpPr>
              <a:spLocks noChangeArrowheads="1"/>
            </p:cNvSpPr>
            <p:nvPr/>
          </p:nvSpPr>
          <p:spPr bwMode="auto">
            <a:xfrm>
              <a:off x="3886" y="227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72" name="Rectangle 102"/>
            <p:cNvSpPr>
              <a:spLocks noChangeArrowheads="1"/>
            </p:cNvSpPr>
            <p:nvPr/>
          </p:nvSpPr>
          <p:spPr bwMode="auto">
            <a:xfrm>
              <a:off x="4151" y="226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73" name="Rectangle 103"/>
            <p:cNvSpPr>
              <a:spLocks noChangeArrowheads="1"/>
            </p:cNvSpPr>
            <p:nvPr/>
          </p:nvSpPr>
          <p:spPr bwMode="auto">
            <a:xfrm>
              <a:off x="4430" y="227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74" name="Rectangle 104"/>
            <p:cNvSpPr>
              <a:spLocks noChangeArrowheads="1"/>
            </p:cNvSpPr>
            <p:nvPr/>
          </p:nvSpPr>
          <p:spPr bwMode="auto">
            <a:xfrm>
              <a:off x="3789" y="247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75" name="Rectangle 105"/>
            <p:cNvSpPr>
              <a:spLocks noChangeArrowheads="1"/>
            </p:cNvSpPr>
            <p:nvPr/>
          </p:nvSpPr>
          <p:spPr bwMode="auto">
            <a:xfrm>
              <a:off x="4054" y="247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79976" name="Rectangle 106"/>
            <p:cNvSpPr>
              <a:spLocks noChangeArrowheads="1"/>
            </p:cNvSpPr>
            <p:nvPr/>
          </p:nvSpPr>
          <p:spPr bwMode="auto">
            <a:xfrm>
              <a:off x="4346" y="247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98BCED-6D9E-4A3D-A001-528013E2CE22}" type="slidenum">
              <a:rPr lang="en-US" altLang="fa-IR" sz="1300" b="0" smtClean="0">
                <a:latin typeface="Arial" panose="020B0604020202020204" pitchFamily="34" charset="0"/>
              </a:rPr>
              <a:pPr/>
              <a:t>46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5-Variable K-Map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71550" y="5084763"/>
            <a:ext cx="31765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f(A,B,C,D,E) = </a:t>
            </a:r>
            <a:r>
              <a:rPr kumimoji="1" lang="en-US" altLang="ko-KR" sz="1800">
                <a:latin typeface="Symbol" panose="05050102010706020507" pitchFamily="18" charset="2"/>
                <a:ea typeface="굴림" pitchFamily="34" charset="-127"/>
              </a:rPr>
              <a:t>S</a:t>
            </a: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m(2,5,7,8,10,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13,15,17,19,21,23,24,29 31)</a:t>
            </a:r>
          </a:p>
        </p:txBody>
      </p:sp>
      <p:sp>
        <p:nvSpPr>
          <p:cNvPr id="1268742" name="Rectangle 6"/>
          <p:cNvSpPr>
            <a:spLocks noChangeArrowheads="1"/>
          </p:cNvSpPr>
          <p:nvPr/>
        </p:nvSpPr>
        <p:spPr bwMode="auto">
          <a:xfrm>
            <a:off x="5062538" y="5518150"/>
            <a:ext cx="327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= C E  +  A B' E  +  B C' D' E'  </a:t>
            </a:r>
          </a:p>
          <a:p>
            <a:pPr algn="ctr">
              <a:lnSpc>
                <a:spcPct val="85000"/>
              </a:lnSpc>
            </a:pPr>
            <a:r>
              <a:rPr kumimoji="1" lang="en-US" altLang="ko-KR" sz="1800">
                <a:latin typeface="Arial" panose="020B0604020202020204" pitchFamily="34" charset="0"/>
                <a:ea typeface="굴림" pitchFamily="34" charset="-127"/>
              </a:rPr>
              <a:t>+  A' C' D E'</a:t>
            </a:r>
          </a:p>
        </p:txBody>
      </p:sp>
      <p:pic>
        <p:nvPicPr>
          <p:cNvPr id="10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08720"/>
            <a:ext cx="7772400" cy="3968750"/>
          </a:xfrm>
          <a:noFill/>
        </p:spPr>
      </p:pic>
    </p:spTree>
    <p:extLst>
      <p:ext uri="{BB962C8B-B14F-4D97-AF65-F5344CB8AC3E}">
        <p14:creationId xmlns:p14="http://schemas.microsoft.com/office/powerpoint/2010/main" val="29988468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438E80-D59D-4C97-B850-8F90A837DCB3}" type="slidenum">
              <a:rPr lang="en-US" altLang="fa-IR" sz="1300" b="0" smtClean="0">
                <a:latin typeface="Arial" panose="020B0604020202020204" pitchFamily="34" charset="0"/>
              </a:rPr>
              <a:pPr/>
              <a:t>47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6-Variable K-Map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819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1268413"/>
            <a:ext cx="5105400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11D964A-627A-466B-B452-4A5C8CC11021}" type="slidenum">
              <a:rPr lang="en-US" altLang="fa-IR" sz="1300" b="0" smtClean="0">
                <a:latin typeface="Arial" panose="020B0604020202020204" pitchFamily="34" charset="0"/>
              </a:rPr>
              <a:pPr/>
              <a:t>48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7-Variable K-Map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3635375" y="1557338"/>
            <a:ext cx="40322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29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9CB0D90-56E8-4196-B2C6-999AAC94458A}" type="slidenum">
              <a:rPr lang="en-US" altLang="fa-IR" sz="1300" b="0" smtClean="0">
                <a:latin typeface="Arial" panose="020B0604020202020204" pitchFamily="34" charset="0"/>
              </a:rPr>
              <a:pPr/>
              <a:t>49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8-Variable K-Map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635375" y="1557338"/>
            <a:ext cx="40322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29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67DDF3-FA42-482E-B9BD-DC9FC1FFB6A0}" type="slidenum">
              <a:rPr lang="en-US" altLang="fa-IR" sz="1300" b="0" smtClean="0">
                <a:latin typeface="Arial" panose="020B0604020202020204" pitchFamily="34" charset="0"/>
              </a:rPr>
              <a:pPr/>
              <a:t>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Karnaugh Map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000" smtClean="0"/>
              <a:t>Numbering Scheme: 00, 01, 11, 10</a:t>
            </a:r>
          </a:p>
          <a:p>
            <a:pPr lvl="1" algn="l" rtl="0" eaLnBrk="1" hangingPunct="1">
              <a:buFont typeface="Wingdings" panose="05000000000000000000" pitchFamily="2" charset="2"/>
              <a:buNone/>
            </a:pPr>
            <a:r>
              <a:rPr lang="en-US" altLang="fa-IR" sz="2000" smtClean="0"/>
              <a:t>	</a:t>
            </a:r>
            <a:r>
              <a:rPr lang="en-US" altLang="fa-IR" sz="2000" smtClean="0">
                <a:solidFill>
                  <a:srgbClr val="CC3300"/>
                </a:solidFill>
              </a:rPr>
              <a:t>Gray Code</a:t>
            </a:r>
            <a:r>
              <a:rPr lang="en-US" altLang="fa-IR" sz="2000" smtClean="0"/>
              <a:t> - only a single bit changes from code word to next code word.</a:t>
            </a:r>
          </a:p>
        </p:txBody>
      </p:sp>
      <p:sp>
        <p:nvSpPr>
          <p:cNvPr id="12293" name="AutoShape 5"/>
          <p:cNvSpPr>
            <a:spLocks noChangeAspect="1" noChangeArrowheads="1" noTextEdit="1"/>
          </p:cNvSpPr>
          <p:nvPr/>
        </p:nvSpPr>
        <p:spPr bwMode="auto">
          <a:xfrm>
            <a:off x="1835150" y="2903538"/>
            <a:ext cx="57594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6" name="Rectangle 31"/>
          <p:cNvSpPr>
            <a:spLocks noChangeArrowheads="1"/>
          </p:cNvSpPr>
          <p:nvPr/>
        </p:nvSpPr>
        <p:spPr bwMode="auto">
          <a:xfrm>
            <a:off x="2243138" y="3330575"/>
            <a:ext cx="950912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07" name="Line 32"/>
          <p:cNvSpPr>
            <a:spLocks noChangeShapeType="1"/>
          </p:cNvSpPr>
          <p:nvPr/>
        </p:nvSpPr>
        <p:spPr bwMode="auto">
          <a:xfrm>
            <a:off x="2233613" y="3776663"/>
            <a:ext cx="9509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8" name="Line 33"/>
          <p:cNvSpPr>
            <a:spLocks noChangeShapeType="1"/>
          </p:cNvSpPr>
          <p:nvPr/>
        </p:nvSpPr>
        <p:spPr bwMode="auto">
          <a:xfrm>
            <a:off x="2709863" y="3321050"/>
            <a:ext cx="1587" cy="911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9" name="Line 34"/>
          <p:cNvSpPr>
            <a:spLocks noChangeShapeType="1"/>
          </p:cNvSpPr>
          <p:nvPr/>
        </p:nvSpPr>
        <p:spPr bwMode="auto">
          <a:xfrm flipH="1" flipV="1">
            <a:off x="1968500" y="3055938"/>
            <a:ext cx="284163" cy="265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0" name="Rectangle 35"/>
          <p:cNvSpPr>
            <a:spLocks noChangeArrowheads="1"/>
          </p:cNvSpPr>
          <p:nvPr/>
        </p:nvSpPr>
        <p:spPr bwMode="auto">
          <a:xfrm>
            <a:off x="2281238" y="5000625"/>
            <a:ext cx="1978025" cy="911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2311" name="Line 36"/>
          <p:cNvSpPr>
            <a:spLocks noChangeShapeType="1"/>
          </p:cNvSpPr>
          <p:nvPr/>
        </p:nvSpPr>
        <p:spPr bwMode="auto">
          <a:xfrm>
            <a:off x="2271713" y="5446713"/>
            <a:ext cx="19780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2" name="Line 37"/>
          <p:cNvSpPr>
            <a:spLocks noChangeShapeType="1"/>
          </p:cNvSpPr>
          <p:nvPr/>
        </p:nvSpPr>
        <p:spPr bwMode="auto">
          <a:xfrm>
            <a:off x="2747963" y="4991100"/>
            <a:ext cx="1587" cy="911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3" name="Line 38"/>
          <p:cNvSpPr>
            <a:spLocks noChangeShapeType="1"/>
          </p:cNvSpPr>
          <p:nvPr/>
        </p:nvSpPr>
        <p:spPr bwMode="auto">
          <a:xfrm flipH="1" flipV="1">
            <a:off x="1987550" y="4725988"/>
            <a:ext cx="284163" cy="265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4" name="Line 39"/>
          <p:cNvSpPr>
            <a:spLocks noChangeShapeType="1"/>
          </p:cNvSpPr>
          <p:nvPr/>
        </p:nvSpPr>
        <p:spPr bwMode="auto">
          <a:xfrm>
            <a:off x="3241675" y="4991100"/>
            <a:ext cx="1588" cy="911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5" name="Line 40"/>
          <p:cNvSpPr>
            <a:spLocks noChangeShapeType="1"/>
          </p:cNvSpPr>
          <p:nvPr/>
        </p:nvSpPr>
        <p:spPr bwMode="auto">
          <a:xfrm>
            <a:off x="3754438" y="4991100"/>
            <a:ext cx="1587" cy="911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2316" name="Group 44"/>
          <p:cNvGrpSpPr>
            <a:grpSpLocks/>
          </p:cNvGrpSpPr>
          <p:nvPr/>
        </p:nvGrpSpPr>
        <p:grpSpPr bwMode="auto">
          <a:xfrm>
            <a:off x="3222625" y="4706938"/>
            <a:ext cx="990600" cy="95250"/>
            <a:chOff x="2030" y="2965"/>
            <a:chExt cx="624" cy="60"/>
          </a:xfrm>
        </p:grpSpPr>
        <p:sp>
          <p:nvSpPr>
            <p:cNvPr id="12379" name="Line 41"/>
            <p:cNvSpPr>
              <a:spLocks noChangeShapeType="1"/>
            </p:cNvSpPr>
            <p:nvPr/>
          </p:nvSpPr>
          <p:spPr bwMode="auto">
            <a:xfrm flipV="1">
              <a:off x="2653" y="2965"/>
              <a:ext cx="1" cy="60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0" name="Line 42"/>
            <p:cNvSpPr>
              <a:spLocks noChangeShapeType="1"/>
            </p:cNvSpPr>
            <p:nvPr/>
          </p:nvSpPr>
          <p:spPr bwMode="auto">
            <a:xfrm flipH="1">
              <a:off x="2030" y="2965"/>
              <a:ext cx="623" cy="1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1" name="Line 43"/>
            <p:cNvSpPr>
              <a:spLocks noChangeShapeType="1"/>
            </p:cNvSpPr>
            <p:nvPr/>
          </p:nvSpPr>
          <p:spPr bwMode="auto">
            <a:xfrm flipV="1">
              <a:off x="2030" y="2965"/>
              <a:ext cx="1" cy="60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2317" name="Group 48"/>
          <p:cNvGrpSpPr>
            <a:grpSpLocks/>
          </p:cNvGrpSpPr>
          <p:nvPr/>
        </p:nvGrpSpPr>
        <p:grpSpPr bwMode="auto">
          <a:xfrm>
            <a:off x="2747963" y="5921375"/>
            <a:ext cx="989012" cy="96838"/>
            <a:chOff x="1731" y="3730"/>
            <a:chExt cx="623" cy="61"/>
          </a:xfrm>
        </p:grpSpPr>
        <p:sp>
          <p:nvSpPr>
            <p:cNvPr id="12376" name="Line 45"/>
            <p:cNvSpPr>
              <a:spLocks noChangeShapeType="1"/>
            </p:cNvSpPr>
            <p:nvPr/>
          </p:nvSpPr>
          <p:spPr bwMode="auto">
            <a:xfrm>
              <a:off x="1731" y="3730"/>
              <a:ext cx="1" cy="60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7" name="Line 46"/>
            <p:cNvSpPr>
              <a:spLocks noChangeShapeType="1"/>
            </p:cNvSpPr>
            <p:nvPr/>
          </p:nvSpPr>
          <p:spPr bwMode="auto">
            <a:xfrm>
              <a:off x="1731" y="3790"/>
              <a:ext cx="622" cy="1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8" name="Line 47"/>
            <p:cNvSpPr>
              <a:spLocks noChangeShapeType="1"/>
            </p:cNvSpPr>
            <p:nvPr/>
          </p:nvSpPr>
          <p:spPr bwMode="auto">
            <a:xfrm>
              <a:off x="2353" y="3730"/>
              <a:ext cx="1" cy="60"/>
            </a:xfrm>
            <a:prstGeom prst="line">
              <a:avLst/>
            </a:prstGeom>
            <a:noFill/>
            <a:ln w="1905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2318" name="Rectangle 49"/>
          <p:cNvSpPr>
            <a:spLocks noChangeArrowheads="1"/>
          </p:cNvSpPr>
          <p:nvPr/>
        </p:nvSpPr>
        <p:spPr bwMode="auto">
          <a:xfrm>
            <a:off x="2082800" y="2922588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A </a:t>
            </a:r>
            <a:endParaRPr lang="en-US" altLang="fa-IR" b="0"/>
          </a:p>
        </p:txBody>
      </p:sp>
      <p:sp>
        <p:nvSpPr>
          <p:cNvPr id="12319" name="Rectangle 50"/>
          <p:cNvSpPr>
            <a:spLocks noChangeArrowheads="1"/>
          </p:cNvSpPr>
          <p:nvPr/>
        </p:nvSpPr>
        <p:spPr bwMode="auto">
          <a:xfrm>
            <a:off x="1835150" y="31305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B </a:t>
            </a:r>
            <a:endParaRPr lang="en-US" altLang="fa-IR" b="0"/>
          </a:p>
        </p:txBody>
      </p:sp>
      <p:sp>
        <p:nvSpPr>
          <p:cNvPr id="12320" name="Rectangle 51"/>
          <p:cNvSpPr>
            <a:spLocks noChangeArrowheads="1"/>
          </p:cNvSpPr>
          <p:nvPr/>
        </p:nvSpPr>
        <p:spPr bwMode="auto">
          <a:xfrm>
            <a:off x="2405063" y="307340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2321" name="Rectangle 52"/>
          <p:cNvSpPr>
            <a:spLocks noChangeArrowheads="1"/>
          </p:cNvSpPr>
          <p:nvPr/>
        </p:nvSpPr>
        <p:spPr bwMode="auto">
          <a:xfrm>
            <a:off x="2917825" y="307340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sp>
        <p:nvSpPr>
          <p:cNvPr id="12322" name="Rectangle 53"/>
          <p:cNvSpPr>
            <a:spLocks noChangeArrowheads="1"/>
          </p:cNvSpPr>
          <p:nvPr/>
        </p:nvSpPr>
        <p:spPr bwMode="auto">
          <a:xfrm>
            <a:off x="2063750" y="34528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2323" name="Rectangle 54"/>
          <p:cNvSpPr>
            <a:spLocks noChangeArrowheads="1"/>
          </p:cNvSpPr>
          <p:nvPr/>
        </p:nvSpPr>
        <p:spPr bwMode="auto">
          <a:xfrm>
            <a:off x="2063750" y="39274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sp>
        <p:nvSpPr>
          <p:cNvPr id="12324" name="Rectangle 55"/>
          <p:cNvSpPr>
            <a:spLocks noChangeArrowheads="1"/>
          </p:cNvSpPr>
          <p:nvPr/>
        </p:nvSpPr>
        <p:spPr bwMode="auto">
          <a:xfrm>
            <a:off x="2538413" y="36052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2325" name="Rectangle 56"/>
          <p:cNvSpPr>
            <a:spLocks noChangeArrowheads="1"/>
          </p:cNvSpPr>
          <p:nvPr/>
        </p:nvSpPr>
        <p:spPr bwMode="auto">
          <a:xfrm>
            <a:off x="2538413" y="40227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sp>
        <p:nvSpPr>
          <p:cNvPr id="12326" name="Rectangle 57"/>
          <p:cNvSpPr>
            <a:spLocks noChangeArrowheads="1"/>
          </p:cNvSpPr>
          <p:nvPr/>
        </p:nvSpPr>
        <p:spPr bwMode="auto">
          <a:xfrm>
            <a:off x="3013075" y="360521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2 </a:t>
            </a:r>
            <a:endParaRPr lang="en-US" altLang="fa-IR" b="0"/>
          </a:p>
        </p:txBody>
      </p:sp>
      <p:sp>
        <p:nvSpPr>
          <p:cNvPr id="12327" name="Rectangle 58"/>
          <p:cNvSpPr>
            <a:spLocks noChangeArrowheads="1"/>
          </p:cNvSpPr>
          <p:nvPr/>
        </p:nvSpPr>
        <p:spPr bwMode="auto">
          <a:xfrm>
            <a:off x="3013075" y="402272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3 </a:t>
            </a:r>
            <a:endParaRPr lang="en-US" altLang="fa-IR" b="0"/>
          </a:p>
        </p:txBody>
      </p:sp>
      <p:sp>
        <p:nvSpPr>
          <p:cNvPr id="12328" name="Rectangle 59"/>
          <p:cNvSpPr>
            <a:spLocks noChangeArrowheads="1"/>
          </p:cNvSpPr>
          <p:nvPr/>
        </p:nvSpPr>
        <p:spPr bwMode="auto">
          <a:xfrm>
            <a:off x="2595563" y="52752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2329" name="Rectangle 60"/>
          <p:cNvSpPr>
            <a:spLocks noChangeArrowheads="1"/>
          </p:cNvSpPr>
          <p:nvPr/>
        </p:nvSpPr>
        <p:spPr bwMode="auto">
          <a:xfrm>
            <a:off x="2595563" y="56927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sp>
        <p:nvSpPr>
          <p:cNvPr id="12330" name="Rectangle 61"/>
          <p:cNvSpPr>
            <a:spLocks noChangeArrowheads="1"/>
          </p:cNvSpPr>
          <p:nvPr/>
        </p:nvSpPr>
        <p:spPr bwMode="auto">
          <a:xfrm>
            <a:off x="3070225" y="52752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2 </a:t>
            </a:r>
            <a:endParaRPr lang="en-US" altLang="fa-IR" b="0"/>
          </a:p>
        </p:txBody>
      </p:sp>
      <p:sp>
        <p:nvSpPr>
          <p:cNvPr id="12331" name="Rectangle 62"/>
          <p:cNvSpPr>
            <a:spLocks noChangeArrowheads="1"/>
          </p:cNvSpPr>
          <p:nvPr/>
        </p:nvSpPr>
        <p:spPr bwMode="auto">
          <a:xfrm>
            <a:off x="3070225" y="56927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3 </a:t>
            </a:r>
            <a:endParaRPr lang="en-US" altLang="fa-IR" b="0"/>
          </a:p>
        </p:txBody>
      </p:sp>
      <p:sp>
        <p:nvSpPr>
          <p:cNvPr id="12332" name="Rectangle 63"/>
          <p:cNvSpPr>
            <a:spLocks noChangeArrowheads="1"/>
          </p:cNvSpPr>
          <p:nvPr/>
        </p:nvSpPr>
        <p:spPr bwMode="auto">
          <a:xfrm>
            <a:off x="3603625" y="52752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6 </a:t>
            </a:r>
            <a:endParaRPr lang="en-US" altLang="fa-IR" b="0"/>
          </a:p>
        </p:txBody>
      </p:sp>
      <p:sp>
        <p:nvSpPr>
          <p:cNvPr id="12333" name="Rectangle 64"/>
          <p:cNvSpPr>
            <a:spLocks noChangeArrowheads="1"/>
          </p:cNvSpPr>
          <p:nvPr/>
        </p:nvSpPr>
        <p:spPr bwMode="auto">
          <a:xfrm>
            <a:off x="3603625" y="56927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7 </a:t>
            </a:r>
            <a:endParaRPr lang="en-US" altLang="fa-IR" b="0"/>
          </a:p>
        </p:txBody>
      </p:sp>
      <p:sp>
        <p:nvSpPr>
          <p:cNvPr id="12334" name="Rectangle 65"/>
          <p:cNvSpPr>
            <a:spLocks noChangeArrowheads="1"/>
          </p:cNvSpPr>
          <p:nvPr/>
        </p:nvSpPr>
        <p:spPr bwMode="auto">
          <a:xfrm>
            <a:off x="4078288" y="52752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4 </a:t>
            </a:r>
            <a:endParaRPr lang="en-US" altLang="fa-IR" b="0"/>
          </a:p>
        </p:txBody>
      </p:sp>
      <p:sp>
        <p:nvSpPr>
          <p:cNvPr id="12335" name="Rectangle 66"/>
          <p:cNvSpPr>
            <a:spLocks noChangeArrowheads="1"/>
          </p:cNvSpPr>
          <p:nvPr/>
        </p:nvSpPr>
        <p:spPr bwMode="auto">
          <a:xfrm>
            <a:off x="4078288" y="56927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226577"/>
                </a:solidFill>
                <a:latin typeface="Geneva" charset="0"/>
              </a:rPr>
              <a:t>5 </a:t>
            </a:r>
            <a:endParaRPr lang="en-US" altLang="fa-IR" b="0"/>
          </a:p>
        </p:txBody>
      </p:sp>
      <p:sp>
        <p:nvSpPr>
          <p:cNvPr id="12336" name="Rectangle 67"/>
          <p:cNvSpPr>
            <a:spLocks noChangeArrowheads="1"/>
          </p:cNvSpPr>
          <p:nvPr/>
        </p:nvSpPr>
        <p:spPr bwMode="auto">
          <a:xfrm>
            <a:off x="2120900" y="4592638"/>
            <a:ext cx="2460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AB </a:t>
            </a:r>
            <a:endParaRPr lang="en-US" altLang="fa-IR" b="0"/>
          </a:p>
        </p:txBody>
      </p:sp>
      <p:sp>
        <p:nvSpPr>
          <p:cNvPr id="12337" name="Rectangle 68"/>
          <p:cNvSpPr>
            <a:spLocks noChangeArrowheads="1"/>
          </p:cNvSpPr>
          <p:nvPr/>
        </p:nvSpPr>
        <p:spPr bwMode="auto">
          <a:xfrm>
            <a:off x="1892300" y="4781550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C </a:t>
            </a:r>
            <a:endParaRPr lang="en-US" altLang="fa-IR" b="0"/>
          </a:p>
        </p:txBody>
      </p:sp>
      <p:sp>
        <p:nvSpPr>
          <p:cNvPr id="12354" name="Rectangle 85"/>
          <p:cNvSpPr>
            <a:spLocks noChangeArrowheads="1"/>
          </p:cNvSpPr>
          <p:nvPr/>
        </p:nvSpPr>
        <p:spPr bwMode="auto">
          <a:xfrm>
            <a:off x="3603625" y="4497388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A </a:t>
            </a:r>
            <a:endParaRPr lang="en-US" altLang="fa-IR" b="0"/>
          </a:p>
        </p:txBody>
      </p:sp>
      <p:sp>
        <p:nvSpPr>
          <p:cNvPr id="12355" name="Rectangle 86"/>
          <p:cNvSpPr>
            <a:spLocks noChangeArrowheads="1"/>
          </p:cNvSpPr>
          <p:nvPr/>
        </p:nvSpPr>
        <p:spPr bwMode="auto">
          <a:xfrm>
            <a:off x="3222625" y="6054725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B </a:t>
            </a:r>
            <a:endParaRPr lang="en-US" altLang="fa-IR" b="0"/>
          </a:p>
        </p:txBody>
      </p:sp>
      <p:sp>
        <p:nvSpPr>
          <p:cNvPr id="12359" name="Rectangle 90"/>
          <p:cNvSpPr>
            <a:spLocks noChangeArrowheads="1"/>
          </p:cNvSpPr>
          <p:nvPr/>
        </p:nvSpPr>
        <p:spPr bwMode="auto">
          <a:xfrm>
            <a:off x="2424113" y="480060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00 </a:t>
            </a:r>
            <a:endParaRPr lang="en-US" altLang="fa-IR" b="0"/>
          </a:p>
        </p:txBody>
      </p:sp>
      <p:sp>
        <p:nvSpPr>
          <p:cNvPr id="12360" name="Rectangle 91"/>
          <p:cNvSpPr>
            <a:spLocks noChangeArrowheads="1"/>
          </p:cNvSpPr>
          <p:nvPr/>
        </p:nvSpPr>
        <p:spPr bwMode="auto">
          <a:xfrm>
            <a:off x="2936875" y="480060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01 </a:t>
            </a:r>
            <a:endParaRPr lang="en-US" altLang="fa-IR" b="0"/>
          </a:p>
        </p:txBody>
      </p:sp>
      <p:sp>
        <p:nvSpPr>
          <p:cNvPr id="12361" name="Rectangle 92"/>
          <p:cNvSpPr>
            <a:spLocks noChangeArrowheads="1"/>
          </p:cNvSpPr>
          <p:nvPr/>
        </p:nvSpPr>
        <p:spPr bwMode="auto">
          <a:xfrm>
            <a:off x="3432175" y="4800600"/>
            <a:ext cx="211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11 </a:t>
            </a:r>
            <a:endParaRPr lang="en-US" altLang="fa-IR" b="0"/>
          </a:p>
        </p:txBody>
      </p:sp>
      <p:sp>
        <p:nvSpPr>
          <p:cNvPr id="12362" name="Rectangle 93"/>
          <p:cNvSpPr>
            <a:spLocks noChangeArrowheads="1"/>
          </p:cNvSpPr>
          <p:nvPr/>
        </p:nvSpPr>
        <p:spPr bwMode="auto">
          <a:xfrm>
            <a:off x="3944938" y="4800600"/>
            <a:ext cx="211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10 </a:t>
            </a:r>
            <a:endParaRPr lang="en-US" altLang="fa-IR" b="0"/>
          </a:p>
        </p:txBody>
      </p:sp>
      <p:sp>
        <p:nvSpPr>
          <p:cNvPr id="12363" name="Rectangle 94"/>
          <p:cNvSpPr>
            <a:spLocks noChangeArrowheads="1"/>
          </p:cNvSpPr>
          <p:nvPr/>
        </p:nvSpPr>
        <p:spPr bwMode="auto">
          <a:xfrm>
            <a:off x="2120900" y="5124450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2364" name="Rectangle 95"/>
          <p:cNvSpPr>
            <a:spLocks noChangeArrowheads="1"/>
          </p:cNvSpPr>
          <p:nvPr/>
        </p:nvSpPr>
        <p:spPr bwMode="auto">
          <a:xfrm>
            <a:off x="2120900" y="5618163"/>
            <a:ext cx="127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200" b="0">
                <a:solidFill>
                  <a:srgbClr val="000000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grpSp>
        <p:nvGrpSpPr>
          <p:cNvPr id="2" name="Group 1"/>
          <p:cNvGrpSpPr/>
          <p:nvPr/>
        </p:nvGrpSpPr>
        <p:grpSpPr>
          <a:xfrm>
            <a:off x="4724400" y="3073400"/>
            <a:ext cx="2870200" cy="2670175"/>
            <a:chOff x="4724400" y="3073400"/>
            <a:chExt cx="2870200" cy="2670175"/>
          </a:xfrm>
        </p:grpSpPr>
        <p:sp>
          <p:nvSpPr>
            <p:cNvPr id="12294" name="Line 7"/>
            <p:cNvSpPr>
              <a:spLocks noChangeShapeType="1"/>
            </p:cNvSpPr>
            <p:nvPr/>
          </p:nvSpPr>
          <p:spPr bwMode="auto">
            <a:xfrm>
              <a:off x="5275263" y="4516438"/>
              <a:ext cx="195897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5" name="Line 8"/>
            <p:cNvSpPr>
              <a:spLocks noChangeShapeType="1"/>
            </p:cNvSpPr>
            <p:nvPr/>
          </p:nvSpPr>
          <p:spPr bwMode="auto">
            <a:xfrm>
              <a:off x="5275263" y="4041775"/>
              <a:ext cx="195897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6" name="Line 9"/>
            <p:cNvSpPr>
              <a:spLocks noChangeShapeType="1"/>
            </p:cNvSpPr>
            <p:nvPr/>
          </p:nvSpPr>
          <p:spPr bwMode="auto">
            <a:xfrm>
              <a:off x="5275263" y="4953000"/>
              <a:ext cx="195897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7" name="Line 10"/>
            <p:cNvSpPr>
              <a:spLocks noChangeShapeType="1"/>
            </p:cNvSpPr>
            <p:nvPr/>
          </p:nvSpPr>
          <p:spPr bwMode="auto">
            <a:xfrm>
              <a:off x="6264275" y="3605213"/>
              <a:ext cx="1588" cy="1765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8" name="Line 11"/>
            <p:cNvSpPr>
              <a:spLocks noChangeShapeType="1"/>
            </p:cNvSpPr>
            <p:nvPr/>
          </p:nvSpPr>
          <p:spPr bwMode="auto">
            <a:xfrm>
              <a:off x="6757988" y="3605213"/>
              <a:ext cx="1587" cy="1784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5770563" y="3605213"/>
              <a:ext cx="1587" cy="1784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 flipH="1" flipV="1">
              <a:off x="4933950" y="3282950"/>
              <a:ext cx="341313" cy="322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1" name="Rectangle 14"/>
            <p:cNvSpPr>
              <a:spLocks noChangeArrowheads="1"/>
            </p:cNvSpPr>
            <p:nvPr/>
          </p:nvSpPr>
          <p:spPr bwMode="auto">
            <a:xfrm>
              <a:off x="5284788" y="3614738"/>
              <a:ext cx="1957387" cy="178435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grpSp>
          <p:nvGrpSpPr>
            <p:cNvPr id="12302" name="Group 18"/>
            <p:cNvGrpSpPr>
              <a:grpSpLocks/>
            </p:cNvGrpSpPr>
            <p:nvPr/>
          </p:nvGrpSpPr>
          <p:grpSpPr bwMode="auto">
            <a:xfrm>
              <a:off x="5770563" y="5427663"/>
              <a:ext cx="989012" cy="96837"/>
              <a:chOff x="3635" y="3419"/>
              <a:chExt cx="623" cy="61"/>
            </a:xfrm>
          </p:grpSpPr>
          <p:sp>
            <p:nvSpPr>
              <p:cNvPr id="12391" name="Line 15"/>
              <p:cNvSpPr>
                <a:spLocks noChangeShapeType="1"/>
              </p:cNvSpPr>
              <p:nvPr/>
            </p:nvSpPr>
            <p:spPr bwMode="auto">
              <a:xfrm>
                <a:off x="3635" y="3419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92" name="Line 16"/>
              <p:cNvSpPr>
                <a:spLocks noChangeShapeType="1"/>
              </p:cNvSpPr>
              <p:nvPr/>
            </p:nvSpPr>
            <p:spPr bwMode="auto">
              <a:xfrm>
                <a:off x="3635" y="3479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93" name="Line 17"/>
              <p:cNvSpPr>
                <a:spLocks noChangeShapeType="1"/>
              </p:cNvSpPr>
              <p:nvPr/>
            </p:nvSpPr>
            <p:spPr bwMode="auto">
              <a:xfrm>
                <a:off x="4257" y="3419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2303" name="Group 22"/>
            <p:cNvGrpSpPr>
              <a:grpSpLocks/>
            </p:cNvGrpSpPr>
            <p:nvPr/>
          </p:nvGrpSpPr>
          <p:grpSpPr bwMode="auto">
            <a:xfrm>
              <a:off x="6264275" y="3263900"/>
              <a:ext cx="989013" cy="95250"/>
              <a:chOff x="3946" y="2056"/>
              <a:chExt cx="623" cy="60"/>
            </a:xfrm>
          </p:grpSpPr>
          <p:sp>
            <p:nvSpPr>
              <p:cNvPr id="12388" name="Line 19"/>
              <p:cNvSpPr>
                <a:spLocks noChangeShapeType="1"/>
              </p:cNvSpPr>
              <p:nvPr/>
            </p:nvSpPr>
            <p:spPr bwMode="auto">
              <a:xfrm flipV="1">
                <a:off x="4568" y="2056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89" name="Line 20"/>
              <p:cNvSpPr>
                <a:spLocks noChangeShapeType="1"/>
              </p:cNvSpPr>
              <p:nvPr/>
            </p:nvSpPr>
            <p:spPr bwMode="auto">
              <a:xfrm flipH="1">
                <a:off x="3946" y="2056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90" name="Line 21"/>
              <p:cNvSpPr>
                <a:spLocks noChangeShapeType="1"/>
              </p:cNvSpPr>
              <p:nvPr/>
            </p:nvSpPr>
            <p:spPr bwMode="auto">
              <a:xfrm flipV="1">
                <a:off x="3946" y="2056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2304" name="Group 26"/>
            <p:cNvGrpSpPr>
              <a:grpSpLocks/>
            </p:cNvGrpSpPr>
            <p:nvPr/>
          </p:nvGrpSpPr>
          <p:grpSpPr bwMode="auto">
            <a:xfrm>
              <a:off x="7289800" y="4041775"/>
              <a:ext cx="96838" cy="912813"/>
              <a:chOff x="4592" y="2546"/>
              <a:chExt cx="61" cy="575"/>
            </a:xfrm>
          </p:grpSpPr>
          <p:sp>
            <p:nvSpPr>
              <p:cNvPr id="12385" name="Line 23"/>
              <p:cNvSpPr>
                <a:spLocks noChangeShapeType="1"/>
              </p:cNvSpPr>
              <p:nvPr/>
            </p:nvSpPr>
            <p:spPr bwMode="auto">
              <a:xfrm>
                <a:off x="4592" y="3120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86" name="Line 24"/>
              <p:cNvSpPr>
                <a:spLocks noChangeShapeType="1"/>
              </p:cNvSpPr>
              <p:nvPr/>
            </p:nvSpPr>
            <p:spPr bwMode="auto">
              <a:xfrm flipV="1">
                <a:off x="4652" y="2546"/>
                <a:ext cx="1" cy="574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87" name="Line 25"/>
              <p:cNvSpPr>
                <a:spLocks noChangeShapeType="1"/>
              </p:cNvSpPr>
              <p:nvPr/>
            </p:nvSpPr>
            <p:spPr bwMode="auto">
              <a:xfrm>
                <a:off x="4592" y="2546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2305" name="Group 30"/>
            <p:cNvGrpSpPr>
              <a:grpSpLocks/>
            </p:cNvGrpSpPr>
            <p:nvPr/>
          </p:nvGrpSpPr>
          <p:grpSpPr bwMode="auto">
            <a:xfrm>
              <a:off x="4933950" y="4516438"/>
              <a:ext cx="95250" cy="912812"/>
              <a:chOff x="3108" y="2845"/>
              <a:chExt cx="60" cy="575"/>
            </a:xfrm>
          </p:grpSpPr>
          <p:sp>
            <p:nvSpPr>
              <p:cNvPr id="12382" name="Line 27"/>
              <p:cNvSpPr>
                <a:spLocks noChangeShapeType="1"/>
              </p:cNvSpPr>
              <p:nvPr/>
            </p:nvSpPr>
            <p:spPr bwMode="auto">
              <a:xfrm flipH="1">
                <a:off x="3108" y="3419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83" name="Line 28"/>
              <p:cNvSpPr>
                <a:spLocks noChangeShapeType="1"/>
              </p:cNvSpPr>
              <p:nvPr/>
            </p:nvSpPr>
            <p:spPr bwMode="auto">
              <a:xfrm flipV="1">
                <a:off x="3108" y="2845"/>
                <a:ext cx="1" cy="574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2384" name="Line 29"/>
              <p:cNvSpPr>
                <a:spLocks noChangeShapeType="1"/>
              </p:cNvSpPr>
              <p:nvPr/>
            </p:nvSpPr>
            <p:spPr bwMode="auto">
              <a:xfrm flipH="1">
                <a:off x="3108" y="2845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38" name="Rectangle 69"/>
            <p:cNvSpPr>
              <a:spLocks noChangeArrowheads="1"/>
            </p:cNvSpPr>
            <p:nvPr/>
          </p:nvSpPr>
          <p:spPr bwMode="auto">
            <a:xfrm>
              <a:off x="5618163" y="385286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12339" name="Rectangle 70"/>
            <p:cNvSpPr>
              <a:spLocks noChangeArrowheads="1"/>
            </p:cNvSpPr>
            <p:nvPr/>
          </p:nvSpPr>
          <p:spPr bwMode="auto">
            <a:xfrm>
              <a:off x="5618163" y="434498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12340" name="Rectangle 71"/>
            <p:cNvSpPr>
              <a:spLocks noChangeArrowheads="1"/>
            </p:cNvSpPr>
            <p:nvPr/>
          </p:nvSpPr>
          <p:spPr bwMode="auto">
            <a:xfrm>
              <a:off x="5618163" y="4762500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3 </a:t>
              </a:r>
              <a:endParaRPr lang="en-US" altLang="fa-IR" b="0"/>
            </a:p>
          </p:txBody>
        </p:sp>
        <p:sp>
          <p:nvSpPr>
            <p:cNvPr id="12341" name="Rectangle 72"/>
            <p:cNvSpPr>
              <a:spLocks noChangeArrowheads="1"/>
            </p:cNvSpPr>
            <p:nvPr/>
          </p:nvSpPr>
          <p:spPr bwMode="auto">
            <a:xfrm>
              <a:off x="5618163" y="5181600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2 </a:t>
              </a:r>
              <a:endParaRPr lang="en-US" altLang="fa-IR" b="0"/>
            </a:p>
          </p:txBody>
        </p:sp>
        <p:sp>
          <p:nvSpPr>
            <p:cNvPr id="12342" name="Rectangle 73"/>
            <p:cNvSpPr>
              <a:spLocks noChangeArrowheads="1"/>
            </p:cNvSpPr>
            <p:nvPr/>
          </p:nvSpPr>
          <p:spPr bwMode="auto">
            <a:xfrm>
              <a:off x="6111875" y="385286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4 </a:t>
              </a:r>
              <a:endParaRPr lang="en-US" altLang="fa-IR" b="0"/>
            </a:p>
          </p:txBody>
        </p:sp>
        <p:sp>
          <p:nvSpPr>
            <p:cNvPr id="12343" name="Rectangle 74"/>
            <p:cNvSpPr>
              <a:spLocks noChangeArrowheads="1"/>
            </p:cNvSpPr>
            <p:nvPr/>
          </p:nvSpPr>
          <p:spPr bwMode="auto">
            <a:xfrm>
              <a:off x="6111875" y="434498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5 </a:t>
              </a:r>
              <a:endParaRPr lang="en-US" altLang="fa-IR" b="0"/>
            </a:p>
          </p:txBody>
        </p:sp>
        <p:sp>
          <p:nvSpPr>
            <p:cNvPr id="12344" name="Rectangle 75"/>
            <p:cNvSpPr>
              <a:spLocks noChangeArrowheads="1"/>
            </p:cNvSpPr>
            <p:nvPr/>
          </p:nvSpPr>
          <p:spPr bwMode="auto">
            <a:xfrm>
              <a:off x="6111875" y="4762500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7 </a:t>
              </a:r>
              <a:endParaRPr lang="en-US" altLang="fa-IR" b="0"/>
            </a:p>
          </p:txBody>
        </p:sp>
        <p:sp>
          <p:nvSpPr>
            <p:cNvPr id="12345" name="Rectangle 76"/>
            <p:cNvSpPr>
              <a:spLocks noChangeArrowheads="1"/>
            </p:cNvSpPr>
            <p:nvPr/>
          </p:nvSpPr>
          <p:spPr bwMode="auto">
            <a:xfrm>
              <a:off x="6111875" y="5181600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6 </a:t>
              </a:r>
              <a:endParaRPr lang="en-US" altLang="fa-IR" b="0"/>
            </a:p>
          </p:txBody>
        </p:sp>
        <p:sp>
          <p:nvSpPr>
            <p:cNvPr id="12346" name="Rectangle 77"/>
            <p:cNvSpPr>
              <a:spLocks noChangeArrowheads="1"/>
            </p:cNvSpPr>
            <p:nvPr/>
          </p:nvSpPr>
          <p:spPr bwMode="auto">
            <a:xfrm>
              <a:off x="6548438" y="3852863"/>
              <a:ext cx="2111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12 </a:t>
              </a:r>
              <a:endParaRPr lang="en-US" altLang="fa-IR" b="0"/>
            </a:p>
          </p:txBody>
        </p:sp>
        <p:sp>
          <p:nvSpPr>
            <p:cNvPr id="12347" name="Rectangle 78"/>
            <p:cNvSpPr>
              <a:spLocks noChangeArrowheads="1"/>
            </p:cNvSpPr>
            <p:nvPr/>
          </p:nvSpPr>
          <p:spPr bwMode="auto">
            <a:xfrm>
              <a:off x="6548438" y="4344988"/>
              <a:ext cx="2111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13 </a:t>
              </a:r>
              <a:endParaRPr lang="en-US" altLang="fa-IR" b="0"/>
            </a:p>
          </p:txBody>
        </p:sp>
        <p:sp>
          <p:nvSpPr>
            <p:cNvPr id="12348" name="Rectangle 79"/>
            <p:cNvSpPr>
              <a:spLocks noChangeArrowheads="1"/>
            </p:cNvSpPr>
            <p:nvPr/>
          </p:nvSpPr>
          <p:spPr bwMode="auto">
            <a:xfrm>
              <a:off x="6548438" y="47625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15 </a:t>
              </a:r>
              <a:endParaRPr lang="en-US" altLang="fa-IR" b="0"/>
            </a:p>
          </p:txBody>
        </p:sp>
        <p:sp>
          <p:nvSpPr>
            <p:cNvPr id="12349" name="Rectangle 80"/>
            <p:cNvSpPr>
              <a:spLocks noChangeArrowheads="1"/>
            </p:cNvSpPr>
            <p:nvPr/>
          </p:nvSpPr>
          <p:spPr bwMode="auto">
            <a:xfrm>
              <a:off x="6548438" y="51816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14 </a:t>
              </a:r>
              <a:endParaRPr lang="en-US" altLang="fa-IR" b="0"/>
            </a:p>
          </p:txBody>
        </p:sp>
        <p:sp>
          <p:nvSpPr>
            <p:cNvPr id="12350" name="Rectangle 81"/>
            <p:cNvSpPr>
              <a:spLocks noChangeArrowheads="1"/>
            </p:cNvSpPr>
            <p:nvPr/>
          </p:nvSpPr>
          <p:spPr bwMode="auto">
            <a:xfrm>
              <a:off x="7062788" y="385286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8 </a:t>
              </a:r>
              <a:endParaRPr lang="en-US" altLang="fa-IR" b="0"/>
            </a:p>
          </p:txBody>
        </p:sp>
        <p:sp>
          <p:nvSpPr>
            <p:cNvPr id="12351" name="Rectangle 82"/>
            <p:cNvSpPr>
              <a:spLocks noChangeArrowheads="1"/>
            </p:cNvSpPr>
            <p:nvPr/>
          </p:nvSpPr>
          <p:spPr bwMode="auto">
            <a:xfrm>
              <a:off x="7062788" y="434498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9 </a:t>
              </a:r>
              <a:endParaRPr lang="en-US" altLang="fa-IR" b="0"/>
            </a:p>
          </p:txBody>
        </p:sp>
        <p:sp>
          <p:nvSpPr>
            <p:cNvPr id="12352" name="Rectangle 83"/>
            <p:cNvSpPr>
              <a:spLocks noChangeArrowheads="1"/>
            </p:cNvSpPr>
            <p:nvPr/>
          </p:nvSpPr>
          <p:spPr bwMode="auto">
            <a:xfrm>
              <a:off x="7043738" y="47625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12353" name="Rectangle 84"/>
            <p:cNvSpPr>
              <a:spLocks noChangeArrowheads="1"/>
            </p:cNvSpPr>
            <p:nvPr/>
          </p:nvSpPr>
          <p:spPr bwMode="auto">
            <a:xfrm>
              <a:off x="7043738" y="51816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12356" name="Rectangle 87"/>
            <p:cNvSpPr>
              <a:spLocks noChangeArrowheads="1"/>
            </p:cNvSpPr>
            <p:nvPr/>
          </p:nvSpPr>
          <p:spPr bwMode="auto">
            <a:xfrm>
              <a:off x="5029200" y="3206750"/>
              <a:ext cx="2460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AB </a:t>
              </a:r>
              <a:endParaRPr lang="en-US" altLang="fa-IR" b="0"/>
            </a:p>
          </p:txBody>
        </p:sp>
        <p:sp>
          <p:nvSpPr>
            <p:cNvPr id="12357" name="Rectangle 88"/>
            <p:cNvSpPr>
              <a:spLocks noChangeArrowheads="1"/>
            </p:cNvSpPr>
            <p:nvPr/>
          </p:nvSpPr>
          <p:spPr bwMode="auto">
            <a:xfrm>
              <a:off x="4838700" y="3433763"/>
              <a:ext cx="2619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CD </a:t>
              </a:r>
              <a:endParaRPr lang="en-US" altLang="fa-IR" b="0"/>
            </a:p>
          </p:txBody>
        </p:sp>
        <p:sp>
          <p:nvSpPr>
            <p:cNvPr id="12358" name="Rectangle 89"/>
            <p:cNvSpPr>
              <a:spLocks noChangeArrowheads="1"/>
            </p:cNvSpPr>
            <p:nvPr/>
          </p:nvSpPr>
          <p:spPr bwMode="auto">
            <a:xfrm>
              <a:off x="6643688" y="3073400"/>
              <a:ext cx="1444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 b="0"/>
            </a:p>
          </p:txBody>
        </p:sp>
        <p:sp>
          <p:nvSpPr>
            <p:cNvPr id="12365" name="Rectangle 96"/>
            <p:cNvSpPr>
              <a:spLocks noChangeArrowheads="1"/>
            </p:cNvSpPr>
            <p:nvPr/>
          </p:nvSpPr>
          <p:spPr bwMode="auto">
            <a:xfrm>
              <a:off x="5389563" y="33782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12366" name="Rectangle 97"/>
            <p:cNvSpPr>
              <a:spLocks noChangeArrowheads="1"/>
            </p:cNvSpPr>
            <p:nvPr/>
          </p:nvSpPr>
          <p:spPr bwMode="auto">
            <a:xfrm>
              <a:off x="5902325" y="3378200"/>
              <a:ext cx="211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12367" name="Rectangle 98"/>
            <p:cNvSpPr>
              <a:spLocks noChangeArrowheads="1"/>
            </p:cNvSpPr>
            <p:nvPr/>
          </p:nvSpPr>
          <p:spPr bwMode="auto">
            <a:xfrm>
              <a:off x="6416675" y="3378200"/>
              <a:ext cx="211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12368" name="Rectangle 99"/>
            <p:cNvSpPr>
              <a:spLocks noChangeArrowheads="1"/>
            </p:cNvSpPr>
            <p:nvPr/>
          </p:nvSpPr>
          <p:spPr bwMode="auto">
            <a:xfrm>
              <a:off x="6929438" y="33782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12369" name="Rectangle 100"/>
            <p:cNvSpPr>
              <a:spLocks noChangeArrowheads="1"/>
            </p:cNvSpPr>
            <p:nvPr/>
          </p:nvSpPr>
          <p:spPr bwMode="auto">
            <a:xfrm>
              <a:off x="5029200" y="3719513"/>
              <a:ext cx="2111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12370" name="Rectangle 101"/>
            <p:cNvSpPr>
              <a:spLocks noChangeArrowheads="1"/>
            </p:cNvSpPr>
            <p:nvPr/>
          </p:nvSpPr>
          <p:spPr bwMode="auto">
            <a:xfrm>
              <a:off x="5029200" y="4194175"/>
              <a:ext cx="211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12371" name="Rectangle 102"/>
            <p:cNvSpPr>
              <a:spLocks noChangeArrowheads="1"/>
            </p:cNvSpPr>
            <p:nvPr/>
          </p:nvSpPr>
          <p:spPr bwMode="auto">
            <a:xfrm>
              <a:off x="5029200" y="4630738"/>
              <a:ext cx="2111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12372" name="Rectangle 103"/>
            <p:cNvSpPr>
              <a:spLocks noChangeArrowheads="1"/>
            </p:cNvSpPr>
            <p:nvPr/>
          </p:nvSpPr>
          <p:spPr bwMode="auto">
            <a:xfrm>
              <a:off x="5029200" y="5067300"/>
              <a:ext cx="211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12373" name="Rectangle 104"/>
            <p:cNvSpPr>
              <a:spLocks noChangeArrowheads="1"/>
            </p:cNvSpPr>
            <p:nvPr/>
          </p:nvSpPr>
          <p:spPr bwMode="auto">
            <a:xfrm>
              <a:off x="4724400" y="4857750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 </a:t>
              </a:r>
              <a:endParaRPr lang="en-US" altLang="fa-IR" b="0"/>
            </a:p>
          </p:txBody>
        </p:sp>
        <p:sp>
          <p:nvSpPr>
            <p:cNvPr id="12374" name="Rectangle 105"/>
            <p:cNvSpPr>
              <a:spLocks noChangeArrowheads="1"/>
            </p:cNvSpPr>
            <p:nvPr/>
          </p:nvSpPr>
          <p:spPr bwMode="auto">
            <a:xfrm>
              <a:off x="6226175" y="5561013"/>
              <a:ext cx="1444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 b="0"/>
            </a:p>
          </p:txBody>
        </p:sp>
        <p:sp>
          <p:nvSpPr>
            <p:cNvPr id="12375" name="Rectangle 106"/>
            <p:cNvSpPr>
              <a:spLocks noChangeArrowheads="1"/>
            </p:cNvSpPr>
            <p:nvPr/>
          </p:nvSpPr>
          <p:spPr bwMode="auto">
            <a:xfrm>
              <a:off x="7442200" y="444023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D </a:t>
              </a:r>
              <a:endParaRPr lang="en-US" altLang="fa-IR" b="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7F7D46-64EA-4A49-81E6-8174518EB952}" type="slidenum">
              <a:rPr lang="en-US" altLang="fa-IR" sz="1300" b="0" smtClean="0">
                <a:latin typeface="Arial" panose="020B0604020202020204" pitchFamily="34" charset="0"/>
              </a:rPr>
              <a:pPr/>
              <a:t>50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Implementing by </a:t>
            </a:r>
            <a:r>
              <a:rPr lang="en-US" altLang="fa-IR" sz="3600" dirty="0" err="1" smtClean="0"/>
              <a:t>Nands</a:t>
            </a:r>
            <a:r>
              <a:rPr lang="en-US" altLang="fa-IR" sz="3600" dirty="0" smtClean="0"/>
              <a:t> only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dirty="0" err="1" smtClean="0"/>
              <a:t>Nand</a:t>
            </a:r>
            <a:r>
              <a:rPr lang="en-US" altLang="fa-IR" dirty="0" smtClean="0"/>
              <a:t>:</a:t>
            </a:r>
          </a:p>
          <a:p>
            <a:pPr lvl="1" algn="l" rtl="0" eaLnBrk="1" hangingPunct="1"/>
            <a:r>
              <a:rPr lang="en-US" altLang="fa-IR" dirty="0" smtClean="0"/>
              <a:t>Universal gate</a:t>
            </a:r>
          </a:p>
          <a:p>
            <a:pPr lvl="1" algn="l" rtl="0" eaLnBrk="1" hangingPunct="1"/>
            <a:r>
              <a:rPr lang="en-US" altLang="fa-IR" dirty="0" smtClean="0">
                <a:sym typeface="Wingdings" panose="05000000000000000000" pitchFamily="2" charset="2"/>
              </a:rPr>
              <a:t> Can replace gates by equivalent </a:t>
            </a:r>
            <a:r>
              <a:rPr lang="en-US" altLang="fa-IR" dirty="0" err="1" smtClean="0">
                <a:sym typeface="Wingdings" panose="05000000000000000000" pitchFamily="2" charset="2"/>
              </a:rPr>
              <a:t>Nand</a:t>
            </a:r>
            <a:r>
              <a:rPr lang="en-US" altLang="fa-IR" dirty="0" smtClean="0">
                <a:sym typeface="Wingdings" panose="05000000000000000000" pitchFamily="2" charset="2"/>
              </a:rPr>
              <a:t> circuit.</a:t>
            </a:r>
          </a:p>
          <a:p>
            <a:pPr lvl="2" algn="l" rtl="0" eaLnBrk="1" hangingPunct="1"/>
            <a:r>
              <a:rPr lang="en-US" altLang="fa-IR" dirty="0" smtClean="0">
                <a:sym typeface="Wingdings" panose="05000000000000000000" pitchFamily="2" charset="2"/>
              </a:rPr>
              <a:t>Large circuit (many gates)</a:t>
            </a:r>
          </a:p>
          <a:p>
            <a:pPr lvl="1" algn="l" rtl="0" eaLnBrk="1" hangingPunct="1"/>
            <a:r>
              <a:rPr lang="en-US" altLang="fa-IR" dirty="0" smtClean="0"/>
              <a:t>But</a:t>
            </a:r>
          </a:p>
          <a:p>
            <a:pPr lvl="2" algn="l" rtl="0" eaLnBrk="1" hangingPunct="1"/>
            <a:endParaRPr lang="en-US" altLang="fa-IR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6DCC0C-D4EB-4091-B6BB-271450613044}" type="slidenum">
              <a:rPr lang="en-US" altLang="fa-IR" sz="1300" b="0" smtClean="0">
                <a:latin typeface="Arial" panose="020B0604020202020204" pitchFamily="34" charset="0"/>
              </a:rPr>
              <a:pPr/>
              <a:t>51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New Symbols for AND/OR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352675"/>
          </a:xfrm>
        </p:spPr>
        <p:txBody>
          <a:bodyPr/>
          <a:lstStyle/>
          <a:p>
            <a:pPr algn="l" rtl="0" eaLnBrk="1" hangingPunct="1"/>
            <a:r>
              <a:rPr lang="en-US" altLang="fa-IR" dirty="0" err="1" smtClean="0"/>
              <a:t>DeMorgan’s</a:t>
            </a:r>
            <a:r>
              <a:rPr lang="en-US" altLang="fa-IR" dirty="0" smtClean="0"/>
              <a:t> Law:	</a:t>
            </a:r>
          </a:p>
          <a:p>
            <a:pPr lvl="1" algn="l" rtl="0" eaLnBrk="1" hangingPunct="1"/>
            <a:r>
              <a:rPr lang="en-US" altLang="fa-IR" dirty="0" smtClean="0"/>
              <a:t>(a + b)’ = a’ b’       (a b)’ = a’ + b’</a:t>
            </a:r>
          </a:p>
          <a:p>
            <a:pPr algn="l" rtl="0" eaLnBrk="1" hangingPunct="1"/>
            <a:endParaRPr lang="en-US" altLang="fa-IR" dirty="0" smtClean="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124075" y="2786063"/>
            <a:ext cx="2035175" cy="366712"/>
            <a:chOff x="1338" y="2312"/>
            <a:chExt cx="1282" cy="231"/>
          </a:xfrm>
        </p:grpSpPr>
        <p:sp>
          <p:nvSpPr>
            <p:cNvPr id="90176" name="Freeform 5"/>
            <p:cNvSpPr>
              <a:spLocks/>
            </p:cNvSpPr>
            <p:nvPr/>
          </p:nvSpPr>
          <p:spPr bwMode="auto">
            <a:xfrm>
              <a:off x="1565" y="2425"/>
              <a:ext cx="150" cy="111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0" y="381"/>
                  </a:moveTo>
                  <a:lnTo>
                    <a:pt x="162" y="342"/>
                  </a:lnTo>
                  <a:lnTo>
                    <a:pt x="308" y="261"/>
                  </a:lnTo>
                  <a:lnTo>
                    <a:pt x="426" y="144"/>
                  </a:lnTo>
                  <a:lnTo>
                    <a:pt x="50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77" name="Line 6"/>
            <p:cNvSpPr>
              <a:spLocks noChangeShapeType="1"/>
            </p:cNvSpPr>
            <p:nvPr/>
          </p:nvSpPr>
          <p:spPr bwMode="auto">
            <a:xfrm flipH="1">
              <a:off x="1414" y="2536"/>
              <a:ext cx="1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78" name="Freeform 7"/>
            <p:cNvSpPr>
              <a:spLocks/>
            </p:cNvSpPr>
            <p:nvPr/>
          </p:nvSpPr>
          <p:spPr bwMode="auto">
            <a:xfrm>
              <a:off x="1414" y="2312"/>
              <a:ext cx="38" cy="224"/>
            </a:xfrm>
            <a:custGeom>
              <a:avLst/>
              <a:gdLst>
                <a:gd name="T0" fmla="*/ 0 w 127"/>
                <a:gd name="T1" fmla="*/ 0 h 762"/>
                <a:gd name="T2" fmla="*/ 0 w 127"/>
                <a:gd name="T3" fmla="*/ 0 h 762"/>
                <a:gd name="T4" fmla="*/ 0 w 127"/>
                <a:gd name="T5" fmla="*/ 0 h 762"/>
                <a:gd name="T6" fmla="*/ 0 w 127"/>
                <a:gd name="T7" fmla="*/ 0 h 762"/>
                <a:gd name="T8" fmla="*/ 0 w 127"/>
                <a:gd name="T9" fmla="*/ 0 h 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62"/>
                <a:gd name="T17" fmla="*/ 127 w 127"/>
                <a:gd name="T18" fmla="*/ 762 h 7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62">
                  <a:moveTo>
                    <a:pt x="0" y="762"/>
                  </a:moveTo>
                  <a:lnTo>
                    <a:pt x="95" y="581"/>
                  </a:lnTo>
                  <a:lnTo>
                    <a:pt x="127" y="381"/>
                  </a:lnTo>
                  <a:lnTo>
                    <a:pt x="95" y="18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79" name="Line 8"/>
            <p:cNvSpPr>
              <a:spLocks noChangeShapeType="1"/>
            </p:cNvSpPr>
            <p:nvPr/>
          </p:nvSpPr>
          <p:spPr bwMode="auto">
            <a:xfrm>
              <a:off x="1414" y="2312"/>
              <a:ext cx="1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0" name="Freeform 9"/>
            <p:cNvSpPr>
              <a:spLocks/>
            </p:cNvSpPr>
            <p:nvPr/>
          </p:nvSpPr>
          <p:spPr bwMode="auto">
            <a:xfrm>
              <a:off x="1565" y="2312"/>
              <a:ext cx="150" cy="113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508" y="381"/>
                  </a:moveTo>
                  <a:lnTo>
                    <a:pt x="426" y="236"/>
                  </a:lnTo>
                  <a:lnTo>
                    <a:pt x="308" y="119"/>
                  </a:lnTo>
                  <a:lnTo>
                    <a:pt x="162" y="3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1" name="Line 10"/>
            <p:cNvSpPr>
              <a:spLocks noChangeShapeType="1"/>
            </p:cNvSpPr>
            <p:nvPr/>
          </p:nvSpPr>
          <p:spPr bwMode="auto">
            <a:xfrm>
              <a:off x="1338" y="2499"/>
              <a:ext cx="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2" name="Line 11"/>
            <p:cNvSpPr>
              <a:spLocks noChangeShapeType="1"/>
            </p:cNvSpPr>
            <p:nvPr/>
          </p:nvSpPr>
          <p:spPr bwMode="auto">
            <a:xfrm>
              <a:off x="1338" y="2350"/>
              <a:ext cx="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3" name="Freeform 12"/>
            <p:cNvSpPr>
              <a:spLocks/>
            </p:cNvSpPr>
            <p:nvPr/>
          </p:nvSpPr>
          <p:spPr bwMode="auto">
            <a:xfrm>
              <a:off x="1715" y="2408"/>
              <a:ext cx="39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5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5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4" name="Line 13"/>
            <p:cNvSpPr>
              <a:spLocks noChangeShapeType="1"/>
            </p:cNvSpPr>
            <p:nvPr/>
          </p:nvSpPr>
          <p:spPr bwMode="auto">
            <a:xfrm>
              <a:off x="1754" y="2425"/>
              <a:ext cx="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5" name="Line 22"/>
            <p:cNvSpPr>
              <a:spLocks noChangeShapeType="1"/>
            </p:cNvSpPr>
            <p:nvPr/>
          </p:nvSpPr>
          <p:spPr bwMode="auto">
            <a:xfrm flipV="1">
              <a:off x="2243" y="2312"/>
              <a:ext cx="1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6" name="Line 23"/>
            <p:cNvSpPr>
              <a:spLocks noChangeShapeType="1"/>
            </p:cNvSpPr>
            <p:nvPr/>
          </p:nvSpPr>
          <p:spPr bwMode="auto">
            <a:xfrm>
              <a:off x="2243" y="2312"/>
              <a:ext cx="2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7" name="Freeform 24"/>
            <p:cNvSpPr>
              <a:spLocks/>
            </p:cNvSpPr>
            <p:nvPr/>
          </p:nvSpPr>
          <p:spPr bwMode="auto">
            <a:xfrm>
              <a:off x="2470" y="2312"/>
              <a:ext cx="75" cy="224"/>
            </a:xfrm>
            <a:custGeom>
              <a:avLst/>
              <a:gdLst>
                <a:gd name="T0" fmla="*/ 0 w 254"/>
                <a:gd name="T1" fmla="*/ 0 h 762"/>
                <a:gd name="T2" fmla="*/ 0 w 254"/>
                <a:gd name="T3" fmla="*/ 0 h 762"/>
                <a:gd name="T4" fmla="*/ 0 w 254"/>
                <a:gd name="T5" fmla="*/ 0 h 762"/>
                <a:gd name="T6" fmla="*/ 0 w 254"/>
                <a:gd name="T7" fmla="*/ 0 h 762"/>
                <a:gd name="T8" fmla="*/ 0 w 254"/>
                <a:gd name="T9" fmla="*/ 0 h 762"/>
                <a:gd name="T10" fmla="*/ 0 w 254"/>
                <a:gd name="T11" fmla="*/ 0 h 762"/>
                <a:gd name="T12" fmla="*/ 0 w 254"/>
                <a:gd name="T13" fmla="*/ 0 h 7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4"/>
                <a:gd name="T22" fmla="*/ 0 h 762"/>
                <a:gd name="T23" fmla="*/ 254 w 254"/>
                <a:gd name="T24" fmla="*/ 762 h 7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4" h="762">
                  <a:moveTo>
                    <a:pt x="0" y="762"/>
                  </a:moveTo>
                  <a:lnTo>
                    <a:pt x="133" y="672"/>
                  </a:lnTo>
                  <a:lnTo>
                    <a:pt x="222" y="538"/>
                  </a:lnTo>
                  <a:lnTo>
                    <a:pt x="254" y="381"/>
                  </a:lnTo>
                  <a:lnTo>
                    <a:pt x="222" y="223"/>
                  </a:lnTo>
                  <a:lnTo>
                    <a:pt x="133" y="89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8" name="Line 25"/>
            <p:cNvSpPr>
              <a:spLocks noChangeShapeType="1"/>
            </p:cNvSpPr>
            <p:nvPr/>
          </p:nvSpPr>
          <p:spPr bwMode="auto">
            <a:xfrm flipH="1">
              <a:off x="2243" y="2536"/>
              <a:ext cx="2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89" name="Freeform 26"/>
            <p:cNvSpPr>
              <a:spLocks/>
            </p:cNvSpPr>
            <p:nvPr/>
          </p:nvSpPr>
          <p:spPr bwMode="auto">
            <a:xfrm>
              <a:off x="2205" y="2483"/>
              <a:ext cx="38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5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5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90" name="Line 27"/>
            <p:cNvSpPr>
              <a:spLocks noChangeShapeType="1"/>
            </p:cNvSpPr>
            <p:nvPr/>
          </p:nvSpPr>
          <p:spPr bwMode="auto">
            <a:xfrm flipH="1">
              <a:off x="2168" y="2499"/>
              <a:ext cx="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91" name="Line 28"/>
            <p:cNvSpPr>
              <a:spLocks noChangeShapeType="1"/>
            </p:cNvSpPr>
            <p:nvPr/>
          </p:nvSpPr>
          <p:spPr bwMode="auto">
            <a:xfrm>
              <a:off x="2168" y="2350"/>
              <a:ext cx="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92" name="Freeform 29"/>
            <p:cNvSpPr>
              <a:spLocks/>
            </p:cNvSpPr>
            <p:nvPr/>
          </p:nvSpPr>
          <p:spPr bwMode="auto">
            <a:xfrm>
              <a:off x="2205" y="2333"/>
              <a:ext cx="38" cy="32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5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5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93" name="Line 30"/>
            <p:cNvSpPr>
              <a:spLocks noChangeShapeType="1"/>
            </p:cNvSpPr>
            <p:nvPr/>
          </p:nvSpPr>
          <p:spPr bwMode="auto">
            <a:xfrm>
              <a:off x="2545" y="2425"/>
              <a:ext cx="7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94" name="Rectangle 74"/>
            <p:cNvSpPr>
              <a:spLocks noChangeArrowheads="1"/>
            </p:cNvSpPr>
            <p:nvPr/>
          </p:nvSpPr>
          <p:spPr bwMode="auto">
            <a:xfrm>
              <a:off x="1938" y="2341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1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fa-IR" sz="16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5114925" y="2786063"/>
            <a:ext cx="2035175" cy="366712"/>
            <a:chOff x="3222" y="2312"/>
            <a:chExt cx="1282" cy="231"/>
          </a:xfrm>
        </p:grpSpPr>
        <p:sp>
          <p:nvSpPr>
            <p:cNvPr id="90157" name="Line 46"/>
            <p:cNvSpPr>
              <a:spLocks noChangeShapeType="1"/>
            </p:cNvSpPr>
            <p:nvPr/>
          </p:nvSpPr>
          <p:spPr bwMode="auto">
            <a:xfrm flipV="1">
              <a:off x="3298" y="2312"/>
              <a:ext cx="1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8" name="Line 47"/>
            <p:cNvSpPr>
              <a:spLocks noChangeShapeType="1"/>
            </p:cNvSpPr>
            <p:nvPr/>
          </p:nvSpPr>
          <p:spPr bwMode="auto">
            <a:xfrm>
              <a:off x="3298" y="2312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9" name="Freeform 48"/>
            <p:cNvSpPr>
              <a:spLocks/>
            </p:cNvSpPr>
            <p:nvPr/>
          </p:nvSpPr>
          <p:spPr bwMode="auto">
            <a:xfrm>
              <a:off x="3487" y="2312"/>
              <a:ext cx="113" cy="224"/>
            </a:xfrm>
            <a:custGeom>
              <a:avLst/>
              <a:gdLst>
                <a:gd name="T0" fmla="*/ 0 w 381"/>
                <a:gd name="T1" fmla="*/ 0 h 762"/>
                <a:gd name="T2" fmla="*/ 0 w 381"/>
                <a:gd name="T3" fmla="*/ 0 h 762"/>
                <a:gd name="T4" fmla="*/ 0 w 381"/>
                <a:gd name="T5" fmla="*/ 0 h 762"/>
                <a:gd name="T6" fmla="*/ 0 w 381"/>
                <a:gd name="T7" fmla="*/ 0 h 762"/>
                <a:gd name="T8" fmla="*/ 0 w 381"/>
                <a:gd name="T9" fmla="*/ 0 h 762"/>
                <a:gd name="T10" fmla="*/ 0 w 381"/>
                <a:gd name="T11" fmla="*/ 0 h 762"/>
                <a:gd name="T12" fmla="*/ 0 w 381"/>
                <a:gd name="T13" fmla="*/ 0 h 762"/>
                <a:gd name="T14" fmla="*/ 0 w 381"/>
                <a:gd name="T15" fmla="*/ 0 h 762"/>
                <a:gd name="T16" fmla="*/ 0 w 381"/>
                <a:gd name="T17" fmla="*/ 0 h 7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1"/>
                <a:gd name="T28" fmla="*/ 0 h 762"/>
                <a:gd name="T29" fmla="*/ 381 w 381"/>
                <a:gd name="T30" fmla="*/ 762 h 7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1" h="762">
                  <a:moveTo>
                    <a:pt x="0" y="762"/>
                  </a:moveTo>
                  <a:lnTo>
                    <a:pt x="146" y="733"/>
                  </a:lnTo>
                  <a:lnTo>
                    <a:pt x="270" y="650"/>
                  </a:lnTo>
                  <a:lnTo>
                    <a:pt x="352" y="526"/>
                  </a:lnTo>
                  <a:lnTo>
                    <a:pt x="381" y="381"/>
                  </a:lnTo>
                  <a:lnTo>
                    <a:pt x="352" y="235"/>
                  </a:lnTo>
                  <a:lnTo>
                    <a:pt x="270" y="111"/>
                  </a:lnTo>
                  <a:lnTo>
                    <a:pt x="146" y="29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0" name="Line 49"/>
            <p:cNvSpPr>
              <a:spLocks noChangeShapeType="1"/>
            </p:cNvSpPr>
            <p:nvPr/>
          </p:nvSpPr>
          <p:spPr bwMode="auto">
            <a:xfrm flipH="1">
              <a:off x="3298" y="2536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1" name="Line 50"/>
            <p:cNvSpPr>
              <a:spLocks noChangeShapeType="1"/>
            </p:cNvSpPr>
            <p:nvPr/>
          </p:nvSpPr>
          <p:spPr bwMode="auto">
            <a:xfrm flipH="1">
              <a:off x="3222" y="2499"/>
              <a:ext cx="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2" name="Line 51"/>
            <p:cNvSpPr>
              <a:spLocks noChangeShapeType="1"/>
            </p:cNvSpPr>
            <p:nvPr/>
          </p:nvSpPr>
          <p:spPr bwMode="auto">
            <a:xfrm flipH="1">
              <a:off x="3637" y="2425"/>
              <a:ext cx="3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3" name="Freeform 52"/>
            <p:cNvSpPr>
              <a:spLocks/>
            </p:cNvSpPr>
            <p:nvPr/>
          </p:nvSpPr>
          <p:spPr bwMode="auto">
            <a:xfrm>
              <a:off x="3600" y="2408"/>
              <a:ext cx="37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5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5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4" name="Line 53"/>
            <p:cNvSpPr>
              <a:spLocks noChangeShapeType="1"/>
            </p:cNvSpPr>
            <p:nvPr/>
          </p:nvSpPr>
          <p:spPr bwMode="auto">
            <a:xfrm>
              <a:off x="3222" y="2350"/>
              <a:ext cx="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5" name="Line 64"/>
            <p:cNvSpPr>
              <a:spLocks noChangeShapeType="1"/>
            </p:cNvSpPr>
            <p:nvPr/>
          </p:nvSpPr>
          <p:spPr bwMode="auto">
            <a:xfrm flipH="1">
              <a:off x="4128" y="2536"/>
              <a:ext cx="1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6" name="Freeform 65"/>
            <p:cNvSpPr>
              <a:spLocks/>
            </p:cNvSpPr>
            <p:nvPr/>
          </p:nvSpPr>
          <p:spPr bwMode="auto">
            <a:xfrm>
              <a:off x="4278" y="2425"/>
              <a:ext cx="150" cy="111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0" y="381"/>
                  </a:moveTo>
                  <a:lnTo>
                    <a:pt x="162" y="342"/>
                  </a:lnTo>
                  <a:lnTo>
                    <a:pt x="307" y="261"/>
                  </a:lnTo>
                  <a:lnTo>
                    <a:pt x="425" y="144"/>
                  </a:lnTo>
                  <a:lnTo>
                    <a:pt x="50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7" name="Freeform 66"/>
            <p:cNvSpPr>
              <a:spLocks/>
            </p:cNvSpPr>
            <p:nvPr/>
          </p:nvSpPr>
          <p:spPr bwMode="auto">
            <a:xfrm>
              <a:off x="4128" y="2312"/>
              <a:ext cx="37" cy="224"/>
            </a:xfrm>
            <a:custGeom>
              <a:avLst/>
              <a:gdLst>
                <a:gd name="T0" fmla="*/ 0 w 127"/>
                <a:gd name="T1" fmla="*/ 0 h 762"/>
                <a:gd name="T2" fmla="*/ 0 w 127"/>
                <a:gd name="T3" fmla="*/ 0 h 762"/>
                <a:gd name="T4" fmla="*/ 0 w 127"/>
                <a:gd name="T5" fmla="*/ 0 h 762"/>
                <a:gd name="T6" fmla="*/ 0 w 127"/>
                <a:gd name="T7" fmla="*/ 0 h 762"/>
                <a:gd name="T8" fmla="*/ 0 w 127"/>
                <a:gd name="T9" fmla="*/ 0 h 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62"/>
                <a:gd name="T17" fmla="*/ 127 w 127"/>
                <a:gd name="T18" fmla="*/ 762 h 7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62">
                  <a:moveTo>
                    <a:pt x="0" y="762"/>
                  </a:moveTo>
                  <a:lnTo>
                    <a:pt x="94" y="581"/>
                  </a:lnTo>
                  <a:lnTo>
                    <a:pt x="127" y="381"/>
                  </a:lnTo>
                  <a:lnTo>
                    <a:pt x="94" y="18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8" name="Freeform 67"/>
            <p:cNvSpPr>
              <a:spLocks/>
            </p:cNvSpPr>
            <p:nvPr/>
          </p:nvSpPr>
          <p:spPr bwMode="auto">
            <a:xfrm>
              <a:off x="4278" y="2312"/>
              <a:ext cx="150" cy="113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508" y="381"/>
                  </a:moveTo>
                  <a:lnTo>
                    <a:pt x="425" y="236"/>
                  </a:lnTo>
                  <a:lnTo>
                    <a:pt x="307" y="119"/>
                  </a:lnTo>
                  <a:lnTo>
                    <a:pt x="162" y="3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69" name="Line 68"/>
            <p:cNvSpPr>
              <a:spLocks noChangeShapeType="1"/>
            </p:cNvSpPr>
            <p:nvPr/>
          </p:nvSpPr>
          <p:spPr bwMode="auto">
            <a:xfrm>
              <a:off x="4052" y="2499"/>
              <a:ext cx="5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70" name="Freeform 69"/>
            <p:cNvSpPr>
              <a:spLocks/>
            </p:cNvSpPr>
            <p:nvPr/>
          </p:nvSpPr>
          <p:spPr bwMode="auto">
            <a:xfrm>
              <a:off x="4108" y="2483"/>
              <a:ext cx="37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6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6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71" name="Line 70"/>
            <p:cNvSpPr>
              <a:spLocks noChangeShapeType="1"/>
            </p:cNvSpPr>
            <p:nvPr/>
          </p:nvSpPr>
          <p:spPr bwMode="auto">
            <a:xfrm>
              <a:off x="4428" y="2425"/>
              <a:ext cx="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72" name="Line 71"/>
            <p:cNvSpPr>
              <a:spLocks noChangeShapeType="1"/>
            </p:cNvSpPr>
            <p:nvPr/>
          </p:nvSpPr>
          <p:spPr bwMode="auto">
            <a:xfrm>
              <a:off x="4128" y="2312"/>
              <a:ext cx="1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73" name="Line 72"/>
            <p:cNvSpPr>
              <a:spLocks noChangeShapeType="1"/>
            </p:cNvSpPr>
            <p:nvPr/>
          </p:nvSpPr>
          <p:spPr bwMode="auto">
            <a:xfrm>
              <a:off x="4052" y="2350"/>
              <a:ext cx="5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74" name="Freeform 73"/>
            <p:cNvSpPr>
              <a:spLocks/>
            </p:cNvSpPr>
            <p:nvPr/>
          </p:nvSpPr>
          <p:spPr bwMode="auto">
            <a:xfrm>
              <a:off x="4108" y="2333"/>
              <a:ext cx="37" cy="32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6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6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75" name="Rectangle 75"/>
            <p:cNvSpPr>
              <a:spLocks noChangeArrowheads="1"/>
            </p:cNvSpPr>
            <p:nvPr/>
          </p:nvSpPr>
          <p:spPr bwMode="auto">
            <a:xfrm>
              <a:off x="3822" y="2341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1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fa-IR" sz="16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5114925" y="4502150"/>
            <a:ext cx="2035175" cy="366713"/>
            <a:chOff x="3222" y="2836"/>
            <a:chExt cx="1282" cy="231"/>
          </a:xfrm>
        </p:grpSpPr>
        <p:sp>
          <p:nvSpPr>
            <p:cNvPr id="90141" name="Freeform 31"/>
            <p:cNvSpPr>
              <a:spLocks/>
            </p:cNvSpPr>
            <p:nvPr/>
          </p:nvSpPr>
          <p:spPr bwMode="auto">
            <a:xfrm>
              <a:off x="4108" y="3007"/>
              <a:ext cx="37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6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6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2" name="Freeform 32"/>
            <p:cNvSpPr>
              <a:spLocks/>
            </p:cNvSpPr>
            <p:nvPr/>
          </p:nvSpPr>
          <p:spPr bwMode="auto">
            <a:xfrm>
              <a:off x="4278" y="2948"/>
              <a:ext cx="150" cy="112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0" y="381"/>
                  </a:moveTo>
                  <a:lnTo>
                    <a:pt x="162" y="343"/>
                  </a:lnTo>
                  <a:lnTo>
                    <a:pt x="307" y="262"/>
                  </a:lnTo>
                  <a:lnTo>
                    <a:pt x="425" y="145"/>
                  </a:lnTo>
                  <a:lnTo>
                    <a:pt x="50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3" name="Freeform 33"/>
            <p:cNvSpPr>
              <a:spLocks/>
            </p:cNvSpPr>
            <p:nvPr/>
          </p:nvSpPr>
          <p:spPr bwMode="auto">
            <a:xfrm>
              <a:off x="4128" y="2836"/>
              <a:ext cx="37" cy="224"/>
            </a:xfrm>
            <a:custGeom>
              <a:avLst/>
              <a:gdLst>
                <a:gd name="T0" fmla="*/ 0 w 127"/>
                <a:gd name="T1" fmla="*/ 0 h 762"/>
                <a:gd name="T2" fmla="*/ 0 w 127"/>
                <a:gd name="T3" fmla="*/ 0 h 762"/>
                <a:gd name="T4" fmla="*/ 0 w 127"/>
                <a:gd name="T5" fmla="*/ 0 h 762"/>
                <a:gd name="T6" fmla="*/ 0 w 127"/>
                <a:gd name="T7" fmla="*/ 0 h 762"/>
                <a:gd name="T8" fmla="*/ 0 w 127"/>
                <a:gd name="T9" fmla="*/ 0 h 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62"/>
                <a:gd name="T17" fmla="*/ 127 w 127"/>
                <a:gd name="T18" fmla="*/ 762 h 7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62">
                  <a:moveTo>
                    <a:pt x="0" y="762"/>
                  </a:moveTo>
                  <a:lnTo>
                    <a:pt x="94" y="582"/>
                  </a:lnTo>
                  <a:lnTo>
                    <a:pt x="127" y="381"/>
                  </a:lnTo>
                  <a:lnTo>
                    <a:pt x="94" y="181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4" name="Line 34"/>
            <p:cNvSpPr>
              <a:spLocks noChangeShapeType="1"/>
            </p:cNvSpPr>
            <p:nvPr/>
          </p:nvSpPr>
          <p:spPr bwMode="auto">
            <a:xfrm flipH="1">
              <a:off x="4128" y="3060"/>
              <a:ext cx="1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5" name="Line 35"/>
            <p:cNvSpPr>
              <a:spLocks noChangeShapeType="1"/>
            </p:cNvSpPr>
            <p:nvPr/>
          </p:nvSpPr>
          <p:spPr bwMode="auto">
            <a:xfrm>
              <a:off x="4052" y="3023"/>
              <a:ext cx="5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6" name="Line 36"/>
            <p:cNvSpPr>
              <a:spLocks noChangeShapeType="1"/>
            </p:cNvSpPr>
            <p:nvPr/>
          </p:nvSpPr>
          <p:spPr bwMode="auto">
            <a:xfrm>
              <a:off x="4052" y="2874"/>
              <a:ext cx="5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7" name="Freeform 37"/>
            <p:cNvSpPr>
              <a:spLocks/>
            </p:cNvSpPr>
            <p:nvPr/>
          </p:nvSpPr>
          <p:spPr bwMode="auto">
            <a:xfrm>
              <a:off x="4108" y="2857"/>
              <a:ext cx="37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6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6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8" name="Freeform 38"/>
            <p:cNvSpPr>
              <a:spLocks/>
            </p:cNvSpPr>
            <p:nvPr/>
          </p:nvSpPr>
          <p:spPr bwMode="auto">
            <a:xfrm>
              <a:off x="4428" y="2932"/>
              <a:ext cx="38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5" y="0"/>
                  </a:lnTo>
                  <a:lnTo>
                    <a:pt x="31" y="0"/>
                  </a:lnTo>
                  <a:lnTo>
                    <a:pt x="0" y="55"/>
                  </a:lnTo>
                  <a:lnTo>
                    <a:pt x="31" y="110"/>
                  </a:lnTo>
                  <a:lnTo>
                    <a:pt x="95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9" name="Line 39"/>
            <p:cNvSpPr>
              <a:spLocks noChangeShapeType="1"/>
            </p:cNvSpPr>
            <p:nvPr/>
          </p:nvSpPr>
          <p:spPr bwMode="auto">
            <a:xfrm>
              <a:off x="4466" y="2948"/>
              <a:ext cx="3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0" name="Freeform 40"/>
            <p:cNvSpPr>
              <a:spLocks/>
            </p:cNvSpPr>
            <p:nvPr/>
          </p:nvSpPr>
          <p:spPr bwMode="auto">
            <a:xfrm>
              <a:off x="4278" y="2836"/>
              <a:ext cx="150" cy="112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508" y="381"/>
                  </a:moveTo>
                  <a:lnTo>
                    <a:pt x="425" y="237"/>
                  </a:lnTo>
                  <a:lnTo>
                    <a:pt x="307" y="120"/>
                  </a:lnTo>
                  <a:lnTo>
                    <a:pt x="162" y="39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1" name="Line 41"/>
            <p:cNvSpPr>
              <a:spLocks noChangeShapeType="1"/>
            </p:cNvSpPr>
            <p:nvPr/>
          </p:nvSpPr>
          <p:spPr bwMode="auto">
            <a:xfrm>
              <a:off x="4128" y="2836"/>
              <a:ext cx="15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2" name="Freeform 42"/>
            <p:cNvSpPr>
              <a:spLocks/>
            </p:cNvSpPr>
            <p:nvPr/>
          </p:nvSpPr>
          <p:spPr bwMode="auto">
            <a:xfrm>
              <a:off x="3298" y="2836"/>
              <a:ext cx="302" cy="224"/>
            </a:xfrm>
            <a:custGeom>
              <a:avLst/>
              <a:gdLst>
                <a:gd name="T0" fmla="*/ 0 w 1016"/>
                <a:gd name="T1" fmla="*/ 0 h 762"/>
                <a:gd name="T2" fmla="*/ 0 w 1016"/>
                <a:gd name="T3" fmla="*/ 0 h 762"/>
                <a:gd name="T4" fmla="*/ 0 w 1016"/>
                <a:gd name="T5" fmla="*/ 0 h 762"/>
                <a:gd name="T6" fmla="*/ 0 w 1016"/>
                <a:gd name="T7" fmla="*/ 0 h 762"/>
                <a:gd name="T8" fmla="*/ 0 w 1016"/>
                <a:gd name="T9" fmla="*/ 0 h 762"/>
                <a:gd name="T10" fmla="*/ 0 w 1016"/>
                <a:gd name="T11" fmla="*/ 0 h 762"/>
                <a:gd name="T12" fmla="*/ 0 w 1016"/>
                <a:gd name="T13" fmla="*/ 0 h 762"/>
                <a:gd name="T14" fmla="*/ 0 w 1016"/>
                <a:gd name="T15" fmla="*/ 0 h 762"/>
                <a:gd name="T16" fmla="*/ 0 w 1016"/>
                <a:gd name="T17" fmla="*/ 0 h 762"/>
                <a:gd name="T18" fmla="*/ 0 w 1016"/>
                <a:gd name="T19" fmla="*/ 0 h 762"/>
                <a:gd name="T20" fmla="*/ 0 w 1016"/>
                <a:gd name="T21" fmla="*/ 0 h 762"/>
                <a:gd name="T22" fmla="*/ 0 w 1016"/>
                <a:gd name="T23" fmla="*/ 0 h 762"/>
                <a:gd name="T24" fmla="*/ 0 w 1016"/>
                <a:gd name="T25" fmla="*/ 0 h 762"/>
                <a:gd name="T26" fmla="*/ 0 w 1016"/>
                <a:gd name="T27" fmla="*/ 0 h 762"/>
                <a:gd name="T28" fmla="*/ 0 w 1016"/>
                <a:gd name="T29" fmla="*/ 0 h 762"/>
                <a:gd name="T30" fmla="*/ 0 w 1016"/>
                <a:gd name="T31" fmla="*/ 0 h 762"/>
                <a:gd name="T32" fmla="*/ 0 w 1016"/>
                <a:gd name="T33" fmla="*/ 0 h 762"/>
                <a:gd name="T34" fmla="*/ 0 w 1016"/>
                <a:gd name="T35" fmla="*/ 0 h 762"/>
                <a:gd name="T36" fmla="*/ 0 w 1016"/>
                <a:gd name="T37" fmla="*/ 0 h 762"/>
                <a:gd name="T38" fmla="*/ 0 w 1016"/>
                <a:gd name="T39" fmla="*/ 0 h 762"/>
                <a:gd name="T40" fmla="*/ 0 w 1016"/>
                <a:gd name="T41" fmla="*/ 0 h 762"/>
                <a:gd name="T42" fmla="*/ 0 w 1016"/>
                <a:gd name="T43" fmla="*/ 0 h 762"/>
                <a:gd name="T44" fmla="*/ 0 w 1016"/>
                <a:gd name="T45" fmla="*/ 0 h 762"/>
                <a:gd name="T46" fmla="*/ 0 w 1016"/>
                <a:gd name="T47" fmla="*/ 0 h 762"/>
                <a:gd name="T48" fmla="*/ 0 w 1016"/>
                <a:gd name="T49" fmla="*/ 0 h 762"/>
                <a:gd name="T50" fmla="*/ 0 w 1016"/>
                <a:gd name="T51" fmla="*/ 0 h 762"/>
                <a:gd name="T52" fmla="*/ 0 w 1016"/>
                <a:gd name="T53" fmla="*/ 0 h 762"/>
                <a:gd name="T54" fmla="*/ 0 w 1016"/>
                <a:gd name="T55" fmla="*/ 0 h 762"/>
                <a:gd name="T56" fmla="*/ 0 w 1016"/>
                <a:gd name="T57" fmla="*/ 0 h 762"/>
                <a:gd name="T58" fmla="*/ 0 w 1016"/>
                <a:gd name="T59" fmla="*/ 0 h 762"/>
                <a:gd name="T60" fmla="*/ 0 w 1016"/>
                <a:gd name="T61" fmla="*/ 0 h 762"/>
                <a:gd name="T62" fmla="*/ 0 w 1016"/>
                <a:gd name="T63" fmla="*/ 0 h 762"/>
                <a:gd name="T64" fmla="*/ 0 w 1016"/>
                <a:gd name="T65" fmla="*/ 0 h 762"/>
                <a:gd name="T66" fmla="*/ 0 w 1016"/>
                <a:gd name="T67" fmla="*/ 0 h 762"/>
                <a:gd name="T68" fmla="*/ 0 w 1016"/>
                <a:gd name="T69" fmla="*/ 0 h 762"/>
                <a:gd name="T70" fmla="*/ 0 w 1016"/>
                <a:gd name="T71" fmla="*/ 0 h 762"/>
                <a:gd name="T72" fmla="*/ 0 w 1016"/>
                <a:gd name="T73" fmla="*/ 0 h 762"/>
                <a:gd name="T74" fmla="*/ 0 w 1016"/>
                <a:gd name="T75" fmla="*/ 0 h 762"/>
                <a:gd name="T76" fmla="*/ 0 w 1016"/>
                <a:gd name="T77" fmla="*/ 0 h 762"/>
                <a:gd name="T78" fmla="*/ 0 w 1016"/>
                <a:gd name="T79" fmla="*/ 0 h 762"/>
                <a:gd name="T80" fmla="*/ 0 w 1016"/>
                <a:gd name="T81" fmla="*/ 0 h 7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762"/>
                <a:gd name="T125" fmla="*/ 1016 w 1016"/>
                <a:gd name="T126" fmla="*/ 762 h 76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762">
                  <a:moveTo>
                    <a:pt x="762" y="0"/>
                  </a:moveTo>
                  <a:lnTo>
                    <a:pt x="786" y="11"/>
                  </a:lnTo>
                  <a:lnTo>
                    <a:pt x="809" y="24"/>
                  </a:lnTo>
                  <a:lnTo>
                    <a:pt x="832" y="37"/>
                  </a:lnTo>
                  <a:lnTo>
                    <a:pt x="853" y="53"/>
                  </a:lnTo>
                  <a:lnTo>
                    <a:pt x="873" y="69"/>
                  </a:lnTo>
                  <a:lnTo>
                    <a:pt x="893" y="87"/>
                  </a:lnTo>
                  <a:lnTo>
                    <a:pt x="911" y="106"/>
                  </a:lnTo>
                  <a:lnTo>
                    <a:pt x="928" y="126"/>
                  </a:lnTo>
                  <a:lnTo>
                    <a:pt x="943" y="147"/>
                  </a:lnTo>
                  <a:lnTo>
                    <a:pt x="957" y="169"/>
                  </a:lnTo>
                  <a:lnTo>
                    <a:pt x="970" y="192"/>
                  </a:lnTo>
                  <a:lnTo>
                    <a:pt x="981" y="216"/>
                  </a:lnTo>
                  <a:lnTo>
                    <a:pt x="991" y="240"/>
                  </a:lnTo>
                  <a:lnTo>
                    <a:pt x="999" y="265"/>
                  </a:lnTo>
                  <a:lnTo>
                    <a:pt x="1006" y="290"/>
                  </a:lnTo>
                  <a:lnTo>
                    <a:pt x="1011" y="316"/>
                  </a:lnTo>
                  <a:lnTo>
                    <a:pt x="1014" y="342"/>
                  </a:lnTo>
                  <a:lnTo>
                    <a:pt x="1016" y="368"/>
                  </a:lnTo>
                  <a:lnTo>
                    <a:pt x="1016" y="394"/>
                  </a:lnTo>
                  <a:lnTo>
                    <a:pt x="1014" y="421"/>
                  </a:lnTo>
                  <a:lnTo>
                    <a:pt x="1011" y="447"/>
                  </a:lnTo>
                  <a:lnTo>
                    <a:pt x="1006" y="472"/>
                  </a:lnTo>
                  <a:lnTo>
                    <a:pt x="999" y="498"/>
                  </a:lnTo>
                  <a:lnTo>
                    <a:pt x="991" y="523"/>
                  </a:lnTo>
                  <a:lnTo>
                    <a:pt x="981" y="547"/>
                  </a:lnTo>
                  <a:lnTo>
                    <a:pt x="970" y="571"/>
                  </a:lnTo>
                  <a:lnTo>
                    <a:pt x="957" y="594"/>
                  </a:lnTo>
                  <a:lnTo>
                    <a:pt x="943" y="616"/>
                  </a:lnTo>
                  <a:lnTo>
                    <a:pt x="928" y="637"/>
                  </a:lnTo>
                  <a:lnTo>
                    <a:pt x="911" y="657"/>
                  </a:lnTo>
                  <a:lnTo>
                    <a:pt x="893" y="676"/>
                  </a:lnTo>
                  <a:lnTo>
                    <a:pt x="873" y="694"/>
                  </a:lnTo>
                  <a:lnTo>
                    <a:pt x="853" y="710"/>
                  </a:lnTo>
                  <a:lnTo>
                    <a:pt x="832" y="725"/>
                  </a:lnTo>
                  <a:lnTo>
                    <a:pt x="809" y="739"/>
                  </a:lnTo>
                  <a:lnTo>
                    <a:pt x="786" y="751"/>
                  </a:lnTo>
                  <a:lnTo>
                    <a:pt x="762" y="762"/>
                  </a:lnTo>
                  <a:lnTo>
                    <a:pt x="0" y="762"/>
                  </a:lnTo>
                  <a:lnTo>
                    <a:pt x="0" y="0"/>
                  </a:lnTo>
                  <a:lnTo>
                    <a:pt x="762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3" name="Line 43"/>
            <p:cNvSpPr>
              <a:spLocks noChangeShapeType="1"/>
            </p:cNvSpPr>
            <p:nvPr/>
          </p:nvSpPr>
          <p:spPr bwMode="auto">
            <a:xfrm flipH="1">
              <a:off x="3222" y="3023"/>
              <a:ext cx="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4" name="Line 44"/>
            <p:cNvSpPr>
              <a:spLocks noChangeShapeType="1"/>
            </p:cNvSpPr>
            <p:nvPr/>
          </p:nvSpPr>
          <p:spPr bwMode="auto">
            <a:xfrm>
              <a:off x="3222" y="2874"/>
              <a:ext cx="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5" name="Line 45"/>
            <p:cNvSpPr>
              <a:spLocks noChangeShapeType="1"/>
            </p:cNvSpPr>
            <p:nvPr/>
          </p:nvSpPr>
          <p:spPr bwMode="auto">
            <a:xfrm>
              <a:off x="3600" y="2948"/>
              <a:ext cx="7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56" name="Rectangle 76"/>
            <p:cNvSpPr>
              <a:spLocks noChangeArrowheads="1"/>
            </p:cNvSpPr>
            <p:nvPr/>
          </p:nvSpPr>
          <p:spPr bwMode="auto">
            <a:xfrm>
              <a:off x="3822" y="2865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100" b="0" dirty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fa-IR" sz="16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2124075" y="4502150"/>
            <a:ext cx="2035175" cy="366713"/>
            <a:chOff x="1338" y="2836"/>
            <a:chExt cx="1282" cy="231"/>
          </a:xfrm>
        </p:grpSpPr>
        <p:sp>
          <p:nvSpPr>
            <p:cNvPr id="90122" name="Line 14"/>
            <p:cNvSpPr>
              <a:spLocks noChangeShapeType="1"/>
            </p:cNvSpPr>
            <p:nvPr/>
          </p:nvSpPr>
          <p:spPr bwMode="auto">
            <a:xfrm flipH="1">
              <a:off x="1414" y="3060"/>
              <a:ext cx="1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3" name="Freeform 15"/>
            <p:cNvSpPr>
              <a:spLocks/>
            </p:cNvSpPr>
            <p:nvPr/>
          </p:nvSpPr>
          <p:spPr bwMode="auto">
            <a:xfrm>
              <a:off x="1414" y="2836"/>
              <a:ext cx="38" cy="224"/>
            </a:xfrm>
            <a:custGeom>
              <a:avLst/>
              <a:gdLst>
                <a:gd name="T0" fmla="*/ 0 w 127"/>
                <a:gd name="T1" fmla="*/ 0 h 762"/>
                <a:gd name="T2" fmla="*/ 0 w 127"/>
                <a:gd name="T3" fmla="*/ 0 h 762"/>
                <a:gd name="T4" fmla="*/ 0 w 127"/>
                <a:gd name="T5" fmla="*/ 0 h 762"/>
                <a:gd name="T6" fmla="*/ 0 w 127"/>
                <a:gd name="T7" fmla="*/ 0 h 762"/>
                <a:gd name="T8" fmla="*/ 0 w 127"/>
                <a:gd name="T9" fmla="*/ 0 h 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62"/>
                <a:gd name="T17" fmla="*/ 127 w 127"/>
                <a:gd name="T18" fmla="*/ 762 h 7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62">
                  <a:moveTo>
                    <a:pt x="0" y="762"/>
                  </a:moveTo>
                  <a:lnTo>
                    <a:pt x="95" y="582"/>
                  </a:lnTo>
                  <a:lnTo>
                    <a:pt x="127" y="381"/>
                  </a:lnTo>
                  <a:lnTo>
                    <a:pt x="95" y="181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4" name="Line 16"/>
            <p:cNvSpPr>
              <a:spLocks noChangeShapeType="1"/>
            </p:cNvSpPr>
            <p:nvPr/>
          </p:nvSpPr>
          <p:spPr bwMode="auto">
            <a:xfrm>
              <a:off x="1414" y="2836"/>
              <a:ext cx="15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5" name="Freeform 17"/>
            <p:cNvSpPr>
              <a:spLocks/>
            </p:cNvSpPr>
            <p:nvPr/>
          </p:nvSpPr>
          <p:spPr bwMode="auto">
            <a:xfrm>
              <a:off x="1565" y="2836"/>
              <a:ext cx="150" cy="112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508" y="381"/>
                  </a:moveTo>
                  <a:lnTo>
                    <a:pt x="426" y="237"/>
                  </a:lnTo>
                  <a:lnTo>
                    <a:pt x="308" y="120"/>
                  </a:lnTo>
                  <a:lnTo>
                    <a:pt x="162" y="39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6" name="Freeform 18"/>
            <p:cNvSpPr>
              <a:spLocks/>
            </p:cNvSpPr>
            <p:nvPr/>
          </p:nvSpPr>
          <p:spPr bwMode="auto">
            <a:xfrm>
              <a:off x="1565" y="2948"/>
              <a:ext cx="150" cy="112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0" y="381"/>
                  </a:moveTo>
                  <a:lnTo>
                    <a:pt x="162" y="343"/>
                  </a:lnTo>
                  <a:lnTo>
                    <a:pt x="308" y="262"/>
                  </a:lnTo>
                  <a:lnTo>
                    <a:pt x="426" y="145"/>
                  </a:lnTo>
                  <a:lnTo>
                    <a:pt x="50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7" name="Line 19"/>
            <p:cNvSpPr>
              <a:spLocks noChangeShapeType="1"/>
            </p:cNvSpPr>
            <p:nvPr/>
          </p:nvSpPr>
          <p:spPr bwMode="auto">
            <a:xfrm>
              <a:off x="1338" y="3023"/>
              <a:ext cx="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8" name="Line 20"/>
            <p:cNvSpPr>
              <a:spLocks noChangeShapeType="1"/>
            </p:cNvSpPr>
            <p:nvPr/>
          </p:nvSpPr>
          <p:spPr bwMode="auto">
            <a:xfrm>
              <a:off x="1338" y="2874"/>
              <a:ext cx="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29" name="Line 21"/>
            <p:cNvSpPr>
              <a:spLocks noChangeShapeType="1"/>
            </p:cNvSpPr>
            <p:nvPr/>
          </p:nvSpPr>
          <p:spPr bwMode="auto">
            <a:xfrm>
              <a:off x="1715" y="2948"/>
              <a:ext cx="7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0" name="Line 54"/>
            <p:cNvSpPr>
              <a:spLocks noChangeShapeType="1"/>
            </p:cNvSpPr>
            <p:nvPr/>
          </p:nvSpPr>
          <p:spPr bwMode="auto">
            <a:xfrm flipV="1">
              <a:off x="2243" y="2836"/>
              <a:ext cx="1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1" name="Line 55"/>
            <p:cNvSpPr>
              <a:spLocks noChangeShapeType="1"/>
            </p:cNvSpPr>
            <p:nvPr/>
          </p:nvSpPr>
          <p:spPr bwMode="auto">
            <a:xfrm>
              <a:off x="2243" y="2836"/>
              <a:ext cx="2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2" name="Freeform 56"/>
            <p:cNvSpPr>
              <a:spLocks/>
            </p:cNvSpPr>
            <p:nvPr/>
          </p:nvSpPr>
          <p:spPr bwMode="auto">
            <a:xfrm>
              <a:off x="2470" y="2836"/>
              <a:ext cx="75" cy="224"/>
            </a:xfrm>
            <a:custGeom>
              <a:avLst/>
              <a:gdLst>
                <a:gd name="T0" fmla="*/ 0 w 254"/>
                <a:gd name="T1" fmla="*/ 0 h 762"/>
                <a:gd name="T2" fmla="*/ 0 w 254"/>
                <a:gd name="T3" fmla="*/ 0 h 762"/>
                <a:gd name="T4" fmla="*/ 0 w 254"/>
                <a:gd name="T5" fmla="*/ 0 h 762"/>
                <a:gd name="T6" fmla="*/ 0 w 254"/>
                <a:gd name="T7" fmla="*/ 0 h 762"/>
                <a:gd name="T8" fmla="*/ 0 w 254"/>
                <a:gd name="T9" fmla="*/ 0 h 762"/>
                <a:gd name="T10" fmla="*/ 0 w 254"/>
                <a:gd name="T11" fmla="*/ 0 h 762"/>
                <a:gd name="T12" fmla="*/ 0 w 254"/>
                <a:gd name="T13" fmla="*/ 0 h 7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4"/>
                <a:gd name="T22" fmla="*/ 0 h 762"/>
                <a:gd name="T23" fmla="*/ 254 w 254"/>
                <a:gd name="T24" fmla="*/ 762 h 7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4" h="762">
                  <a:moveTo>
                    <a:pt x="0" y="762"/>
                  </a:moveTo>
                  <a:lnTo>
                    <a:pt x="133" y="673"/>
                  </a:lnTo>
                  <a:lnTo>
                    <a:pt x="222" y="539"/>
                  </a:lnTo>
                  <a:lnTo>
                    <a:pt x="254" y="381"/>
                  </a:lnTo>
                  <a:lnTo>
                    <a:pt x="222" y="224"/>
                  </a:lnTo>
                  <a:lnTo>
                    <a:pt x="133" y="9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3" name="Line 57"/>
            <p:cNvSpPr>
              <a:spLocks noChangeShapeType="1"/>
            </p:cNvSpPr>
            <p:nvPr/>
          </p:nvSpPr>
          <p:spPr bwMode="auto">
            <a:xfrm flipH="1">
              <a:off x="2243" y="3060"/>
              <a:ext cx="22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4" name="Freeform 58"/>
            <p:cNvSpPr>
              <a:spLocks/>
            </p:cNvSpPr>
            <p:nvPr/>
          </p:nvSpPr>
          <p:spPr bwMode="auto">
            <a:xfrm>
              <a:off x="2205" y="3007"/>
              <a:ext cx="38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5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5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5" name="Line 59"/>
            <p:cNvSpPr>
              <a:spLocks noChangeShapeType="1"/>
            </p:cNvSpPr>
            <p:nvPr/>
          </p:nvSpPr>
          <p:spPr bwMode="auto">
            <a:xfrm flipH="1">
              <a:off x="2168" y="3023"/>
              <a:ext cx="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6" name="Line 60"/>
            <p:cNvSpPr>
              <a:spLocks noChangeShapeType="1"/>
            </p:cNvSpPr>
            <p:nvPr/>
          </p:nvSpPr>
          <p:spPr bwMode="auto">
            <a:xfrm>
              <a:off x="2168" y="2874"/>
              <a:ext cx="3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7" name="Freeform 61"/>
            <p:cNvSpPr>
              <a:spLocks/>
            </p:cNvSpPr>
            <p:nvPr/>
          </p:nvSpPr>
          <p:spPr bwMode="auto">
            <a:xfrm>
              <a:off x="2205" y="2857"/>
              <a:ext cx="38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5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5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8" name="Freeform 62"/>
            <p:cNvSpPr>
              <a:spLocks/>
            </p:cNvSpPr>
            <p:nvPr/>
          </p:nvSpPr>
          <p:spPr bwMode="auto">
            <a:xfrm>
              <a:off x="2545" y="2932"/>
              <a:ext cx="37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5" y="0"/>
                  </a:lnTo>
                  <a:lnTo>
                    <a:pt x="31" y="0"/>
                  </a:lnTo>
                  <a:lnTo>
                    <a:pt x="0" y="55"/>
                  </a:lnTo>
                  <a:lnTo>
                    <a:pt x="31" y="110"/>
                  </a:lnTo>
                  <a:lnTo>
                    <a:pt x="95" y="110"/>
                  </a:lnTo>
                  <a:lnTo>
                    <a:pt x="127" y="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39" name="Line 63"/>
            <p:cNvSpPr>
              <a:spLocks noChangeShapeType="1"/>
            </p:cNvSpPr>
            <p:nvPr/>
          </p:nvSpPr>
          <p:spPr bwMode="auto">
            <a:xfrm flipH="1">
              <a:off x="2582" y="2948"/>
              <a:ext cx="3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0140" name="Rectangle 77"/>
            <p:cNvSpPr>
              <a:spLocks noChangeArrowheads="1"/>
            </p:cNvSpPr>
            <p:nvPr/>
          </p:nvSpPr>
          <p:spPr bwMode="auto">
            <a:xfrm>
              <a:off x="1938" y="2865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9017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901700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fa-IR" sz="2100" b="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fa-IR" sz="16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857250" y="3648075"/>
            <a:ext cx="7772400" cy="72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914400" lvl="1" indent="-457200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3200" b="0" kern="0" dirty="0">
                <a:solidFill>
                  <a:srgbClr val="0000FF"/>
                </a:solidFill>
                <a:latin typeface="+mn-lt"/>
                <a:cs typeface="+mn-cs"/>
              </a:rPr>
              <a:t>a + b   = (a’ b’)’     (a b)  = (a’ + b</a:t>
            </a:r>
            <a:r>
              <a:rPr lang="en-US" sz="3200" b="0" kern="0" dirty="0" smtClean="0">
                <a:solidFill>
                  <a:srgbClr val="0000FF"/>
                </a:solidFill>
                <a:latin typeface="+mn-lt"/>
                <a:cs typeface="+mn-cs"/>
              </a:rPr>
              <a:t>’)’</a:t>
            </a:r>
            <a:endParaRPr lang="en-US" sz="3200" b="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26595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A4F00CD-5A45-4451-A2FE-B91BE8F13C71}" type="slidenum">
              <a:rPr lang="en-US" altLang="fa-IR" sz="1300" b="0" smtClean="0">
                <a:latin typeface="Arial" panose="020B0604020202020204" pitchFamily="34" charset="0"/>
              </a:rPr>
              <a:pPr/>
              <a:t>52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New Symbols for NOT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pPr lvl="1" algn="l" rtl="0" eaLnBrk="1" hangingPunct="1"/>
            <a:r>
              <a:rPr lang="en-US" altLang="fa-IR" smtClean="0"/>
              <a:t>(a . a)’ = a’</a:t>
            </a:r>
          </a:p>
        </p:txBody>
      </p:sp>
      <p:grpSp>
        <p:nvGrpSpPr>
          <p:cNvPr id="92165" name="Group 4"/>
          <p:cNvGrpSpPr>
            <a:grpSpLocks/>
          </p:cNvGrpSpPr>
          <p:nvPr/>
        </p:nvGrpSpPr>
        <p:grpSpPr bwMode="auto">
          <a:xfrm>
            <a:off x="2819400" y="2220913"/>
            <a:ext cx="1128713" cy="468312"/>
            <a:chOff x="2464" y="3064"/>
            <a:chExt cx="1193" cy="498"/>
          </a:xfrm>
        </p:grpSpPr>
        <p:sp>
          <p:nvSpPr>
            <p:cNvPr id="92200" name="Line 5"/>
            <p:cNvSpPr>
              <a:spLocks noChangeShapeType="1"/>
            </p:cNvSpPr>
            <p:nvPr/>
          </p:nvSpPr>
          <p:spPr bwMode="auto">
            <a:xfrm flipV="1">
              <a:off x="3477" y="3325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92201" name="Group 6"/>
            <p:cNvGrpSpPr>
              <a:grpSpLocks/>
            </p:cNvGrpSpPr>
            <p:nvPr/>
          </p:nvGrpSpPr>
          <p:grpSpPr bwMode="auto">
            <a:xfrm>
              <a:off x="2464" y="3064"/>
              <a:ext cx="1007" cy="498"/>
              <a:chOff x="2464" y="3064"/>
              <a:chExt cx="1007" cy="498"/>
            </a:xfrm>
          </p:grpSpPr>
          <p:grpSp>
            <p:nvGrpSpPr>
              <p:cNvPr id="92202" name="Group 7"/>
              <p:cNvGrpSpPr>
                <a:grpSpLocks/>
              </p:cNvGrpSpPr>
              <p:nvPr/>
            </p:nvGrpSpPr>
            <p:grpSpPr bwMode="auto">
              <a:xfrm>
                <a:off x="2464" y="3064"/>
                <a:ext cx="1007" cy="498"/>
                <a:chOff x="2464" y="3064"/>
                <a:chExt cx="1007" cy="498"/>
              </a:xfrm>
            </p:grpSpPr>
            <p:sp>
              <p:nvSpPr>
                <p:cNvPr id="92204" name="Line 8"/>
                <p:cNvSpPr>
                  <a:spLocks noChangeShapeType="1"/>
                </p:cNvSpPr>
                <p:nvPr/>
              </p:nvSpPr>
              <p:spPr bwMode="auto">
                <a:xfrm>
                  <a:off x="2464" y="3216"/>
                  <a:ext cx="212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205" name="Line 9"/>
                <p:cNvSpPr>
                  <a:spLocks noChangeShapeType="1"/>
                </p:cNvSpPr>
                <p:nvPr/>
              </p:nvSpPr>
              <p:spPr bwMode="auto">
                <a:xfrm>
                  <a:off x="2464" y="3427"/>
                  <a:ext cx="212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206" name="Line 10"/>
                <p:cNvSpPr>
                  <a:spLocks noChangeShapeType="1"/>
                </p:cNvSpPr>
                <p:nvPr/>
              </p:nvSpPr>
              <p:spPr bwMode="auto">
                <a:xfrm>
                  <a:off x="2673" y="3065"/>
                  <a:ext cx="498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207" name="Line 11"/>
                <p:cNvSpPr>
                  <a:spLocks noChangeShapeType="1"/>
                </p:cNvSpPr>
                <p:nvPr/>
              </p:nvSpPr>
              <p:spPr bwMode="auto">
                <a:xfrm>
                  <a:off x="2676" y="3080"/>
                  <a:ext cx="1" cy="4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208" name="Oval 12"/>
                <p:cNvSpPr>
                  <a:spLocks noChangeArrowheads="1"/>
                </p:cNvSpPr>
                <p:nvPr/>
              </p:nvSpPr>
              <p:spPr bwMode="auto">
                <a:xfrm>
                  <a:off x="3380" y="3291"/>
                  <a:ext cx="91" cy="75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fa-IR" altLang="fa-IR"/>
                </a:p>
              </p:txBody>
            </p:sp>
            <p:sp>
              <p:nvSpPr>
                <p:cNvPr id="92209" name="Arc 13"/>
                <p:cNvSpPr>
                  <a:spLocks/>
                </p:cNvSpPr>
                <p:nvPr/>
              </p:nvSpPr>
              <p:spPr bwMode="auto">
                <a:xfrm>
                  <a:off x="3137" y="3064"/>
                  <a:ext cx="235" cy="271"/>
                </a:xfrm>
                <a:custGeom>
                  <a:avLst/>
                  <a:gdLst>
                    <a:gd name="T0" fmla="*/ 0 w 21600"/>
                    <a:gd name="T1" fmla="*/ 0 h 22856"/>
                    <a:gd name="T2" fmla="*/ 0 w 21600"/>
                    <a:gd name="T3" fmla="*/ 0 h 22856"/>
                    <a:gd name="T4" fmla="*/ 0 w 21600"/>
                    <a:gd name="T5" fmla="*/ 0 h 2285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2856"/>
                    <a:gd name="T11" fmla="*/ 21600 w 21600"/>
                    <a:gd name="T12" fmla="*/ 22856 h 228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2856" fill="none" extrusionOk="0">
                      <a:moveTo>
                        <a:pt x="644" y="-1"/>
                      </a:moveTo>
                      <a:cubicBezTo>
                        <a:pt x="12317" y="347"/>
                        <a:pt x="21600" y="9911"/>
                        <a:pt x="21600" y="21590"/>
                      </a:cubicBezTo>
                      <a:cubicBezTo>
                        <a:pt x="21600" y="22012"/>
                        <a:pt x="21587" y="22434"/>
                        <a:pt x="21562" y="22855"/>
                      </a:cubicBezTo>
                    </a:path>
                    <a:path w="21600" h="22856" stroke="0" extrusionOk="0">
                      <a:moveTo>
                        <a:pt x="644" y="-1"/>
                      </a:moveTo>
                      <a:cubicBezTo>
                        <a:pt x="12317" y="347"/>
                        <a:pt x="21600" y="9911"/>
                        <a:pt x="21600" y="21590"/>
                      </a:cubicBezTo>
                      <a:cubicBezTo>
                        <a:pt x="21600" y="22012"/>
                        <a:pt x="21587" y="22434"/>
                        <a:pt x="21562" y="22855"/>
                      </a:cubicBezTo>
                      <a:lnTo>
                        <a:pt x="0" y="21590"/>
                      </a:lnTo>
                      <a:lnTo>
                        <a:pt x="644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210" name="Arc 14"/>
                <p:cNvSpPr>
                  <a:spLocks/>
                </p:cNvSpPr>
                <p:nvPr/>
              </p:nvSpPr>
              <p:spPr bwMode="auto">
                <a:xfrm>
                  <a:off x="3137" y="3314"/>
                  <a:ext cx="234" cy="248"/>
                </a:xfrm>
                <a:custGeom>
                  <a:avLst/>
                  <a:gdLst>
                    <a:gd name="T0" fmla="*/ 0 w 21591"/>
                    <a:gd name="T1" fmla="*/ 0 h 21590"/>
                    <a:gd name="T2" fmla="*/ 0 w 21591"/>
                    <a:gd name="T3" fmla="*/ 0 h 21590"/>
                    <a:gd name="T4" fmla="*/ 0 w 21591"/>
                    <a:gd name="T5" fmla="*/ 0 h 21590"/>
                    <a:gd name="T6" fmla="*/ 0 60000 65536"/>
                    <a:gd name="T7" fmla="*/ 0 60000 65536"/>
                    <a:gd name="T8" fmla="*/ 0 60000 65536"/>
                    <a:gd name="T9" fmla="*/ 0 w 21591"/>
                    <a:gd name="T10" fmla="*/ 0 h 21590"/>
                    <a:gd name="T11" fmla="*/ 21591 w 21591"/>
                    <a:gd name="T12" fmla="*/ 21590 h 215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1" h="21590" fill="none" extrusionOk="0">
                      <a:moveTo>
                        <a:pt x="21591" y="610"/>
                      </a:moveTo>
                      <a:cubicBezTo>
                        <a:pt x="21268" y="12047"/>
                        <a:pt x="12082" y="21248"/>
                        <a:pt x="646" y="21590"/>
                      </a:cubicBezTo>
                    </a:path>
                    <a:path w="21591" h="21590" stroke="0" extrusionOk="0">
                      <a:moveTo>
                        <a:pt x="21591" y="610"/>
                      </a:moveTo>
                      <a:cubicBezTo>
                        <a:pt x="21268" y="12047"/>
                        <a:pt x="12082" y="21248"/>
                        <a:pt x="646" y="21590"/>
                      </a:cubicBezTo>
                      <a:lnTo>
                        <a:pt x="0" y="0"/>
                      </a:lnTo>
                      <a:lnTo>
                        <a:pt x="21591" y="61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92203" name="Line 15"/>
              <p:cNvSpPr>
                <a:spLocks noChangeShapeType="1"/>
              </p:cNvSpPr>
              <p:nvPr/>
            </p:nvSpPr>
            <p:spPr bwMode="auto">
              <a:xfrm>
                <a:off x="2673" y="3561"/>
                <a:ext cx="49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92166" name="Group 16"/>
          <p:cNvGrpSpPr>
            <a:grpSpLocks/>
          </p:cNvGrpSpPr>
          <p:nvPr/>
        </p:nvGrpSpPr>
        <p:grpSpPr bwMode="auto">
          <a:xfrm>
            <a:off x="2495550" y="2354263"/>
            <a:ext cx="304800" cy="228600"/>
            <a:chOff x="1536" y="3264"/>
            <a:chExt cx="192" cy="144"/>
          </a:xfrm>
        </p:grpSpPr>
        <p:sp>
          <p:nvSpPr>
            <p:cNvPr id="92198" name="Line 17"/>
            <p:cNvSpPr>
              <a:spLocks noChangeShapeType="1"/>
            </p:cNvSpPr>
            <p:nvPr/>
          </p:nvSpPr>
          <p:spPr bwMode="auto">
            <a:xfrm>
              <a:off x="1728" y="32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199" name="Line 18"/>
            <p:cNvSpPr>
              <a:spLocks noChangeShapeType="1"/>
            </p:cNvSpPr>
            <p:nvPr/>
          </p:nvSpPr>
          <p:spPr bwMode="auto">
            <a:xfrm flipH="1">
              <a:off x="1536" y="332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92167" name="Text Box 19"/>
          <p:cNvSpPr txBox="1">
            <a:spLocks noChangeArrowheads="1"/>
          </p:cNvSpPr>
          <p:nvPr/>
        </p:nvSpPr>
        <p:spPr bwMode="auto">
          <a:xfrm>
            <a:off x="2174875" y="226218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2168" name="Text Box 20"/>
          <p:cNvSpPr txBox="1">
            <a:spLocks noChangeArrowheads="1"/>
          </p:cNvSpPr>
          <p:nvPr/>
        </p:nvSpPr>
        <p:spPr bwMode="auto">
          <a:xfrm>
            <a:off x="4057650" y="22685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2169" name="Line 21"/>
          <p:cNvSpPr>
            <a:spLocks noChangeShapeType="1"/>
          </p:cNvSpPr>
          <p:nvPr/>
        </p:nvSpPr>
        <p:spPr bwMode="auto">
          <a:xfrm>
            <a:off x="4114800" y="22780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92170" name="Group 22"/>
          <p:cNvGrpSpPr>
            <a:grpSpLocks/>
          </p:cNvGrpSpPr>
          <p:nvPr/>
        </p:nvGrpSpPr>
        <p:grpSpPr bwMode="auto">
          <a:xfrm>
            <a:off x="5257800" y="1916113"/>
            <a:ext cx="1728788" cy="762000"/>
            <a:chOff x="2208" y="2304"/>
            <a:chExt cx="1089" cy="480"/>
          </a:xfrm>
        </p:grpSpPr>
        <p:grpSp>
          <p:nvGrpSpPr>
            <p:cNvPr id="92187" name="Group 23"/>
            <p:cNvGrpSpPr>
              <a:grpSpLocks/>
            </p:cNvGrpSpPr>
            <p:nvPr/>
          </p:nvGrpSpPr>
          <p:grpSpPr bwMode="auto">
            <a:xfrm>
              <a:off x="2208" y="2304"/>
              <a:ext cx="1089" cy="480"/>
              <a:chOff x="2208" y="2304"/>
              <a:chExt cx="1089" cy="480"/>
            </a:xfrm>
          </p:grpSpPr>
          <p:grpSp>
            <p:nvGrpSpPr>
              <p:cNvPr id="92189" name="Group 24"/>
              <p:cNvGrpSpPr>
                <a:grpSpLocks/>
              </p:cNvGrpSpPr>
              <p:nvPr/>
            </p:nvGrpSpPr>
            <p:grpSpPr bwMode="auto">
              <a:xfrm>
                <a:off x="2208" y="2448"/>
                <a:ext cx="1089" cy="336"/>
                <a:chOff x="2208" y="2448"/>
                <a:chExt cx="1089" cy="336"/>
              </a:xfrm>
            </p:grpSpPr>
            <p:sp>
              <p:nvSpPr>
                <p:cNvPr id="92191" name="Line 25"/>
                <p:cNvSpPr>
                  <a:spLocks noChangeShapeType="1"/>
                </p:cNvSpPr>
                <p:nvPr/>
              </p:nvSpPr>
              <p:spPr bwMode="auto">
                <a:xfrm>
                  <a:off x="2865" y="2640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192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2601" y="2496"/>
                  <a:ext cx="192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19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2601" y="2640"/>
                  <a:ext cx="192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19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601" y="24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19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265" y="2640"/>
                  <a:ext cx="3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a-IR"/>
                </a:p>
              </p:txBody>
            </p:sp>
            <p:sp>
              <p:nvSpPr>
                <p:cNvPr id="92196" name="Rectangle 30"/>
                <p:cNvSpPr>
                  <a:spLocks noChangeArrowheads="1"/>
                </p:cNvSpPr>
                <p:nvPr/>
              </p:nvSpPr>
              <p:spPr bwMode="auto">
                <a:xfrm>
                  <a:off x="3024" y="2448"/>
                  <a:ext cx="206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fa-IR" sz="1600">
                      <a:latin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92197" name="Rectangle 31"/>
                <p:cNvSpPr>
                  <a:spLocks noChangeArrowheads="1"/>
                </p:cNvSpPr>
                <p:nvPr/>
              </p:nvSpPr>
              <p:spPr bwMode="auto">
                <a:xfrm>
                  <a:off x="2208" y="2448"/>
                  <a:ext cx="206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7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r>
                    <a:rPr lang="en-US" altLang="fa-IR" sz="1600">
                      <a:latin typeface="Arial" panose="020B0604020202020204" pitchFamily="34" charset="0"/>
                    </a:rPr>
                    <a:t>A</a:t>
                  </a:r>
                </a:p>
              </p:txBody>
            </p:sp>
          </p:grpSp>
          <p:sp>
            <p:nvSpPr>
              <p:cNvPr id="92190" name="Rectangle 32"/>
              <p:cNvSpPr>
                <a:spLocks noChangeArrowheads="1"/>
              </p:cNvSpPr>
              <p:nvPr/>
            </p:nvSpPr>
            <p:spPr bwMode="auto">
              <a:xfrm>
                <a:off x="3033" y="2304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fa-IR" sz="1600"/>
                  <a:t>_</a:t>
                </a:r>
              </a:p>
            </p:txBody>
          </p:sp>
        </p:grpSp>
        <p:sp>
          <p:nvSpPr>
            <p:cNvPr id="92188" name="Oval 33"/>
            <p:cNvSpPr>
              <a:spLocks noChangeArrowheads="1"/>
            </p:cNvSpPr>
            <p:nvPr/>
          </p:nvSpPr>
          <p:spPr bwMode="auto">
            <a:xfrm>
              <a:off x="2784" y="2601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92171" name="Group 57"/>
          <p:cNvGrpSpPr>
            <a:grpSpLocks/>
          </p:cNvGrpSpPr>
          <p:nvPr/>
        </p:nvGrpSpPr>
        <p:grpSpPr bwMode="auto">
          <a:xfrm>
            <a:off x="2844800" y="4725988"/>
            <a:ext cx="1006475" cy="431800"/>
            <a:chOff x="1338" y="2312"/>
            <a:chExt cx="453" cy="225"/>
          </a:xfrm>
        </p:grpSpPr>
        <p:sp>
          <p:nvSpPr>
            <p:cNvPr id="92178" name="Freeform 38"/>
            <p:cNvSpPr>
              <a:spLocks/>
            </p:cNvSpPr>
            <p:nvPr/>
          </p:nvSpPr>
          <p:spPr bwMode="auto">
            <a:xfrm>
              <a:off x="1565" y="2425"/>
              <a:ext cx="150" cy="111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0" y="381"/>
                  </a:moveTo>
                  <a:lnTo>
                    <a:pt x="162" y="342"/>
                  </a:lnTo>
                  <a:lnTo>
                    <a:pt x="308" y="261"/>
                  </a:lnTo>
                  <a:lnTo>
                    <a:pt x="426" y="144"/>
                  </a:lnTo>
                  <a:lnTo>
                    <a:pt x="50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179" name="Line 39"/>
            <p:cNvSpPr>
              <a:spLocks noChangeShapeType="1"/>
            </p:cNvSpPr>
            <p:nvPr/>
          </p:nvSpPr>
          <p:spPr bwMode="auto">
            <a:xfrm flipH="1">
              <a:off x="1414" y="2536"/>
              <a:ext cx="1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180" name="Freeform 40"/>
            <p:cNvSpPr>
              <a:spLocks/>
            </p:cNvSpPr>
            <p:nvPr/>
          </p:nvSpPr>
          <p:spPr bwMode="auto">
            <a:xfrm>
              <a:off x="1414" y="2312"/>
              <a:ext cx="38" cy="224"/>
            </a:xfrm>
            <a:custGeom>
              <a:avLst/>
              <a:gdLst>
                <a:gd name="T0" fmla="*/ 0 w 127"/>
                <a:gd name="T1" fmla="*/ 0 h 762"/>
                <a:gd name="T2" fmla="*/ 0 w 127"/>
                <a:gd name="T3" fmla="*/ 0 h 762"/>
                <a:gd name="T4" fmla="*/ 0 w 127"/>
                <a:gd name="T5" fmla="*/ 0 h 762"/>
                <a:gd name="T6" fmla="*/ 0 w 127"/>
                <a:gd name="T7" fmla="*/ 0 h 762"/>
                <a:gd name="T8" fmla="*/ 0 w 127"/>
                <a:gd name="T9" fmla="*/ 0 h 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62"/>
                <a:gd name="T17" fmla="*/ 127 w 127"/>
                <a:gd name="T18" fmla="*/ 762 h 7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62">
                  <a:moveTo>
                    <a:pt x="0" y="762"/>
                  </a:moveTo>
                  <a:lnTo>
                    <a:pt x="95" y="581"/>
                  </a:lnTo>
                  <a:lnTo>
                    <a:pt x="127" y="381"/>
                  </a:lnTo>
                  <a:lnTo>
                    <a:pt x="95" y="18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181" name="Line 41"/>
            <p:cNvSpPr>
              <a:spLocks noChangeShapeType="1"/>
            </p:cNvSpPr>
            <p:nvPr/>
          </p:nvSpPr>
          <p:spPr bwMode="auto">
            <a:xfrm>
              <a:off x="1414" y="2312"/>
              <a:ext cx="1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182" name="Freeform 42"/>
            <p:cNvSpPr>
              <a:spLocks/>
            </p:cNvSpPr>
            <p:nvPr/>
          </p:nvSpPr>
          <p:spPr bwMode="auto">
            <a:xfrm>
              <a:off x="1565" y="2312"/>
              <a:ext cx="150" cy="113"/>
            </a:xfrm>
            <a:custGeom>
              <a:avLst/>
              <a:gdLst>
                <a:gd name="T0" fmla="*/ 0 w 508"/>
                <a:gd name="T1" fmla="*/ 0 h 381"/>
                <a:gd name="T2" fmla="*/ 0 w 508"/>
                <a:gd name="T3" fmla="*/ 0 h 381"/>
                <a:gd name="T4" fmla="*/ 0 w 508"/>
                <a:gd name="T5" fmla="*/ 0 h 381"/>
                <a:gd name="T6" fmla="*/ 0 w 508"/>
                <a:gd name="T7" fmla="*/ 0 h 381"/>
                <a:gd name="T8" fmla="*/ 0 w 508"/>
                <a:gd name="T9" fmla="*/ 0 h 3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8"/>
                <a:gd name="T16" fmla="*/ 0 h 381"/>
                <a:gd name="T17" fmla="*/ 508 w 508"/>
                <a:gd name="T18" fmla="*/ 381 h 3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8" h="381">
                  <a:moveTo>
                    <a:pt x="508" y="381"/>
                  </a:moveTo>
                  <a:lnTo>
                    <a:pt x="426" y="236"/>
                  </a:lnTo>
                  <a:lnTo>
                    <a:pt x="308" y="119"/>
                  </a:lnTo>
                  <a:lnTo>
                    <a:pt x="162" y="3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183" name="Line 43"/>
            <p:cNvSpPr>
              <a:spLocks noChangeShapeType="1"/>
            </p:cNvSpPr>
            <p:nvPr/>
          </p:nvSpPr>
          <p:spPr bwMode="auto">
            <a:xfrm>
              <a:off x="1338" y="2499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184" name="Line 44"/>
            <p:cNvSpPr>
              <a:spLocks noChangeShapeType="1"/>
            </p:cNvSpPr>
            <p:nvPr/>
          </p:nvSpPr>
          <p:spPr bwMode="auto">
            <a:xfrm>
              <a:off x="1338" y="2350"/>
              <a:ext cx="9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185" name="Freeform 45"/>
            <p:cNvSpPr>
              <a:spLocks/>
            </p:cNvSpPr>
            <p:nvPr/>
          </p:nvSpPr>
          <p:spPr bwMode="auto">
            <a:xfrm>
              <a:off x="1715" y="2408"/>
              <a:ext cx="39" cy="33"/>
            </a:xfrm>
            <a:custGeom>
              <a:avLst/>
              <a:gdLst>
                <a:gd name="T0" fmla="*/ 0 w 127"/>
                <a:gd name="T1" fmla="*/ 0 h 110"/>
                <a:gd name="T2" fmla="*/ 0 w 127"/>
                <a:gd name="T3" fmla="*/ 0 h 110"/>
                <a:gd name="T4" fmla="*/ 0 w 127"/>
                <a:gd name="T5" fmla="*/ 0 h 110"/>
                <a:gd name="T6" fmla="*/ 0 w 127"/>
                <a:gd name="T7" fmla="*/ 0 h 110"/>
                <a:gd name="T8" fmla="*/ 0 w 127"/>
                <a:gd name="T9" fmla="*/ 0 h 110"/>
                <a:gd name="T10" fmla="*/ 0 w 127"/>
                <a:gd name="T11" fmla="*/ 0 h 110"/>
                <a:gd name="T12" fmla="*/ 0 w 127"/>
                <a:gd name="T13" fmla="*/ 0 h 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7"/>
                <a:gd name="T22" fmla="*/ 0 h 110"/>
                <a:gd name="T23" fmla="*/ 127 w 127"/>
                <a:gd name="T24" fmla="*/ 110 h 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7" h="110">
                  <a:moveTo>
                    <a:pt x="127" y="55"/>
                  </a:moveTo>
                  <a:lnTo>
                    <a:pt x="95" y="0"/>
                  </a:lnTo>
                  <a:lnTo>
                    <a:pt x="32" y="0"/>
                  </a:lnTo>
                  <a:lnTo>
                    <a:pt x="0" y="55"/>
                  </a:lnTo>
                  <a:lnTo>
                    <a:pt x="32" y="110"/>
                  </a:lnTo>
                  <a:lnTo>
                    <a:pt x="95" y="110"/>
                  </a:lnTo>
                  <a:lnTo>
                    <a:pt x="127" y="5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186" name="Line 46"/>
            <p:cNvSpPr>
              <a:spLocks noChangeShapeType="1"/>
            </p:cNvSpPr>
            <p:nvPr/>
          </p:nvSpPr>
          <p:spPr bwMode="auto">
            <a:xfrm>
              <a:off x="1754" y="2425"/>
              <a:ext cx="3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92172" name="Line 58"/>
          <p:cNvSpPr>
            <a:spLocks noChangeShapeType="1"/>
          </p:cNvSpPr>
          <p:nvPr/>
        </p:nvSpPr>
        <p:spPr bwMode="auto">
          <a:xfrm>
            <a:off x="2843213" y="47974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3" name="Line 59"/>
          <p:cNvSpPr>
            <a:spLocks noChangeShapeType="1"/>
          </p:cNvSpPr>
          <p:nvPr/>
        </p:nvSpPr>
        <p:spPr bwMode="auto">
          <a:xfrm flipH="1">
            <a:off x="2484438" y="49418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4" name="Rectangle 61"/>
          <p:cNvSpPr>
            <a:spLocks noChangeArrowheads="1"/>
          </p:cNvSpPr>
          <p:nvPr/>
        </p:nvSpPr>
        <p:spPr bwMode="auto">
          <a:xfrm>
            <a:off x="2124075" y="47498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2175" name="Text Box 62"/>
          <p:cNvSpPr txBox="1">
            <a:spLocks noChangeArrowheads="1"/>
          </p:cNvSpPr>
          <p:nvPr/>
        </p:nvSpPr>
        <p:spPr bwMode="auto">
          <a:xfrm>
            <a:off x="3924300" y="48212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2176" name="Line 63"/>
          <p:cNvSpPr>
            <a:spLocks noChangeShapeType="1"/>
          </p:cNvSpPr>
          <p:nvPr/>
        </p:nvSpPr>
        <p:spPr bwMode="auto">
          <a:xfrm>
            <a:off x="3981450" y="48307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177" name="Rectangle 64"/>
          <p:cNvSpPr>
            <a:spLocks noChangeArrowheads="1"/>
          </p:cNvSpPr>
          <p:nvPr/>
        </p:nvSpPr>
        <p:spPr bwMode="auto">
          <a:xfrm>
            <a:off x="684213" y="345122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(a + a)’ = a’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570FA1-7C33-4783-9CF3-800306BCBCB2}" type="slidenum">
              <a:rPr lang="en-US" altLang="fa-IR" sz="1300" b="0" smtClean="0">
                <a:latin typeface="Arial" panose="020B0604020202020204" pitchFamily="34" charset="0"/>
              </a:rPr>
              <a:pPr/>
              <a:t>53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538" y="1003300"/>
            <a:ext cx="5133975" cy="914400"/>
          </a:xfrm>
        </p:spPr>
        <p:txBody>
          <a:bodyPr/>
          <a:lstStyle/>
          <a:p>
            <a:pPr lvl="1" algn="l" rtl="0" eaLnBrk="1" hangingPunct="1"/>
            <a:r>
              <a:rPr lang="en-US" altLang="fa-IR" sz="2500" smtClean="0"/>
              <a:t>Find Sum-of-Products form.</a:t>
            </a:r>
          </a:p>
        </p:txBody>
      </p:sp>
      <p:pic>
        <p:nvPicPr>
          <p:cNvPr id="9421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8" y="981075"/>
            <a:ext cx="228917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4583" name="Rectangle 7"/>
          <p:cNvSpPr>
            <a:spLocks noChangeArrowheads="1"/>
          </p:cNvSpPr>
          <p:nvPr/>
        </p:nvSpPr>
        <p:spPr bwMode="auto">
          <a:xfrm>
            <a:off x="107950" y="2946400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Inventers can be added</a:t>
            </a:r>
          </a:p>
        </p:txBody>
      </p:sp>
      <p:pic>
        <p:nvPicPr>
          <p:cNvPr id="130458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9788" y="2924175"/>
            <a:ext cx="3378200" cy="1565275"/>
          </a:xfrm>
          <a:noFill/>
        </p:spPr>
      </p:pic>
      <p:pic>
        <p:nvPicPr>
          <p:cNvPr id="1304590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652963"/>
            <a:ext cx="30241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4591" name="Rectangle 15"/>
          <p:cNvSpPr>
            <a:spLocks noChangeArrowheads="1"/>
          </p:cNvSpPr>
          <p:nvPr/>
        </p:nvSpPr>
        <p:spPr bwMode="auto">
          <a:xfrm>
            <a:off x="107950" y="4941888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Equivalent NAND-only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0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0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0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83" grpId="0"/>
      <p:bldP spid="130459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BFD7158-5B24-4EF3-B835-C096996E7C1B}" type="slidenum">
              <a:rPr lang="en-US" altLang="fa-IR" sz="1300" b="0" smtClean="0">
                <a:latin typeface="Arial" panose="020B0604020202020204" pitchFamily="34" charset="0"/>
              </a:rPr>
              <a:pPr/>
              <a:t>54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Another Example</a:t>
            </a:r>
          </a:p>
        </p:txBody>
      </p:sp>
      <p:pic>
        <p:nvPicPr>
          <p:cNvPr id="962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313" y="1827213"/>
            <a:ext cx="4105275" cy="2538412"/>
          </a:xfrm>
          <a:noFill/>
        </p:spPr>
      </p:pic>
      <p:pic>
        <p:nvPicPr>
          <p:cNvPr id="13086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0850"/>
            <a:ext cx="6400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1457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59CA5CF-00DA-45DB-BCE8-3F853944461C}" type="slidenum">
              <a:rPr lang="en-US" altLang="fa-IR" sz="1300" b="0" smtClean="0">
                <a:latin typeface="Arial" panose="020B0604020202020204" pitchFamily="34" charset="0"/>
              </a:rPr>
              <a:pPr/>
              <a:t>55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NOR-Only Implementation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9538" y="1003300"/>
            <a:ext cx="5133975" cy="914400"/>
          </a:xfrm>
        </p:spPr>
        <p:txBody>
          <a:bodyPr/>
          <a:lstStyle/>
          <a:p>
            <a:pPr lvl="1" algn="l" rtl="0" eaLnBrk="1" hangingPunct="1"/>
            <a:r>
              <a:rPr lang="en-US" altLang="fa-IR" sz="2500" smtClean="0"/>
              <a:t>Find Product-of-Sums form.</a:t>
            </a:r>
          </a:p>
        </p:txBody>
      </p:sp>
      <p:sp>
        <p:nvSpPr>
          <p:cNvPr id="1312773" name="Rectangle 5"/>
          <p:cNvSpPr>
            <a:spLocks noChangeArrowheads="1"/>
          </p:cNvSpPr>
          <p:nvPr/>
        </p:nvSpPr>
        <p:spPr bwMode="auto">
          <a:xfrm>
            <a:off x="107950" y="2946400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Inverters can be added</a:t>
            </a:r>
          </a:p>
        </p:txBody>
      </p:sp>
      <p:sp>
        <p:nvSpPr>
          <p:cNvPr id="1312776" name="Rectangle 8"/>
          <p:cNvSpPr>
            <a:spLocks noChangeArrowheads="1"/>
          </p:cNvSpPr>
          <p:nvPr/>
        </p:nvSpPr>
        <p:spPr bwMode="auto">
          <a:xfrm>
            <a:off x="107950" y="4941888"/>
            <a:ext cx="446405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5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Equivalent NOR-only</a:t>
            </a:r>
          </a:p>
        </p:txBody>
      </p:sp>
      <p:pic>
        <p:nvPicPr>
          <p:cNvPr id="983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981075"/>
            <a:ext cx="230505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2781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2781300"/>
            <a:ext cx="3810000" cy="1752600"/>
          </a:xfrm>
          <a:noFill/>
        </p:spPr>
      </p:pic>
      <p:pic>
        <p:nvPicPr>
          <p:cNvPr id="131278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672013"/>
            <a:ext cx="36703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1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1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1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3" grpId="0"/>
      <p:bldP spid="131277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D84B5D-DA47-4853-A988-86B0F820CCE5}" type="slidenum">
              <a:rPr lang="en-US" altLang="fa-IR" sz="1300" b="0" smtClean="0">
                <a:latin typeface="Arial" panose="020B0604020202020204" pitchFamily="34" charset="0"/>
              </a:rPr>
              <a:pPr/>
              <a:t>56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mtClean="0"/>
              <a:t>NAND-only:</a:t>
            </a:r>
          </a:p>
          <a:p>
            <a:pPr lvl="1" algn="l" rtl="0" eaLnBrk="1" hangingPunct="1"/>
            <a:r>
              <a:rPr lang="en-US" altLang="fa-IR" smtClean="0"/>
              <a:t>Another method:</a:t>
            </a:r>
          </a:p>
          <a:p>
            <a:pPr lvl="2" algn="l" rtl="0" eaLnBrk="1" hangingPunct="1"/>
            <a:r>
              <a:rPr lang="en-US" altLang="fa-IR" smtClean="0"/>
              <a:t>Group 0s in K-Map</a:t>
            </a:r>
          </a:p>
          <a:p>
            <a:pPr lvl="2" algn="l" rtl="0" eaLnBrk="1" hangingPunct="1"/>
            <a:r>
              <a:rPr lang="en-US" altLang="fa-IR" smtClean="0"/>
              <a:t>Find F’ in SOP form</a:t>
            </a:r>
          </a:p>
          <a:p>
            <a:pPr lvl="2" algn="l" rtl="0" eaLnBrk="1" hangingPunct="1"/>
            <a:r>
              <a:rPr lang="en-US" altLang="fa-IR" smtClean="0"/>
              <a:t>Add an inverter at the end.</a:t>
            </a:r>
          </a:p>
          <a:p>
            <a:pPr lvl="2" algn="l" rtl="0" eaLnBrk="1" hangingPunct="1"/>
            <a:endParaRPr lang="en-US" altLang="fa-IR" smtClean="0"/>
          </a:p>
          <a:p>
            <a:pPr lvl="1" algn="l" rtl="0" eaLnBrk="1" hangingPunct="1"/>
            <a:endParaRPr lang="en-US" altLang="fa-IR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0B9ACCA-8C65-46EA-BE92-6F996DCA073D}" type="slidenum">
              <a:rPr lang="en-US" altLang="fa-IR" sz="1300" b="0" smtClean="0">
                <a:latin typeface="Arial" panose="020B0604020202020204" pitchFamily="34" charset="0"/>
              </a:rPr>
              <a:pPr/>
              <a:t>57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7772400" cy="769938"/>
          </a:xfrm>
        </p:spPr>
        <p:txBody>
          <a:bodyPr/>
          <a:lstStyle/>
          <a:p>
            <a:pPr algn="l" rtl="0" eaLnBrk="1" hangingPunct="1"/>
            <a:r>
              <a:rPr lang="en-US" altLang="fa-IR" sz="3200" smtClean="0"/>
              <a:t>Multi-Level Circuits</a:t>
            </a:r>
          </a:p>
        </p:txBody>
      </p:sp>
      <p:pic>
        <p:nvPicPr>
          <p:cNvPr id="102405" name="Picture 6" descr="roth+f07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047875"/>
            <a:ext cx="45720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6" name="Rectangle 7"/>
          <p:cNvSpPr>
            <a:spLocks noChangeArrowheads="1"/>
          </p:cNvSpPr>
          <p:nvPr/>
        </p:nvSpPr>
        <p:spPr bwMode="auto">
          <a:xfrm>
            <a:off x="0" y="2009775"/>
            <a:ext cx="3995738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98513" indent="-341313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030288" indent="-1174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Convert AND/OR gates to proper </a:t>
            </a:r>
            <a:r>
              <a:rPr lang="en-US" altLang="fa-IR" sz="2000" b="0" dirty="0" err="1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NAND</a:t>
            </a:r>
            <a:r>
              <a:rPr lang="en-US" altLang="fa-IR" sz="20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gates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1800" b="0" dirty="0">
                <a:latin typeface="Arial" panose="020B0604020202020204" pitchFamily="34" charset="0"/>
                <a:cs typeface="Zar" panose="00000400000000000000" pitchFamily="2" charset="-78"/>
              </a:rPr>
              <a:t>AND </a:t>
            </a:r>
            <a:r>
              <a:rPr lang="en-US" altLang="fa-IR" sz="1800" b="0" dirty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AND-NOT symbol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1800" b="0" dirty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OR  NOT-OR symbol</a:t>
            </a:r>
            <a:endParaRPr lang="en-US" altLang="fa-IR" sz="1800" b="0" dirty="0">
              <a:latin typeface="Arial" panose="020B0604020202020204" pitchFamily="34" charset="0"/>
              <a:cs typeface="Zar" panose="00000400000000000000" pitchFamily="2" charset="-78"/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Bubbles must cancel each other; 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otherwise, insert a </a:t>
            </a:r>
            <a:r>
              <a:rPr lang="en-US" altLang="fa-IR" sz="2000" b="0" dirty="0" err="1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NAND</a:t>
            </a:r>
            <a:r>
              <a:rPr lang="en-US" altLang="fa-IR" sz="20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inverter.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 dirty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Take care of appropriate input literals.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fa-IR" sz="2000" b="0" dirty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41E8E1-BAA4-4F93-A7E0-6308EAB5B817}" type="slidenum">
              <a:rPr lang="en-US" altLang="fa-IR" sz="1300" b="0" smtClean="0">
                <a:latin typeface="Arial" panose="020B0604020202020204" pitchFamily="34" charset="0"/>
              </a:rPr>
              <a:pPr/>
              <a:t>58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19200"/>
            <a:ext cx="3455987" cy="914400"/>
          </a:xfrm>
        </p:spPr>
        <p:txBody>
          <a:bodyPr/>
          <a:lstStyle/>
          <a:p>
            <a:pPr algn="l" rtl="0" eaLnBrk="1" hangingPunct="1"/>
            <a:r>
              <a:rPr lang="en-US" altLang="fa-IR" smtClean="0"/>
              <a:t>Example:</a:t>
            </a:r>
          </a:p>
        </p:txBody>
      </p:sp>
      <p:pic>
        <p:nvPicPr>
          <p:cNvPr id="104453" name="Picture 6" descr="synthe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908050"/>
            <a:ext cx="4059238" cy="543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D07B97-BCEE-4F3C-B99C-23B6C05F44F1}" type="slidenum">
              <a:rPr lang="en-US" altLang="fa-IR" sz="1300" b="0" smtClean="0">
                <a:latin typeface="Arial" panose="020B0604020202020204" pitchFamily="34" charset="0"/>
              </a:rPr>
              <a:pPr/>
              <a:t>59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5759450" cy="914400"/>
          </a:xfrm>
        </p:spPr>
        <p:txBody>
          <a:bodyPr/>
          <a:lstStyle/>
          <a:p>
            <a:pPr algn="l" rtl="0" eaLnBrk="1" hangingPunct="1"/>
            <a:r>
              <a:rPr lang="en-US" altLang="fa-IR" smtClean="0"/>
              <a:t>Another Example:</a:t>
            </a:r>
          </a:p>
        </p:txBody>
      </p:sp>
      <p:pic>
        <p:nvPicPr>
          <p:cNvPr id="106501" name="Picture 7" descr="ch02-f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24" r="-603" b="36324"/>
          <a:stretch>
            <a:fillRect/>
          </a:stretch>
        </p:blipFill>
        <p:spPr bwMode="auto">
          <a:xfrm>
            <a:off x="611188" y="1700213"/>
            <a:ext cx="7129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h02-f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3" r="-356" b="6789"/>
          <a:stretch>
            <a:fillRect/>
          </a:stretch>
        </p:blipFill>
        <p:spPr bwMode="auto">
          <a:xfrm>
            <a:off x="692150" y="3773488"/>
            <a:ext cx="7112000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632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F913CF-07F9-48F4-A780-27894CFB2696}" type="slidenum">
              <a:rPr lang="en-US" altLang="fa-IR" sz="1300" b="0" smtClean="0">
                <a:latin typeface="Arial" panose="020B0604020202020204" pitchFamily="34" charset="0"/>
              </a:rPr>
              <a:pPr/>
              <a:t>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dirty="0" smtClean="0"/>
              <a:t>Two-Variable Map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016" y="941040"/>
            <a:ext cx="7772400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fa-IR" sz="2800" dirty="0" smtClean="0"/>
              <a:t>Any two adjacent cells: differ by ONLY one variable</a:t>
            </a:r>
          </a:p>
          <a:p>
            <a:pPr marL="1250950" lvl="2" indent="-285750" algn="l" rtl="0" eaLnBrk="1" hangingPunct="1"/>
            <a:r>
              <a:rPr lang="en-US" altLang="fa-IR" sz="2400" dirty="0" smtClean="0"/>
              <a:t>complemented in one cell and </a:t>
            </a:r>
            <a:r>
              <a:rPr lang="en-US" altLang="fa-IR" sz="2400" dirty="0" err="1" smtClean="0"/>
              <a:t>uncomplemented</a:t>
            </a:r>
            <a:r>
              <a:rPr lang="en-US" altLang="fa-IR" sz="2400" dirty="0" smtClean="0"/>
              <a:t> in the other. </a:t>
            </a:r>
          </a:p>
          <a:p>
            <a:pPr algn="l" rtl="0" eaLnBrk="1" hangingPunct="1"/>
            <a:r>
              <a:rPr lang="en-US" altLang="fa-IR" sz="3600" dirty="0" smtClean="0"/>
              <a:t>Example:</a:t>
            </a:r>
          </a:p>
          <a:p>
            <a:pPr marL="742950" lvl="1" indent="-285750" algn="l" rtl="0" eaLnBrk="1" hangingPunct="1"/>
            <a:r>
              <a:rPr lang="en-US" altLang="fa-IR" sz="2800" dirty="0" err="1" smtClean="0"/>
              <a:t>m</a:t>
            </a:r>
            <a:r>
              <a:rPr lang="en-US" altLang="fa-IR" sz="2800" baseline="-25000" dirty="0" err="1" smtClean="0"/>
              <a:t>0</a:t>
            </a:r>
            <a:r>
              <a:rPr lang="en-US" altLang="fa-IR" sz="2800" baseline="-25000" dirty="0" smtClean="0"/>
              <a:t> </a:t>
            </a:r>
            <a:r>
              <a:rPr lang="en-US" altLang="fa-IR" sz="2800" dirty="0" smtClean="0"/>
              <a:t>(=</a:t>
            </a:r>
            <a:r>
              <a:rPr lang="en-US" altLang="fa-IR" sz="2800" dirty="0" err="1" smtClean="0"/>
              <a:t>A’B</a:t>
            </a:r>
            <a:r>
              <a:rPr lang="en-US" altLang="fa-IR" sz="2800" dirty="0" smtClean="0"/>
              <a:t>’) is adjacent to </a:t>
            </a:r>
            <a:r>
              <a:rPr lang="en-US" altLang="fa-IR" sz="2800" dirty="0" err="1" smtClean="0"/>
              <a:t>m</a:t>
            </a:r>
            <a:r>
              <a:rPr lang="en-US" altLang="fa-IR" sz="2800" baseline="-25000" dirty="0" err="1" smtClean="0"/>
              <a:t>1</a:t>
            </a:r>
            <a:r>
              <a:rPr lang="en-US" altLang="fa-IR" sz="2800" baseline="-25000" dirty="0" smtClean="0"/>
              <a:t> </a:t>
            </a:r>
            <a:r>
              <a:rPr lang="en-US" altLang="fa-IR" sz="2800" dirty="0" smtClean="0"/>
              <a:t>(=</a:t>
            </a:r>
            <a:r>
              <a:rPr lang="en-US" altLang="fa-IR" sz="2800" dirty="0" err="1" smtClean="0"/>
              <a:t>A’B</a:t>
            </a:r>
            <a:r>
              <a:rPr lang="en-US" altLang="fa-IR" sz="2800" dirty="0" smtClean="0"/>
              <a:t>) and </a:t>
            </a:r>
            <a:r>
              <a:rPr lang="en-US" altLang="fa-IR" sz="2800" dirty="0" err="1" smtClean="0"/>
              <a:t>m</a:t>
            </a:r>
            <a:r>
              <a:rPr lang="en-US" altLang="fa-IR" sz="2800" baseline="-25000" dirty="0" err="1" smtClean="0"/>
              <a:t>2</a:t>
            </a:r>
            <a:r>
              <a:rPr lang="en-US" altLang="fa-IR" sz="2800" baseline="-25000" dirty="0" smtClean="0"/>
              <a:t> </a:t>
            </a:r>
            <a:r>
              <a:rPr lang="en-US" altLang="fa-IR" sz="2800" dirty="0" smtClean="0"/>
              <a:t>(=AB’)</a:t>
            </a:r>
          </a:p>
          <a:p>
            <a:pPr marL="1250950" lvl="2" indent="-285750" algn="l" rtl="0" eaLnBrk="1" hangingPunct="1"/>
            <a:r>
              <a:rPr lang="en-US" altLang="fa-IR" sz="2400" dirty="0" smtClean="0"/>
              <a:t>but NOT </a:t>
            </a:r>
            <a:r>
              <a:rPr lang="en-US" altLang="fa-IR" sz="2400" dirty="0" err="1" smtClean="0"/>
              <a:t>m</a:t>
            </a:r>
            <a:r>
              <a:rPr lang="en-US" altLang="fa-IR" sz="2400" baseline="-25000" dirty="0" err="1" smtClean="0"/>
              <a:t>3</a:t>
            </a:r>
            <a:r>
              <a:rPr lang="en-US" altLang="fa-IR" sz="2400" baseline="-25000" dirty="0" smtClean="0"/>
              <a:t> </a:t>
            </a:r>
            <a:r>
              <a:rPr lang="en-US" altLang="fa-IR" sz="2400" dirty="0" smtClean="0"/>
              <a:t>(=AB) </a:t>
            </a:r>
          </a:p>
        </p:txBody>
      </p:sp>
      <p:grpSp>
        <p:nvGrpSpPr>
          <p:cNvPr id="14341" name="Group 146"/>
          <p:cNvGrpSpPr>
            <a:grpSpLocks/>
          </p:cNvGrpSpPr>
          <p:nvPr/>
        </p:nvGrpSpPr>
        <p:grpSpPr bwMode="auto">
          <a:xfrm>
            <a:off x="1835150" y="3047702"/>
            <a:ext cx="5759450" cy="3549650"/>
            <a:chOff x="1156" y="1829"/>
            <a:chExt cx="3628" cy="2236"/>
          </a:xfrm>
        </p:grpSpPr>
        <p:sp>
          <p:nvSpPr>
            <p:cNvPr id="14342" name="AutoShape 45"/>
            <p:cNvSpPr>
              <a:spLocks noChangeAspect="1" noChangeArrowheads="1" noTextEdit="1"/>
            </p:cNvSpPr>
            <p:nvPr/>
          </p:nvSpPr>
          <p:spPr bwMode="auto">
            <a:xfrm>
              <a:off x="1156" y="1829"/>
              <a:ext cx="3628" cy="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43" name="Rectangle 70"/>
            <p:cNvSpPr>
              <a:spLocks noChangeArrowheads="1"/>
            </p:cNvSpPr>
            <p:nvPr/>
          </p:nvSpPr>
          <p:spPr bwMode="auto">
            <a:xfrm>
              <a:off x="1413" y="3264"/>
              <a:ext cx="599" cy="57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44" name="Line 71"/>
            <p:cNvSpPr>
              <a:spLocks noChangeShapeType="1"/>
            </p:cNvSpPr>
            <p:nvPr/>
          </p:nvSpPr>
          <p:spPr bwMode="auto">
            <a:xfrm>
              <a:off x="1407" y="3545"/>
              <a:ext cx="5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45" name="Line 72"/>
            <p:cNvSpPr>
              <a:spLocks noChangeShapeType="1"/>
            </p:cNvSpPr>
            <p:nvPr/>
          </p:nvSpPr>
          <p:spPr bwMode="auto">
            <a:xfrm>
              <a:off x="1707" y="3258"/>
              <a:ext cx="1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46" name="Line 73"/>
            <p:cNvSpPr>
              <a:spLocks noChangeShapeType="1"/>
            </p:cNvSpPr>
            <p:nvPr/>
          </p:nvSpPr>
          <p:spPr bwMode="auto">
            <a:xfrm flipH="1" flipV="1">
              <a:off x="1240" y="3091"/>
              <a:ext cx="179" cy="1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47" name="Rectangle 88"/>
            <p:cNvSpPr>
              <a:spLocks noChangeArrowheads="1"/>
            </p:cNvSpPr>
            <p:nvPr/>
          </p:nvSpPr>
          <p:spPr bwMode="auto">
            <a:xfrm>
              <a:off x="1312" y="300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 b="0"/>
            </a:p>
          </p:txBody>
        </p:sp>
        <p:sp>
          <p:nvSpPr>
            <p:cNvPr id="14348" name="Rectangle 89"/>
            <p:cNvSpPr>
              <a:spLocks noChangeArrowheads="1"/>
            </p:cNvSpPr>
            <p:nvPr/>
          </p:nvSpPr>
          <p:spPr bwMode="auto">
            <a:xfrm>
              <a:off x="1156" y="3138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 b="0"/>
            </a:p>
          </p:txBody>
        </p:sp>
        <p:sp>
          <p:nvSpPr>
            <p:cNvPr id="14349" name="Rectangle 90"/>
            <p:cNvSpPr>
              <a:spLocks noChangeArrowheads="1"/>
            </p:cNvSpPr>
            <p:nvPr/>
          </p:nvSpPr>
          <p:spPr bwMode="auto">
            <a:xfrm>
              <a:off x="1515" y="310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14350" name="Rectangle 91"/>
            <p:cNvSpPr>
              <a:spLocks noChangeArrowheads="1"/>
            </p:cNvSpPr>
            <p:nvPr/>
          </p:nvSpPr>
          <p:spPr bwMode="auto">
            <a:xfrm>
              <a:off x="1838" y="3102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14351" name="Rectangle 92"/>
            <p:cNvSpPr>
              <a:spLocks noChangeArrowheads="1"/>
            </p:cNvSpPr>
            <p:nvPr/>
          </p:nvSpPr>
          <p:spPr bwMode="auto">
            <a:xfrm>
              <a:off x="1300" y="3341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14352" name="Rectangle 93"/>
            <p:cNvSpPr>
              <a:spLocks noChangeArrowheads="1"/>
            </p:cNvSpPr>
            <p:nvPr/>
          </p:nvSpPr>
          <p:spPr bwMode="auto">
            <a:xfrm>
              <a:off x="1300" y="364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14353" name="Rectangle 94"/>
            <p:cNvSpPr>
              <a:spLocks noChangeArrowheads="1"/>
            </p:cNvSpPr>
            <p:nvPr/>
          </p:nvSpPr>
          <p:spPr bwMode="auto">
            <a:xfrm>
              <a:off x="1599" y="343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14354" name="Rectangle 95"/>
            <p:cNvSpPr>
              <a:spLocks noChangeArrowheads="1"/>
            </p:cNvSpPr>
            <p:nvPr/>
          </p:nvSpPr>
          <p:spPr bwMode="auto">
            <a:xfrm>
              <a:off x="1599" y="370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14355" name="Rectangle 96"/>
            <p:cNvSpPr>
              <a:spLocks noChangeArrowheads="1"/>
            </p:cNvSpPr>
            <p:nvPr/>
          </p:nvSpPr>
          <p:spPr bwMode="auto">
            <a:xfrm>
              <a:off x="1898" y="3437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2 </a:t>
              </a:r>
              <a:endParaRPr lang="en-US" altLang="fa-IR" b="0"/>
            </a:p>
          </p:txBody>
        </p:sp>
        <p:sp>
          <p:nvSpPr>
            <p:cNvPr id="14356" name="Rectangle 97"/>
            <p:cNvSpPr>
              <a:spLocks noChangeArrowheads="1"/>
            </p:cNvSpPr>
            <p:nvPr/>
          </p:nvSpPr>
          <p:spPr bwMode="auto">
            <a:xfrm>
              <a:off x="1898" y="370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3 </a:t>
              </a:r>
              <a:endParaRPr lang="en-US" altLang="fa-IR" b="0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F1E8769-D11A-4F53-82E6-8E2FABEC6C05}" type="slidenum">
              <a:rPr lang="en-US" altLang="fa-IR" sz="1300" b="0" smtClean="0">
                <a:latin typeface="Arial" panose="020B0604020202020204" pitchFamily="34" charset="0"/>
              </a:rPr>
              <a:pPr/>
              <a:t>60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5832475" cy="10795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100" smtClean="0"/>
              <a:t>Be careful about branches: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400" smtClean="0"/>
              <a:t>Gates with multi-fanouts</a:t>
            </a:r>
          </a:p>
        </p:txBody>
      </p:sp>
      <p:grpSp>
        <p:nvGrpSpPr>
          <p:cNvPr id="108549" name="Group 148"/>
          <p:cNvGrpSpPr>
            <a:grpSpLocks/>
          </p:cNvGrpSpPr>
          <p:nvPr/>
        </p:nvGrpSpPr>
        <p:grpSpPr bwMode="auto">
          <a:xfrm>
            <a:off x="1259632" y="2207196"/>
            <a:ext cx="6408712" cy="2589956"/>
            <a:chOff x="348" y="1297"/>
            <a:chExt cx="2446" cy="951"/>
          </a:xfrm>
        </p:grpSpPr>
        <p:grpSp>
          <p:nvGrpSpPr>
            <p:cNvPr id="108627" name="Group 15"/>
            <p:cNvGrpSpPr>
              <a:grpSpLocks/>
            </p:cNvGrpSpPr>
            <p:nvPr/>
          </p:nvGrpSpPr>
          <p:grpSpPr bwMode="auto">
            <a:xfrm>
              <a:off x="588" y="1552"/>
              <a:ext cx="463" cy="351"/>
              <a:chOff x="588" y="1552"/>
              <a:chExt cx="463" cy="351"/>
            </a:xfrm>
          </p:grpSpPr>
          <p:pic>
            <p:nvPicPr>
              <p:cNvPr id="108650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" y="1552"/>
                <a:ext cx="463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651" name="Freeform 14"/>
              <p:cNvSpPr>
                <a:spLocks/>
              </p:cNvSpPr>
              <p:nvPr/>
            </p:nvSpPr>
            <p:spPr bwMode="auto">
              <a:xfrm>
                <a:off x="588" y="1552"/>
                <a:ext cx="463" cy="351"/>
              </a:xfrm>
              <a:custGeom>
                <a:avLst/>
                <a:gdLst>
                  <a:gd name="T0" fmla="*/ 303 w 463"/>
                  <a:gd name="T1" fmla="*/ 0 h 351"/>
                  <a:gd name="T2" fmla="*/ 351 w 463"/>
                  <a:gd name="T3" fmla="*/ 0 h 351"/>
                  <a:gd name="T4" fmla="*/ 399 w 463"/>
                  <a:gd name="T5" fmla="*/ 64 h 351"/>
                  <a:gd name="T6" fmla="*/ 431 w 463"/>
                  <a:gd name="T7" fmla="*/ 112 h 351"/>
                  <a:gd name="T8" fmla="*/ 463 w 463"/>
                  <a:gd name="T9" fmla="*/ 192 h 351"/>
                  <a:gd name="T10" fmla="*/ 431 w 463"/>
                  <a:gd name="T11" fmla="*/ 239 h 351"/>
                  <a:gd name="T12" fmla="*/ 399 w 463"/>
                  <a:gd name="T13" fmla="*/ 303 h 351"/>
                  <a:gd name="T14" fmla="*/ 303 w 463"/>
                  <a:gd name="T15" fmla="*/ 351 h 351"/>
                  <a:gd name="T16" fmla="*/ 239 w 463"/>
                  <a:gd name="T17" fmla="*/ 351 h 351"/>
                  <a:gd name="T18" fmla="*/ 127 w 463"/>
                  <a:gd name="T19" fmla="*/ 351 h 351"/>
                  <a:gd name="T20" fmla="*/ 0 w 463"/>
                  <a:gd name="T21" fmla="*/ 351 h 351"/>
                  <a:gd name="T22" fmla="*/ 0 w 463"/>
                  <a:gd name="T23" fmla="*/ 0 h 351"/>
                  <a:gd name="T24" fmla="*/ 127 w 463"/>
                  <a:gd name="T25" fmla="*/ 0 h 351"/>
                  <a:gd name="T26" fmla="*/ 239 w 463"/>
                  <a:gd name="T27" fmla="*/ 0 h 351"/>
                  <a:gd name="T28" fmla="*/ 303 w 463"/>
                  <a:gd name="T29" fmla="*/ 0 h 3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3"/>
                  <a:gd name="T46" fmla="*/ 0 h 351"/>
                  <a:gd name="T47" fmla="*/ 463 w 463"/>
                  <a:gd name="T48" fmla="*/ 351 h 3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3" h="351">
                    <a:moveTo>
                      <a:pt x="303" y="0"/>
                    </a:moveTo>
                    <a:lnTo>
                      <a:pt x="351" y="0"/>
                    </a:lnTo>
                    <a:lnTo>
                      <a:pt x="399" y="64"/>
                    </a:lnTo>
                    <a:lnTo>
                      <a:pt x="431" y="112"/>
                    </a:lnTo>
                    <a:lnTo>
                      <a:pt x="463" y="192"/>
                    </a:lnTo>
                    <a:lnTo>
                      <a:pt x="431" y="239"/>
                    </a:lnTo>
                    <a:lnTo>
                      <a:pt x="399" y="303"/>
                    </a:lnTo>
                    <a:lnTo>
                      <a:pt x="303" y="351"/>
                    </a:lnTo>
                    <a:lnTo>
                      <a:pt x="239" y="351"/>
                    </a:lnTo>
                    <a:lnTo>
                      <a:pt x="127" y="351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239" y="0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08628" name="Group 18"/>
            <p:cNvGrpSpPr>
              <a:grpSpLocks/>
            </p:cNvGrpSpPr>
            <p:nvPr/>
          </p:nvGrpSpPr>
          <p:grpSpPr bwMode="auto">
            <a:xfrm>
              <a:off x="2041" y="1536"/>
              <a:ext cx="496" cy="383"/>
              <a:chOff x="2041" y="1536"/>
              <a:chExt cx="496" cy="383"/>
            </a:xfrm>
          </p:grpSpPr>
          <p:pic>
            <p:nvPicPr>
              <p:cNvPr id="108648" name="Picture 1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1" y="1536"/>
                <a:ext cx="496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649" name="Freeform 17"/>
              <p:cNvSpPr>
                <a:spLocks/>
              </p:cNvSpPr>
              <p:nvPr/>
            </p:nvSpPr>
            <p:spPr bwMode="auto">
              <a:xfrm>
                <a:off x="2041" y="1536"/>
                <a:ext cx="496" cy="383"/>
              </a:xfrm>
              <a:custGeom>
                <a:avLst/>
                <a:gdLst>
                  <a:gd name="T0" fmla="*/ 48 w 496"/>
                  <a:gd name="T1" fmla="*/ 192 h 383"/>
                  <a:gd name="T2" fmla="*/ 16 w 496"/>
                  <a:gd name="T3" fmla="*/ 335 h 383"/>
                  <a:gd name="T4" fmla="*/ 0 w 496"/>
                  <a:gd name="T5" fmla="*/ 367 h 383"/>
                  <a:gd name="T6" fmla="*/ 80 w 496"/>
                  <a:gd name="T7" fmla="*/ 383 h 383"/>
                  <a:gd name="T8" fmla="*/ 224 w 496"/>
                  <a:gd name="T9" fmla="*/ 383 h 383"/>
                  <a:gd name="T10" fmla="*/ 272 w 496"/>
                  <a:gd name="T11" fmla="*/ 367 h 383"/>
                  <a:gd name="T12" fmla="*/ 352 w 496"/>
                  <a:gd name="T13" fmla="*/ 335 h 383"/>
                  <a:gd name="T14" fmla="*/ 416 w 496"/>
                  <a:gd name="T15" fmla="*/ 287 h 383"/>
                  <a:gd name="T16" fmla="*/ 464 w 496"/>
                  <a:gd name="T17" fmla="*/ 255 h 383"/>
                  <a:gd name="T18" fmla="*/ 496 w 496"/>
                  <a:gd name="T19" fmla="*/ 208 h 383"/>
                  <a:gd name="T20" fmla="*/ 496 w 496"/>
                  <a:gd name="T21" fmla="*/ 192 h 383"/>
                  <a:gd name="T22" fmla="*/ 464 w 496"/>
                  <a:gd name="T23" fmla="*/ 144 h 383"/>
                  <a:gd name="T24" fmla="*/ 416 w 496"/>
                  <a:gd name="T25" fmla="*/ 96 h 383"/>
                  <a:gd name="T26" fmla="*/ 352 w 496"/>
                  <a:gd name="T27" fmla="*/ 48 h 383"/>
                  <a:gd name="T28" fmla="*/ 272 w 496"/>
                  <a:gd name="T29" fmla="*/ 0 h 383"/>
                  <a:gd name="T30" fmla="*/ 224 w 496"/>
                  <a:gd name="T31" fmla="*/ 0 h 383"/>
                  <a:gd name="T32" fmla="*/ 80 w 496"/>
                  <a:gd name="T33" fmla="*/ 0 h 383"/>
                  <a:gd name="T34" fmla="*/ 0 w 496"/>
                  <a:gd name="T35" fmla="*/ 0 h 383"/>
                  <a:gd name="T36" fmla="*/ 16 w 496"/>
                  <a:gd name="T37" fmla="*/ 48 h 383"/>
                  <a:gd name="T38" fmla="*/ 32 w 496"/>
                  <a:gd name="T39" fmla="*/ 96 h 383"/>
                  <a:gd name="T40" fmla="*/ 48 w 496"/>
                  <a:gd name="T41" fmla="*/ 192 h 38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96"/>
                  <a:gd name="T64" fmla="*/ 0 h 383"/>
                  <a:gd name="T65" fmla="*/ 496 w 496"/>
                  <a:gd name="T66" fmla="*/ 383 h 38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96" h="383">
                    <a:moveTo>
                      <a:pt x="48" y="192"/>
                    </a:moveTo>
                    <a:lnTo>
                      <a:pt x="16" y="335"/>
                    </a:lnTo>
                    <a:lnTo>
                      <a:pt x="0" y="367"/>
                    </a:lnTo>
                    <a:lnTo>
                      <a:pt x="80" y="383"/>
                    </a:lnTo>
                    <a:lnTo>
                      <a:pt x="224" y="383"/>
                    </a:lnTo>
                    <a:lnTo>
                      <a:pt x="272" y="367"/>
                    </a:lnTo>
                    <a:lnTo>
                      <a:pt x="352" y="335"/>
                    </a:lnTo>
                    <a:lnTo>
                      <a:pt x="416" y="287"/>
                    </a:lnTo>
                    <a:lnTo>
                      <a:pt x="464" y="255"/>
                    </a:lnTo>
                    <a:lnTo>
                      <a:pt x="496" y="208"/>
                    </a:lnTo>
                    <a:lnTo>
                      <a:pt x="496" y="192"/>
                    </a:lnTo>
                    <a:lnTo>
                      <a:pt x="464" y="144"/>
                    </a:lnTo>
                    <a:lnTo>
                      <a:pt x="416" y="96"/>
                    </a:lnTo>
                    <a:lnTo>
                      <a:pt x="352" y="48"/>
                    </a:lnTo>
                    <a:lnTo>
                      <a:pt x="272" y="0"/>
                    </a:lnTo>
                    <a:lnTo>
                      <a:pt x="224" y="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16" y="48"/>
                    </a:lnTo>
                    <a:lnTo>
                      <a:pt x="32" y="96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08629" name="Line 19"/>
            <p:cNvSpPr>
              <a:spLocks noChangeShapeType="1"/>
            </p:cNvSpPr>
            <p:nvPr/>
          </p:nvSpPr>
          <p:spPr bwMode="auto">
            <a:xfrm>
              <a:off x="2537" y="1728"/>
              <a:ext cx="1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0" name="Rectangle 20"/>
            <p:cNvSpPr>
              <a:spLocks noChangeArrowheads="1"/>
            </p:cNvSpPr>
            <p:nvPr/>
          </p:nvSpPr>
          <p:spPr bwMode="auto">
            <a:xfrm>
              <a:off x="380" y="132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08631" name="Line 21"/>
            <p:cNvSpPr>
              <a:spLocks noChangeShapeType="1"/>
            </p:cNvSpPr>
            <p:nvPr/>
          </p:nvSpPr>
          <p:spPr bwMode="auto">
            <a:xfrm>
              <a:off x="492" y="1664"/>
              <a:ext cx="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2" name="Rectangle 22"/>
            <p:cNvSpPr>
              <a:spLocks noChangeArrowheads="1"/>
            </p:cNvSpPr>
            <p:nvPr/>
          </p:nvSpPr>
          <p:spPr bwMode="auto">
            <a:xfrm>
              <a:off x="364" y="156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08633" name="Line 23"/>
            <p:cNvSpPr>
              <a:spLocks noChangeShapeType="1"/>
            </p:cNvSpPr>
            <p:nvPr/>
          </p:nvSpPr>
          <p:spPr bwMode="auto">
            <a:xfrm>
              <a:off x="492" y="1791"/>
              <a:ext cx="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4" name="Rectangle 24"/>
            <p:cNvSpPr>
              <a:spLocks noChangeArrowheads="1"/>
            </p:cNvSpPr>
            <p:nvPr/>
          </p:nvSpPr>
          <p:spPr bwMode="auto">
            <a:xfrm>
              <a:off x="364" y="1695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108635" name="Rectangle 25"/>
            <p:cNvSpPr>
              <a:spLocks noChangeArrowheads="1"/>
            </p:cNvSpPr>
            <p:nvPr/>
          </p:nvSpPr>
          <p:spPr bwMode="auto">
            <a:xfrm>
              <a:off x="364" y="190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108636" name="Rectangle 26"/>
            <p:cNvSpPr>
              <a:spLocks noChangeArrowheads="1"/>
            </p:cNvSpPr>
            <p:nvPr/>
          </p:nvSpPr>
          <p:spPr bwMode="auto">
            <a:xfrm>
              <a:off x="2680" y="1632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108637" name="Line 27"/>
            <p:cNvSpPr>
              <a:spLocks noChangeShapeType="1"/>
            </p:cNvSpPr>
            <p:nvPr/>
          </p:nvSpPr>
          <p:spPr bwMode="auto">
            <a:xfrm>
              <a:off x="492" y="1409"/>
              <a:ext cx="87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8" name="Freeform 28"/>
            <p:cNvSpPr>
              <a:spLocks/>
            </p:cNvSpPr>
            <p:nvPr/>
          </p:nvSpPr>
          <p:spPr bwMode="auto">
            <a:xfrm>
              <a:off x="1051" y="1536"/>
              <a:ext cx="319" cy="192"/>
            </a:xfrm>
            <a:custGeom>
              <a:avLst/>
              <a:gdLst>
                <a:gd name="T0" fmla="*/ 0 w 319"/>
                <a:gd name="T1" fmla="*/ 192 h 192"/>
                <a:gd name="T2" fmla="*/ 192 w 319"/>
                <a:gd name="T3" fmla="*/ 192 h 192"/>
                <a:gd name="T4" fmla="*/ 192 w 319"/>
                <a:gd name="T5" fmla="*/ 0 h 192"/>
                <a:gd name="T6" fmla="*/ 319 w 319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9"/>
                <a:gd name="T13" fmla="*/ 0 h 192"/>
                <a:gd name="T14" fmla="*/ 319 w 319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9" h="192">
                  <a:moveTo>
                    <a:pt x="0" y="192"/>
                  </a:moveTo>
                  <a:lnTo>
                    <a:pt x="192" y="192"/>
                  </a:lnTo>
                  <a:lnTo>
                    <a:pt x="192" y="0"/>
                  </a:lnTo>
                  <a:lnTo>
                    <a:pt x="319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9" name="Freeform 29"/>
            <p:cNvSpPr>
              <a:spLocks/>
            </p:cNvSpPr>
            <p:nvPr/>
          </p:nvSpPr>
          <p:spPr bwMode="auto">
            <a:xfrm>
              <a:off x="492" y="1855"/>
              <a:ext cx="1581" cy="128"/>
            </a:xfrm>
            <a:custGeom>
              <a:avLst/>
              <a:gdLst>
                <a:gd name="T0" fmla="*/ 0 w 1581"/>
                <a:gd name="T1" fmla="*/ 128 h 128"/>
                <a:gd name="T2" fmla="*/ 1453 w 1581"/>
                <a:gd name="T3" fmla="*/ 128 h 128"/>
                <a:gd name="T4" fmla="*/ 1453 w 1581"/>
                <a:gd name="T5" fmla="*/ 0 h 128"/>
                <a:gd name="T6" fmla="*/ 1469 w 1581"/>
                <a:gd name="T7" fmla="*/ 0 h 128"/>
                <a:gd name="T8" fmla="*/ 1581 w 158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1"/>
                <a:gd name="T16" fmla="*/ 0 h 128"/>
                <a:gd name="T17" fmla="*/ 1581 w 158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1" h="128">
                  <a:moveTo>
                    <a:pt x="0" y="128"/>
                  </a:moveTo>
                  <a:lnTo>
                    <a:pt x="1453" y="128"/>
                  </a:lnTo>
                  <a:lnTo>
                    <a:pt x="1453" y="0"/>
                  </a:lnTo>
                  <a:lnTo>
                    <a:pt x="1469" y="0"/>
                  </a:lnTo>
                  <a:lnTo>
                    <a:pt x="1581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40" name="Line 30"/>
            <p:cNvSpPr>
              <a:spLocks noChangeShapeType="1"/>
            </p:cNvSpPr>
            <p:nvPr/>
          </p:nvSpPr>
          <p:spPr bwMode="auto">
            <a:xfrm>
              <a:off x="1243" y="1728"/>
              <a:ext cx="84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41" name="Freeform 31"/>
            <p:cNvSpPr>
              <a:spLocks/>
            </p:cNvSpPr>
            <p:nvPr/>
          </p:nvSpPr>
          <p:spPr bwMode="auto">
            <a:xfrm>
              <a:off x="1834" y="1472"/>
              <a:ext cx="239" cy="128"/>
            </a:xfrm>
            <a:custGeom>
              <a:avLst/>
              <a:gdLst>
                <a:gd name="T0" fmla="*/ 0 w 239"/>
                <a:gd name="T1" fmla="*/ 0 h 128"/>
                <a:gd name="T2" fmla="*/ 111 w 239"/>
                <a:gd name="T3" fmla="*/ 0 h 128"/>
                <a:gd name="T4" fmla="*/ 111 w 239"/>
                <a:gd name="T5" fmla="*/ 128 h 128"/>
                <a:gd name="T6" fmla="*/ 239 w 239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"/>
                <a:gd name="T13" fmla="*/ 0 h 128"/>
                <a:gd name="T14" fmla="*/ 239 w 239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" h="128">
                  <a:moveTo>
                    <a:pt x="0" y="0"/>
                  </a:moveTo>
                  <a:lnTo>
                    <a:pt x="111" y="0"/>
                  </a:lnTo>
                  <a:lnTo>
                    <a:pt x="111" y="128"/>
                  </a:lnTo>
                  <a:lnTo>
                    <a:pt x="239" y="12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8642" name="Group 34"/>
            <p:cNvGrpSpPr>
              <a:grpSpLocks/>
            </p:cNvGrpSpPr>
            <p:nvPr/>
          </p:nvGrpSpPr>
          <p:grpSpPr bwMode="auto">
            <a:xfrm>
              <a:off x="1370" y="1297"/>
              <a:ext cx="464" cy="351"/>
              <a:chOff x="1370" y="1297"/>
              <a:chExt cx="464" cy="351"/>
            </a:xfrm>
          </p:grpSpPr>
          <p:pic>
            <p:nvPicPr>
              <p:cNvPr id="108646" name="Picture 3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" y="1297"/>
                <a:ext cx="464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647" name="Freeform 33"/>
              <p:cNvSpPr>
                <a:spLocks/>
              </p:cNvSpPr>
              <p:nvPr/>
            </p:nvSpPr>
            <p:spPr bwMode="auto">
              <a:xfrm>
                <a:off x="1370" y="1297"/>
                <a:ext cx="464" cy="351"/>
              </a:xfrm>
              <a:custGeom>
                <a:avLst/>
                <a:gdLst>
                  <a:gd name="T0" fmla="*/ 304 w 464"/>
                  <a:gd name="T1" fmla="*/ 0 h 351"/>
                  <a:gd name="T2" fmla="*/ 352 w 464"/>
                  <a:gd name="T3" fmla="*/ 0 h 351"/>
                  <a:gd name="T4" fmla="*/ 400 w 464"/>
                  <a:gd name="T5" fmla="*/ 64 h 351"/>
                  <a:gd name="T6" fmla="*/ 432 w 464"/>
                  <a:gd name="T7" fmla="*/ 112 h 351"/>
                  <a:gd name="T8" fmla="*/ 464 w 464"/>
                  <a:gd name="T9" fmla="*/ 191 h 351"/>
                  <a:gd name="T10" fmla="*/ 432 w 464"/>
                  <a:gd name="T11" fmla="*/ 239 h 351"/>
                  <a:gd name="T12" fmla="*/ 400 w 464"/>
                  <a:gd name="T13" fmla="*/ 303 h 351"/>
                  <a:gd name="T14" fmla="*/ 304 w 464"/>
                  <a:gd name="T15" fmla="*/ 351 h 351"/>
                  <a:gd name="T16" fmla="*/ 240 w 464"/>
                  <a:gd name="T17" fmla="*/ 351 h 351"/>
                  <a:gd name="T18" fmla="*/ 128 w 464"/>
                  <a:gd name="T19" fmla="*/ 351 h 351"/>
                  <a:gd name="T20" fmla="*/ 0 w 464"/>
                  <a:gd name="T21" fmla="*/ 351 h 351"/>
                  <a:gd name="T22" fmla="*/ 0 w 464"/>
                  <a:gd name="T23" fmla="*/ 0 h 351"/>
                  <a:gd name="T24" fmla="*/ 128 w 464"/>
                  <a:gd name="T25" fmla="*/ 0 h 351"/>
                  <a:gd name="T26" fmla="*/ 240 w 464"/>
                  <a:gd name="T27" fmla="*/ 0 h 351"/>
                  <a:gd name="T28" fmla="*/ 304 w 464"/>
                  <a:gd name="T29" fmla="*/ 0 h 3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4"/>
                  <a:gd name="T46" fmla="*/ 0 h 351"/>
                  <a:gd name="T47" fmla="*/ 464 w 464"/>
                  <a:gd name="T48" fmla="*/ 351 h 3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4" h="351">
                    <a:moveTo>
                      <a:pt x="304" y="0"/>
                    </a:moveTo>
                    <a:lnTo>
                      <a:pt x="352" y="0"/>
                    </a:lnTo>
                    <a:lnTo>
                      <a:pt x="400" y="64"/>
                    </a:lnTo>
                    <a:lnTo>
                      <a:pt x="432" y="112"/>
                    </a:lnTo>
                    <a:lnTo>
                      <a:pt x="464" y="191"/>
                    </a:lnTo>
                    <a:lnTo>
                      <a:pt x="432" y="239"/>
                    </a:lnTo>
                    <a:lnTo>
                      <a:pt x="400" y="303"/>
                    </a:lnTo>
                    <a:lnTo>
                      <a:pt x="304" y="351"/>
                    </a:lnTo>
                    <a:lnTo>
                      <a:pt x="240" y="351"/>
                    </a:lnTo>
                    <a:lnTo>
                      <a:pt x="128" y="351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128" y="0"/>
                    </a:lnTo>
                    <a:lnTo>
                      <a:pt x="240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08643" name="Oval 35"/>
            <p:cNvSpPr>
              <a:spLocks noChangeArrowheads="1"/>
            </p:cNvSpPr>
            <p:nvPr/>
          </p:nvSpPr>
          <p:spPr bwMode="auto">
            <a:xfrm>
              <a:off x="1219" y="1693"/>
              <a:ext cx="63" cy="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8644" name="Rectangle 62"/>
            <p:cNvSpPr>
              <a:spLocks noChangeArrowheads="1"/>
            </p:cNvSpPr>
            <p:nvPr/>
          </p:nvSpPr>
          <p:spPr bwMode="auto">
            <a:xfrm>
              <a:off x="1179" y="175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108645" name="Rectangle 71"/>
            <p:cNvSpPr>
              <a:spLocks noChangeArrowheads="1"/>
            </p:cNvSpPr>
            <p:nvPr/>
          </p:nvSpPr>
          <p:spPr bwMode="auto">
            <a:xfrm>
              <a:off x="348" y="2094"/>
              <a:ext cx="1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(a) </a:t>
              </a:r>
              <a:endParaRPr lang="en-US" altLang="fa-IR"/>
            </a:p>
          </p:txBody>
        </p:sp>
      </p:grpSp>
    </p:spTree>
    <p:extLst>
      <p:ext uri="{BB962C8B-B14F-4D97-AF65-F5344CB8AC3E}">
        <p14:creationId xmlns:p14="http://schemas.microsoft.com/office/powerpoint/2010/main" val="32516837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F1E8769-D11A-4F53-82E6-8E2FABEC6C05}" type="slidenum">
              <a:rPr lang="en-US" altLang="fa-IR" sz="1300" b="0" smtClean="0">
                <a:latin typeface="Arial" panose="020B0604020202020204" pitchFamily="34" charset="0"/>
              </a:rPr>
              <a:pPr/>
              <a:t>61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NAND-Only Implementation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5832475" cy="10795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100" smtClean="0"/>
              <a:t>Be careful about branches: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fa-IR" sz="2400" smtClean="0"/>
              <a:t>Gates with multi-fanouts</a:t>
            </a:r>
          </a:p>
        </p:txBody>
      </p:sp>
      <p:grpSp>
        <p:nvGrpSpPr>
          <p:cNvPr id="108549" name="Group 148"/>
          <p:cNvGrpSpPr>
            <a:grpSpLocks/>
          </p:cNvGrpSpPr>
          <p:nvPr/>
        </p:nvGrpSpPr>
        <p:grpSpPr bwMode="auto">
          <a:xfrm>
            <a:off x="2776538" y="2135188"/>
            <a:ext cx="3883025" cy="1509712"/>
            <a:chOff x="348" y="1297"/>
            <a:chExt cx="2446" cy="951"/>
          </a:xfrm>
        </p:grpSpPr>
        <p:grpSp>
          <p:nvGrpSpPr>
            <p:cNvPr id="108627" name="Group 15"/>
            <p:cNvGrpSpPr>
              <a:grpSpLocks/>
            </p:cNvGrpSpPr>
            <p:nvPr/>
          </p:nvGrpSpPr>
          <p:grpSpPr bwMode="auto">
            <a:xfrm>
              <a:off x="588" y="1552"/>
              <a:ext cx="463" cy="351"/>
              <a:chOff x="588" y="1552"/>
              <a:chExt cx="463" cy="351"/>
            </a:xfrm>
          </p:grpSpPr>
          <p:pic>
            <p:nvPicPr>
              <p:cNvPr id="108650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" y="1552"/>
                <a:ext cx="463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651" name="Freeform 14"/>
              <p:cNvSpPr>
                <a:spLocks/>
              </p:cNvSpPr>
              <p:nvPr/>
            </p:nvSpPr>
            <p:spPr bwMode="auto">
              <a:xfrm>
                <a:off x="588" y="1552"/>
                <a:ext cx="463" cy="351"/>
              </a:xfrm>
              <a:custGeom>
                <a:avLst/>
                <a:gdLst>
                  <a:gd name="T0" fmla="*/ 303 w 463"/>
                  <a:gd name="T1" fmla="*/ 0 h 351"/>
                  <a:gd name="T2" fmla="*/ 351 w 463"/>
                  <a:gd name="T3" fmla="*/ 0 h 351"/>
                  <a:gd name="T4" fmla="*/ 399 w 463"/>
                  <a:gd name="T5" fmla="*/ 64 h 351"/>
                  <a:gd name="T6" fmla="*/ 431 w 463"/>
                  <a:gd name="T7" fmla="*/ 112 h 351"/>
                  <a:gd name="T8" fmla="*/ 463 w 463"/>
                  <a:gd name="T9" fmla="*/ 192 h 351"/>
                  <a:gd name="T10" fmla="*/ 431 w 463"/>
                  <a:gd name="T11" fmla="*/ 239 h 351"/>
                  <a:gd name="T12" fmla="*/ 399 w 463"/>
                  <a:gd name="T13" fmla="*/ 303 h 351"/>
                  <a:gd name="T14" fmla="*/ 303 w 463"/>
                  <a:gd name="T15" fmla="*/ 351 h 351"/>
                  <a:gd name="T16" fmla="*/ 239 w 463"/>
                  <a:gd name="T17" fmla="*/ 351 h 351"/>
                  <a:gd name="T18" fmla="*/ 127 w 463"/>
                  <a:gd name="T19" fmla="*/ 351 h 351"/>
                  <a:gd name="T20" fmla="*/ 0 w 463"/>
                  <a:gd name="T21" fmla="*/ 351 h 351"/>
                  <a:gd name="T22" fmla="*/ 0 w 463"/>
                  <a:gd name="T23" fmla="*/ 0 h 351"/>
                  <a:gd name="T24" fmla="*/ 127 w 463"/>
                  <a:gd name="T25" fmla="*/ 0 h 351"/>
                  <a:gd name="T26" fmla="*/ 239 w 463"/>
                  <a:gd name="T27" fmla="*/ 0 h 351"/>
                  <a:gd name="T28" fmla="*/ 303 w 463"/>
                  <a:gd name="T29" fmla="*/ 0 h 3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3"/>
                  <a:gd name="T46" fmla="*/ 0 h 351"/>
                  <a:gd name="T47" fmla="*/ 463 w 463"/>
                  <a:gd name="T48" fmla="*/ 351 h 3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3" h="351">
                    <a:moveTo>
                      <a:pt x="303" y="0"/>
                    </a:moveTo>
                    <a:lnTo>
                      <a:pt x="351" y="0"/>
                    </a:lnTo>
                    <a:lnTo>
                      <a:pt x="399" y="64"/>
                    </a:lnTo>
                    <a:lnTo>
                      <a:pt x="431" y="112"/>
                    </a:lnTo>
                    <a:lnTo>
                      <a:pt x="463" y="192"/>
                    </a:lnTo>
                    <a:lnTo>
                      <a:pt x="431" y="239"/>
                    </a:lnTo>
                    <a:lnTo>
                      <a:pt x="399" y="303"/>
                    </a:lnTo>
                    <a:lnTo>
                      <a:pt x="303" y="351"/>
                    </a:lnTo>
                    <a:lnTo>
                      <a:pt x="239" y="351"/>
                    </a:lnTo>
                    <a:lnTo>
                      <a:pt x="127" y="351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239" y="0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08628" name="Group 18"/>
            <p:cNvGrpSpPr>
              <a:grpSpLocks/>
            </p:cNvGrpSpPr>
            <p:nvPr/>
          </p:nvGrpSpPr>
          <p:grpSpPr bwMode="auto">
            <a:xfrm>
              <a:off x="2041" y="1536"/>
              <a:ext cx="496" cy="383"/>
              <a:chOff x="2041" y="1536"/>
              <a:chExt cx="496" cy="383"/>
            </a:xfrm>
          </p:grpSpPr>
          <p:pic>
            <p:nvPicPr>
              <p:cNvPr id="108648" name="Picture 1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1" y="1536"/>
                <a:ext cx="496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649" name="Freeform 17"/>
              <p:cNvSpPr>
                <a:spLocks/>
              </p:cNvSpPr>
              <p:nvPr/>
            </p:nvSpPr>
            <p:spPr bwMode="auto">
              <a:xfrm>
                <a:off x="2041" y="1536"/>
                <a:ext cx="496" cy="383"/>
              </a:xfrm>
              <a:custGeom>
                <a:avLst/>
                <a:gdLst>
                  <a:gd name="T0" fmla="*/ 48 w 496"/>
                  <a:gd name="T1" fmla="*/ 192 h 383"/>
                  <a:gd name="T2" fmla="*/ 16 w 496"/>
                  <a:gd name="T3" fmla="*/ 335 h 383"/>
                  <a:gd name="T4" fmla="*/ 0 w 496"/>
                  <a:gd name="T5" fmla="*/ 367 h 383"/>
                  <a:gd name="T6" fmla="*/ 80 w 496"/>
                  <a:gd name="T7" fmla="*/ 383 h 383"/>
                  <a:gd name="T8" fmla="*/ 224 w 496"/>
                  <a:gd name="T9" fmla="*/ 383 h 383"/>
                  <a:gd name="T10" fmla="*/ 272 w 496"/>
                  <a:gd name="T11" fmla="*/ 367 h 383"/>
                  <a:gd name="T12" fmla="*/ 352 w 496"/>
                  <a:gd name="T13" fmla="*/ 335 h 383"/>
                  <a:gd name="T14" fmla="*/ 416 w 496"/>
                  <a:gd name="T15" fmla="*/ 287 h 383"/>
                  <a:gd name="T16" fmla="*/ 464 w 496"/>
                  <a:gd name="T17" fmla="*/ 255 h 383"/>
                  <a:gd name="T18" fmla="*/ 496 w 496"/>
                  <a:gd name="T19" fmla="*/ 208 h 383"/>
                  <a:gd name="T20" fmla="*/ 496 w 496"/>
                  <a:gd name="T21" fmla="*/ 192 h 383"/>
                  <a:gd name="T22" fmla="*/ 464 w 496"/>
                  <a:gd name="T23" fmla="*/ 144 h 383"/>
                  <a:gd name="T24" fmla="*/ 416 w 496"/>
                  <a:gd name="T25" fmla="*/ 96 h 383"/>
                  <a:gd name="T26" fmla="*/ 352 w 496"/>
                  <a:gd name="T27" fmla="*/ 48 h 383"/>
                  <a:gd name="T28" fmla="*/ 272 w 496"/>
                  <a:gd name="T29" fmla="*/ 0 h 383"/>
                  <a:gd name="T30" fmla="*/ 224 w 496"/>
                  <a:gd name="T31" fmla="*/ 0 h 383"/>
                  <a:gd name="T32" fmla="*/ 80 w 496"/>
                  <a:gd name="T33" fmla="*/ 0 h 383"/>
                  <a:gd name="T34" fmla="*/ 0 w 496"/>
                  <a:gd name="T35" fmla="*/ 0 h 383"/>
                  <a:gd name="T36" fmla="*/ 16 w 496"/>
                  <a:gd name="T37" fmla="*/ 48 h 383"/>
                  <a:gd name="T38" fmla="*/ 32 w 496"/>
                  <a:gd name="T39" fmla="*/ 96 h 383"/>
                  <a:gd name="T40" fmla="*/ 48 w 496"/>
                  <a:gd name="T41" fmla="*/ 192 h 38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96"/>
                  <a:gd name="T64" fmla="*/ 0 h 383"/>
                  <a:gd name="T65" fmla="*/ 496 w 496"/>
                  <a:gd name="T66" fmla="*/ 383 h 38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96" h="383">
                    <a:moveTo>
                      <a:pt x="48" y="192"/>
                    </a:moveTo>
                    <a:lnTo>
                      <a:pt x="16" y="335"/>
                    </a:lnTo>
                    <a:lnTo>
                      <a:pt x="0" y="367"/>
                    </a:lnTo>
                    <a:lnTo>
                      <a:pt x="80" y="383"/>
                    </a:lnTo>
                    <a:lnTo>
                      <a:pt x="224" y="383"/>
                    </a:lnTo>
                    <a:lnTo>
                      <a:pt x="272" y="367"/>
                    </a:lnTo>
                    <a:lnTo>
                      <a:pt x="352" y="335"/>
                    </a:lnTo>
                    <a:lnTo>
                      <a:pt x="416" y="287"/>
                    </a:lnTo>
                    <a:lnTo>
                      <a:pt x="464" y="255"/>
                    </a:lnTo>
                    <a:lnTo>
                      <a:pt x="496" y="208"/>
                    </a:lnTo>
                    <a:lnTo>
                      <a:pt x="496" y="192"/>
                    </a:lnTo>
                    <a:lnTo>
                      <a:pt x="464" y="144"/>
                    </a:lnTo>
                    <a:lnTo>
                      <a:pt x="416" y="96"/>
                    </a:lnTo>
                    <a:lnTo>
                      <a:pt x="352" y="48"/>
                    </a:lnTo>
                    <a:lnTo>
                      <a:pt x="272" y="0"/>
                    </a:lnTo>
                    <a:lnTo>
                      <a:pt x="224" y="0"/>
                    </a:lnTo>
                    <a:lnTo>
                      <a:pt x="80" y="0"/>
                    </a:lnTo>
                    <a:lnTo>
                      <a:pt x="0" y="0"/>
                    </a:lnTo>
                    <a:lnTo>
                      <a:pt x="16" y="48"/>
                    </a:lnTo>
                    <a:lnTo>
                      <a:pt x="32" y="96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08629" name="Line 19"/>
            <p:cNvSpPr>
              <a:spLocks noChangeShapeType="1"/>
            </p:cNvSpPr>
            <p:nvPr/>
          </p:nvSpPr>
          <p:spPr bwMode="auto">
            <a:xfrm>
              <a:off x="2537" y="1728"/>
              <a:ext cx="1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0" name="Rectangle 20"/>
            <p:cNvSpPr>
              <a:spLocks noChangeArrowheads="1"/>
            </p:cNvSpPr>
            <p:nvPr/>
          </p:nvSpPr>
          <p:spPr bwMode="auto">
            <a:xfrm>
              <a:off x="380" y="132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08631" name="Line 21"/>
            <p:cNvSpPr>
              <a:spLocks noChangeShapeType="1"/>
            </p:cNvSpPr>
            <p:nvPr/>
          </p:nvSpPr>
          <p:spPr bwMode="auto">
            <a:xfrm>
              <a:off x="492" y="1664"/>
              <a:ext cx="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2" name="Rectangle 22"/>
            <p:cNvSpPr>
              <a:spLocks noChangeArrowheads="1"/>
            </p:cNvSpPr>
            <p:nvPr/>
          </p:nvSpPr>
          <p:spPr bwMode="auto">
            <a:xfrm>
              <a:off x="364" y="156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08633" name="Line 23"/>
            <p:cNvSpPr>
              <a:spLocks noChangeShapeType="1"/>
            </p:cNvSpPr>
            <p:nvPr/>
          </p:nvSpPr>
          <p:spPr bwMode="auto">
            <a:xfrm>
              <a:off x="492" y="1791"/>
              <a:ext cx="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4" name="Rectangle 24"/>
            <p:cNvSpPr>
              <a:spLocks noChangeArrowheads="1"/>
            </p:cNvSpPr>
            <p:nvPr/>
          </p:nvSpPr>
          <p:spPr bwMode="auto">
            <a:xfrm>
              <a:off x="364" y="1695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108635" name="Rectangle 25"/>
            <p:cNvSpPr>
              <a:spLocks noChangeArrowheads="1"/>
            </p:cNvSpPr>
            <p:nvPr/>
          </p:nvSpPr>
          <p:spPr bwMode="auto">
            <a:xfrm>
              <a:off x="364" y="190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108636" name="Rectangle 26"/>
            <p:cNvSpPr>
              <a:spLocks noChangeArrowheads="1"/>
            </p:cNvSpPr>
            <p:nvPr/>
          </p:nvSpPr>
          <p:spPr bwMode="auto">
            <a:xfrm>
              <a:off x="2680" y="1632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108637" name="Line 27"/>
            <p:cNvSpPr>
              <a:spLocks noChangeShapeType="1"/>
            </p:cNvSpPr>
            <p:nvPr/>
          </p:nvSpPr>
          <p:spPr bwMode="auto">
            <a:xfrm>
              <a:off x="492" y="1409"/>
              <a:ext cx="87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8" name="Freeform 28"/>
            <p:cNvSpPr>
              <a:spLocks/>
            </p:cNvSpPr>
            <p:nvPr/>
          </p:nvSpPr>
          <p:spPr bwMode="auto">
            <a:xfrm>
              <a:off x="1051" y="1536"/>
              <a:ext cx="319" cy="192"/>
            </a:xfrm>
            <a:custGeom>
              <a:avLst/>
              <a:gdLst>
                <a:gd name="T0" fmla="*/ 0 w 319"/>
                <a:gd name="T1" fmla="*/ 192 h 192"/>
                <a:gd name="T2" fmla="*/ 192 w 319"/>
                <a:gd name="T3" fmla="*/ 192 h 192"/>
                <a:gd name="T4" fmla="*/ 192 w 319"/>
                <a:gd name="T5" fmla="*/ 0 h 192"/>
                <a:gd name="T6" fmla="*/ 319 w 319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9"/>
                <a:gd name="T13" fmla="*/ 0 h 192"/>
                <a:gd name="T14" fmla="*/ 319 w 319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9" h="192">
                  <a:moveTo>
                    <a:pt x="0" y="192"/>
                  </a:moveTo>
                  <a:lnTo>
                    <a:pt x="192" y="192"/>
                  </a:lnTo>
                  <a:lnTo>
                    <a:pt x="192" y="0"/>
                  </a:lnTo>
                  <a:lnTo>
                    <a:pt x="319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39" name="Freeform 29"/>
            <p:cNvSpPr>
              <a:spLocks/>
            </p:cNvSpPr>
            <p:nvPr/>
          </p:nvSpPr>
          <p:spPr bwMode="auto">
            <a:xfrm>
              <a:off x="492" y="1855"/>
              <a:ext cx="1581" cy="128"/>
            </a:xfrm>
            <a:custGeom>
              <a:avLst/>
              <a:gdLst>
                <a:gd name="T0" fmla="*/ 0 w 1581"/>
                <a:gd name="T1" fmla="*/ 128 h 128"/>
                <a:gd name="T2" fmla="*/ 1453 w 1581"/>
                <a:gd name="T3" fmla="*/ 128 h 128"/>
                <a:gd name="T4" fmla="*/ 1453 w 1581"/>
                <a:gd name="T5" fmla="*/ 0 h 128"/>
                <a:gd name="T6" fmla="*/ 1469 w 1581"/>
                <a:gd name="T7" fmla="*/ 0 h 128"/>
                <a:gd name="T8" fmla="*/ 1581 w 158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1"/>
                <a:gd name="T16" fmla="*/ 0 h 128"/>
                <a:gd name="T17" fmla="*/ 1581 w 158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1" h="128">
                  <a:moveTo>
                    <a:pt x="0" y="128"/>
                  </a:moveTo>
                  <a:lnTo>
                    <a:pt x="1453" y="128"/>
                  </a:lnTo>
                  <a:lnTo>
                    <a:pt x="1453" y="0"/>
                  </a:lnTo>
                  <a:lnTo>
                    <a:pt x="1469" y="0"/>
                  </a:lnTo>
                  <a:lnTo>
                    <a:pt x="1581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40" name="Line 30"/>
            <p:cNvSpPr>
              <a:spLocks noChangeShapeType="1"/>
            </p:cNvSpPr>
            <p:nvPr/>
          </p:nvSpPr>
          <p:spPr bwMode="auto">
            <a:xfrm>
              <a:off x="1243" y="1728"/>
              <a:ext cx="84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41" name="Freeform 31"/>
            <p:cNvSpPr>
              <a:spLocks/>
            </p:cNvSpPr>
            <p:nvPr/>
          </p:nvSpPr>
          <p:spPr bwMode="auto">
            <a:xfrm>
              <a:off x="1834" y="1472"/>
              <a:ext cx="239" cy="128"/>
            </a:xfrm>
            <a:custGeom>
              <a:avLst/>
              <a:gdLst>
                <a:gd name="T0" fmla="*/ 0 w 239"/>
                <a:gd name="T1" fmla="*/ 0 h 128"/>
                <a:gd name="T2" fmla="*/ 111 w 239"/>
                <a:gd name="T3" fmla="*/ 0 h 128"/>
                <a:gd name="T4" fmla="*/ 111 w 239"/>
                <a:gd name="T5" fmla="*/ 128 h 128"/>
                <a:gd name="T6" fmla="*/ 239 w 239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"/>
                <a:gd name="T13" fmla="*/ 0 h 128"/>
                <a:gd name="T14" fmla="*/ 239 w 239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" h="128">
                  <a:moveTo>
                    <a:pt x="0" y="0"/>
                  </a:moveTo>
                  <a:lnTo>
                    <a:pt x="111" y="0"/>
                  </a:lnTo>
                  <a:lnTo>
                    <a:pt x="111" y="128"/>
                  </a:lnTo>
                  <a:lnTo>
                    <a:pt x="239" y="12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08642" name="Group 34"/>
            <p:cNvGrpSpPr>
              <a:grpSpLocks/>
            </p:cNvGrpSpPr>
            <p:nvPr/>
          </p:nvGrpSpPr>
          <p:grpSpPr bwMode="auto">
            <a:xfrm>
              <a:off x="1370" y="1297"/>
              <a:ext cx="464" cy="351"/>
              <a:chOff x="1370" y="1297"/>
              <a:chExt cx="464" cy="351"/>
            </a:xfrm>
          </p:grpSpPr>
          <p:pic>
            <p:nvPicPr>
              <p:cNvPr id="108646" name="Picture 3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0" y="1297"/>
                <a:ext cx="464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647" name="Freeform 33"/>
              <p:cNvSpPr>
                <a:spLocks/>
              </p:cNvSpPr>
              <p:nvPr/>
            </p:nvSpPr>
            <p:spPr bwMode="auto">
              <a:xfrm>
                <a:off x="1370" y="1297"/>
                <a:ext cx="464" cy="351"/>
              </a:xfrm>
              <a:custGeom>
                <a:avLst/>
                <a:gdLst>
                  <a:gd name="T0" fmla="*/ 304 w 464"/>
                  <a:gd name="T1" fmla="*/ 0 h 351"/>
                  <a:gd name="T2" fmla="*/ 352 w 464"/>
                  <a:gd name="T3" fmla="*/ 0 h 351"/>
                  <a:gd name="T4" fmla="*/ 400 w 464"/>
                  <a:gd name="T5" fmla="*/ 64 h 351"/>
                  <a:gd name="T6" fmla="*/ 432 w 464"/>
                  <a:gd name="T7" fmla="*/ 112 h 351"/>
                  <a:gd name="T8" fmla="*/ 464 w 464"/>
                  <a:gd name="T9" fmla="*/ 191 h 351"/>
                  <a:gd name="T10" fmla="*/ 432 w 464"/>
                  <a:gd name="T11" fmla="*/ 239 h 351"/>
                  <a:gd name="T12" fmla="*/ 400 w 464"/>
                  <a:gd name="T13" fmla="*/ 303 h 351"/>
                  <a:gd name="T14" fmla="*/ 304 w 464"/>
                  <a:gd name="T15" fmla="*/ 351 h 351"/>
                  <a:gd name="T16" fmla="*/ 240 w 464"/>
                  <a:gd name="T17" fmla="*/ 351 h 351"/>
                  <a:gd name="T18" fmla="*/ 128 w 464"/>
                  <a:gd name="T19" fmla="*/ 351 h 351"/>
                  <a:gd name="T20" fmla="*/ 0 w 464"/>
                  <a:gd name="T21" fmla="*/ 351 h 351"/>
                  <a:gd name="T22" fmla="*/ 0 w 464"/>
                  <a:gd name="T23" fmla="*/ 0 h 351"/>
                  <a:gd name="T24" fmla="*/ 128 w 464"/>
                  <a:gd name="T25" fmla="*/ 0 h 351"/>
                  <a:gd name="T26" fmla="*/ 240 w 464"/>
                  <a:gd name="T27" fmla="*/ 0 h 351"/>
                  <a:gd name="T28" fmla="*/ 304 w 464"/>
                  <a:gd name="T29" fmla="*/ 0 h 3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4"/>
                  <a:gd name="T46" fmla="*/ 0 h 351"/>
                  <a:gd name="T47" fmla="*/ 464 w 464"/>
                  <a:gd name="T48" fmla="*/ 351 h 3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4" h="351">
                    <a:moveTo>
                      <a:pt x="304" y="0"/>
                    </a:moveTo>
                    <a:lnTo>
                      <a:pt x="352" y="0"/>
                    </a:lnTo>
                    <a:lnTo>
                      <a:pt x="400" y="64"/>
                    </a:lnTo>
                    <a:lnTo>
                      <a:pt x="432" y="112"/>
                    </a:lnTo>
                    <a:lnTo>
                      <a:pt x="464" y="191"/>
                    </a:lnTo>
                    <a:lnTo>
                      <a:pt x="432" y="239"/>
                    </a:lnTo>
                    <a:lnTo>
                      <a:pt x="400" y="303"/>
                    </a:lnTo>
                    <a:lnTo>
                      <a:pt x="304" y="351"/>
                    </a:lnTo>
                    <a:lnTo>
                      <a:pt x="240" y="351"/>
                    </a:lnTo>
                    <a:lnTo>
                      <a:pt x="128" y="351"/>
                    </a:lnTo>
                    <a:lnTo>
                      <a:pt x="0" y="351"/>
                    </a:lnTo>
                    <a:lnTo>
                      <a:pt x="0" y="0"/>
                    </a:lnTo>
                    <a:lnTo>
                      <a:pt x="128" y="0"/>
                    </a:lnTo>
                    <a:lnTo>
                      <a:pt x="240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08643" name="Oval 35"/>
            <p:cNvSpPr>
              <a:spLocks noChangeArrowheads="1"/>
            </p:cNvSpPr>
            <p:nvPr/>
          </p:nvSpPr>
          <p:spPr bwMode="auto">
            <a:xfrm>
              <a:off x="1227" y="1704"/>
              <a:ext cx="63" cy="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08644" name="Rectangle 62"/>
            <p:cNvSpPr>
              <a:spLocks noChangeArrowheads="1"/>
            </p:cNvSpPr>
            <p:nvPr/>
          </p:nvSpPr>
          <p:spPr bwMode="auto">
            <a:xfrm>
              <a:off x="1179" y="175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  <p:sp>
          <p:nvSpPr>
            <p:cNvPr id="108645" name="Rectangle 71"/>
            <p:cNvSpPr>
              <a:spLocks noChangeArrowheads="1"/>
            </p:cNvSpPr>
            <p:nvPr/>
          </p:nvSpPr>
          <p:spPr bwMode="auto">
            <a:xfrm>
              <a:off x="348" y="2094"/>
              <a:ext cx="1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(a) </a:t>
              </a:r>
              <a:endParaRPr lang="en-US" altLang="fa-IR"/>
            </a:p>
          </p:txBody>
        </p:sp>
      </p:grp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450850" y="4437112"/>
            <a:ext cx="3984625" cy="1511300"/>
            <a:chOff x="284" y="2812"/>
            <a:chExt cx="2510" cy="952"/>
          </a:xfrm>
        </p:grpSpPr>
        <p:grpSp>
          <p:nvGrpSpPr>
            <p:cNvPr id="108591" name="Group 12"/>
            <p:cNvGrpSpPr>
              <a:grpSpLocks/>
            </p:cNvGrpSpPr>
            <p:nvPr/>
          </p:nvGrpSpPr>
          <p:grpSpPr bwMode="auto">
            <a:xfrm>
              <a:off x="1163" y="3036"/>
              <a:ext cx="175" cy="175"/>
              <a:chOff x="1163" y="3036"/>
              <a:chExt cx="175" cy="175"/>
            </a:xfrm>
          </p:grpSpPr>
          <p:sp>
            <p:nvSpPr>
              <p:cNvPr id="108625" name="Line 10"/>
              <p:cNvSpPr>
                <a:spLocks noChangeShapeType="1"/>
              </p:cNvSpPr>
              <p:nvPr/>
            </p:nvSpPr>
            <p:spPr bwMode="auto">
              <a:xfrm>
                <a:off x="1163" y="3036"/>
                <a:ext cx="175" cy="175"/>
              </a:xfrm>
              <a:prstGeom prst="line">
                <a:avLst/>
              </a:prstGeom>
              <a:noFill/>
              <a:ln w="25400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08626" name="Line 11"/>
              <p:cNvSpPr>
                <a:spLocks noChangeShapeType="1"/>
              </p:cNvSpPr>
              <p:nvPr/>
            </p:nvSpPr>
            <p:spPr bwMode="auto">
              <a:xfrm flipH="1">
                <a:off x="1163" y="3036"/>
                <a:ext cx="175" cy="175"/>
              </a:xfrm>
              <a:prstGeom prst="line">
                <a:avLst/>
              </a:prstGeom>
              <a:noFill/>
              <a:ln w="25400">
                <a:solidFill>
                  <a:srgbClr val="19788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08592" name="Line 36"/>
            <p:cNvSpPr>
              <a:spLocks noChangeShapeType="1"/>
            </p:cNvSpPr>
            <p:nvPr/>
          </p:nvSpPr>
          <p:spPr bwMode="auto">
            <a:xfrm>
              <a:off x="2537" y="3243"/>
              <a:ext cx="11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93" name="Rectangle 37"/>
            <p:cNvSpPr>
              <a:spLocks noChangeArrowheads="1"/>
            </p:cNvSpPr>
            <p:nvPr/>
          </p:nvSpPr>
          <p:spPr bwMode="auto">
            <a:xfrm>
              <a:off x="380" y="284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08594" name="Line 38"/>
            <p:cNvSpPr>
              <a:spLocks noChangeShapeType="1"/>
            </p:cNvSpPr>
            <p:nvPr/>
          </p:nvSpPr>
          <p:spPr bwMode="auto">
            <a:xfrm>
              <a:off x="492" y="3179"/>
              <a:ext cx="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95" name="Rectangle 39"/>
            <p:cNvSpPr>
              <a:spLocks noChangeArrowheads="1"/>
            </p:cNvSpPr>
            <p:nvPr/>
          </p:nvSpPr>
          <p:spPr bwMode="auto">
            <a:xfrm>
              <a:off x="364" y="308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08596" name="Line 40"/>
            <p:cNvSpPr>
              <a:spLocks noChangeShapeType="1"/>
            </p:cNvSpPr>
            <p:nvPr/>
          </p:nvSpPr>
          <p:spPr bwMode="auto">
            <a:xfrm>
              <a:off x="492" y="3307"/>
              <a:ext cx="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97" name="Rectangle 41"/>
            <p:cNvSpPr>
              <a:spLocks noChangeArrowheads="1"/>
            </p:cNvSpPr>
            <p:nvPr/>
          </p:nvSpPr>
          <p:spPr bwMode="auto">
            <a:xfrm>
              <a:off x="364" y="321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108598" name="Rectangle 42"/>
            <p:cNvSpPr>
              <a:spLocks noChangeArrowheads="1"/>
            </p:cNvSpPr>
            <p:nvPr/>
          </p:nvSpPr>
          <p:spPr bwMode="auto">
            <a:xfrm>
              <a:off x="284" y="3418"/>
              <a:ext cx="1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FF0000"/>
                  </a:solidFill>
                  <a:latin typeface="Arial" panose="020B0604020202020204" pitchFamily="34" charset="0"/>
                </a:rPr>
                <a:t>D’ </a:t>
              </a:r>
              <a:endParaRPr lang="en-US" altLang="fa-IR">
                <a:solidFill>
                  <a:srgbClr val="FF0000"/>
                </a:solidFill>
              </a:endParaRPr>
            </a:p>
          </p:txBody>
        </p:sp>
        <p:sp>
          <p:nvSpPr>
            <p:cNvPr id="108599" name="Rectangle 43"/>
            <p:cNvSpPr>
              <a:spLocks noChangeArrowheads="1"/>
            </p:cNvSpPr>
            <p:nvPr/>
          </p:nvSpPr>
          <p:spPr bwMode="auto">
            <a:xfrm>
              <a:off x="2680" y="3147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108600" name="Line 44"/>
            <p:cNvSpPr>
              <a:spLocks noChangeShapeType="1"/>
            </p:cNvSpPr>
            <p:nvPr/>
          </p:nvSpPr>
          <p:spPr bwMode="auto">
            <a:xfrm>
              <a:off x="492" y="2924"/>
              <a:ext cx="87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01" name="Freeform 45"/>
            <p:cNvSpPr>
              <a:spLocks/>
            </p:cNvSpPr>
            <p:nvPr/>
          </p:nvSpPr>
          <p:spPr bwMode="auto">
            <a:xfrm>
              <a:off x="1115" y="3052"/>
              <a:ext cx="255" cy="191"/>
            </a:xfrm>
            <a:custGeom>
              <a:avLst/>
              <a:gdLst>
                <a:gd name="T0" fmla="*/ 0 w 255"/>
                <a:gd name="T1" fmla="*/ 191 h 191"/>
                <a:gd name="T2" fmla="*/ 128 w 255"/>
                <a:gd name="T3" fmla="*/ 191 h 191"/>
                <a:gd name="T4" fmla="*/ 128 w 255"/>
                <a:gd name="T5" fmla="*/ 0 h 191"/>
                <a:gd name="T6" fmla="*/ 255 w 255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5"/>
                <a:gd name="T13" fmla="*/ 0 h 191"/>
                <a:gd name="T14" fmla="*/ 255 w 255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5" h="191">
                  <a:moveTo>
                    <a:pt x="0" y="191"/>
                  </a:moveTo>
                  <a:lnTo>
                    <a:pt x="128" y="191"/>
                  </a:lnTo>
                  <a:lnTo>
                    <a:pt x="128" y="0"/>
                  </a:lnTo>
                  <a:lnTo>
                    <a:pt x="25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02" name="Freeform 46"/>
            <p:cNvSpPr>
              <a:spLocks/>
            </p:cNvSpPr>
            <p:nvPr/>
          </p:nvSpPr>
          <p:spPr bwMode="auto">
            <a:xfrm>
              <a:off x="492" y="3371"/>
              <a:ext cx="1501" cy="127"/>
            </a:xfrm>
            <a:custGeom>
              <a:avLst/>
              <a:gdLst>
                <a:gd name="T0" fmla="*/ 0 w 1501"/>
                <a:gd name="T1" fmla="*/ 127 h 127"/>
                <a:gd name="T2" fmla="*/ 1453 w 1501"/>
                <a:gd name="T3" fmla="*/ 127 h 127"/>
                <a:gd name="T4" fmla="*/ 1453 w 1501"/>
                <a:gd name="T5" fmla="*/ 0 h 127"/>
                <a:gd name="T6" fmla="*/ 1501 w 1501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1"/>
                <a:gd name="T13" fmla="*/ 0 h 127"/>
                <a:gd name="T14" fmla="*/ 1501 w 1501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1" h="127">
                  <a:moveTo>
                    <a:pt x="0" y="127"/>
                  </a:moveTo>
                  <a:lnTo>
                    <a:pt x="1453" y="127"/>
                  </a:lnTo>
                  <a:lnTo>
                    <a:pt x="1453" y="0"/>
                  </a:lnTo>
                  <a:lnTo>
                    <a:pt x="1501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03" name="Line 47"/>
            <p:cNvSpPr>
              <a:spLocks noChangeShapeType="1"/>
            </p:cNvSpPr>
            <p:nvPr/>
          </p:nvSpPr>
          <p:spPr bwMode="auto">
            <a:xfrm>
              <a:off x="1243" y="3243"/>
              <a:ext cx="78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04" name="Freeform 48"/>
            <p:cNvSpPr>
              <a:spLocks/>
            </p:cNvSpPr>
            <p:nvPr/>
          </p:nvSpPr>
          <p:spPr bwMode="auto">
            <a:xfrm>
              <a:off x="1898" y="2988"/>
              <a:ext cx="95" cy="127"/>
            </a:xfrm>
            <a:custGeom>
              <a:avLst/>
              <a:gdLst>
                <a:gd name="T0" fmla="*/ 0 w 95"/>
                <a:gd name="T1" fmla="*/ 0 h 127"/>
                <a:gd name="T2" fmla="*/ 47 w 95"/>
                <a:gd name="T3" fmla="*/ 0 h 127"/>
                <a:gd name="T4" fmla="*/ 47 w 95"/>
                <a:gd name="T5" fmla="*/ 127 h 127"/>
                <a:gd name="T6" fmla="*/ 95 w 95"/>
                <a:gd name="T7" fmla="*/ 127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27"/>
                <a:gd name="T14" fmla="*/ 95 w 95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27">
                  <a:moveTo>
                    <a:pt x="0" y="0"/>
                  </a:moveTo>
                  <a:lnTo>
                    <a:pt x="47" y="0"/>
                  </a:lnTo>
                  <a:lnTo>
                    <a:pt x="47" y="127"/>
                  </a:lnTo>
                  <a:lnTo>
                    <a:pt x="95" y="12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605" name="Oval 49"/>
            <p:cNvSpPr>
              <a:spLocks noChangeArrowheads="1"/>
            </p:cNvSpPr>
            <p:nvPr/>
          </p:nvSpPr>
          <p:spPr bwMode="auto">
            <a:xfrm>
              <a:off x="1234" y="3220"/>
              <a:ext cx="63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grpSp>
          <p:nvGrpSpPr>
            <p:cNvPr id="108606" name="Group 54"/>
            <p:cNvGrpSpPr>
              <a:grpSpLocks/>
            </p:cNvGrpSpPr>
            <p:nvPr/>
          </p:nvGrpSpPr>
          <p:grpSpPr bwMode="auto">
            <a:xfrm>
              <a:off x="1370" y="2812"/>
              <a:ext cx="535" cy="351"/>
              <a:chOff x="1370" y="2812"/>
              <a:chExt cx="535" cy="351"/>
            </a:xfrm>
          </p:grpSpPr>
          <p:grpSp>
            <p:nvGrpSpPr>
              <p:cNvPr id="108621" name="Group 52"/>
              <p:cNvGrpSpPr>
                <a:grpSpLocks/>
              </p:cNvGrpSpPr>
              <p:nvPr/>
            </p:nvGrpSpPr>
            <p:grpSpPr bwMode="auto">
              <a:xfrm>
                <a:off x="1370" y="2812"/>
                <a:ext cx="464" cy="351"/>
                <a:chOff x="1370" y="2812"/>
                <a:chExt cx="464" cy="351"/>
              </a:xfrm>
            </p:grpSpPr>
            <p:pic>
              <p:nvPicPr>
                <p:cNvPr id="108623" name="Picture 50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0" y="2812"/>
                  <a:ext cx="464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624" name="Freeform 51"/>
                <p:cNvSpPr>
                  <a:spLocks/>
                </p:cNvSpPr>
                <p:nvPr/>
              </p:nvSpPr>
              <p:spPr bwMode="auto">
                <a:xfrm>
                  <a:off x="1370" y="2812"/>
                  <a:ext cx="464" cy="351"/>
                </a:xfrm>
                <a:custGeom>
                  <a:avLst/>
                  <a:gdLst>
                    <a:gd name="T0" fmla="*/ 304 w 464"/>
                    <a:gd name="T1" fmla="*/ 0 h 351"/>
                    <a:gd name="T2" fmla="*/ 352 w 464"/>
                    <a:gd name="T3" fmla="*/ 0 h 351"/>
                    <a:gd name="T4" fmla="*/ 400 w 464"/>
                    <a:gd name="T5" fmla="*/ 64 h 351"/>
                    <a:gd name="T6" fmla="*/ 432 w 464"/>
                    <a:gd name="T7" fmla="*/ 112 h 351"/>
                    <a:gd name="T8" fmla="*/ 464 w 464"/>
                    <a:gd name="T9" fmla="*/ 192 h 351"/>
                    <a:gd name="T10" fmla="*/ 432 w 464"/>
                    <a:gd name="T11" fmla="*/ 240 h 351"/>
                    <a:gd name="T12" fmla="*/ 400 w 464"/>
                    <a:gd name="T13" fmla="*/ 303 h 351"/>
                    <a:gd name="T14" fmla="*/ 304 w 464"/>
                    <a:gd name="T15" fmla="*/ 351 h 351"/>
                    <a:gd name="T16" fmla="*/ 240 w 464"/>
                    <a:gd name="T17" fmla="*/ 351 h 351"/>
                    <a:gd name="T18" fmla="*/ 128 w 464"/>
                    <a:gd name="T19" fmla="*/ 351 h 351"/>
                    <a:gd name="T20" fmla="*/ 0 w 464"/>
                    <a:gd name="T21" fmla="*/ 351 h 351"/>
                    <a:gd name="T22" fmla="*/ 0 w 464"/>
                    <a:gd name="T23" fmla="*/ 0 h 351"/>
                    <a:gd name="T24" fmla="*/ 128 w 464"/>
                    <a:gd name="T25" fmla="*/ 0 h 351"/>
                    <a:gd name="T26" fmla="*/ 240 w 464"/>
                    <a:gd name="T27" fmla="*/ 0 h 351"/>
                    <a:gd name="T28" fmla="*/ 304 w 464"/>
                    <a:gd name="T29" fmla="*/ 0 h 35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64"/>
                    <a:gd name="T46" fmla="*/ 0 h 351"/>
                    <a:gd name="T47" fmla="*/ 464 w 464"/>
                    <a:gd name="T48" fmla="*/ 351 h 35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64" h="351">
                      <a:moveTo>
                        <a:pt x="304" y="0"/>
                      </a:moveTo>
                      <a:lnTo>
                        <a:pt x="352" y="0"/>
                      </a:lnTo>
                      <a:lnTo>
                        <a:pt x="400" y="64"/>
                      </a:lnTo>
                      <a:lnTo>
                        <a:pt x="432" y="112"/>
                      </a:lnTo>
                      <a:lnTo>
                        <a:pt x="464" y="192"/>
                      </a:lnTo>
                      <a:lnTo>
                        <a:pt x="432" y="240"/>
                      </a:lnTo>
                      <a:lnTo>
                        <a:pt x="400" y="303"/>
                      </a:lnTo>
                      <a:lnTo>
                        <a:pt x="304" y="351"/>
                      </a:lnTo>
                      <a:lnTo>
                        <a:pt x="240" y="351"/>
                      </a:lnTo>
                      <a:lnTo>
                        <a:pt x="128" y="351"/>
                      </a:lnTo>
                      <a:lnTo>
                        <a:pt x="0" y="351"/>
                      </a:lnTo>
                      <a:lnTo>
                        <a:pt x="0" y="0"/>
                      </a:lnTo>
                      <a:lnTo>
                        <a:pt x="128" y="0"/>
                      </a:lnTo>
                      <a:lnTo>
                        <a:pt x="240" y="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108622" name="Oval 53"/>
              <p:cNvSpPr>
                <a:spLocks noChangeArrowheads="1"/>
              </p:cNvSpPr>
              <p:nvPr/>
            </p:nvSpPr>
            <p:spPr bwMode="auto">
              <a:xfrm>
                <a:off x="1826" y="2980"/>
                <a:ext cx="79" cy="8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grpSp>
          <p:nvGrpSpPr>
            <p:cNvPr id="108607" name="Group 61"/>
            <p:cNvGrpSpPr>
              <a:grpSpLocks/>
            </p:cNvGrpSpPr>
            <p:nvPr/>
          </p:nvGrpSpPr>
          <p:grpSpPr bwMode="auto">
            <a:xfrm>
              <a:off x="2001" y="3052"/>
              <a:ext cx="536" cy="383"/>
              <a:chOff x="2001" y="3052"/>
              <a:chExt cx="536" cy="383"/>
            </a:xfrm>
          </p:grpSpPr>
          <p:grpSp>
            <p:nvGrpSpPr>
              <p:cNvPr id="108615" name="Group 57"/>
              <p:cNvGrpSpPr>
                <a:grpSpLocks/>
              </p:cNvGrpSpPr>
              <p:nvPr/>
            </p:nvGrpSpPr>
            <p:grpSpPr bwMode="auto">
              <a:xfrm>
                <a:off x="2041" y="3052"/>
                <a:ext cx="496" cy="383"/>
                <a:chOff x="2041" y="3052"/>
                <a:chExt cx="496" cy="383"/>
              </a:xfrm>
            </p:grpSpPr>
            <p:pic>
              <p:nvPicPr>
                <p:cNvPr id="108619" name="Picture 55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41" y="3052"/>
                  <a:ext cx="496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620" name="Freeform 56"/>
                <p:cNvSpPr>
                  <a:spLocks/>
                </p:cNvSpPr>
                <p:nvPr/>
              </p:nvSpPr>
              <p:spPr bwMode="auto">
                <a:xfrm>
                  <a:off x="2041" y="3052"/>
                  <a:ext cx="496" cy="383"/>
                </a:xfrm>
                <a:custGeom>
                  <a:avLst/>
                  <a:gdLst>
                    <a:gd name="T0" fmla="*/ 48 w 496"/>
                    <a:gd name="T1" fmla="*/ 191 h 383"/>
                    <a:gd name="T2" fmla="*/ 16 w 496"/>
                    <a:gd name="T3" fmla="*/ 335 h 383"/>
                    <a:gd name="T4" fmla="*/ 0 w 496"/>
                    <a:gd name="T5" fmla="*/ 367 h 383"/>
                    <a:gd name="T6" fmla="*/ 80 w 496"/>
                    <a:gd name="T7" fmla="*/ 383 h 383"/>
                    <a:gd name="T8" fmla="*/ 224 w 496"/>
                    <a:gd name="T9" fmla="*/ 383 h 383"/>
                    <a:gd name="T10" fmla="*/ 272 w 496"/>
                    <a:gd name="T11" fmla="*/ 367 h 383"/>
                    <a:gd name="T12" fmla="*/ 352 w 496"/>
                    <a:gd name="T13" fmla="*/ 335 h 383"/>
                    <a:gd name="T14" fmla="*/ 416 w 496"/>
                    <a:gd name="T15" fmla="*/ 287 h 383"/>
                    <a:gd name="T16" fmla="*/ 464 w 496"/>
                    <a:gd name="T17" fmla="*/ 255 h 383"/>
                    <a:gd name="T18" fmla="*/ 496 w 496"/>
                    <a:gd name="T19" fmla="*/ 207 h 383"/>
                    <a:gd name="T20" fmla="*/ 496 w 496"/>
                    <a:gd name="T21" fmla="*/ 191 h 383"/>
                    <a:gd name="T22" fmla="*/ 464 w 496"/>
                    <a:gd name="T23" fmla="*/ 143 h 383"/>
                    <a:gd name="T24" fmla="*/ 416 w 496"/>
                    <a:gd name="T25" fmla="*/ 95 h 383"/>
                    <a:gd name="T26" fmla="*/ 352 w 496"/>
                    <a:gd name="T27" fmla="*/ 48 h 383"/>
                    <a:gd name="T28" fmla="*/ 272 w 496"/>
                    <a:gd name="T29" fmla="*/ 0 h 383"/>
                    <a:gd name="T30" fmla="*/ 224 w 496"/>
                    <a:gd name="T31" fmla="*/ 0 h 383"/>
                    <a:gd name="T32" fmla="*/ 80 w 496"/>
                    <a:gd name="T33" fmla="*/ 0 h 383"/>
                    <a:gd name="T34" fmla="*/ 0 w 496"/>
                    <a:gd name="T35" fmla="*/ 0 h 383"/>
                    <a:gd name="T36" fmla="*/ 16 w 496"/>
                    <a:gd name="T37" fmla="*/ 48 h 383"/>
                    <a:gd name="T38" fmla="*/ 32 w 496"/>
                    <a:gd name="T39" fmla="*/ 95 h 383"/>
                    <a:gd name="T40" fmla="*/ 48 w 496"/>
                    <a:gd name="T41" fmla="*/ 191 h 38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96"/>
                    <a:gd name="T64" fmla="*/ 0 h 383"/>
                    <a:gd name="T65" fmla="*/ 496 w 496"/>
                    <a:gd name="T66" fmla="*/ 383 h 383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96" h="383">
                      <a:moveTo>
                        <a:pt x="48" y="191"/>
                      </a:moveTo>
                      <a:lnTo>
                        <a:pt x="16" y="335"/>
                      </a:lnTo>
                      <a:lnTo>
                        <a:pt x="0" y="367"/>
                      </a:lnTo>
                      <a:lnTo>
                        <a:pt x="80" y="383"/>
                      </a:lnTo>
                      <a:lnTo>
                        <a:pt x="224" y="383"/>
                      </a:lnTo>
                      <a:lnTo>
                        <a:pt x="272" y="367"/>
                      </a:lnTo>
                      <a:lnTo>
                        <a:pt x="352" y="335"/>
                      </a:lnTo>
                      <a:lnTo>
                        <a:pt x="416" y="287"/>
                      </a:lnTo>
                      <a:lnTo>
                        <a:pt x="464" y="255"/>
                      </a:lnTo>
                      <a:lnTo>
                        <a:pt x="496" y="207"/>
                      </a:lnTo>
                      <a:lnTo>
                        <a:pt x="496" y="191"/>
                      </a:lnTo>
                      <a:lnTo>
                        <a:pt x="464" y="143"/>
                      </a:lnTo>
                      <a:lnTo>
                        <a:pt x="416" y="95"/>
                      </a:lnTo>
                      <a:lnTo>
                        <a:pt x="352" y="48"/>
                      </a:lnTo>
                      <a:lnTo>
                        <a:pt x="272" y="0"/>
                      </a:lnTo>
                      <a:lnTo>
                        <a:pt x="224" y="0"/>
                      </a:lnTo>
                      <a:lnTo>
                        <a:pt x="80" y="0"/>
                      </a:lnTo>
                      <a:lnTo>
                        <a:pt x="0" y="0"/>
                      </a:lnTo>
                      <a:lnTo>
                        <a:pt x="16" y="48"/>
                      </a:lnTo>
                      <a:lnTo>
                        <a:pt x="32" y="95"/>
                      </a:lnTo>
                      <a:lnTo>
                        <a:pt x="48" y="1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108616" name="Oval 58"/>
              <p:cNvSpPr>
                <a:spLocks noChangeArrowheads="1"/>
              </p:cNvSpPr>
              <p:nvPr/>
            </p:nvSpPr>
            <p:spPr bwMode="auto">
              <a:xfrm>
                <a:off x="2001" y="3108"/>
                <a:ext cx="80" cy="7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08617" name="Oval 59"/>
              <p:cNvSpPr>
                <a:spLocks noChangeArrowheads="1"/>
              </p:cNvSpPr>
              <p:nvPr/>
            </p:nvSpPr>
            <p:spPr bwMode="auto">
              <a:xfrm>
                <a:off x="2033" y="3235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08618" name="Oval 60"/>
              <p:cNvSpPr>
                <a:spLocks noChangeArrowheads="1"/>
              </p:cNvSpPr>
              <p:nvPr/>
            </p:nvSpPr>
            <p:spPr bwMode="auto">
              <a:xfrm>
                <a:off x="2001" y="3363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108608" name="Rectangle 64"/>
            <p:cNvSpPr>
              <a:spLocks noChangeArrowheads="1"/>
            </p:cNvSpPr>
            <p:nvPr/>
          </p:nvSpPr>
          <p:spPr bwMode="auto">
            <a:xfrm>
              <a:off x="1243" y="3275"/>
              <a:ext cx="1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FF0000"/>
                  </a:solidFill>
                  <a:latin typeface="Arial" panose="020B0604020202020204" pitchFamily="34" charset="0"/>
                </a:rPr>
                <a:t>X’ </a:t>
              </a:r>
              <a:endParaRPr lang="en-US" altLang="fa-IR">
                <a:solidFill>
                  <a:srgbClr val="FF0000"/>
                </a:solidFill>
              </a:endParaRPr>
            </a:p>
          </p:txBody>
        </p:sp>
        <p:grpSp>
          <p:nvGrpSpPr>
            <p:cNvPr id="108609" name="Group 70"/>
            <p:cNvGrpSpPr>
              <a:grpSpLocks/>
            </p:cNvGrpSpPr>
            <p:nvPr/>
          </p:nvGrpSpPr>
          <p:grpSpPr bwMode="auto">
            <a:xfrm>
              <a:off x="588" y="3068"/>
              <a:ext cx="535" cy="351"/>
              <a:chOff x="588" y="3068"/>
              <a:chExt cx="535" cy="351"/>
            </a:xfrm>
          </p:grpSpPr>
          <p:grpSp>
            <p:nvGrpSpPr>
              <p:cNvPr id="108611" name="Group 68"/>
              <p:cNvGrpSpPr>
                <a:grpSpLocks/>
              </p:cNvGrpSpPr>
              <p:nvPr/>
            </p:nvGrpSpPr>
            <p:grpSpPr bwMode="auto">
              <a:xfrm>
                <a:off x="588" y="3068"/>
                <a:ext cx="463" cy="351"/>
                <a:chOff x="588" y="3068"/>
                <a:chExt cx="463" cy="351"/>
              </a:xfrm>
            </p:grpSpPr>
            <p:pic>
              <p:nvPicPr>
                <p:cNvPr id="108613" name="Picture 66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8" y="3068"/>
                  <a:ext cx="463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614" name="Freeform 67"/>
                <p:cNvSpPr>
                  <a:spLocks/>
                </p:cNvSpPr>
                <p:nvPr/>
              </p:nvSpPr>
              <p:spPr bwMode="auto">
                <a:xfrm>
                  <a:off x="588" y="3068"/>
                  <a:ext cx="463" cy="351"/>
                </a:xfrm>
                <a:custGeom>
                  <a:avLst/>
                  <a:gdLst>
                    <a:gd name="T0" fmla="*/ 303 w 463"/>
                    <a:gd name="T1" fmla="*/ 0 h 351"/>
                    <a:gd name="T2" fmla="*/ 351 w 463"/>
                    <a:gd name="T3" fmla="*/ 0 h 351"/>
                    <a:gd name="T4" fmla="*/ 399 w 463"/>
                    <a:gd name="T5" fmla="*/ 63 h 351"/>
                    <a:gd name="T6" fmla="*/ 431 w 463"/>
                    <a:gd name="T7" fmla="*/ 111 h 351"/>
                    <a:gd name="T8" fmla="*/ 463 w 463"/>
                    <a:gd name="T9" fmla="*/ 191 h 351"/>
                    <a:gd name="T10" fmla="*/ 431 w 463"/>
                    <a:gd name="T11" fmla="*/ 239 h 351"/>
                    <a:gd name="T12" fmla="*/ 399 w 463"/>
                    <a:gd name="T13" fmla="*/ 303 h 351"/>
                    <a:gd name="T14" fmla="*/ 303 w 463"/>
                    <a:gd name="T15" fmla="*/ 351 h 351"/>
                    <a:gd name="T16" fmla="*/ 239 w 463"/>
                    <a:gd name="T17" fmla="*/ 351 h 351"/>
                    <a:gd name="T18" fmla="*/ 127 w 463"/>
                    <a:gd name="T19" fmla="*/ 351 h 351"/>
                    <a:gd name="T20" fmla="*/ 0 w 463"/>
                    <a:gd name="T21" fmla="*/ 351 h 351"/>
                    <a:gd name="T22" fmla="*/ 0 w 463"/>
                    <a:gd name="T23" fmla="*/ 0 h 351"/>
                    <a:gd name="T24" fmla="*/ 127 w 463"/>
                    <a:gd name="T25" fmla="*/ 0 h 351"/>
                    <a:gd name="T26" fmla="*/ 239 w 463"/>
                    <a:gd name="T27" fmla="*/ 0 h 351"/>
                    <a:gd name="T28" fmla="*/ 303 w 463"/>
                    <a:gd name="T29" fmla="*/ 0 h 35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63"/>
                    <a:gd name="T46" fmla="*/ 0 h 351"/>
                    <a:gd name="T47" fmla="*/ 463 w 463"/>
                    <a:gd name="T48" fmla="*/ 351 h 35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63" h="351">
                      <a:moveTo>
                        <a:pt x="303" y="0"/>
                      </a:moveTo>
                      <a:lnTo>
                        <a:pt x="351" y="0"/>
                      </a:lnTo>
                      <a:lnTo>
                        <a:pt x="399" y="63"/>
                      </a:lnTo>
                      <a:lnTo>
                        <a:pt x="431" y="111"/>
                      </a:lnTo>
                      <a:lnTo>
                        <a:pt x="463" y="191"/>
                      </a:lnTo>
                      <a:lnTo>
                        <a:pt x="431" y="239"/>
                      </a:lnTo>
                      <a:lnTo>
                        <a:pt x="399" y="303"/>
                      </a:lnTo>
                      <a:lnTo>
                        <a:pt x="303" y="351"/>
                      </a:lnTo>
                      <a:lnTo>
                        <a:pt x="239" y="351"/>
                      </a:lnTo>
                      <a:lnTo>
                        <a:pt x="127" y="351"/>
                      </a:lnTo>
                      <a:lnTo>
                        <a:pt x="0" y="351"/>
                      </a:lnTo>
                      <a:lnTo>
                        <a:pt x="0" y="0"/>
                      </a:lnTo>
                      <a:lnTo>
                        <a:pt x="127" y="0"/>
                      </a:lnTo>
                      <a:lnTo>
                        <a:pt x="239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108612" name="Oval 69"/>
              <p:cNvSpPr>
                <a:spLocks noChangeArrowheads="1"/>
              </p:cNvSpPr>
              <p:nvPr/>
            </p:nvSpPr>
            <p:spPr bwMode="auto">
              <a:xfrm>
                <a:off x="1043" y="3235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108610" name="Rectangle 141"/>
            <p:cNvSpPr>
              <a:spLocks noChangeArrowheads="1"/>
            </p:cNvSpPr>
            <p:nvPr/>
          </p:nvSpPr>
          <p:spPr bwMode="auto">
            <a:xfrm>
              <a:off x="348" y="3610"/>
              <a:ext cx="1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(b) </a:t>
              </a:r>
              <a:endParaRPr lang="en-US" altLang="fa-IR"/>
            </a:p>
          </p:txBody>
        </p:sp>
      </p:grpSp>
      <p:grpSp>
        <p:nvGrpSpPr>
          <p:cNvPr id="14" name="Group 147"/>
          <p:cNvGrpSpPr>
            <a:grpSpLocks/>
          </p:cNvGrpSpPr>
          <p:nvPr/>
        </p:nvGrpSpPr>
        <p:grpSpPr bwMode="auto">
          <a:xfrm>
            <a:off x="4762500" y="3906838"/>
            <a:ext cx="3933825" cy="2068512"/>
            <a:chOff x="3000" y="2461"/>
            <a:chExt cx="2478" cy="1303"/>
          </a:xfrm>
        </p:grpSpPr>
        <p:sp>
          <p:nvSpPr>
            <p:cNvPr id="108552" name="Rectangle 104"/>
            <p:cNvSpPr>
              <a:spLocks noChangeArrowheads="1"/>
            </p:cNvSpPr>
            <p:nvPr/>
          </p:nvSpPr>
          <p:spPr bwMode="auto">
            <a:xfrm>
              <a:off x="3000" y="3610"/>
              <a:ext cx="1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(c) </a:t>
              </a:r>
              <a:endParaRPr lang="en-US" altLang="fa-IR"/>
            </a:p>
          </p:txBody>
        </p:sp>
        <p:sp>
          <p:nvSpPr>
            <p:cNvPr id="108553" name="Line 105"/>
            <p:cNvSpPr>
              <a:spLocks noChangeShapeType="1"/>
            </p:cNvSpPr>
            <p:nvPr/>
          </p:nvSpPr>
          <p:spPr bwMode="auto">
            <a:xfrm>
              <a:off x="5236" y="3243"/>
              <a:ext cx="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54" name="Rectangle 106"/>
            <p:cNvSpPr>
              <a:spLocks noChangeArrowheads="1"/>
            </p:cNvSpPr>
            <p:nvPr/>
          </p:nvSpPr>
          <p:spPr bwMode="auto">
            <a:xfrm>
              <a:off x="3080" y="2477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08555" name="Line 107"/>
            <p:cNvSpPr>
              <a:spLocks noChangeShapeType="1"/>
            </p:cNvSpPr>
            <p:nvPr/>
          </p:nvSpPr>
          <p:spPr bwMode="auto">
            <a:xfrm>
              <a:off x="3207" y="3179"/>
              <a:ext cx="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56" name="Rectangle 108"/>
            <p:cNvSpPr>
              <a:spLocks noChangeArrowheads="1"/>
            </p:cNvSpPr>
            <p:nvPr/>
          </p:nvSpPr>
          <p:spPr bwMode="auto">
            <a:xfrm>
              <a:off x="3080" y="308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08557" name="Line 109"/>
            <p:cNvSpPr>
              <a:spLocks noChangeShapeType="1"/>
            </p:cNvSpPr>
            <p:nvPr/>
          </p:nvSpPr>
          <p:spPr bwMode="auto">
            <a:xfrm>
              <a:off x="3207" y="3307"/>
              <a:ext cx="9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58" name="Rectangle 110"/>
            <p:cNvSpPr>
              <a:spLocks noChangeArrowheads="1"/>
            </p:cNvSpPr>
            <p:nvPr/>
          </p:nvSpPr>
          <p:spPr bwMode="auto">
            <a:xfrm>
              <a:off x="3080" y="321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grpSp>
          <p:nvGrpSpPr>
            <p:cNvPr id="108559" name="Group 113"/>
            <p:cNvGrpSpPr>
              <a:grpSpLocks/>
            </p:cNvGrpSpPr>
            <p:nvPr/>
          </p:nvGrpSpPr>
          <p:grpSpPr bwMode="auto">
            <a:xfrm>
              <a:off x="3000" y="3418"/>
              <a:ext cx="244" cy="154"/>
              <a:chOff x="3000" y="3418"/>
              <a:chExt cx="244" cy="154"/>
            </a:xfrm>
          </p:grpSpPr>
          <p:sp>
            <p:nvSpPr>
              <p:cNvPr id="108589" name="Rectangle 111"/>
              <p:cNvSpPr>
                <a:spLocks noChangeArrowheads="1"/>
              </p:cNvSpPr>
              <p:nvPr/>
            </p:nvSpPr>
            <p:spPr bwMode="auto">
              <a:xfrm>
                <a:off x="3000" y="3418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fa-IR"/>
              </a:p>
            </p:txBody>
          </p:sp>
          <p:sp>
            <p:nvSpPr>
              <p:cNvPr id="108590" name="Rectangle 112"/>
              <p:cNvSpPr>
                <a:spLocks noChangeArrowheads="1"/>
              </p:cNvSpPr>
              <p:nvPr/>
            </p:nvSpPr>
            <p:spPr bwMode="auto">
              <a:xfrm>
                <a:off x="3080" y="3418"/>
                <a:ext cx="1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600">
                    <a:solidFill>
                      <a:srgbClr val="FF0000"/>
                    </a:solidFill>
                    <a:latin typeface="Arial" panose="020B0604020202020204" pitchFamily="34" charset="0"/>
                  </a:rPr>
                  <a:t>D’ </a:t>
                </a:r>
                <a:endParaRPr lang="en-US" altLang="fa-IR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8560" name="Rectangle 114"/>
            <p:cNvSpPr>
              <a:spLocks noChangeArrowheads="1"/>
            </p:cNvSpPr>
            <p:nvPr/>
          </p:nvSpPr>
          <p:spPr bwMode="auto">
            <a:xfrm>
              <a:off x="5364" y="3147"/>
              <a:ext cx="11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108561" name="Line 115"/>
            <p:cNvSpPr>
              <a:spLocks noChangeShapeType="1"/>
            </p:cNvSpPr>
            <p:nvPr/>
          </p:nvSpPr>
          <p:spPr bwMode="auto">
            <a:xfrm>
              <a:off x="3207" y="2573"/>
              <a:ext cx="87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62" name="Freeform 116"/>
            <p:cNvSpPr>
              <a:spLocks/>
            </p:cNvSpPr>
            <p:nvPr/>
          </p:nvSpPr>
          <p:spPr bwMode="auto">
            <a:xfrm>
              <a:off x="3815" y="2701"/>
              <a:ext cx="271" cy="542"/>
            </a:xfrm>
            <a:custGeom>
              <a:avLst/>
              <a:gdLst>
                <a:gd name="T0" fmla="*/ 0 w 271"/>
                <a:gd name="T1" fmla="*/ 542 h 542"/>
                <a:gd name="T2" fmla="*/ 143 w 271"/>
                <a:gd name="T3" fmla="*/ 542 h 542"/>
                <a:gd name="T4" fmla="*/ 143 w 271"/>
                <a:gd name="T5" fmla="*/ 0 h 542"/>
                <a:gd name="T6" fmla="*/ 271 w 271"/>
                <a:gd name="T7" fmla="*/ 0 h 5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1"/>
                <a:gd name="T13" fmla="*/ 0 h 542"/>
                <a:gd name="T14" fmla="*/ 271 w 271"/>
                <a:gd name="T15" fmla="*/ 542 h 5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1" h="542">
                  <a:moveTo>
                    <a:pt x="0" y="542"/>
                  </a:moveTo>
                  <a:lnTo>
                    <a:pt x="143" y="542"/>
                  </a:lnTo>
                  <a:lnTo>
                    <a:pt x="143" y="0"/>
                  </a:lnTo>
                  <a:lnTo>
                    <a:pt x="271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63" name="Freeform 117"/>
            <p:cNvSpPr>
              <a:spLocks/>
            </p:cNvSpPr>
            <p:nvPr/>
          </p:nvSpPr>
          <p:spPr bwMode="auto">
            <a:xfrm>
              <a:off x="3207" y="3371"/>
              <a:ext cx="1518" cy="127"/>
            </a:xfrm>
            <a:custGeom>
              <a:avLst/>
              <a:gdLst>
                <a:gd name="T0" fmla="*/ 0 w 1518"/>
                <a:gd name="T1" fmla="*/ 127 h 127"/>
                <a:gd name="T2" fmla="*/ 1454 w 1518"/>
                <a:gd name="T3" fmla="*/ 127 h 127"/>
                <a:gd name="T4" fmla="*/ 1454 w 1518"/>
                <a:gd name="T5" fmla="*/ 0 h 127"/>
                <a:gd name="T6" fmla="*/ 1518 w 1518"/>
                <a:gd name="T7" fmla="*/ 0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8"/>
                <a:gd name="T13" fmla="*/ 0 h 127"/>
                <a:gd name="T14" fmla="*/ 1518 w 1518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8" h="127">
                  <a:moveTo>
                    <a:pt x="0" y="127"/>
                  </a:moveTo>
                  <a:lnTo>
                    <a:pt x="1454" y="127"/>
                  </a:lnTo>
                  <a:lnTo>
                    <a:pt x="1454" y="0"/>
                  </a:lnTo>
                  <a:lnTo>
                    <a:pt x="151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64" name="Line 118"/>
            <p:cNvSpPr>
              <a:spLocks noChangeShapeType="1"/>
            </p:cNvSpPr>
            <p:nvPr/>
          </p:nvSpPr>
          <p:spPr bwMode="auto">
            <a:xfrm>
              <a:off x="3958" y="3243"/>
              <a:ext cx="78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65" name="Freeform 119"/>
            <p:cNvSpPr>
              <a:spLocks/>
            </p:cNvSpPr>
            <p:nvPr/>
          </p:nvSpPr>
          <p:spPr bwMode="auto">
            <a:xfrm>
              <a:off x="4549" y="2637"/>
              <a:ext cx="176" cy="478"/>
            </a:xfrm>
            <a:custGeom>
              <a:avLst/>
              <a:gdLst>
                <a:gd name="T0" fmla="*/ 0 w 176"/>
                <a:gd name="T1" fmla="*/ 0 h 478"/>
                <a:gd name="T2" fmla="*/ 112 w 176"/>
                <a:gd name="T3" fmla="*/ 0 h 478"/>
                <a:gd name="T4" fmla="*/ 112 w 176"/>
                <a:gd name="T5" fmla="*/ 478 h 478"/>
                <a:gd name="T6" fmla="*/ 176 w 176"/>
                <a:gd name="T7" fmla="*/ 478 h 4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478"/>
                <a:gd name="T14" fmla="*/ 176 w 176"/>
                <a:gd name="T15" fmla="*/ 478 h 4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478">
                  <a:moveTo>
                    <a:pt x="0" y="0"/>
                  </a:moveTo>
                  <a:lnTo>
                    <a:pt x="112" y="0"/>
                  </a:lnTo>
                  <a:lnTo>
                    <a:pt x="112" y="478"/>
                  </a:lnTo>
                  <a:lnTo>
                    <a:pt x="176" y="47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8566" name="Oval 120"/>
            <p:cNvSpPr>
              <a:spLocks noChangeArrowheads="1"/>
            </p:cNvSpPr>
            <p:nvPr/>
          </p:nvSpPr>
          <p:spPr bwMode="auto">
            <a:xfrm>
              <a:off x="3942" y="3230"/>
              <a:ext cx="64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grpSp>
          <p:nvGrpSpPr>
            <p:cNvPr id="108567" name="Group 127"/>
            <p:cNvGrpSpPr>
              <a:grpSpLocks/>
            </p:cNvGrpSpPr>
            <p:nvPr/>
          </p:nvGrpSpPr>
          <p:grpSpPr bwMode="auto">
            <a:xfrm>
              <a:off x="4701" y="3052"/>
              <a:ext cx="535" cy="383"/>
              <a:chOff x="4701" y="3052"/>
              <a:chExt cx="535" cy="383"/>
            </a:xfrm>
          </p:grpSpPr>
          <p:grpSp>
            <p:nvGrpSpPr>
              <p:cNvPr id="108583" name="Group 123"/>
              <p:cNvGrpSpPr>
                <a:grpSpLocks/>
              </p:cNvGrpSpPr>
              <p:nvPr/>
            </p:nvGrpSpPr>
            <p:grpSpPr bwMode="auto">
              <a:xfrm>
                <a:off x="4741" y="3052"/>
                <a:ext cx="495" cy="383"/>
                <a:chOff x="4741" y="3052"/>
                <a:chExt cx="495" cy="383"/>
              </a:xfrm>
            </p:grpSpPr>
            <p:pic>
              <p:nvPicPr>
                <p:cNvPr id="108587" name="Picture 121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1" y="3052"/>
                  <a:ext cx="495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588" name="Freeform 122"/>
                <p:cNvSpPr>
                  <a:spLocks/>
                </p:cNvSpPr>
                <p:nvPr/>
              </p:nvSpPr>
              <p:spPr bwMode="auto">
                <a:xfrm>
                  <a:off x="4741" y="3052"/>
                  <a:ext cx="495" cy="383"/>
                </a:xfrm>
                <a:custGeom>
                  <a:avLst/>
                  <a:gdLst>
                    <a:gd name="T0" fmla="*/ 48 w 495"/>
                    <a:gd name="T1" fmla="*/ 191 h 383"/>
                    <a:gd name="T2" fmla="*/ 16 w 495"/>
                    <a:gd name="T3" fmla="*/ 335 h 383"/>
                    <a:gd name="T4" fmla="*/ 0 w 495"/>
                    <a:gd name="T5" fmla="*/ 367 h 383"/>
                    <a:gd name="T6" fmla="*/ 80 w 495"/>
                    <a:gd name="T7" fmla="*/ 383 h 383"/>
                    <a:gd name="T8" fmla="*/ 224 w 495"/>
                    <a:gd name="T9" fmla="*/ 383 h 383"/>
                    <a:gd name="T10" fmla="*/ 272 w 495"/>
                    <a:gd name="T11" fmla="*/ 367 h 383"/>
                    <a:gd name="T12" fmla="*/ 352 w 495"/>
                    <a:gd name="T13" fmla="*/ 335 h 383"/>
                    <a:gd name="T14" fmla="*/ 463 w 495"/>
                    <a:gd name="T15" fmla="*/ 255 h 383"/>
                    <a:gd name="T16" fmla="*/ 495 w 495"/>
                    <a:gd name="T17" fmla="*/ 207 h 383"/>
                    <a:gd name="T18" fmla="*/ 495 w 495"/>
                    <a:gd name="T19" fmla="*/ 191 h 383"/>
                    <a:gd name="T20" fmla="*/ 463 w 495"/>
                    <a:gd name="T21" fmla="*/ 143 h 383"/>
                    <a:gd name="T22" fmla="*/ 352 w 495"/>
                    <a:gd name="T23" fmla="*/ 48 h 383"/>
                    <a:gd name="T24" fmla="*/ 272 w 495"/>
                    <a:gd name="T25" fmla="*/ 0 h 383"/>
                    <a:gd name="T26" fmla="*/ 224 w 495"/>
                    <a:gd name="T27" fmla="*/ 0 h 383"/>
                    <a:gd name="T28" fmla="*/ 80 w 495"/>
                    <a:gd name="T29" fmla="*/ 0 h 383"/>
                    <a:gd name="T30" fmla="*/ 0 w 495"/>
                    <a:gd name="T31" fmla="*/ 0 h 383"/>
                    <a:gd name="T32" fmla="*/ 16 w 495"/>
                    <a:gd name="T33" fmla="*/ 48 h 383"/>
                    <a:gd name="T34" fmla="*/ 32 w 495"/>
                    <a:gd name="T35" fmla="*/ 95 h 383"/>
                    <a:gd name="T36" fmla="*/ 48 w 495"/>
                    <a:gd name="T37" fmla="*/ 191 h 38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95"/>
                    <a:gd name="T58" fmla="*/ 0 h 383"/>
                    <a:gd name="T59" fmla="*/ 495 w 495"/>
                    <a:gd name="T60" fmla="*/ 383 h 38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95" h="383">
                      <a:moveTo>
                        <a:pt x="48" y="191"/>
                      </a:moveTo>
                      <a:lnTo>
                        <a:pt x="16" y="335"/>
                      </a:lnTo>
                      <a:lnTo>
                        <a:pt x="0" y="367"/>
                      </a:lnTo>
                      <a:lnTo>
                        <a:pt x="80" y="383"/>
                      </a:lnTo>
                      <a:lnTo>
                        <a:pt x="224" y="383"/>
                      </a:lnTo>
                      <a:lnTo>
                        <a:pt x="272" y="367"/>
                      </a:lnTo>
                      <a:lnTo>
                        <a:pt x="352" y="335"/>
                      </a:lnTo>
                      <a:lnTo>
                        <a:pt x="463" y="255"/>
                      </a:lnTo>
                      <a:lnTo>
                        <a:pt x="495" y="207"/>
                      </a:lnTo>
                      <a:lnTo>
                        <a:pt x="495" y="191"/>
                      </a:lnTo>
                      <a:lnTo>
                        <a:pt x="463" y="143"/>
                      </a:lnTo>
                      <a:lnTo>
                        <a:pt x="352" y="48"/>
                      </a:lnTo>
                      <a:lnTo>
                        <a:pt x="272" y="0"/>
                      </a:lnTo>
                      <a:lnTo>
                        <a:pt x="224" y="0"/>
                      </a:lnTo>
                      <a:lnTo>
                        <a:pt x="80" y="0"/>
                      </a:lnTo>
                      <a:lnTo>
                        <a:pt x="0" y="0"/>
                      </a:lnTo>
                      <a:lnTo>
                        <a:pt x="16" y="48"/>
                      </a:lnTo>
                      <a:lnTo>
                        <a:pt x="32" y="95"/>
                      </a:lnTo>
                      <a:lnTo>
                        <a:pt x="48" y="1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108584" name="Oval 124"/>
              <p:cNvSpPr>
                <a:spLocks noChangeArrowheads="1"/>
              </p:cNvSpPr>
              <p:nvPr/>
            </p:nvSpPr>
            <p:spPr bwMode="auto">
              <a:xfrm>
                <a:off x="4701" y="3108"/>
                <a:ext cx="64" cy="7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08585" name="Oval 125"/>
              <p:cNvSpPr>
                <a:spLocks noChangeArrowheads="1"/>
              </p:cNvSpPr>
              <p:nvPr/>
            </p:nvSpPr>
            <p:spPr bwMode="auto">
              <a:xfrm>
                <a:off x="4701" y="3363"/>
                <a:ext cx="64" cy="6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08586" name="Oval 126"/>
              <p:cNvSpPr>
                <a:spLocks noChangeArrowheads="1"/>
              </p:cNvSpPr>
              <p:nvPr/>
            </p:nvSpPr>
            <p:spPr bwMode="auto">
              <a:xfrm>
                <a:off x="4717" y="3235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grpSp>
          <p:nvGrpSpPr>
            <p:cNvPr id="108568" name="Group 132"/>
            <p:cNvGrpSpPr>
              <a:grpSpLocks/>
            </p:cNvGrpSpPr>
            <p:nvPr/>
          </p:nvGrpSpPr>
          <p:grpSpPr bwMode="auto">
            <a:xfrm>
              <a:off x="3303" y="3068"/>
              <a:ext cx="535" cy="351"/>
              <a:chOff x="3303" y="3068"/>
              <a:chExt cx="535" cy="351"/>
            </a:xfrm>
          </p:grpSpPr>
          <p:grpSp>
            <p:nvGrpSpPr>
              <p:cNvPr id="108579" name="Group 130"/>
              <p:cNvGrpSpPr>
                <a:grpSpLocks/>
              </p:cNvGrpSpPr>
              <p:nvPr/>
            </p:nvGrpSpPr>
            <p:grpSpPr bwMode="auto">
              <a:xfrm>
                <a:off x="3303" y="3068"/>
                <a:ext cx="448" cy="351"/>
                <a:chOff x="3303" y="3068"/>
                <a:chExt cx="448" cy="351"/>
              </a:xfrm>
            </p:grpSpPr>
            <p:pic>
              <p:nvPicPr>
                <p:cNvPr id="108581" name="Picture 128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03" y="3068"/>
                  <a:ext cx="448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582" name="Freeform 129"/>
                <p:cNvSpPr>
                  <a:spLocks/>
                </p:cNvSpPr>
                <p:nvPr/>
              </p:nvSpPr>
              <p:spPr bwMode="auto">
                <a:xfrm>
                  <a:off x="3303" y="3068"/>
                  <a:ext cx="448" cy="351"/>
                </a:xfrm>
                <a:custGeom>
                  <a:avLst/>
                  <a:gdLst>
                    <a:gd name="T0" fmla="*/ 304 w 448"/>
                    <a:gd name="T1" fmla="*/ 0 h 351"/>
                    <a:gd name="T2" fmla="*/ 352 w 448"/>
                    <a:gd name="T3" fmla="*/ 0 h 351"/>
                    <a:gd name="T4" fmla="*/ 400 w 448"/>
                    <a:gd name="T5" fmla="*/ 63 h 351"/>
                    <a:gd name="T6" fmla="*/ 448 w 448"/>
                    <a:gd name="T7" fmla="*/ 191 h 351"/>
                    <a:gd name="T8" fmla="*/ 400 w 448"/>
                    <a:gd name="T9" fmla="*/ 303 h 351"/>
                    <a:gd name="T10" fmla="*/ 304 w 448"/>
                    <a:gd name="T11" fmla="*/ 351 h 351"/>
                    <a:gd name="T12" fmla="*/ 240 w 448"/>
                    <a:gd name="T13" fmla="*/ 351 h 351"/>
                    <a:gd name="T14" fmla="*/ 128 w 448"/>
                    <a:gd name="T15" fmla="*/ 351 h 351"/>
                    <a:gd name="T16" fmla="*/ 0 w 448"/>
                    <a:gd name="T17" fmla="*/ 351 h 351"/>
                    <a:gd name="T18" fmla="*/ 0 w 448"/>
                    <a:gd name="T19" fmla="*/ 0 h 351"/>
                    <a:gd name="T20" fmla="*/ 128 w 448"/>
                    <a:gd name="T21" fmla="*/ 0 h 351"/>
                    <a:gd name="T22" fmla="*/ 240 w 448"/>
                    <a:gd name="T23" fmla="*/ 0 h 351"/>
                    <a:gd name="T24" fmla="*/ 304 w 448"/>
                    <a:gd name="T25" fmla="*/ 0 h 35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8"/>
                    <a:gd name="T40" fmla="*/ 0 h 351"/>
                    <a:gd name="T41" fmla="*/ 448 w 448"/>
                    <a:gd name="T42" fmla="*/ 351 h 35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8" h="351">
                      <a:moveTo>
                        <a:pt x="304" y="0"/>
                      </a:moveTo>
                      <a:lnTo>
                        <a:pt x="352" y="0"/>
                      </a:lnTo>
                      <a:lnTo>
                        <a:pt x="400" y="63"/>
                      </a:lnTo>
                      <a:lnTo>
                        <a:pt x="448" y="191"/>
                      </a:lnTo>
                      <a:lnTo>
                        <a:pt x="400" y="303"/>
                      </a:lnTo>
                      <a:lnTo>
                        <a:pt x="304" y="351"/>
                      </a:lnTo>
                      <a:lnTo>
                        <a:pt x="240" y="351"/>
                      </a:lnTo>
                      <a:lnTo>
                        <a:pt x="128" y="351"/>
                      </a:lnTo>
                      <a:lnTo>
                        <a:pt x="0" y="351"/>
                      </a:lnTo>
                      <a:lnTo>
                        <a:pt x="0" y="0"/>
                      </a:lnTo>
                      <a:lnTo>
                        <a:pt x="128" y="0"/>
                      </a:lnTo>
                      <a:lnTo>
                        <a:pt x="240" y="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108580" name="Oval 131"/>
              <p:cNvSpPr>
                <a:spLocks noChangeArrowheads="1"/>
              </p:cNvSpPr>
              <p:nvPr/>
            </p:nvSpPr>
            <p:spPr bwMode="auto">
              <a:xfrm>
                <a:off x="3759" y="3235"/>
                <a:ext cx="79" cy="8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grpSp>
          <p:nvGrpSpPr>
            <p:cNvPr id="108569" name="Group 137"/>
            <p:cNvGrpSpPr>
              <a:grpSpLocks/>
            </p:cNvGrpSpPr>
            <p:nvPr/>
          </p:nvGrpSpPr>
          <p:grpSpPr bwMode="auto">
            <a:xfrm>
              <a:off x="4086" y="2461"/>
              <a:ext cx="535" cy="351"/>
              <a:chOff x="4086" y="2461"/>
              <a:chExt cx="535" cy="351"/>
            </a:xfrm>
          </p:grpSpPr>
          <p:grpSp>
            <p:nvGrpSpPr>
              <p:cNvPr id="108575" name="Group 135"/>
              <p:cNvGrpSpPr>
                <a:grpSpLocks/>
              </p:cNvGrpSpPr>
              <p:nvPr/>
            </p:nvGrpSpPr>
            <p:grpSpPr bwMode="auto">
              <a:xfrm>
                <a:off x="4086" y="2461"/>
                <a:ext cx="447" cy="351"/>
                <a:chOff x="4086" y="2461"/>
                <a:chExt cx="447" cy="351"/>
              </a:xfrm>
            </p:grpSpPr>
            <p:pic>
              <p:nvPicPr>
                <p:cNvPr id="108577" name="Picture 13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6" y="2461"/>
                  <a:ext cx="447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578" name="Freeform 134"/>
                <p:cNvSpPr>
                  <a:spLocks/>
                </p:cNvSpPr>
                <p:nvPr/>
              </p:nvSpPr>
              <p:spPr bwMode="auto">
                <a:xfrm>
                  <a:off x="4086" y="2461"/>
                  <a:ext cx="447" cy="351"/>
                </a:xfrm>
                <a:custGeom>
                  <a:avLst/>
                  <a:gdLst>
                    <a:gd name="T0" fmla="*/ 304 w 447"/>
                    <a:gd name="T1" fmla="*/ 0 h 351"/>
                    <a:gd name="T2" fmla="*/ 400 w 447"/>
                    <a:gd name="T3" fmla="*/ 48 h 351"/>
                    <a:gd name="T4" fmla="*/ 447 w 447"/>
                    <a:gd name="T5" fmla="*/ 176 h 351"/>
                    <a:gd name="T6" fmla="*/ 431 w 447"/>
                    <a:gd name="T7" fmla="*/ 240 h 351"/>
                    <a:gd name="T8" fmla="*/ 400 w 447"/>
                    <a:gd name="T9" fmla="*/ 304 h 351"/>
                    <a:gd name="T10" fmla="*/ 304 w 447"/>
                    <a:gd name="T11" fmla="*/ 351 h 351"/>
                    <a:gd name="T12" fmla="*/ 240 w 447"/>
                    <a:gd name="T13" fmla="*/ 351 h 351"/>
                    <a:gd name="T14" fmla="*/ 128 w 447"/>
                    <a:gd name="T15" fmla="*/ 351 h 351"/>
                    <a:gd name="T16" fmla="*/ 0 w 447"/>
                    <a:gd name="T17" fmla="*/ 351 h 351"/>
                    <a:gd name="T18" fmla="*/ 0 w 447"/>
                    <a:gd name="T19" fmla="*/ 0 h 351"/>
                    <a:gd name="T20" fmla="*/ 128 w 447"/>
                    <a:gd name="T21" fmla="*/ 0 h 351"/>
                    <a:gd name="T22" fmla="*/ 240 w 447"/>
                    <a:gd name="T23" fmla="*/ 0 h 351"/>
                    <a:gd name="T24" fmla="*/ 304 w 447"/>
                    <a:gd name="T25" fmla="*/ 0 h 35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47"/>
                    <a:gd name="T40" fmla="*/ 0 h 351"/>
                    <a:gd name="T41" fmla="*/ 447 w 447"/>
                    <a:gd name="T42" fmla="*/ 351 h 35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47" h="351">
                      <a:moveTo>
                        <a:pt x="304" y="0"/>
                      </a:moveTo>
                      <a:lnTo>
                        <a:pt x="400" y="48"/>
                      </a:lnTo>
                      <a:lnTo>
                        <a:pt x="447" y="176"/>
                      </a:lnTo>
                      <a:lnTo>
                        <a:pt x="431" y="240"/>
                      </a:lnTo>
                      <a:lnTo>
                        <a:pt x="400" y="304"/>
                      </a:lnTo>
                      <a:lnTo>
                        <a:pt x="304" y="351"/>
                      </a:lnTo>
                      <a:lnTo>
                        <a:pt x="240" y="351"/>
                      </a:lnTo>
                      <a:lnTo>
                        <a:pt x="128" y="351"/>
                      </a:lnTo>
                      <a:lnTo>
                        <a:pt x="0" y="351"/>
                      </a:lnTo>
                      <a:lnTo>
                        <a:pt x="0" y="0"/>
                      </a:lnTo>
                      <a:lnTo>
                        <a:pt x="128" y="0"/>
                      </a:lnTo>
                      <a:lnTo>
                        <a:pt x="240" y="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a-IR"/>
                </a:p>
              </p:txBody>
            </p:sp>
          </p:grpSp>
          <p:sp>
            <p:nvSpPr>
              <p:cNvPr id="108576" name="Oval 136"/>
              <p:cNvSpPr>
                <a:spLocks noChangeArrowheads="1"/>
              </p:cNvSpPr>
              <p:nvPr/>
            </p:nvSpPr>
            <p:spPr bwMode="auto">
              <a:xfrm>
                <a:off x="4541" y="2629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grpSp>
          <p:nvGrpSpPr>
            <p:cNvPr id="108570" name="Group 140"/>
            <p:cNvGrpSpPr>
              <a:grpSpLocks/>
            </p:cNvGrpSpPr>
            <p:nvPr/>
          </p:nvGrpSpPr>
          <p:grpSpPr bwMode="auto">
            <a:xfrm>
              <a:off x="3799" y="2796"/>
              <a:ext cx="319" cy="359"/>
              <a:chOff x="3799" y="2796"/>
              <a:chExt cx="319" cy="359"/>
            </a:xfrm>
          </p:grpSpPr>
          <p:sp>
            <p:nvSpPr>
              <p:cNvPr id="108573" name="Freeform 138"/>
              <p:cNvSpPr>
                <a:spLocks/>
              </p:cNvSpPr>
              <p:nvPr/>
            </p:nvSpPr>
            <p:spPr bwMode="auto">
              <a:xfrm>
                <a:off x="3799" y="2796"/>
                <a:ext cx="319" cy="272"/>
              </a:xfrm>
              <a:custGeom>
                <a:avLst/>
                <a:gdLst>
                  <a:gd name="T0" fmla="*/ 0 w 319"/>
                  <a:gd name="T1" fmla="*/ 272 h 272"/>
                  <a:gd name="T2" fmla="*/ 319 w 319"/>
                  <a:gd name="T3" fmla="*/ 272 h 272"/>
                  <a:gd name="T4" fmla="*/ 159 w 319"/>
                  <a:gd name="T5" fmla="*/ 0 h 272"/>
                  <a:gd name="T6" fmla="*/ 0 w 319"/>
                  <a:gd name="T7" fmla="*/ 272 h 2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9"/>
                  <a:gd name="T13" fmla="*/ 0 h 272"/>
                  <a:gd name="T14" fmla="*/ 319 w 319"/>
                  <a:gd name="T15" fmla="*/ 272 h 2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9" h="272">
                    <a:moveTo>
                      <a:pt x="0" y="272"/>
                    </a:moveTo>
                    <a:lnTo>
                      <a:pt x="319" y="272"/>
                    </a:lnTo>
                    <a:lnTo>
                      <a:pt x="159" y="0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08574" name="Oval 139"/>
              <p:cNvSpPr>
                <a:spLocks noChangeArrowheads="1"/>
              </p:cNvSpPr>
              <p:nvPr/>
            </p:nvSpPr>
            <p:spPr bwMode="auto">
              <a:xfrm>
                <a:off x="3934" y="3092"/>
                <a:ext cx="64" cy="6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108571" name="Rectangle 143"/>
            <p:cNvSpPr>
              <a:spLocks noChangeArrowheads="1"/>
            </p:cNvSpPr>
            <p:nvPr/>
          </p:nvSpPr>
          <p:spPr bwMode="auto">
            <a:xfrm>
              <a:off x="3942" y="327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FF0000"/>
                  </a:solidFill>
                  <a:latin typeface="Arial" panose="020B0604020202020204" pitchFamily="34" charset="0"/>
                </a:rPr>
                <a:t>X’</a:t>
              </a:r>
              <a:endParaRPr lang="en-US" altLang="fa-IR">
                <a:solidFill>
                  <a:srgbClr val="FF0000"/>
                </a:solidFill>
              </a:endParaRPr>
            </a:p>
          </p:txBody>
        </p:sp>
        <p:sp>
          <p:nvSpPr>
            <p:cNvPr id="108572" name="Rectangle 145"/>
            <p:cNvSpPr>
              <a:spLocks noChangeArrowheads="1"/>
            </p:cNvSpPr>
            <p:nvPr/>
          </p:nvSpPr>
          <p:spPr bwMode="auto">
            <a:xfrm>
              <a:off x="3799" y="266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X </a:t>
              </a:r>
              <a:endParaRPr lang="en-US" altLang="fa-IR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63F0A53-801D-4EA8-8657-C084A95F6984}" type="slidenum">
              <a:rPr lang="en-US" altLang="fa-IR" sz="1300" b="0" smtClean="0">
                <a:latin typeface="Arial" panose="020B0604020202020204" pitchFamily="34" charset="0"/>
              </a:rPr>
              <a:pPr/>
              <a:t>62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NOR-Only Implementation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09800"/>
          </a:xfrm>
        </p:spPr>
        <p:txBody>
          <a:bodyPr/>
          <a:lstStyle/>
          <a:p>
            <a:pPr algn="l" rtl="0" eaLnBrk="1" hangingPunct="1"/>
            <a:r>
              <a:rPr lang="en-US" altLang="fa-IR" smtClean="0"/>
              <a:t>NOR-Only:</a:t>
            </a:r>
          </a:p>
          <a:p>
            <a:pPr lvl="1" algn="l" rtl="0" eaLnBrk="1" hangingPunct="1"/>
            <a:r>
              <a:rPr lang="en-US" altLang="fa-IR" smtClean="0"/>
              <a:t>Use “Duality” for the last several slides.</a:t>
            </a:r>
          </a:p>
        </p:txBody>
      </p:sp>
      <p:pic>
        <p:nvPicPr>
          <p:cNvPr id="1342470" name="Picture 6" descr="nore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29000"/>
            <a:ext cx="8305800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EB2E90-60A7-4D8F-AFAC-1686B8786D8A}" type="slidenum">
              <a:rPr lang="en-US" altLang="fa-IR" sz="1300" b="0" smtClean="0">
                <a:latin typeface="Arial" panose="020B0604020202020204" pitchFamily="34" charset="0"/>
              </a:rPr>
              <a:pPr/>
              <a:t>63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Analysis of NAND Circuits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981075"/>
            <a:ext cx="8569523" cy="1511300"/>
          </a:xfrm>
        </p:spPr>
        <p:txBody>
          <a:bodyPr/>
          <a:lstStyle/>
          <a:p>
            <a:pPr lvl="1" algn="l" rtl="0" eaLnBrk="1" hangingPunct="1"/>
            <a:r>
              <a:rPr lang="en-US" altLang="fa-IR" sz="2400" dirty="0" smtClean="0"/>
              <a:t>The functionality of a </a:t>
            </a:r>
            <a:r>
              <a:rPr lang="en-US" altLang="fa-IR" sz="2400" dirty="0" err="1" smtClean="0"/>
              <a:t>NAND</a:t>
            </a:r>
            <a:r>
              <a:rPr lang="en-US" altLang="fa-IR" sz="2400" dirty="0" smtClean="0"/>
              <a:t>-only circuit is not clear.</a:t>
            </a:r>
          </a:p>
          <a:p>
            <a:pPr lvl="1" algn="l" rtl="0" eaLnBrk="1" hangingPunct="1"/>
            <a:r>
              <a:rPr lang="en-US" altLang="fa-IR" sz="2400" dirty="0" smtClean="0"/>
              <a:t>Must be converted to AND-OR circuit.</a:t>
            </a:r>
          </a:p>
        </p:txBody>
      </p:sp>
      <p:pic>
        <p:nvPicPr>
          <p:cNvPr id="1346566" name="Picture 6" descr="roth+f07-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4" t="-2001" r="23609" b="74992"/>
          <a:stretch/>
        </p:blipFill>
        <p:spPr bwMode="auto">
          <a:xfrm>
            <a:off x="827584" y="2132856"/>
            <a:ext cx="646122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EB2E90-60A7-4D8F-AFAC-1686B8786D8A}" type="slidenum">
              <a:rPr lang="en-US" altLang="fa-IR" sz="1300" b="0" smtClean="0">
                <a:latin typeface="Arial" panose="020B0604020202020204" pitchFamily="34" charset="0"/>
              </a:rPr>
              <a:pPr/>
              <a:t>64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Analysis of NAND Circuits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981075"/>
            <a:ext cx="8569523" cy="1511300"/>
          </a:xfrm>
        </p:spPr>
        <p:txBody>
          <a:bodyPr/>
          <a:lstStyle/>
          <a:p>
            <a:pPr lvl="1" algn="l" rtl="0" eaLnBrk="1" hangingPunct="1"/>
            <a:r>
              <a:rPr lang="en-US" altLang="fa-IR" sz="2400" dirty="0" smtClean="0"/>
              <a:t>The functionality of a </a:t>
            </a:r>
            <a:r>
              <a:rPr lang="en-US" altLang="fa-IR" sz="2400" dirty="0" err="1" smtClean="0"/>
              <a:t>NAND</a:t>
            </a:r>
            <a:r>
              <a:rPr lang="en-US" altLang="fa-IR" sz="2400" dirty="0" smtClean="0"/>
              <a:t>-only circuit is not clear.</a:t>
            </a:r>
          </a:p>
          <a:p>
            <a:pPr lvl="1" algn="l" rtl="0" eaLnBrk="1" hangingPunct="1"/>
            <a:r>
              <a:rPr lang="en-US" altLang="fa-IR" sz="2400" dirty="0" smtClean="0"/>
              <a:t>Must be converted to AND-OR circuit.</a:t>
            </a:r>
          </a:p>
        </p:txBody>
      </p:sp>
      <p:pic>
        <p:nvPicPr>
          <p:cNvPr id="1346566" name="Picture 6" descr="roth+f07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76586"/>
            <a:ext cx="49085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872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6F21A64-D2EF-44FF-98A9-3231870ED2DD}" type="slidenum">
              <a:rPr lang="en-US" altLang="fa-IR" sz="1300" b="0" smtClean="0">
                <a:latin typeface="Arial" panose="020B0604020202020204" pitchFamily="34" charset="0"/>
              </a:rPr>
              <a:pPr/>
              <a:t>65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Analysis of NAND Circuits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2800" smtClean="0"/>
              <a:t>Example</a:t>
            </a:r>
          </a:p>
        </p:txBody>
      </p:sp>
      <p:pic>
        <p:nvPicPr>
          <p:cNvPr id="114693" name="Picture 7" descr="msotw9_temp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7" t="13594" r="20697" b="43748"/>
          <a:stretch>
            <a:fillRect/>
          </a:stretch>
        </p:blipFill>
        <p:spPr bwMode="auto">
          <a:xfrm>
            <a:off x="2843213" y="908050"/>
            <a:ext cx="5456237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E2223A5-E6AA-478B-A7E9-3B70F39FE74B}" type="slidenum">
              <a:rPr lang="en-US" altLang="fa-IR" sz="1300" b="0" smtClean="0">
                <a:latin typeface="Arial" panose="020B0604020202020204" pitchFamily="34" charset="0"/>
              </a:rPr>
              <a:pPr/>
              <a:t>66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167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Analysis of NAND/NOR Circuits</a:t>
            </a:r>
          </a:p>
        </p:txBody>
      </p:sp>
      <p:pic>
        <p:nvPicPr>
          <p:cNvPr id="1167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052513"/>
            <a:ext cx="7772400" cy="2563812"/>
          </a:xfrm>
          <a:noFill/>
        </p:spPr>
      </p:pic>
      <p:pic>
        <p:nvPicPr>
          <p:cNvPr id="135578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44900"/>
            <a:ext cx="755967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42034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1E8883-B726-417A-A9CC-4FB5AED85795}" type="slidenum">
              <a:rPr lang="en-US" altLang="fa-IR" sz="1300" b="0" smtClean="0">
                <a:latin typeface="Arial" panose="020B0604020202020204" pitchFamily="34" charset="0"/>
              </a:rPr>
              <a:pPr/>
              <a:t>67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Analysis of NAND/NOR Circuits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982663"/>
            <a:ext cx="7559675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88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429000"/>
            <a:ext cx="7772400" cy="2779713"/>
          </a:xfr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F913CF-07F9-48F4-A780-27894CFB2696}" type="slidenum">
              <a:rPr lang="en-US" altLang="fa-IR" sz="1300" b="0" smtClean="0">
                <a:latin typeface="Arial" panose="020B0604020202020204" pitchFamily="34" charset="0"/>
              </a:rPr>
              <a:pPr/>
              <a:t>7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dirty="0" smtClean="0"/>
              <a:t>Two-Variable Map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 dirty="0" smtClean="0"/>
              <a:t>Example:</a:t>
            </a:r>
          </a:p>
          <a:p>
            <a:pPr marL="742950" lvl="1" indent="-285750" algn="l" rtl="0" eaLnBrk="1" hangingPunct="1"/>
            <a:r>
              <a:rPr lang="en-US" altLang="fa-IR" sz="2800" dirty="0" err="1" smtClean="0"/>
              <a:t>m</a:t>
            </a:r>
            <a:r>
              <a:rPr lang="en-US" altLang="fa-IR" sz="2800" baseline="-25000" dirty="0" err="1" smtClean="0"/>
              <a:t>5</a:t>
            </a:r>
            <a:r>
              <a:rPr lang="en-US" altLang="fa-IR" sz="2800" baseline="-25000" dirty="0" smtClean="0"/>
              <a:t> </a:t>
            </a:r>
            <a:r>
              <a:rPr lang="en-US" altLang="fa-IR" sz="2800" dirty="0" smtClean="0"/>
              <a:t>is </a:t>
            </a:r>
            <a:r>
              <a:rPr lang="en-US" altLang="fa-IR" sz="2800" dirty="0" err="1" smtClean="0"/>
              <a:t>djacent</a:t>
            </a:r>
            <a:r>
              <a:rPr lang="en-US" altLang="fa-IR" sz="2800" dirty="0" smtClean="0"/>
              <a:t> to </a:t>
            </a:r>
            <a:r>
              <a:rPr lang="en-US" altLang="fa-IR" sz="2800" dirty="0" err="1" smtClean="0"/>
              <a:t>m</a:t>
            </a:r>
            <a:r>
              <a:rPr lang="en-US" altLang="fa-IR" sz="2800" baseline="-25000" dirty="0" err="1" smtClean="0"/>
              <a:t>7</a:t>
            </a:r>
            <a:endParaRPr lang="en-US" altLang="fa-IR" sz="28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4724400" y="3073400"/>
            <a:ext cx="2870200" cy="2670175"/>
            <a:chOff x="4724400" y="3073400"/>
            <a:chExt cx="2870200" cy="2670175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5275263" y="4516438"/>
              <a:ext cx="195897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5275263" y="4041775"/>
              <a:ext cx="195897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5275263" y="4953000"/>
              <a:ext cx="195897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6264275" y="3605213"/>
              <a:ext cx="1588" cy="1765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6757988" y="3605213"/>
              <a:ext cx="1587" cy="1784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5770563" y="3605213"/>
              <a:ext cx="1587" cy="1784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 flipV="1">
              <a:off x="4933950" y="3282950"/>
              <a:ext cx="341313" cy="322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284788" y="3614738"/>
              <a:ext cx="1957387" cy="178435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grpSp>
          <p:nvGrpSpPr>
            <p:cNvPr id="30" name="Group 18"/>
            <p:cNvGrpSpPr>
              <a:grpSpLocks/>
            </p:cNvGrpSpPr>
            <p:nvPr/>
          </p:nvGrpSpPr>
          <p:grpSpPr bwMode="auto">
            <a:xfrm>
              <a:off x="5770563" y="5427663"/>
              <a:ext cx="989012" cy="96837"/>
              <a:chOff x="3635" y="3419"/>
              <a:chExt cx="623" cy="61"/>
            </a:xfrm>
          </p:grpSpPr>
          <p:sp>
            <p:nvSpPr>
              <p:cNvPr id="73" name="Line 15"/>
              <p:cNvSpPr>
                <a:spLocks noChangeShapeType="1"/>
              </p:cNvSpPr>
              <p:nvPr/>
            </p:nvSpPr>
            <p:spPr bwMode="auto">
              <a:xfrm>
                <a:off x="3635" y="3419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4" name="Line 16"/>
              <p:cNvSpPr>
                <a:spLocks noChangeShapeType="1"/>
              </p:cNvSpPr>
              <p:nvPr/>
            </p:nvSpPr>
            <p:spPr bwMode="auto">
              <a:xfrm>
                <a:off x="3635" y="3479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" name="Line 17"/>
              <p:cNvSpPr>
                <a:spLocks noChangeShapeType="1"/>
              </p:cNvSpPr>
              <p:nvPr/>
            </p:nvSpPr>
            <p:spPr bwMode="auto">
              <a:xfrm>
                <a:off x="4257" y="3419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31" name="Group 22"/>
            <p:cNvGrpSpPr>
              <a:grpSpLocks/>
            </p:cNvGrpSpPr>
            <p:nvPr/>
          </p:nvGrpSpPr>
          <p:grpSpPr bwMode="auto">
            <a:xfrm>
              <a:off x="6264275" y="3263900"/>
              <a:ext cx="989013" cy="95250"/>
              <a:chOff x="3946" y="2056"/>
              <a:chExt cx="623" cy="60"/>
            </a:xfrm>
          </p:grpSpPr>
          <p:sp>
            <p:nvSpPr>
              <p:cNvPr id="70" name="Line 19"/>
              <p:cNvSpPr>
                <a:spLocks noChangeShapeType="1"/>
              </p:cNvSpPr>
              <p:nvPr/>
            </p:nvSpPr>
            <p:spPr bwMode="auto">
              <a:xfrm flipV="1">
                <a:off x="4568" y="2056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1" name="Line 20"/>
              <p:cNvSpPr>
                <a:spLocks noChangeShapeType="1"/>
              </p:cNvSpPr>
              <p:nvPr/>
            </p:nvSpPr>
            <p:spPr bwMode="auto">
              <a:xfrm flipH="1">
                <a:off x="3946" y="2056"/>
                <a:ext cx="622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2" name="Line 21"/>
              <p:cNvSpPr>
                <a:spLocks noChangeShapeType="1"/>
              </p:cNvSpPr>
              <p:nvPr/>
            </p:nvSpPr>
            <p:spPr bwMode="auto">
              <a:xfrm flipV="1">
                <a:off x="3946" y="2056"/>
                <a:ext cx="1" cy="60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32" name="Group 26"/>
            <p:cNvGrpSpPr>
              <a:grpSpLocks/>
            </p:cNvGrpSpPr>
            <p:nvPr/>
          </p:nvGrpSpPr>
          <p:grpSpPr bwMode="auto">
            <a:xfrm>
              <a:off x="7289800" y="4041775"/>
              <a:ext cx="96838" cy="912813"/>
              <a:chOff x="4592" y="2546"/>
              <a:chExt cx="61" cy="575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4592" y="3120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V="1">
                <a:off x="4652" y="2546"/>
                <a:ext cx="1" cy="574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" name="Line 25"/>
              <p:cNvSpPr>
                <a:spLocks noChangeShapeType="1"/>
              </p:cNvSpPr>
              <p:nvPr/>
            </p:nvSpPr>
            <p:spPr bwMode="auto">
              <a:xfrm>
                <a:off x="4592" y="2546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33" name="Group 30"/>
            <p:cNvGrpSpPr>
              <a:grpSpLocks/>
            </p:cNvGrpSpPr>
            <p:nvPr/>
          </p:nvGrpSpPr>
          <p:grpSpPr bwMode="auto">
            <a:xfrm>
              <a:off x="4933950" y="4516438"/>
              <a:ext cx="95250" cy="912812"/>
              <a:chOff x="3108" y="2845"/>
              <a:chExt cx="60" cy="575"/>
            </a:xfrm>
          </p:grpSpPr>
          <p:sp>
            <p:nvSpPr>
              <p:cNvPr id="64" name="Line 27"/>
              <p:cNvSpPr>
                <a:spLocks noChangeShapeType="1"/>
              </p:cNvSpPr>
              <p:nvPr/>
            </p:nvSpPr>
            <p:spPr bwMode="auto">
              <a:xfrm flipH="1">
                <a:off x="3108" y="3419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" name="Line 28"/>
              <p:cNvSpPr>
                <a:spLocks noChangeShapeType="1"/>
              </p:cNvSpPr>
              <p:nvPr/>
            </p:nvSpPr>
            <p:spPr bwMode="auto">
              <a:xfrm flipV="1">
                <a:off x="3108" y="2845"/>
                <a:ext cx="1" cy="574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6" name="Line 29"/>
              <p:cNvSpPr>
                <a:spLocks noChangeShapeType="1"/>
              </p:cNvSpPr>
              <p:nvPr/>
            </p:nvSpPr>
            <p:spPr bwMode="auto">
              <a:xfrm flipH="1">
                <a:off x="3108" y="2845"/>
                <a:ext cx="60" cy="1"/>
              </a:xfrm>
              <a:prstGeom prst="line">
                <a:avLst/>
              </a:prstGeom>
              <a:noFill/>
              <a:ln w="19050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34" name="Rectangle 69"/>
            <p:cNvSpPr>
              <a:spLocks noChangeArrowheads="1"/>
            </p:cNvSpPr>
            <p:nvPr/>
          </p:nvSpPr>
          <p:spPr bwMode="auto">
            <a:xfrm>
              <a:off x="5618163" y="385286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0 </a:t>
              </a:r>
              <a:endParaRPr lang="en-US" altLang="fa-IR" b="0"/>
            </a:p>
          </p:txBody>
        </p:sp>
        <p:sp>
          <p:nvSpPr>
            <p:cNvPr id="35" name="Rectangle 70"/>
            <p:cNvSpPr>
              <a:spLocks noChangeArrowheads="1"/>
            </p:cNvSpPr>
            <p:nvPr/>
          </p:nvSpPr>
          <p:spPr bwMode="auto">
            <a:xfrm>
              <a:off x="5618163" y="434498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36" name="Rectangle 71"/>
            <p:cNvSpPr>
              <a:spLocks noChangeArrowheads="1"/>
            </p:cNvSpPr>
            <p:nvPr/>
          </p:nvSpPr>
          <p:spPr bwMode="auto">
            <a:xfrm>
              <a:off x="5618163" y="4762500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3 </a:t>
              </a:r>
              <a:endParaRPr lang="en-US" altLang="fa-IR" b="0"/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5618163" y="5181600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2 </a:t>
              </a:r>
              <a:endParaRPr lang="en-US" altLang="fa-IR" b="0"/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6111875" y="385286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4 </a:t>
              </a:r>
              <a:endParaRPr lang="en-US" altLang="fa-IR" b="0"/>
            </a:p>
          </p:txBody>
        </p:sp>
        <p:sp>
          <p:nvSpPr>
            <p:cNvPr id="39" name="Rectangle 74"/>
            <p:cNvSpPr>
              <a:spLocks noChangeArrowheads="1"/>
            </p:cNvSpPr>
            <p:nvPr/>
          </p:nvSpPr>
          <p:spPr bwMode="auto">
            <a:xfrm>
              <a:off x="6111875" y="434498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5 </a:t>
              </a:r>
              <a:endParaRPr lang="en-US" altLang="fa-IR" b="0"/>
            </a:p>
          </p:txBody>
        </p:sp>
        <p:sp>
          <p:nvSpPr>
            <p:cNvPr id="40" name="Rectangle 75"/>
            <p:cNvSpPr>
              <a:spLocks noChangeArrowheads="1"/>
            </p:cNvSpPr>
            <p:nvPr/>
          </p:nvSpPr>
          <p:spPr bwMode="auto">
            <a:xfrm>
              <a:off x="6111875" y="4762500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7 </a:t>
              </a:r>
              <a:endParaRPr lang="en-US" altLang="fa-IR" b="0"/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6111875" y="5181600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6 </a:t>
              </a:r>
              <a:endParaRPr lang="en-US" altLang="fa-IR" b="0"/>
            </a:p>
          </p:txBody>
        </p:sp>
        <p:sp>
          <p:nvSpPr>
            <p:cNvPr id="42" name="Rectangle 77"/>
            <p:cNvSpPr>
              <a:spLocks noChangeArrowheads="1"/>
            </p:cNvSpPr>
            <p:nvPr/>
          </p:nvSpPr>
          <p:spPr bwMode="auto">
            <a:xfrm>
              <a:off x="6548438" y="3852863"/>
              <a:ext cx="2111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12 </a:t>
              </a:r>
              <a:endParaRPr lang="en-US" altLang="fa-IR" b="0"/>
            </a:p>
          </p:txBody>
        </p:sp>
        <p:sp>
          <p:nvSpPr>
            <p:cNvPr id="43" name="Rectangle 78"/>
            <p:cNvSpPr>
              <a:spLocks noChangeArrowheads="1"/>
            </p:cNvSpPr>
            <p:nvPr/>
          </p:nvSpPr>
          <p:spPr bwMode="auto">
            <a:xfrm>
              <a:off x="6548438" y="4344988"/>
              <a:ext cx="2111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13 </a:t>
              </a:r>
              <a:endParaRPr lang="en-US" altLang="fa-IR" b="0"/>
            </a:p>
          </p:txBody>
        </p:sp>
        <p:sp>
          <p:nvSpPr>
            <p:cNvPr id="44" name="Rectangle 79"/>
            <p:cNvSpPr>
              <a:spLocks noChangeArrowheads="1"/>
            </p:cNvSpPr>
            <p:nvPr/>
          </p:nvSpPr>
          <p:spPr bwMode="auto">
            <a:xfrm>
              <a:off x="6548438" y="47625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15 </a:t>
              </a:r>
              <a:endParaRPr lang="en-US" altLang="fa-IR" b="0"/>
            </a:p>
          </p:txBody>
        </p:sp>
        <p:sp>
          <p:nvSpPr>
            <p:cNvPr id="45" name="Rectangle 80"/>
            <p:cNvSpPr>
              <a:spLocks noChangeArrowheads="1"/>
            </p:cNvSpPr>
            <p:nvPr/>
          </p:nvSpPr>
          <p:spPr bwMode="auto">
            <a:xfrm>
              <a:off x="6548438" y="51816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14 </a:t>
              </a:r>
              <a:endParaRPr lang="en-US" altLang="fa-IR" b="0"/>
            </a:p>
          </p:txBody>
        </p:sp>
        <p:sp>
          <p:nvSpPr>
            <p:cNvPr id="46" name="Rectangle 81"/>
            <p:cNvSpPr>
              <a:spLocks noChangeArrowheads="1"/>
            </p:cNvSpPr>
            <p:nvPr/>
          </p:nvSpPr>
          <p:spPr bwMode="auto">
            <a:xfrm>
              <a:off x="7062788" y="385286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8 </a:t>
              </a:r>
              <a:endParaRPr lang="en-US" altLang="fa-IR" b="0"/>
            </a:p>
          </p:txBody>
        </p:sp>
        <p:sp>
          <p:nvSpPr>
            <p:cNvPr id="47" name="Rectangle 82"/>
            <p:cNvSpPr>
              <a:spLocks noChangeArrowheads="1"/>
            </p:cNvSpPr>
            <p:nvPr/>
          </p:nvSpPr>
          <p:spPr bwMode="auto">
            <a:xfrm>
              <a:off x="7062788" y="434498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9 </a:t>
              </a:r>
              <a:endParaRPr lang="en-US" altLang="fa-IR" b="0"/>
            </a:p>
          </p:txBody>
        </p:sp>
        <p:sp>
          <p:nvSpPr>
            <p:cNvPr id="48" name="Rectangle 83"/>
            <p:cNvSpPr>
              <a:spLocks noChangeArrowheads="1"/>
            </p:cNvSpPr>
            <p:nvPr/>
          </p:nvSpPr>
          <p:spPr bwMode="auto">
            <a:xfrm>
              <a:off x="7043738" y="47625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49" name="Rectangle 84"/>
            <p:cNvSpPr>
              <a:spLocks noChangeArrowheads="1"/>
            </p:cNvSpPr>
            <p:nvPr/>
          </p:nvSpPr>
          <p:spPr bwMode="auto">
            <a:xfrm>
              <a:off x="7043738" y="51816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226577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50" name="Rectangle 87"/>
            <p:cNvSpPr>
              <a:spLocks noChangeArrowheads="1"/>
            </p:cNvSpPr>
            <p:nvPr/>
          </p:nvSpPr>
          <p:spPr bwMode="auto">
            <a:xfrm>
              <a:off x="5029200" y="3206750"/>
              <a:ext cx="2460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AB </a:t>
              </a:r>
              <a:endParaRPr lang="en-US" altLang="fa-IR" b="0"/>
            </a:p>
          </p:txBody>
        </p:sp>
        <p:sp>
          <p:nvSpPr>
            <p:cNvPr id="51" name="Rectangle 88"/>
            <p:cNvSpPr>
              <a:spLocks noChangeArrowheads="1"/>
            </p:cNvSpPr>
            <p:nvPr/>
          </p:nvSpPr>
          <p:spPr bwMode="auto">
            <a:xfrm>
              <a:off x="4838700" y="3433763"/>
              <a:ext cx="2619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CD </a:t>
              </a:r>
              <a:endParaRPr lang="en-US" altLang="fa-IR" b="0"/>
            </a:p>
          </p:txBody>
        </p:sp>
        <p:sp>
          <p:nvSpPr>
            <p:cNvPr id="52" name="Rectangle 89"/>
            <p:cNvSpPr>
              <a:spLocks noChangeArrowheads="1"/>
            </p:cNvSpPr>
            <p:nvPr/>
          </p:nvSpPr>
          <p:spPr bwMode="auto">
            <a:xfrm>
              <a:off x="6643688" y="3073400"/>
              <a:ext cx="1444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A </a:t>
              </a:r>
              <a:endParaRPr lang="en-US" altLang="fa-IR" b="0"/>
            </a:p>
          </p:txBody>
        </p:sp>
        <p:sp>
          <p:nvSpPr>
            <p:cNvPr id="53" name="Rectangle 96"/>
            <p:cNvSpPr>
              <a:spLocks noChangeArrowheads="1"/>
            </p:cNvSpPr>
            <p:nvPr/>
          </p:nvSpPr>
          <p:spPr bwMode="auto">
            <a:xfrm>
              <a:off x="5389563" y="33782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54" name="Rectangle 97"/>
            <p:cNvSpPr>
              <a:spLocks noChangeArrowheads="1"/>
            </p:cNvSpPr>
            <p:nvPr/>
          </p:nvSpPr>
          <p:spPr bwMode="auto">
            <a:xfrm>
              <a:off x="5902325" y="3378200"/>
              <a:ext cx="211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55" name="Rectangle 98"/>
            <p:cNvSpPr>
              <a:spLocks noChangeArrowheads="1"/>
            </p:cNvSpPr>
            <p:nvPr/>
          </p:nvSpPr>
          <p:spPr bwMode="auto">
            <a:xfrm>
              <a:off x="6416675" y="3378200"/>
              <a:ext cx="211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56" name="Rectangle 99"/>
            <p:cNvSpPr>
              <a:spLocks noChangeArrowheads="1"/>
            </p:cNvSpPr>
            <p:nvPr/>
          </p:nvSpPr>
          <p:spPr bwMode="auto">
            <a:xfrm>
              <a:off x="6929438" y="3378200"/>
              <a:ext cx="21113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57" name="Rectangle 100"/>
            <p:cNvSpPr>
              <a:spLocks noChangeArrowheads="1"/>
            </p:cNvSpPr>
            <p:nvPr/>
          </p:nvSpPr>
          <p:spPr bwMode="auto">
            <a:xfrm>
              <a:off x="5029200" y="3719513"/>
              <a:ext cx="2111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00 </a:t>
              </a:r>
              <a:endParaRPr lang="en-US" altLang="fa-IR" b="0"/>
            </a:p>
          </p:txBody>
        </p:sp>
        <p:sp>
          <p:nvSpPr>
            <p:cNvPr id="58" name="Rectangle 101"/>
            <p:cNvSpPr>
              <a:spLocks noChangeArrowheads="1"/>
            </p:cNvSpPr>
            <p:nvPr/>
          </p:nvSpPr>
          <p:spPr bwMode="auto">
            <a:xfrm>
              <a:off x="5029200" y="4194175"/>
              <a:ext cx="211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59" name="Rectangle 102"/>
            <p:cNvSpPr>
              <a:spLocks noChangeArrowheads="1"/>
            </p:cNvSpPr>
            <p:nvPr/>
          </p:nvSpPr>
          <p:spPr bwMode="auto">
            <a:xfrm>
              <a:off x="5029200" y="4630738"/>
              <a:ext cx="2111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11 </a:t>
              </a:r>
              <a:endParaRPr lang="en-US" altLang="fa-IR" b="0"/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5029200" y="5067300"/>
              <a:ext cx="211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  <p:sp>
          <p:nvSpPr>
            <p:cNvPr id="61" name="Rectangle 104"/>
            <p:cNvSpPr>
              <a:spLocks noChangeArrowheads="1"/>
            </p:cNvSpPr>
            <p:nvPr/>
          </p:nvSpPr>
          <p:spPr bwMode="auto">
            <a:xfrm>
              <a:off x="4724400" y="4857750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C </a:t>
              </a:r>
              <a:endParaRPr lang="en-US" altLang="fa-IR" b="0"/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auto">
            <a:xfrm>
              <a:off x="6226175" y="5561013"/>
              <a:ext cx="1444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B </a:t>
              </a:r>
              <a:endParaRPr lang="en-US" altLang="fa-IR" b="0"/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auto">
            <a:xfrm>
              <a:off x="7442200" y="444023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200" b="0">
                  <a:solidFill>
                    <a:srgbClr val="000000"/>
                  </a:solidFill>
                  <a:latin typeface="Geneva" charset="0"/>
                </a:rPr>
                <a:t>D </a:t>
              </a:r>
              <a:endParaRPr lang="en-US" altLang="fa-IR" b="0"/>
            </a:p>
          </p:txBody>
        </p:sp>
      </p:grpSp>
    </p:spTree>
    <p:extLst>
      <p:ext uri="{BB962C8B-B14F-4D97-AF65-F5344CB8AC3E}">
        <p14:creationId xmlns:p14="http://schemas.microsoft.com/office/powerpoint/2010/main" val="21501024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373F42B-9BFC-4571-97D5-462C42AE61BE}" type="slidenum">
              <a:rPr lang="en-US" altLang="fa-IR" sz="1300" b="0" smtClean="0">
                <a:latin typeface="Arial" panose="020B0604020202020204" pitchFamily="34" charset="0"/>
              </a:rPr>
              <a:pPr/>
              <a:t>8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Karnaugh Map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l" rtl="0" eaLnBrk="1" hangingPunct="1"/>
            <a:r>
              <a:rPr lang="en-US" altLang="fa-IR" sz="2000" smtClean="0"/>
              <a:t>Adjacencies in the K-Map</a:t>
            </a:r>
          </a:p>
          <a:p>
            <a:pPr lvl="1" algn="l" rtl="0" eaLnBrk="1" hangingPunct="1"/>
            <a:endParaRPr lang="en-US" altLang="fa-IR" sz="2000" smtClean="0"/>
          </a:p>
        </p:txBody>
      </p:sp>
      <p:sp>
        <p:nvSpPr>
          <p:cNvPr id="16389" name="Rectangle 106"/>
          <p:cNvSpPr>
            <a:spLocks noChangeArrowheads="1"/>
          </p:cNvSpPr>
          <p:nvPr/>
        </p:nvSpPr>
        <p:spPr bwMode="auto">
          <a:xfrm>
            <a:off x="1454150" y="4838700"/>
            <a:ext cx="4582986" cy="1045414"/>
          </a:xfrm>
          <a:prstGeom prst="rect">
            <a:avLst/>
          </a:prstGeom>
        </p:spPr>
        <p:txBody>
          <a:bodyPr wrap="none" lIns="63500" tIns="25400" rIns="63500" bIns="25400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457200" indent="-457200"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>
                <a:solidFill>
                  <a:srgbClr val="0000FF"/>
                </a:solidFill>
                <a:latin typeface="+mn-lt"/>
                <a:cs typeface="+mn-cs"/>
              </a:rPr>
              <a:t>Wrap </a:t>
            </a:r>
            <a:r>
              <a:rPr lang="en-US" altLang="ko-KR" sz="2800" dirty="0" smtClean="0">
                <a:solidFill>
                  <a:srgbClr val="0000FF"/>
                </a:solidFill>
                <a:latin typeface="+mn-lt"/>
                <a:cs typeface="+mn-cs"/>
              </a:rPr>
              <a:t>from</a:t>
            </a:r>
          </a:p>
          <a:p>
            <a:pPr marL="1200150" lvl="1" indent="-457200"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+mn-lt"/>
                <a:cs typeface="+mn-cs"/>
              </a:rPr>
              <a:t>first to last column</a:t>
            </a:r>
          </a:p>
          <a:p>
            <a:pPr marL="1200150" lvl="1" indent="-457200"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+mn-lt"/>
                <a:cs typeface="+mn-cs"/>
              </a:rPr>
              <a:t>top row to bottom row</a:t>
            </a:r>
          </a:p>
        </p:txBody>
      </p:sp>
      <p:sp>
        <p:nvSpPr>
          <p:cNvPr id="16390" name="AutoShape 108"/>
          <p:cNvSpPr>
            <a:spLocks noChangeAspect="1" noChangeArrowheads="1" noTextEdit="1"/>
          </p:cNvSpPr>
          <p:nvPr/>
        </p:nvSpPr>
        <p:spPr bwMode="auto">
          <a:xfrm>
            <a:off x="1263650" y="1841500"/>
            <a:ext cx="69215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1" name="Rectangle 110"/>
          <p:cNvSpPr>
            <a:spLocks noChangeArrowheads="1"/>
          </p:cNvSpPr>
          <p:nvPr/>
        </p:nvSpPr>
        <p:spPr bwMode="auto">
          <a:xfrm>
            <a:off x="1808163" y="2587625"/>
            <a:ext cx="2636837" cy="12144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92" name="Line 111"/>
          <p:cNvSpPr>
            <a:spLocks noChangeShapeType="1"/>
          </p:cNvSpPr>
          <p:nvPr/>
        </p:nvSpPr>
        <p:spPr bwMode="auto">
          <a:xfrm>
            <a:off x="1795463" y="3181350"/>
            <a:ext cx="26368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3" name="Line 112"/>
          <p:cNvSpPr>
            <a:spLocks noChangeShapeType="1"/>
          </p:cNvSpPr>
          <p:nvPr/>
        </p:nvSpPr>
        <p:spPr bwMode="auto">
          <a:xfrm>
            <a:off x="2405063" y="2574925"/>
            <a:ext cx="1587" cy="1214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4" name="Line 113"/>
          <p:cNvSpPr>
            <a:spLocks noChangeShapeType="1"/>
          </p:cNvSpPr>
          <p:nvPr/>
        </p:nvSpPr>
        <p:spPr bwMode="auto">
          <a:xfrm flipH="1" flipV="1">
            <a:off x="1416050" y="2220913"/>
            <a:ext cx="379413" cy="354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5" name="Line 114"/>
          <p:cNvSpPr>
            <a:spLocks noChangeShapeType="1"/>
          </p:cNvSpPr>
          <p:nvPr/>
        </p:nvSpPr>
        <p:spPr bwMode="auto">
          <a:xfrm>
            <a:off x="3063875" y="2574925"/>
            <a:ext cx="1588" cy="1214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6" name="Line 115"/>
          <p:cNvSpPr>
            <a:spLocks noChangeShapeType="1"/>
          </p:cNvSpPr>
          <p:nvPr/>
        </p:nvSpPr>
        <p:spPr bwMode="auto">
          <a:xfrm>
            <a:off x="3748088" y="2574925"/>
            <a:ext cx="1587" cy="1214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6397" name="Group 119"/>
          <p:cNvGrpSpPr>
            <a:grpSpLocks/>
          </p:cNvGrpSpPr>
          <p:nvPr/>
        </p:nvGrpSpPr>
        <p:grpSpPr bwMode="auto">
          <a:xfrm>
            <a:off x="2405063" y="3814763"/>
            <a:ext cx="1319212" cy="127000"/>
            <a:chOff x="1515" y="2403"/>
            <a:chExt cx="831" cy="80"/>
          </a:xfrm>
        </p:grpSpPr>
        <p:sp>
          <p:nvSpPr>
            <p:cNvPr id="16443" name="Line 116"/>
            <p:cNvSpPr>
              <a:spLocks noChangeShapeType="1"/>
            </p:cNvSpPr>
            <p:nvPr/>
          </p:nvSpPr>
          <p:spPr bwMode="auto">
            <a:xfrm>
              <a:off x="1515" y="2403"/>
              <a:ext cx="1" cy="79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4" name="Line 117"/>
            <p:cNvSpPr>
              <a:spLocks noChangeShapeType="1"/>
            </p:cNvSpPr>
            <p:nvPr/>
          </p:nvSpPr>
          <p:spPr bwMode="auto">
            <a:xfrm>
              <a:off x="1515" y="2482"/>
              <a:ext cx="830" cy="1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45" name="Line 118"/>
            <p:cNvSpPr>
              <a:spLocks noChangeShapeType="1"/>
            </p:cNvSpPr>
            <p:nvPr/>
          </p:nvSpPr>
          <p:spPr bwMode="auto">
            <a:xfrm>
              <a:off x="2345" y="2403"/>
              <a:ext cx="1" cy="79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6398" name="Rectangle 120"/>
          <p:cNvSpPr>
            <a:spLocks noChangeArrowheads="1"/>
          </p:cNvSpPr>
          <p:nvPr/>
        </p:nvSpPr>
        <p:spPr bwMode="auto">
          <a:xfrm>
            <a:off x="1922463" y="2803525"/>
            <a:ext cx="395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000 </a:t>
            </a:r>
            <a:endParaRPr lang="en-US" altLang="fa-IR" b="0"/>
          </a:p>
        </p:txBody>
      </p:sp>
      <p:sp>
        <p:nvSpPr>
          <p:cNvPr id="16399" name="Rectangle 121"/>
          <p:cNvSpPr>
            <a:spLocks noChangeArrowheads="1"/>
          </p:cNvSpPr>
          <p:nvPr/>
        </p:nvSpPr>
        <p:spPr bwMode="auto">
          <a:xfrm>
            <a:off x="1922463" y="3359150"/>
            <a:ext cx="395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001 </a:t>
            </a:r>
            <a:endParaRPr lang="en-US" altLang="fa-IR" b="0"/>
          </a:p>
        </p:txBody>
      </p:sp>
      <p:sp>
        <p:nvSpPr>
          <p:cNvPr id="16400" name="Rectangle 122"/>
          <p:cNvSpPr>
            <a:spLocks noChangeArrowheads="1"/>
          </p:cNvSpPr>
          <p:nvPr/>
        </p:nvSpPr>
        <p:spPr bwMode="auto">
          <a:xfrm>
            <a:off x="2557463" y="2803525"/>
            <a:ext cx="395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010 </a:t>
            </a:r>
            <a:endParaRPr lang="en-US" altLang="fa-IR" b="0"/>
          </a:p>
        </p:txBody>
      </p:sp>
      <p:grpSp>
        <p:nvGrpSpPr>
          <p:cNvPr id="16401" name="Group 125"/>
          <p:cNvGrpSpPr>
            <a:grpSpLocks/>
          </p:cNvGrpSpPr>
          <p:nvPr/>
        </p:nvGrpSpPr>
        <p:grpSpPr bwMode="auto">
          <a:xfrm>
            <a:off x="2532063" y="3359150"/>
            <a:ext cx="371475" cy="244475"/>
            <a:chOff x="1595" y="2116"/>
            <a:chExt cx="234" cy="154"/>
          </a:xfrm>
        </p:grpSpPr>
        <p:sp>
          <p:nvSpPr>
            <p:cNvPr id="16441" name="Rectangle 123"/>
            <p:cNvSpPr>
              <a:spLocks noChangeArrowheads="1"/>
            </p:cNvSpPr>
            <p:nvPr/>
          </p:nvSpPr>
          <p:spPr bwMode="auto">
            <a:xfrm>
              <a:off x="1595" y="2116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Geneva" charset="0"/>
                </a:rPr>
                <a:t>01 </a:t>
              </a:r>
              <a:endParaRPr lang="en-US" altLang="fa-IR" b="0"/>
            </a:p>
          </p:txBody>
        </p:sp>
        <p:sp>
          <p:nvSpPr>
            <p:cNvPr id="16442" name="Rectangle 124"/>
            <p:cNvSpPr>
              <a:spLocks noChangeArrowheads="1"/>
            </p:cNvSpPr>
            <p:nvPr/>
          </p:nvSpPr>
          <p:spPr bwMode="auto">
            <a:xfrm>
              <a:off x="1722" y="211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</p:grpSp>
      <p:grpSp>
        <p:nvGrpSpPr>
          <p:cNvPr id="16402" name="Group 128"/>
          <p:cNvGrpSpPr>
            <a:grpSpLocks/>
          </p:cNvGrpSpPr>
          <p:nvPr/>
        </p:nvGrpSpPr>
        <p:grpSpPr bwMode="auto">
          <a:xfrm>
            <a:off x="3216275" y="2803525"/>
            <a:ext cx="358775" cy="244475"/>
            <a:chOff x="2026" y="1766"/>
            <a:chExt cx="226" cy="154"/>
          </a:xfrm>
        </p:grpSpPr>
        <p:sp>
          <p:nvSpPr>
            <p:cNvPr id="16439" name="Rectangle 126"/>
            <p:cNvSpPr>
              <a:spLocks noChangeArrowheads="1"/>
            </p:cNvSpPr>
            <p:nvPr/>
          </p:nvSpPr>
          <p:spPr bwMode="auto">
            <a:xfrm>
              <a:off x="2026" y="176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16440" name="Rectangle 127"/>
            <p:cNvSpPr>
              <a:spLocks noChangeArrowheads="1"/>
            </p:cNvSpPr>
            <p:nvPr/>
          </p:nvSpPr>
          <p:spPr bwMode="auto">
            <a:xfrm>
              <a:off x="2074" y="1766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Geneva" charset="0"/>
                </a:rPr>
                <a:t>10 </a:t>
              </a:r>
              <a:endParaRPr lang="en-US" altLang="fa-IR" b="0"/>
            </a:p>
          </p:txBody>
        </p:sp>
      </p:grpSp>
      <p:grpSp>
        <p:nvGrpSpPr>
          <p:cNvPr id="16403" name="Group 132"/>
          <p:cNvGrpSpPr>
            <a:grpSpLocks/>
          </p:cNvGrpSpPr>
          <p:nvPr/>
        </p:nvGrpSpPr>
        <p:grpSpPr bwMode="auto">
          <a:xfrm>
            <a:off x="3216275" y="3359150"/>
            <a:ext cx="347663" cy="244475"/>
            <a:chOff x="2026" y="2116"/>
            <a:chExt cx="219" cy="154"/>
          </a:xfrm>
        </p:grpSpPr>
        <p:sp>
          <p:nvSpPr>
            <p:cNvPr id="16436" name="Rectangle 129"/>
            <p:cNvSpPr>
              <a:spLocks noChangeArrowheads="1"/>
            </p:cNvSpPr>
            <p:nvPr/>
          </p:nvSpPr>
          <p:spPr bwMode="auto">
            <a:xfrm>
              <a:off x="2026" y="211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16437" name="Rectangle 130"/>
            <p:cNvSpPr>
              <a:spLocks noChangeArrowheads="1"/>
            </p:cNvSpPr>
            <p:nvPr/>
          </p:nvSpPr>
          <p:spPr bwMode="auto">
            <a:xfrm>
              <a:off x="2074" y="211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  <p:sp>
          <p:nvSpPr>
            <p:cNvPr id="16438" name="Rectangle 131"/>
            <p:cNvSpPr>
              <a:spLocks noChangeArrowheads="1"/>
            </p:cNvSpPr>
            <p:nvPr/>
          </p:nvSpPr>
          <p:spPr bwMode="auto">
            <a:xfrm>
              <a:off x="2138" y="211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Geneva" charset="0"/>
                </a:rPr>
                <a:t>1 </a:t>
              </a:r>
              <a:endParaRPr lang="en-US" altLang="fa-IR" b="0"/>
            </a:p>
          </p:txBody>
        </p:sp>
      </p:grpSp>
      <p:sp>
        <p:nvSpPr>
          <p:cNvPr id="16404" name="Rectangle 133"/>
          <p:cNvSpPr>
            <a:spLocks noChangeArrowheads="1"/>
          </p:cNvSpPr>
          <p:nvPr/>
        </p:nvSpPr>
        <p:spPr bwMode="auto">
          <a:xfrm>
            <a:off x="3900488" y="2803525"/>
            <a:ext cx="395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100 </a:t>
            </a:r>
            <a:endParaRPr lang="en-US" altLang="fa-IR" b="0"/>
          </a:p>
        </p:txBody>
      </p:sp>
      <p:sp>
        <p:nvSpPr>
          <p:cNvPr id="16405" name="Rectangle 134"/>
          <p:cNvSpPr>
            <a:spLocks noChangeArrowheads="1"/>
          </p:cNvSpPr>
          <p:nvPr/>
        </p:nvSpPr>
        <p:spPr bwMode="auto">
          <a:xfrm>
            <a:off x="3875088" y="3359150"/>
            <a:ext cx="395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101 </a:t>
            </a:r>
            <a:endParaRPr lang="en-US" altLang="fa-IR" b="0"/>
          </a:p>
        </p:txBody>
      </p:sp>
      <p:grpSp>
        <p:nvGrpSpPr>
          <p:cNvPr id="16406" name="Group 138"/>
          <p:cNvGrpSpPr>
            <a:grpSpLocks/>
          </p:cNvGrpSpPr>
          <p:nvPr/>
        </p:nvGrpSpPr>
        <p:grpSpPr bwMode="auto">
          <a:xfrm>
            <a:off x="3038475" y="2195513"/>
            <a:ext cx="1319213" cy="127000"/>
            <a:chOff x="1914" y="1383"/>
            <a:chExt cx="831" cy="80"/>
          </a:xfrm>
        </p:grpSpPr>
        <p:sp>
          <p:nvSpPr>
            <p:cNvPr id="16433" name="Line 135"/>
            <p:cNvSpPr>
              <a:spLocks noChangeShapeType="1"/>
            </p:cNvSpPr>
            <p:nvPr/>
          </p:nvSpPr>
          <p:spPr bwMode="auto">
            <a:xfrm flipV="1">
              <a:off x="2744" y="1383"/>
              <a:ext cx="1" cy="80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34" name="Line 136"/>
            <p:cNvSpPr>
              <a:spLocks noChangeShapeType="1"/>
            </p:cNvSpPr>
            <p:nvPr/>
          </p:nvSpPr>
          <p:spPr bwMode="auto">
            <a:xfrm flipH="1">
              <a:off x="1914" y="1383"/>
              <a:ext cx="830" cy="1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35" name="Line 137"/>
            <p:cNvSpPr>
              <a:spLocks noChangeShapeType="1"/>
            </p:cNvSpPr>
            <p:nvPr/>
          </p:nvSpPr>
          <p:spPr bwMode="auto">
            <a:xfrm flipV="1">
              <a:off x="1914" y="1383"/>
              <a:ext cx="1" cy="80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6407" name="Rectangle 139"/>
          <p:cNvSpPr>
            <a:spLocks noChangeArrowheads="1"/>
          </p:cNvSpPr>
          <p:nvPr/>
        </p:nvSpPr>
        <p:spPr bwMode="auto">
          <a:xfrm>
            <a:off x="1998663" y="227171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00 </a:t>
            </a:r>
            <a:endParaRPr lang="en-US" altLang="fa-IR" b="0"/>
          </a:p>
        </p:txBody>
      </p:sp>
      <p:sp>
        <p:nvSpPr>
          <p:cNvPr id="16408" name="Rectangle 140"/>
          <p:cNvSpPr>
            <a:spLocks noChangeArrowheads="1"/>
          </p:cNvSpPr>
          <p:nvPr/>
        </p:nvSpPr>
        <p:spPr bwMode="auto">
          <a:xfrm>
            <a:off x="2657475" y="227171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01 </a:t>
            </a:r>
            <a:endParaRPr lang="en-US" altLang="fa-IR" b="0"/>
          </a:p>
        </p:txBody>
      </p:sp>
      <p:sp>
        <p:nvSpPr>
          <p:cNvPr id="16409" name="Rectangle 141"/>
          <p:cNvSpPr>
            <a:spLocks noChangeArrowheads="1"/>
          </p:cNvSpPr>
          <p:nvPr/>
        </p:nvSpPr>
        <p:spPr bwMode="auto">
          <a:xfrm>
            <a:off x="3343275" y="227171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11 </a:t>
            </a:r>
            <a:endParaRPr lang="en-US" altLang="fa-IR" b="0"/>
          </a:p>
        </p:txBody>
      </p:sp>
      <p:sp>
        <p:nvSpPr>
          <p:cNvPr id="16410" name="Rectangle 142"/>
          <p:cNvSpPr>
            <a:spLocks noChangeArrowheads="1"/>
          </p:cNvSpPr>
          <p:nvPr/>
        </p:nvSpPr>
        <p:spPr bwMode="auto">
          <a:xfrm>
            <a:off x="4002088" y="227171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10 </a:t>
            </a:r>
            <a:endParaRPr lang="en-US" altLang="fa-IR" b="0"/>
          </a:p>
        </p:txBody>
      </p:sp>
      <p:sp>
        <p:nvSpPr>
          <p:cNvPr id="16411" name="Rectangle 143"/>
          <p:cNvSpPr>
            <a:spLocks noChangeArrowheads="1"/>
          </p:cNvSpPr>
          <p:nvPr/>
        </p:nvSpPr>
        <p:spPr bwMode="auto">
          <a:xfrm>
            <a:off x="1466850" y="2778125"/>
            <a:ext cx="169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0 </a:t>
            </a:r>
            <a:endParaRPr lang="en-US" altLang="fa-IR" b="0"/>
          </a:p>
        </p:txBody>
      </p:sp>
      <p:sp>
        <p:nvSpPr>
          <p:cNvPr id="16412" name="Rectangle 144"/>
          <p:cNvSpPr>
            <a:spLocks noChangeArrowheads="1"/>
          </p:cNvSpPr>
          <p:nvPr/>
        </p:nvSpPr>
        <p:spPr bwMode="auto">
          <a:xfrm>
            <a:off x="1492250" y="3384550"/>
            <a:ext cx="169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1 </a:t>
            </a:r>
            <a:endParaRPr lang="en-US" altLang="fa-IR" b="0"/>
          </a:p>
        </p:txBody>
      </p:sp>
      <p:sp>
        <p:nvSpPr>
          <p:cNvPr id="16413" name="Rectangle 145"/>
          <p:cNvSpPr>
            <a:spLocks noChangeArrowheads="1"/>
          </p:cNvSpPr>
          <p:nvPr/>
        </p:nvSpPr>
        <p:spPr bwMode="auto">
          <a:xfrm>
            <a:off x="1568450" y="2044700"/>
            <a:ext cx="327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AB </a:t>
            </a:r>
            <a:endParaRPr lang="en-US" altLang="fa-IR" b="0"/>
          </a:p>
        </p:txBody>
      </p:sp>
      <p:sp>
        <p:nvSpPr>
          <p:cNvPr id="16414" name="Rectangle 146"/>
          <p:cNvSpPr>
            <a:spLocks noChangeArrowheads="1"/>
          </p:cNvSpPr>
          <p:nvPr/>
        </p:nvSpPr>
        <p:spPr bwMode="auto">
          <a:xfrm>
            <a:off x="1289050" y="2322513"/>
            <a:ext cx="203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C </a:t>
            </a:r>
            <a:endParaRPr lang="en-US" altLang="fa-IR" b="0"/>
          </a:p>
        </p:txBody>
      </p:sp>
      <p:sp>
        <p:nvSpPr>
          <p:cNvPr id="16415" name="Rectangle 147"/>
          <p:cNvSpPr>
            <a:spLocks noChangeArrowheads="1"/>
          </p:cNvSpPr>
          <p:nvPr/>
        </p:nvSpPr>
        <p:spPr bwMode="auto">
          <a:xfrm>
            <a:off x="3570288" y="1917700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A </a:t>
            </a:r>
            <a:endParaRPr lang="en-US" altLang="fa-IR" b="0"/>
          </a:p>
        </p:txBody>
      </p:sp>
      <p:sp>
        <p:nvSpPr>
          <p:cNvPr id="16416" name="Rectangle 148"/>
          <p:cNvSpPr>
            <a:spLocks noChangeArrowheads="1"/>
          </p:cNvSpPr>
          <p:nvPr/>
        </p:nvSpPr>
        <p:spPr bwMode="auto">
          <a:xfrm>
            <a:off x="3063875" y="3990975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000000"/>
                </a:solidFill>
                <a:latin typeface="Geneva" charset="0"/>
              </a:rPr>
              <a:t>B </a:t>
            </a:r>
            <a:endParaRPr lang="en-US" altLang="fa-IR" b="0"/>
          </a:p>
        </p:txBody>
      </p:sp>
      <p:grpSp>
        <p:nvGrpSpPr>
          <p:cNvPr id="16417" name="Group 152"/>
          <p:cNvGrpSpPr>
            <a:grpSpLocks/>
          </p:cNvGrpSpPr>
          <p:nvPr/>
        </p:nvGrpSpPr>
        <p:grpSpPr bwMode="auto">
          <a:xfrm>
            <a:off x="2278063" y="2852738"/>
            <a:ext cx="279400" cy="101600"/>
            <a:chOff x="1435" y="1797"/>
            <a:chExt cx="176" cy="64"/>
          </a:xfrm>
        </p:grpSpPr>
        <p:pic>
          <p:nvPicPr>
            <p:cNvPr id="16430" name="Picture 14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" y="1797"/>
              <a:ext cx="128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1" name="Freeform 150"/>
            <p:cNvSpPr>
              <a:spLocks/>
            </p:cNvSpPr>
            <p:nvPr/>
          </p:nvSpPr>
          <p:spPr bwMode="auto">
            <a:xfrm>
              <a:off x="1467" y="1797"/>
              <a:ext cx="144" cy="64"/>
            </a:xfrm>
            <a:custGeom>
              <a:avLst/>
              <a:gdLst>
                <a:gd name="T0" fmla="*/ 0 w 144"/>
                <a:gd name="T1" fmla="*/ 64 h 64"/>
                <a:gd name="T2" fmla="*/ 0 w 144"/>
                <a:gd name="T3" fmla="*/ 48 h 64"/>
                <a:gd name="T4" fmla="*/ 0 w 144"/>
                <a:gd name="T5" fmla="*/ 16 h 64"/>
                <a:gd name="T6" fmla="*/ 0 w 144"/>
                <a:gd name="T7" fmla="*/ 0 h 64"/>
                <a:gd name="T8" fmla="*/ 144 w 144"/>
                <a:gd name="T9" fmla="*/ 32 h 64"/>
                <a:gd name="T10" fmla="*/ 0 w 144"/>
                <a:gd name="T11" fmla="*/ 64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"/>
                <a:gd name="T19" fmla="*/ 0 h 64"/>
                <a:gd name="T20" fmla="*/ 144 w 144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" h="64">
                  <a:moveTo>
                    <a:pt x="0" y="64"/>
                  </a:moveTo>
                  <a:lnTo>
                    <a:pt x="0" y="4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44" y="3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26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32" name="Line 151"/>
            <p:cNvSpPr>
              <a:spLocks noChangeShapeType="1"/>
            </p:cNvSpPr>
            <p:nvPr/>
          </p:nvSpPr>
          <p:spPr bwMode="auto">
            <a:xfrm>
              <a:off x="1435" y="1829"/>
              <a:ext cx="64" cy="1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6418" name="Group 156"/>
          <p:cNvGrpSpPr>
            <a:grpSpLocks/>
          </p:cNvGrpSpPr>
          <p:nvPr/>
        </p:nvGrpSpPr>
        <p:grpSpPr bwMode="auto">
          <a:xfrm>
            <a:off x="2049463" y="2447925"/>
            <a:ext cx="127000" cy="328613"/>
            <a:chOff x="1291" y="1542"/>
            <a:chExt cx="80" cy="207"/>
          </a:xfrm>
        </p:grpSpPr>
        <p:pic>
          <p:nvPicPr>
            <p:cNvPr id="16427" name="Picture 15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" y="1558"/>
              <a:ext cx="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8" name="Freeform 154"/>
            <p:cNvSpPr>
              <a:spLocks/>
            </p:cNvSpPr>
            <p:nvPr/>
          </p:nvSpPr>
          <p:spPr bwMode="auto">
            <a:xfrm>
              <a:off x="1291" y="1542"/>
              <a:ext cx="80" cy="144"/>
            </a:xfrm>
            <a:custGeom>
              <a:avLst/>
              <a:gdLst>
                <a:gd name="T0" fmla="*/ 80 w 80"/>
                <a:gd name="T1" fmla="*/ 144 h 144"/>
                <a:gd name="T2" fmla="*/ 64 w 80"/>
                <a:gd name="T3" fmla="*/ 144 h 144"/>
                <a:gd name="T4" fmla="*/ 16 w 80"/>
                <a:gd name="T5" fmla="*/ 144 h 144"/>
                <a:gd name="T6" fmla="*/ 0 w 80"/>
                <a:gd name="T7" fmla="*/ 144 h 144"/>
                <a:gd name="T8" fmla="*/ 32 w 80"/>
                <a:gd name="T9" fmla="*/ 0 h 144"/>
                <a:gd name="T10" fmla="*/ 80 w 80"/>
                <a:gd name="T11" fmla="*/ 144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44"/>
                <a:gd name="T20" fmla="*/ 80 w 80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44">
                  <a:moveTo>
                    <a:pt x="80" y="144"/>
                  </a:moveTo>
                  <a:lnTo>
                    <a:pt x="64" y="144"/>
                  </a:lnTo>
                  <a:lnTo>
                    <a:pt x="16" y="144"/>
                  </a:lnTo>
                  <a:lnTo>
                    <a:pt x="0" y="144"/>
                  </a:lnTo>
                  <a:lnTo>
                    <a:pt x="32" y="0"/>
                  </a:lnTo>
                  <a:lnTo>
                    <a:pt x="80" y="144"/>
                  </a:lnTo>
                  <a:close/>
                </a:path>
              </a:pathLst>
            </a:custGeom>
            <a:solidFill>
              <a:srgbClr val="226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29" name="Line 155"/>
            <p:cNvSpPr>
              <a:spLocks noChangeShapeType="1"/>
            </p:cNvSpPr>
            <p:nvPr/>
          </p:nvSpPr>
          <p:spPr bwMode="auto">
            <a:xfrm flipV="1">
              <a:off x="1323" y="1670"/>
              <a:ext cx="1" cy="79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6419" name="Group 160"/>
          <p:cNvGrpSpPr>
            <a:grpSpLocks/>
          </p:cNvGrpSpPr>
          <p:nvPr/>
        </p:nvGrpSpPr>
        <p:grpSpPr bwMode="auto">
          <a:xfrm>
            <a:off x="1644650" y="2852738"/>
            <a:ext cx="277813" cy="101600"/>
            <a:chOff x="1036" y="1797"/>
            <a:chExt cx="175" cy="64"/>
          </a:xfrm>
        </p:grpSpPr>
        <p:pic>
          <p:nvPicPr>
            <p:cNvPr id="16424" name="Picture 1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" y="1797"/>
              <a:ext cx="1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5" name="Freeform 158"/>
            <p:cNvSpPr>
              <a:spLocks/>
            </p:cNvSpPr>
            <p:nvPr/>
          </p:nvSpPr>
          <p:spPr bwMode="auto">
            <a:xfrm>
              <a:off x="1036" y="1797"/>
              <a:ext cx="143" cy="64"/>
            </a:xfrm>
            <a:custGeom>
              <a:avLst/>
              <a:gdLst>
                <a:gd name="T0" fmla="*/ 143 w 143"/>
                <a:gd name="T1" fmla="*/ 0 h 64"/>
                <a:gd name="T2" fmla="*/ 143 w 143"/>
                <a:gd name="T3" fmla="*/ 16 h 64"/>
                <a:gd name="T4" fmla="*/ 143 w 143"/>
                <a:gd name="T5" fmla="*/ 48 h 64"/>
                <a:gd name="T6" fmla="*/ 143 w 143"/>
                <a:gd name="T7" fmla="*/ 64 h 64"/>
                <a:gd name="T8" fmla="*/ 0 w 143"/>
                <a:gd name="T9" fmla="*/ 32 h 64"/>
                <a:gd name="T10" fmla="*/ 143 w 143"/>
                <a:gd name="T11" fmla="*/ 0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64"/>
                <a:gd name="T20" fmla="*/ 143 w 143"/>
                <a:gd name="T21" fmla="*/ 64 h 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64">
                  <a:moveTo>
                    <a:pt x="143" y="0"/>
                  </a:moveTo>
                  <a:lnTo>
                    <a:pt x="143" y="16"/>
                  </a:lnTo>
                  <a:lnTo>
                    <a:pt x="143" y="48"/>
                  </a:lnTo>
                  <a:lnTo>
                    <a:pt x="143" y="64"/>
                  </a:lnTo>
                  <a:lnTo>
                    <a:pt x="0" y="3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226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26" name="Line 159"/>
            <p:cNvSpPr>
              <a:spLocks noChangeShapeType="1"/>
            </p:cNvSpPr>
            <p:nvPr/>
          </p:nvSpPr>
          <p:spPr bwMode="auto">
            <a:xfrm flipH="1">
              <a:off x="1147" y="1829"/>
              <a:ext cx="64" cy="1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6420" name="Group 164"/>
          <p:cNvGrpSpPr>
            <a:grpSpLocks/>
          </p:cNvGrpSpPr>
          <p:nvPr/>
        </p:nvGrpSpPr>
        <p:grpSpPr bwMode="auto">
          <a:xfrm>
            <a:off x="2049463" y="3055938"/>
            <a:ext cx="127000" cy="303212"/>
            <a:chOff x="1291" y="1925"/>
            <a:chExt cx="80" cy="191"/>
          </a:xfrm>
        </p:grpSpPr>
        <p:pic>
          <p:nvPicPr>
            <p:cNvPr id="16421" name="Picture 16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" y="1956"/>
              <a:ext cx="8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2" name="Freeform 162"/>
            <p:cNvSpPr>
              <a:spLocks/>
            </p:cNvSpPr>
            <p:nvPr/>
          </p:nvSpPr>
          <p:spPr bwMode="auto">
            <a:xfrm>
              <a:off x="1291" y="1956"/>
              <a:ext cx="80" cy="160"/>
            </a:xfrm>
            <a:custGeom>
              <a:avLst/>
              <a:gdLst>
                <a:gd name="T0" fmla="*/ 0 w 80"/>
                <a:gd name="T1" fmla="*/ 0 h 160"/>
                <a:gd name="T2" fmla="*/ 16 w 80"/>
                <a:gd name="T3" fmla="*/ 0 h 160"/>
                <a:gd name="T4" fmla="*/ 64 w 80"/>
                <a:gd name="T5" fmla="*/ 0 h 160"/>
                <a:gd name="T6" fmla="*/ 80 w 80"/>
                <a:gd name="T7" fmla="*/ 0 h 160"/>
                <a:gd name="T8" fmla="*/ 32 w 80"/>
                <a:gd name="T9" fmla="*/ 160 h 160"/>
                <a:gd name="T10" fmla="*/ 0 w 80"/>
                <a:gd name="T11" fmla="*/ 0 h 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160"/>
                <a:gd name="T20" fmla="*/ 80 w 80"/>
                <a:gd name="T21" fmla="*/ 160 h 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160">
                  <a:moveTo>
                    <a:pt x="0" y="0"/>
                  </a:moveTo>
                  <a:lnTo>
                    <a:pt x="16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32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23" name="Line 163"/>
            <p:cNvSpPr>
              <a:spLocks noChangeShapeType="1"/>
            </p:cNvSpPr>
            <p:nvPr/>
          </p:nvSpPr>
          <p:spPr bwMode="auto">
            <a:xfrm>
              <a:off x="1323" y="1925"/>
              <a:ext cx="1" cy="63"/>
            </a:xfrm>
            <a:prstGeom prst="line">
              <a:avLst/>
            </a:prstGeom>
            <a:noFill/>
            <a:ln w="25400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5CFE36E-B698-4E58-9485-38B5A0F086F4}" type="slidenum">
              <a:rPr lang="en-US" altLang="fa-IR" sz="1300" b="0" smtClean="0">
                <a:latin typeface="Arial" panose="020B0604020202020204" pitchFamily="34" charset="0"/>
              </a:rPr>
              <a:pPr/>
              <a:t>9</a:t>
            </a:fld>
            <a:endParaRPr lang="en-US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2-Variable Map -- Example 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1219200"/>
            <a:ext cx="5400676" cy="4648200"/>
          </a:xfrm>
        </p:spPr>
        <p:txBody>
          <a:bodyPr/>
          <a:lstStyle/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000" dirty="0" smtClean="0"/>
              <a:t>f(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err="1" smtClean="0"/>
              <a:t>,x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/>
              <a:t>) =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err="1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+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err="1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/>
              <a:t> +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 </a:t>
            </a:r>
            <a:br>
              <a:rPr lang="en-US" altLang="fa-IR" sz="2000" dirty="0" smtClean="0"/>
            </a:br>
            <a:r>
              <a:rPr lang="en-US" altLang="fa-IR" sz="2000" dirty="0" smtClean="0"/>
              <a:t>	      = </a:t>
            </a:r>
            <a:r>
              <a:rPr lang="en-US" altLang="fa-IR" sz="2000" dirty="0" err="1" smtClean="0"/>
              <a:t>m</a:t>
            </a:r>
            <a:r>
              <a:rPr lang="en-US" altLang="fa-IR" sz="2000" baseline="-25000" dirty="0" err="1" smtClean="0"/>
              <a:t>0</a:t>
            </a:r>
            <a:r>
              <a:rPr lang="en-US" altLang="fa-IR" sz="2000" dirty="0" smtClean="0"/>
              <a:t> + </a:t>
            </a:r>
            <a:r>
              <a:rPr lang="en-US" altLang="fa-IR" sz="2000" dirty="0" err="1" smtClean="0"/>
              <a:t>m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smtClean="0"/>
              <a:t> + </a:t>
            </a:r>
            <a:r>
              <a:rPr lang="en-US" altLang="fa-IR" sz="2000" dirty="0" err="1" smtClean="0"/>
              <a:t>m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/>
              <a:t/>
            </a:r>
            <a:br>
              <a:rPr lang="en-US" altLang="fa-IR" sz="2000" dirty="0" smtClean="0"/>
            </a:br>
            <a:r>
              <a:rPr lang="en-US" altLang="fa-IR" sz="2000" dirty="0" smtClean="0"/>
              <a:t>  </a:t>
            </a:r>
          </a:p>
          <a:p>
            <a:pPr marL="742950" lvl="1" indent="-285750" algn="l" rtl="0" eaLnBrk="1" hangingPunct="1">
              <a:lnSpc>
                <a:spcPct val="80000"/>
              </a:lnSpc>
            </a:pPr>
            <a:endParaRPr lang="en-US" altLang="fa-IR" sz="2000" baseline="-25000" dirty="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000" dirty="0" smtClean="0"/>
              <a:t>Grouping (</a:t>
            </a:r>
            <a:r>
              <a:rPr lang="en-US" altLang="fa-IR" sz="2000" dirty="0" err="1" smtClean="0"/>
              <a:t>ORing</a:t>
            </a:r>
            <a:r>
              <a:rPr lang="en-US" altLang="fa-IR" sz="2000" dirty="0" smtClean="0"/>
              <a:t>) of 1s allows simplification</a:t>
            </a:r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000" dirty="0" smtClean="0"/>
              <a:t>What (simpler) function is represented by each dashed rectangle?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fa-IR" sz="2000" dirty="0" err="1" smtClean="0"/>
              <a:t>m</a:t>
            </a:r>
            <a:r>
              <a:rPr lang="en-US" altLang="fa-IR" sz="2000" baseline="-25000" dirty="0" err="1" smtClean="0"/>
              <a:t>0</a:t>
            </a:r>
            <a:r>
              <a:rPr lang="en-US" altLang="fa-IR" sz="2000" dirty="0" smtClean="0"/>
              <a:t> + </a:t>
            </a:r>
            <a:r>
              <a:rPr lang="en-US" altLang="fa-IR" sz="2000" dirty="0" err="1" smtClean="0"/>
              <a:t>m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smtClean="0"/>
              <a:t> =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err="1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+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err="1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/>
              <a:t> = </a:t>
            </a:r>
          </a:p>
          <a:p>
            <a:pPr marL="1143000" lvl="2" indent="-228600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2000" dirty="0" smtClean="0"/>
              <a:t>	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(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+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/>
              <a:t> ) =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 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fa-IR" sz="2000" dirty="0" err="1" smtClean="0"/>
              <a:t>m</a:t>
            </a:r>
            <a:r>
              <a:rPr lang="en-US" altLang="fa-IR" sz="2000" baseline="-25000" dirty="0" err="1" smtClean="0"/>
              <a:t>0</a:t>
            </a:r>
            <a:r>
              <a:rPr lang="en-US" altLang="fa-IR" sz="2000" dirty="0" smtClean="0"/>
              <a:t> + </a:t>
            </a:r>
            <a:r>
              <a:rPr lang="en-US" altLang="fa-IR" sz="2000" dirty="0" err="1" smtClean="0"/>
              <a:t>m</a:t>
            </a:r>
            <a:r>
              <a:rPr lang="en-US" altLang="fa-IR" sz="2000" baseline="-25000" dirty="0" err="1" smtClean="0"/>
              <a:t>2</a:t>
            </a:r>
            <a:r>
              <a:rPr lang="en-US" altLang="fa-IR" sz="2000" baseline="-25000" dirty="0" smtClean="0"/>
              <a:t> </a:t>
            </a:r>
            <a:r>
              <a:rPr lang="en-US" altLang="fa-IR" sz="2000" dirty="0" smtClean="0"/>
              <a:t>=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err="1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+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 = </a:t>
            </a:r>
          </a:p>
          <a:p>
            <a:pPr marL="1143000" lvl="2" indent="-228600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2000" dirty="0" smtClean="0"/>
              <a:t>	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(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+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1</a:t>
            </a:r>
            <a:r>
              <a:rPr lang="en-US" altLang="fa-IR" sz="2000" dirty="0" smtClean="0"/>
              <a:t> ) = </a:t>
            </a:r>
            <a:r>
              <a:rPr lang="en-US" altLang="fa-IR" sz="2000" dirty="0" err="1" smtClean="0"/>
              <a:t>x</a:t>
            </a:r>
            <a:r>
              <a:rPr lang="en-US" altLang="fa-IR" sz="2000" baseline="-25000" dirty="0" err="1" smtClean="0"/>
              <a:t>2</a:t>
            </a:r>
            <a:r>
              <a:rPr lang="en-US" altLang="fa-IR" sz="2000" dirty="0" smtClean="0">
                <a:latin typeface="Comic Sans MS" panose="030F0702030302020204" pitchFamily="66" charset="0"/>
              </a:rPr>
              <a:t>’</a:t>
            </a:r>
            <a:r>
              <a:rPr lang="en-US" altLang="fa-IR" sz="2000" dirty="0" smtClean="0"/>
              <a:t> 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endParaRPr lang="en-US" altLang="fa-IR" sz="2000" baseline="-25000" dirty="0" smtClean="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 dirty="0" smtClean="0"/>
              <a:t>Note: </a:t>
            </a:r>
            <a:r>
              <a:rPr lang="en-US" altLang="fa-IR" sz="2800" dirty="0" err="1" smtClean="0"/>
              <a:t>m</a:t>
            </a:r>
            <a:r>
              <a:rPr lang="en-US" altLang="fa-IR" sz="2800" baseline="-25000" dirty="0" err="1" smtClean="0"/>
              <a:t>0</a:t>
            </a:r>
            <a:r>
              <a:rPr lang="en-US" altLang="fa-IR" sz="2800" dirty="0" smtClean="0"/>
              <a:t> covered twice</a:t>
            </a:r>
          </a:p>
        </p:txBody>
      </p:sp>
      <p:graphicFrame>
        <p:nvGraphicFramePr>
          <p:cNvPr id="1197099" name="Group 43"/>
          <p:cNvGraphicFramePr>
            <a:graphicFrameLocks noGrp="1"/>
          </p:cNvGraphicFramePr>
          <p:nvPr/>
        </p:nvGraphicFramePr>
        <p:xfrm>
          <a:off x="5410200" y="1844675"/>
          <a:ext cx="2743200" cy="4041775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98489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x</a:t>
                      </a:r>
                      <a:r>
                        <a:rPr kumimoji="0" lang="en-US" sz="36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2</a:t>
                      </a:r>
                      <a:endParaRPr kumimoji="0" lang="en-US" sz="3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64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  <a:endParaRPr kumimoji="0" lang="en-US" sz="4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  <a:endParaRPr kumimoji="0" lang="en-US" sz="4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4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  <a:endParaRPr kumimoji="0" lang="en-US" sz="4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  <a:endParaRPr kumimoji="0" lang="en-US" sz="4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454" name="Text Box 32"/>
          <p:cNvSpPr txBox="1">
            <a:spLocks noChangeArrowheads="1"/>
          </p:cNvSpPr>
          <p:nvPr/>
        </p:nvSpPr>
        <p:spPr bwMode="auto">
          <a:xfrm>
            <a:off x="5795963" y="2060575"/>
            <a:ext cx="6080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3600">
                <a:latin typeface="Arial" panose="020B0604020202020204" pitchFamily="34" charset="0"/>
              </a:rPr>
              <a:t>x</a:t>
            </a:r>
            <a:r>
              <a:rPr lang="en-US" altLang="fa-IR" sz="3600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55" name="Text Box 33"/>
          <p:cNvSpPr txBox="1">
            <a:spLocks noChangeArrowheads="1"/>
          </p:cNvSpPr>
          <p:nvPr/>
        </p:nvSpPr>
        <p:spPr bwMode="auto">
          <a:xfrm>
            <a:off x="6096000" y="3336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/>
              <a:t>0</a:t>
            </a:r>
          </a:p>
        </p:txBody>
      </p:sp>
      <p:sp>
        <p:nvSpPr>
          <p:cNvPr id="18456" name="Text Box 34"/>
          <p:cNvSpPr txBox="1">
            <a:spLocks noChangeArrowheads="1"/>
          </p:cNvSpPr>
          <p:nvPr/>
        </p:nvSpPr>
        <p:spPr bwMode="auto">
          <a:xfrm>
            <a:off x="7086600" y="3336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/>
              <a:t>2</a:t>
            </a:r>
          </a:p>
        </p:txBody>
      </p:sp>
      <p:sp>
        <p:nvSpPr>
          <p:cNvPr id="18457" name="Text Box 35"/>
          <p:cNvSpPr txBox="1">
            <a:spLocks noChangeArrowheads="1"/>
          </p:cNvSpPr>
          <p:nvPr/>
        </p:nvSpPr>
        <p:spPr bwMode="auto">
          <a:xfrm>
            <a:off x="6089650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/>
              <a:t>1</a:t>
            </a:r>
          </a:p>
        </p:txBody>
      </p:sp>
      <p:sp>
        <p:nvSpPr>
          <p:cNvPr id="18458" name="Text Box 36"/>
          <p:cNvSpPr txBox="1">
            <a:spLocks noChangeArrowheads="1"/>
          </p:cNvSpPr>
          <p:nvPr/>
        </p:nvSpPr>
        <p:spPr bwMode="auto">
          <a:xfrm>
            <a:off x="7086600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/>
              <a:t>3</a:t>
            </a:r>
          </a:p>
        </p:txBody>
      </p:sp>
      <p:sp>
        <p:nvSpPr>
          <p:cNvPr id="18459" name="Rectangle 37"/>
          <p:cNvSpPr>
            <a:spLocks noChangeArrowheads="1"/>
          </p:cNvSpPr>
          <p:nvPr/>
        </p:nvSpPr>
        <p:spPr bwMode="auto">
          <a:xfrm>
            <a:off x="6516688" y="3860800"/>
            <a:ext cx="533400" cy="18732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60" name="Rectangle 38"/>
          <p:cNvSpPr>
            <a:spLocks noChangeArrowheads="1"/>
          </p:cNvSpPr>
          <p:nvPr/>
        </p:nvSpPr>
        <p:spPr bwMode="auto">
          <a:xfrm>
            <a:off x="6400800" y="3962400"/>
            <a:ext cx="1676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9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9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9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97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59" grpId="0" build="p"/>
      <p:bldP spid="18459" grpId="0" animBg="1"/>
      <p:bldP spid="18460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59387</TotalTime>
  <Words>3436</Words>
  <Application>Microsoft Office PowerPoint</Application>
  <PresentationFormat>On-screen Show (4:3)</PresentationFormat>
  <Paragraphs>1959</Paragraphs>
  <Slides>67</Slides>
  <Notes>67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Comic Sans MS</vt:lpstr>
      <vt:lpstr>Geneva</vt:lpstr>
      <vt:lpstr>굴림</vt:lpstr>
      <vt:lpstr>Nazanin</vt:lpstr>
      <vt:lpstr>Symbol</vt:lpstr>
      <vt:lpstr>Times New Roman</vt:lpstr>
      <vt:lpstr>Titr</vt:lpstr>
      <vt:lpstr>Wingdings</vt:lpstr>
      <vt:lpstr>Zar</vt:lpstr>
      <vt:lpstr>1_presentation_template</vt:lpstr>
      <vt:lpstr>بهينه سازي با نقشة کارنو</vt:lpstr>
      <vt:lpstr>Karnaugh Map</vt:lpstr>
      <vt:lpstr>Karnaugh Map</vt:lpstr>
      <vt:lpstr>Karnaugh Map</vt:lpstr>
      <vt:lpstr>Karnaugh Map</vt:lpstr>
      <vt:lpstr>Two-Variable Map</vt:lpstr>
      <vt:lpstr>Two-Variable Map</vt:lpstr>
      <vt:lpstr>Karnaugh Map</vt:lpstr>
      <vt:lpstr>2-Variable Map -- Example </vt:lpstr>
      <vt:lpstr>Minimization as SOP using K-map</vt:lpstr>
      <vt:lpstr>Minimization as SOP </vt:lpstr>
      <vt:lpstr>Minimization as SOP</vt:lpstr>
      <vt:lpstr>More Examples</vt:lpstr>
      <vt:lpstr>More Examples</vt:lpstr>
      <vt:lpstr>Simplification</vt:lpstr>
      <vt:lpstr>Simplification</vt:lpstr>
      <vt:lpstr>4-Variable Map</vt:lpstr>
      <vt:lpstr>Four-variable Map Simplification</vt:lpstr>
      <vt:lpstr>4-Variable Map</vt:lpstr>
      <vt:lpstr>4-Variable Map</vt:lpstr>
      <vt:lpstr>Simplify for POS</vt:lpstr>
      <vt:lpstr>Simplify for POS</vt:lpstr>
      <vt:lpstr>Don’t Cares</vt:lpstr>
      <vt:lpstr>Don’t Cares</vt:lpstr>
      <vt:lpstr>Example: Comparator</vt:lpstr>
      <vt:lpstr>Comparator K-Maps</vt:lpstr>
      <vt:lpstr>Example:  Two Bit Adder</vt:lpstr>
      <vt:lpstr>Adder K-Maps</vt:lpstr>
      <vt:lpstr>Adder K-Maps</vt:lpstr>
      <vt:lpstr>Implementations of Y</vt:lpstr>
      <vt:lpstr>XOR</vt:lpstr>
      <vt:lpstr>Example: BCD Incrementer</vt:lpstr>
      <vt:lpstr>Example: BCD Incrementer</vt:lpstr>
      <vt:lpstr>Example: BCD Incrementer</vt:lpstr>
      <vt:lpstr>Order Dependency</vt:lpstr>
      <vt:lpstr>Definition of Terms</vt:lpstr>
      <vt:lpstr>Implicant, PI and EPI</vt:lpstr>
      <vt:lpstr>Implicant, PI and EPI</vt:lpstr>
      <vt:lpstr>Implicant, PI and EPI</vt:lpstr>
      <vt:lpstr>More Examples</vt:lpstr>
      <vt:lpstr>Example</vt:lpstr>
      <vt:lpstr>Example: Continued</vt:lpstr>
      <vt:lpstr>5-Variable K-Map</vt:lpstr>
      <vt:lpstr>5-Variable K-Map</vt:lpstr>
      <vt:lpstr>5-Variable K-Map</vt:lpstr>
      <vt:lpstr>5-Variable K-Map</vt:lpstr>
      <vt:lpstr>6-Variable K-Map</vt:lpstr>
      <vt:lpstr>7-Variable K-Map</vt:lpstr>
      <vt:lpstr>8-Variable K-Map</vt:lpstr>
      <vt:lpstr>Implementing by Nands only</vt:lpstr>
      <vt:lpstr>New Symbols for AND/OR</vt:lpstr>
      <vt:lpstr>New Symbols for NOT</vt:lpstr>
      <vt:lpstr>NAND-Only Implementation</vt:lpstr>
      <vt:lpstr>Another Example</vt:lpstr>
      <vt:lpstr>NOR-Only Implementation</vt:lpstr>
      <vt:lpstr>NAND-Only Implementation</vt:lpstr>
      <vt:lpstr>NAND-Only Implementation</vt:lpstr>
      <vt:lpstr>NAND-Only Implementation</vt:lpstr>
      <vt:lpstr>NAND-Only Implementation</vt:lpstr>
      <vt:lpstr>NAND-Only Implementation</vt:lpstr>
      <vt:lpstr>NAND-Only Implementation</vt:lpstr>
      <vt:lpstr>NOR-Only Implementation</vt:lpstr>
      <vt:lpstr>Analysis of NAND Circuits</vt:lpstr>
      <vt:lpstr>Analysis of NAND Circuits</vt:lpstr>
      <vt:lpstr>Analysis of NAND Circuits</vt:lpstr>
      <vt:lpstr>Analysis of NAND/NOR Circuits</vt:lpstr>
      <vt:lpstr>Analysis of NAND/NOR Circuits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319</cp:revision>
  <dcterms:created xsi:type="dcterms:W3CDTF">1601-01-01T00:00:00Z</dcterms:created>
  <dcterms:modified xsi:type="dcterms:W3CDTF">2024-09-29T05:43:02Z</dcterms:modified>
</cp:coreProperties>
</file>