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6" r:id="rId4"/>
    <p:sldId id="277" r:id="rId5"/>
    <p:sldId id="259" r:id="rId6"/>
    <p:sldId id="261" r:id="rId7"/>
    <p:sldId id="27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2160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134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fa-IR"/>
          </a:p>
        </p:txBody>
      </p:sp>
      <p:sp>
        <p:nvSpPr>
          <p:cNvPr id="134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134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35DD052-C9EC-4DB5-9A5C-BFA7448F8C97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9667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fa-I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BFF6AE3-FB06-4834-9D2D-478D390A327B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70706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E147C-DB43-413D-A28F-3CB40320CE1C}" type="slidenum">
              <a:rPr lang="en-US" altLang="fa-IR"/>
              <a:pPr/>
              <a:t>1</a:t>
            </a:fld>
            <a:endParaRPr lang="en-US" altLang="fa-I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51172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D1EB7-3BD7-4BAD-BCD1-76752D31D195}" type="slidenum">
              <a:rPr lang="en-US" altLang="fa-IR"/>
              <a:pPr/>
              <a:t>2</a:t>
            </a:fld>
            <a:endParaRPr lang="en-US" altLang="fa-IR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24344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8C235-800A-4831-9A8F-B7E98988C82F}" type="slidenum">
              <a:rPr lang="en-US" altLang="fa-IR"/>
              <a:pPr/>
              <a:t>3</a:t>
            </a:fld>
            <a:endParaRPr lang="en-US" altLang="fa-IR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99869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B85FA-A522-421D-A659-3281A4F57852}" type="slidenum">
              <a:rPr lang="en-US" altLang="fa-IR"/>
              <a:pPr/>
              <a:t>4</a:t>
            </a:fld>
            <a:endParaRPr lang="en-US" altLang="fa-IR"/>
          </a:p>
        </p:txBody>
      </p:sp>
      <p:sp>
        <p:nvSpPr>
          <p:cNvPr id="13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78295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9E438-0057-47A5-A8F7-706908E5580A}" type="slidenum">
              <a:rPr lang="en-US" altLang="fa-IR"/>
              <a:pPr/>
              <a:t>5</a:t>
            </a:fld>
            <a:endParaRPr lang="en-US" altLang="fa-IR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36842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3C030-DCC2-4FFA-971E-67DBB74F63A5}" type="slidenum">
              <a:rPr lang="en-US" altLang="fa-IR"/>
              <a:pPr/>
              <a:t>6</a:t>
            </a:fld>
            <a:endParaRPr lang="en-US" altLang="fa-IR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07308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3C030-DCC2-4FFA-971E-67DBB74F63A5}" type="slidenum">
              <a:rPr lang="en-US" altLang="fa-IR"/>
              <a:pPr/>
              <a:t>7</a:t>
            </a:fld>
            <a:endParaRPr lang="en-US" altLang="fa-IR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9063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36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4939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511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083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655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/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/>
          <a:p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/>
          <a:lstStyle>
            <a:lvl1pPr>
              <a:defRPr/>
            </a:lvl1pPr>
          </a:lstStyle>
          <a:p>
            <a:pPr lvl="0"/>
            <a:r>
              <a:rPr lang="en-US" altLang="fa-IR" noProof="0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fa-I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F0EA2B-27DD-4422-95BC-908D89F9B855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1523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50A700-EC2D-489E-AA55-A9A5DC742773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983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</p:spPr>
        <p:txBody>
          <a:bodyPr/>
          <a:lstStyle>
            <a:lvl1pPr>
              <a:defRPr/>
            </a:lvl1pPr>
          </a:lstStyle>
          <a:p>
            <a:fld id="{C69BB859-16E8-4F22-8F0E-28AD86E24987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634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5C9000-8393-476D-B4F3-BC1024579BB3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104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6C76D4-E3CF-4A3B-9792-F894D69A381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311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4972BE-C201-4BC5-9EDB-B6A2E3B95697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510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DAA7E-7DAA-48F7-8068-C078E7DE5E17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3294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E2DFC0-E2F2-4E33-BE76-886029F239F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284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CFAC1F-06CF-4302-B0F8-44010336A6AA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741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285032-F9F9-4D8B-8B71-0D5BBB3EF709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8584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62C86-AD01-4710-B7FF-E677C2686F61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058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36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4939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511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083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655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/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defTabSz="820738" eaLnBrk="0" hangingPunct="0">
              <a:defRPr sz="1300" b="0">
                <a:latin typeface="+mn-lt"/>
              </a:defRPr>
            </a:lvl1pPr>
          </a:lstStyle>
          <a:p>
            <a:fld id="{C0DBAD24-61BD-4A3C-BC2D-577D8B741C8D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lvl1pPr algn="ctr" defTabSz="1019175" rtl="0" fontAlgn="base">
        <a:spcBef>
          <a:spcPct val="0"/>
        </a:spcBef>
        <a:spcAft>
          <a:spcPct val="0"/>
        </a:spcAft>
        <a:defRPr sz="4000" b="1" kern="1200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2pPr>
      <a:lvl3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3pPr>
      <a:lvl4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4pPr>
      <a:lvl5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4000" b="1" kern="1200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 kern="1200">
          <a:solidFill>
            <a:srgbClr val="0000FF"/>
          </a:solidFill>
          <a:latin typeface="+mn-lt"/>
          <a:ea typeface="+mn-ea"/>
          <a:cs typeface="+mn-cs"/>
        </a:defRPr>
      </a:lvl2pPr>
      <a:lvl3pPr marL="1422400" indent="-3937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87538" indent="-350838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3938" indent="-2921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US" altLang="fa-IR" sz="4300"/>
              <a:t>Delays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1594A-1356-4992-A67B-E124B903B617}" type="slidenum">
              <a:rPr lang="en-US" altLang="fa-IR"/>
              <a:pPr/>
              <a:t>2</a:t>
            </a:fld>
            <a:endParaRPr lang="en-US" altLang="fa-IR"/>
          </a:p>
        </p:txBody>
      </p:sp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شکل موج ها</a:t>
            </a:r>
            <a:endParaRPr lang="en-US" altLang="fa-IR" sz="3600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4648200"/>
          </a:xfrm>
        </p:spPr>
        <p:txBody>
          <a:bodyPr/>
          <a:lstStyle/>
          <a:p>
            <a:pPr marL="1066800" lvl="1" indent="-609600"/>
            <a:r>
              <a:rPr lang="fa-IR" altLang="fa-IR"/>
              <a:t>تا به حال تاخير گيت ها در نظر گرفته نمي شدند:</a:t>
            </a:r>
          </a:p>
          <a:p>
            <a:pPr marL="1562100" lvl="2" indent="-533400"/>
            <a:r>
              <a:rPr lang="fa-IR" altLang="fa-IR"/>
              <a:t>تاخير صفر: غير واقعي</a:t>
            </a:r>
          </a:p>
          <a:p>
            <a:pPr marL="1562100" lvl="2" indent="-533400"/>
            <a:r>
              <a:rPr lang="fa-IR" altLang="fa-IR"/>
              <a:t>يا  علاقه به دانستن رفتار حالت پايدار</a:t>
            </a:r>
          </a:p>
          <a:p>
            <a:pPr marL="1917700" lvl="3" indent="-381000"/>
            <a:r>
              <a:rPr lang="fa-IR" altLang="fa-IR"/>
              <a:t>فرض: ورودي ها براي مدت طولاني (نسبت به تاخيرالمان هاي مدار) پايدار بوده اند.</a:t>
            </a:r>
          </a:p>
          <a:p>
            <a:pPr marL="1562100" lvl="2" indent="-533400"/>
            <a:endParaRPr lang="fa-IR" altLang="fa-IR"/>
          </a:p>
          <a:p>
            <a:pPr marL="1562100" lvl="2" indent="-533400"/>
            <a:endParaRPr lang="en-US" altLang="fa-IR"/>
          </a:p>
        </p:txBody>
      </p:sp>
      <p:grpSp>
        <p:nvGrpSpPr>
          <p:cNvPr id="1184983" name="Group 215"/>
          <p:cNvGrpSpPr>
            <a:grpSpLocks/>
          </p:cNvGrpSpPr>
          <p:nvPr/>
        </p:nvGrpSpPr>
        <p:grpSpPr bwMode="auto">
          <a:xfrm>
            <a:off x="2411413" y="2887663"/>
            <a:ext cx="3475037" cy="3494087"/>
            <a:chOff x="144" y="576"/>
            <a:chExt cx="2542" cy="2496"/>
          </a:xfrm>
        </p:grpSpPr>
        <p:sp>
          <p:nvSpPr>
            <p:cNvPr id="1184984" name="Line 216"/>
            <p:cNvSpPr>
              <a:spLocks noChangeShapeType="1"/>
            </p:cNvSpPr>
            <p:nvPr/>
          </p:nvSpPr>
          <p:spPr bwMode="auto">
            <a:xfrm>
              <a:off x="768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5" name="Line 217"/>
            <p:cNvSpPr>
              <a:spLocks noChangeShapeType="1"/>
            </p:cNvSpPr>
            <p:nvPr/>
          </p:nvSpPr>
          <p:spPr bwMode="auto">
            <a:xfrm>
              <a:off x="1056" y="12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6" name="Line 218"/>
            <p:cNvSpPr>
              <a:spLocks noChangeShapeType="1"/>
            </p:cNvSpPr>
            <p:nvPr/>
          </p:nvSpPr>
          <p:spPr bwMode="auto">
            <a:xfrm>
              <a:off x="1344" y="12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7" name="Line 219"/>
            <p:cNvSpPr>
              <a:spLocks noChangeShapeType="1"/>
            </p:cNvSpPr>
            <p:nvPr/>
          </p:nvSpPr>
          <p:spPr bwMode="auto">
            <a:xfrm>
              <a:off x="1632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8" name="Line 220"/>
            <p:cNvSpPr>
              <a:spLocks noChangeShapeType="1"/>
            </p:cNvSpPr>
            <p:nvPr/>
          </p:nvSpPr>
          <p:spPr bwMode="auto">
            <a:xfrm>
              <a:off x="1920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89" name="Line 221"/>
            <p:cNvSpPr>
              <a:spLocks noChangeShapeType="1"/>
            </p:cNvSpPr>
            <p:nvPr/>
          </p:nvSpPr>
          <p:spPr bwMode="auto">
            <a:xfrm>
              <a:off x="2208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0" name="Line 222"/>
            <p:cNvSpPr>
              <a:spLocks noChangeShapeType="1"/>
            </p:cNvSpPr>
            <p:nvPr/>
          </p:nvSpPr>
          <p:spPr bwMode="auto">
            <a:xfrm flipV="1">
              <a:off x="163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1" name="Line 223"/>
            <p:cNvSpPr>
              <a:spLocks noChangeShapeType="1"/>
            </p:cNvSpPr>
            <p:nvPr/>
          </p:nvSpPr>
          <p:spPr bwMode="auto">
            <a:xfrm flipV="1">
              <a:off x="105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2" name="Line 224"/>
            <p:cNvSpPr>
              <a:spLocks noChangeShapeType="1"/>
            </p:cNvSpPr>
            <p:nvPr/>
          </p:nvSpPr>
          <p:spPr bwMode="auto">
            <a:xfrm>
              <a:off x="1344" y="13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3" name="Line 225"/>
            <p:cNvSpPr>
              <a:spLocks noChangeShapeType="1"/>
            </p:cNvSpPr>
            <p:nvPr/>
          </p:nvSpPr>
          <p:spPr bwMode="auto">
            <a:xfrm>
              <a:off x="1056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4" name="Line 226"/>
            <p:cNvSpPr>
              <a:spLocks noChangeShapeType="1"/>
            </p:cNvSpPr>
            <p:nvPr/>
          </p:nvSpPr>
          <p:spPr bwMode="auto">
            <a:xfrm>
              <a:off x="768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5" name="Line 227"/>
            <p:cNvSpPr>
              <a:spLocks noChangeShapeType="1"/>
            </p:cNvSpPr>
            <p:nvPr/>
          </p:nvSpPr>
          <p:spPr bwMode="auto">
            <a:xfrm>
              <a:off x="1632" y="13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6" name="Line 228"/>
            <p:cNvSpPr>
              <a:spLocks noChangeShapeType="1"/>
            </p:cNvSpPr>
            <p:nvPr/>
          </p:nvSpPr>
          <p:spPr bwMode="auto">
            <a:xfrm>
              <a:off x="1920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7" name="Line 229"/>
            <p:cNvSpPr>
              <a:spLocks noChangeShapeType="1"/>
            </p:cNvSpPr>
            <p:nvPr/>
          </p:nvSpPr>
          <p:spPr bwMode="auto">
            <a:xfrm>
              <a:off x="2208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8" name="Line 230"/>
            <p:cNvSpPr>
              <a:spLocks noChangeShapeType="1"/>
            </p:cNvSpPr>
            <p:nvPr/>
          </p:nvSpPr>
          <p:spPr bwMode="auto">
            <a:xfrm flipV="1">
              <a:off x="1344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4999" name="Line 231"/>
            <p:cNvSpPr>
              <a:spLocks noChangeShapeType="1"/>
            </p:cNvSpPr>
            <p:nvPr/>
          </p:nvSpPr>
          <p:spPr bwMode="auto">
            <a:xfrm flipV="1">
              <a:off x="1920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0" name="Line 232"/>
            <p:cNvSpPr>
              <a:spLocks noChangeShapeType="1"/>
            </p:cNvSpPr>
            <p:nvPr/>
          </p:nvSpPr>
          <p:spPr bwMode="auto">
            <a:xfrm>
              <a:off x="768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1" name="Line 233"/>
            <p:cNvSpPr>
              <a:spLocks noChangeShapeType="1"/>
            </p:cNvSpPr>
            <p:nvPr/>
          </p:nvSpPr>
          <p:spPr bwMode="auto">
            <a:xfrm>
              <a:off x="1056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2" name="Line 234"/>
            <p:cNvSpPr>
              <a:spLocks noChangeShapeType="1"/>
            </p:cNvSpPr>
            <p:nvPr/>
          </p:nvSpPr>
          <p:spPr bwMode="auto">
            <a:xfrm>
              <a:off x="1344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3" name="Line 235"/>
            <p:cNvSpPr>
              <a:spLocks noChangeShapeType="1"/>
            </p:cNvSpPr>
            <p:nvPr/>
          </p:nvSpPr>
          <p:spPr bwMode="auto">
            <a:xfrm>
              <a:off x="1632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4" name="Line 236"/>
            <p:cNvSpPr>
              <a:spLocks noChangeShapeType="1"/>
            </p:cNvSpPr>
            <p:nvPr/>
          </p:nvSpPr>
          <p:spPr bwMode="auto">
            <a:xfrm>
              <a:off x="1920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5" name="Line 237"/>
            <p:cNvSpPr>
              <a:spLocks noChangeShapeType="1"/>
            </p:cNvSpPr>
            <p:nvPr/>
          </p:nvSpPr>
          <p:spPr bwMode="auto">
            <a:xfrm>
              <a:off x="2208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6" name="Line 238"/>
            <p:cNvSpPr>
              <a:spLocks noChangeShapeType="1"/>
            </p:cNvSpPr>
            <p:nvPr/>
          </p:nvSpPr>
          <p:spPr bwMode="auto">
            <a:xfrm>
              <a:off x="2496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7" name="Line 239"/>
            <p:cNvSpPr>
              <a:spLocks noChangeShapeType="1"/>
            </p:cNvSpPr>
            <p:nvPr/>
          </p:nvSpPr>
          <p:spPr bwMode="auto">
            <a:xfrm>
              <a:off x="768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8" name="Line 240"/>
            <p:cNvSpPr>
              <a:spLocks noChangeShapeType="1"/>
            </p:cNvSpPr>
            <p:nvPr/>
          </p:nvSpPr>
          <p:spPr bwMode="auto">
            <a:xfrm>
              <a:off x="1056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09" name="Line 241"/>
            <p:cNvSpPr>
              <a:spLocks noChangeShapeType="1"/>
            </p:cNvSpPr>
            <p:nvPr/>
          </p:nvSpPr>
          <p:spPr bwMode="auto">
            <a:xfrm>
              <a:off x="1344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0" name="Line 242"/>
            <p:cNvSpPr>
              <a:spLocks noChangeShapeType="1"/>
            </p:cNvSpPr>
            <p:nvPr/>
          </p:nvSpPr>
          <p:spPr bwMode="auto">
            <a:xfrm>
              <a:off x="1632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1" name="Line 243"/>
            <p:cNvSpPr>
              <a:spLocks noChangeShapeType="1"/>
            </p:cNvSpPr>
            <p:nvPr/>
          </p:nvSpPr>
          <p:spPr bwMode="auto">
            <a:xfrm>
              <a:off x="192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2" name="Line 244"/>
            <p:cNvSpPr>
              <a:spLocks noChangeShapeType="1"/>
            </p:cNvSpPr>
            <p:nvPr/>
          </p:nvSpPr>
          <p:spPr bwMode="auto">
            <a:xfrm>
              <a:off x="2208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3" name="Line 245"/>
            <p:cNvSpPr>
              <a:spLocks noChangeShapeType="1"/>
            </p:cNvSpPr>
            <p:nvPr/>
          </p:nvSpPr>
          <p:spPr bwMode="auto">
            <a:xfrm flipV="1">
              <a:off x="1920" y="19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4" name="Line 246"/>
            <p:cNvSpPr>
              <a:spLocks noChangeShapeType="1"/>
            </p:cNvSpPr>
            <p:nvPr/>
          </p:nvSpPr>
          <p:spPr bwMode="auto">
            <a:xfrm flipV="1">
              <a:off x="1632" y="19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5" name="Line 247"/>
            <p:cNvSpPr>
              <a:spLocks noChangeShapeType="1"/>
            </p:cNvSpPr>
            <p:nvPr/>
          </p:nvSpPr>
          <p:spPr bwMode="auto">
            <a:xfrm>
              <a:off x="768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6" name="Line 248"/>
            <p:cNvSpPr>
              <a:spLocks noChangeShapeType="1"/>
            </p:cNvSpPr>
            <p:nvPr/>
          </p:nvSpPr>
          <p:spPr bwMode="auto">
            <a:xfrm>
              <a:off x="1056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7" name="Line 249"/>
            <p:cNvSpPr>
              <a:spLocks noChangeShapeType="1"/>
            </p:cNvSpPr>
            <p:nvPr/>
          </p:nvSpPr>
          <p:spPr bwMode="auto">
            <a:xfrm>
              <a:off x="1344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8" name="Line 250"/>
            <p:cNvSpPr>
              <a:spLocks noChangeShapeType="1"/>
            </p:cNvSpPr>
            <p:nvPr/>
          </p:nvSpPr>
          <p:spPr bwMode="auto">
            <a:xfrm>
              <a:off x="1632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19" name="Line 251"/>
            <p:cNvSpPr>
              <a:spLocks noChangeShapeType="1"/>
            </p:cNvSpPr>
            <p:nvPr/>
          </p:nvSpPr>
          <p:spPr bwMode="auto">
            <a:xfrm>
              <a:off x="1920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0" name="Line 252"/>
            <p:cNvSpPr>
              <a:spLocks noChangeShapeType="1"/>
            </p:cNvSpPr>
            <p:nvPr/>
          </p:nvSpPr>
          <p:spPr bwMode="auto">
            <a:xfrm>
              <a:off x="2208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1" name="Line 253"/>
            <p:cNvSpPr>
              <a:spLocks noChangeShapeType="1"/>
            </p:cNvSpPr>
            <p:nvPr/>
          </p:nvSpPr>
          <p:spPr bwMode="auto">
            <a:xfrm flipV="1">
              <a:off x="134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2" name="Line 254"/>
            <p:cNvSpPr>
              <a:spLocks noChangeShapeType="1"/>
            </p:cNvSpPr>
            <p:nvPr/>
          </p:nvSpPr>
          <p:spPr bwMode="auto">
            <a:xfrm flipV="1">
              <a:off x="1056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3" name="Line 255"/>
            <p:cNvSpPr>
              <a:spLocks noChangeShapeType="1"/>
            </p:cNvSpPr>
            <p:nvPr/>
          </p:nvSpPr>
          <p:spPr bwMode="auto">
            <a:xfrm>
              <a:off x="768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4" name="Line 256"/>
            <p:cNvSpPr>
              <a:spLocks noChangeShapeType="1"/>
            </p:cNvSpPr>
            <p:nvPr/>
          </p:nvSpPr>
          <p:spPr bwMode="auto">
            <a:xfrm>
              <a:off x="1056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5" name="Line 257"/>
            <p:cNvSpPr>
              <a:spLocks noChangeShapeType="1"/>
            </p:cNvSpPr>
            <p:nvPr/>
          </p:nvSpPr>
          <p:spPr bwMode="auto">
            <a:xfrm>
              <a:off x="134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6" name="Line 258"/>
            <p:cNvSpPr>
              <a:spLocks noChangeShapeType="1"/>
            </p:cNvSpPr>
            <p:nvPr/>
          </p:nvSpPr>
          <p:spPr bwMode="auto">
            <a:xfrm>
              <a:off x="1632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7" name="Line 259"/>
            <p:cNvSpPr>
              <a:spLocks noChangeShapeType="1"/>
            </p:cNvSpPr>
            <p:nvPr/>
          </p:nvSpPr>
          <p:spPr bwMode="auto">
            <a:xfrm>
              <a:off x="1920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8" name="Line 260"/>
            <p:cNvSpPr>
              <a:spLocks noChangeShapeType="1"/>
            </p:cNvSpPr>
            <p:nvPr/>
          </p:nvSpPr>
          <p:spPr bwMode="auto">
            <a:xfrm>
              <a:off x="2208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29" name="Line 261"/>
            <p:cNvSpPr>
              <a:spLocks noChangeShapeType="1"/>
            </p:cNvSpPr>
            <p:nvPr/>
          </p:nvSpPr>
          <p:spPr bwMode="auto">
            <a:xfrm flipV="1">
              <a:off x="105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30" name="Line 262"/>
            <p:cNvSpPr>
              <a:spLocks noChangeShapeType="1"/>
            </p:cNvSpPr>
            <p:nvPr/>
          </p:nvSpPr>
          <p:spPr bwMode="auto">
            <a:xfrm flipV="1">
              <a:off x="1632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5031" name="Text Box 263"/>
            <p:cNvSpPr txBox="1">
              <a:spLocks noChangeArrowheads="1"/>
            </p:cNvSpPr>
            <p:nvPr/>
          </p:nvSpPr>
          <p:spPr bwMode="auto">
            <a:xfrm>
              <a:off x="518" y="1042"/>
              <a:ext cx="27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1185032" name="Text Box 264"/>
            <p:cNvSpPr txBox="1">
              <a:spLocks noChangeArrowheads="1"/>
            </p:cNvSpPr>
            <p:nvPr/>
          </p:nvSpPr>
          <p:spPr bwMode="auto">
            <a:xfrm>
              <a:off x="528" y="1378"/>
              <a:ext cx="25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185033" name="Text Box 265"/>
            <p:cNvSpPr txBox="1">
              <a:spLocks noChangeArrowheads="1"/>
            </p:cNvSpPr>
            <p:nvPr/>
          </p:nvSpPr>
          <p:spPr bwMode="auto">
            <a:xfrm>
              <a:off x="144" y="1906"/>
              <a:ext cx="65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F=A</a:t>
              </a:r>
              <a:r>
                <a:rPr lang="en-US" altLang="fa-IR" sz="16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•</a:t>
              </a:r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185034" name="Text Box 266"/>
            <p:cNvSpPr txBox="1">
              <a:spLocks noChangeArrowheads="1"/>
            </p:cNvSpPr>
            <p:nvPr/>
          </p:nvSpPr>
          <p:spPr bwMode="auto">
            <a:xfrm>
              <a:off x="144" y="2290"/>
              <a:ext cx="68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G=A</a:t>
              </a:r>
              <a:r>
                <a:rPr lang="en-US" altLang="fa-IR" sz="16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+</a:t>
              </a:r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1185035" name="Text Box 267"/>
            <p:cNvSpPr txBox="1">
              <a:spLocks noChangeArrowheads="1"/>
            </p:cNvSpPr>
            <p:nvPr/>
          </p:nvSpPr>
          <p:spPr bwMode="auto">
            <a:xfrm>
              <a:off x="288" y="2674"/>
              <a:ext cx="54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000" b="0">
                  <a:latin typeface="Comic Sans MS" panose="030F0702030302020204" pitchFamily="66" charset="0"/>
                </a:rPr>
                <a:t>H=A’</a:t>
              </a:r>
            </a:p>
          </p:txBody>
        </p:sp>
        <p:sp>
          <p:nvSpPr>
            <p:cNvPr id="1185036" name="Text Box 268"/>
            <p:cNvSpPr txBox="1">
              <a:spLocks noChangeArrowheads="1"/>
            </p:cNvSpPr>
            <p:nvPr/>
          </p:nvSpPr>
          <p:spPr bwMode="auto">
            <a:xfrm>
              <a:off x="2448" y="957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37" name="Text Box 269"/>
            <p:cNvSpPr txBox="1">
              <a:spLocks noChangeArrowheads="1"/>
            </p:cNvSpPr>
            <p:nvPr/>
          </p:nvSpPr>
          <p:spPr bwMode="auto">
            <a:xfrm>
              <a:off x="2448" y="1258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38" name="Text Box 270"/>
            <p:cNvSpPr txBox="1">
              <a:spLocks noChangeArrowheads="1"/>
            </p:cNvSpPr>
            <p:nvPr/>
          </p:nvSpPr>
          <p:spPr bwMode="auto">
            <a:xfrm>
              <a:off x="2460" y="1825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39" name="Text Box 271"/>
            <p:cNvSpPr txBox="1">
              <a:spLocks noChangeArrowheads="1"/>
            </p:cNvSpPr>
            <p:nvPr/>
          </p:nvSpPr>
          <p:spPr bwMode="auto">
            <a:xfrm>
              <a:off x="2460" y="2217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40" name="Text Box 272"/>
            <p:cNvSpPr txBox="1">
              <a:spLocks noChangeArrowheads="1"/>
            </p:cNvSpPr>
            <p:nvPr/>
          </p:nvSpPr>
          <p:spPr bwMode="auto">
            <a:xfrm>
              <a:off x="2460" y="2592"/>
              <a:ext cx="21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41" name="Text Box 273"/>
            <p:cNvSpPr txBox="1">
              <a:spLocks noChangeArrowheads="1"/>
            </p:cNvSpPr>
            <p:nvPr/>
          </p:nvSpPr>
          <p:spPr bwMode="auto">
            <a:xfrm>
              <a:off x="2448" y="2745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2" name="Text Box 274"/>
            <p:cNvSpPr txBox="1">
              <a:spLocks noChangeArrowheads="1"/>
            </p:cNvSpPr>
            <p:nvPr/>
          </p:nvSpPr>
          <p:spPr bwMode="auto">
            <a:xfrm>
              <a:off x="2448" y="2361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3" name="Text Box 275"/>
            <p:cNvSpPr txBox="1">
              <a:spLocks noChangeArrowheads="1"/>
            </p:cNvSpPr>
            <p:nvPr/>
          </p:nvSpPr>
          <p:spPr bwMode="auto">
            <a:xfrm>
              <a:off x="2448" y="1967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4" name="Text Box 276"/>
            <p:cNvSpPr txBox="1">
              <a:spLocks noChangeArrowheads="1"/>
            </p:cNvSpPr>
            <p:nvPr/>
          </p:nvSpPr>
          <p:spPr bwMode="auto">
            <a:xfrm>
              <a:off x="2448" y="1440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5" name="Text Box 277"/>
            <p:cNvSpPr txBox="1">
              <a:spLocks noChangeArrowheads="1"/>
            </p:cNvSpPr>
            <p:nvPr/>
          </p:nvSpPr>
          <p:spPr bwMode="auto">
            <a:xfrm>
              <a:off x="2448" y="1104"/>
              <a:ext cx="23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18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6" name="Text Box 278"/>
            <p:cNvSpPr txBox="1">
              <a:spLocks noChangeArrowheads="1"/>
            </p:cNvSpPr>
            <p:nvPr/>
          </p:nvSpPr>
          <p:spPr bwMode="auto">
            <a:xfrm>
              <a:off x="624" y="576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1185047" name="Text Box 279"/>
            <p:cNvSpPr txBox="1">
              <a:spLocks noChangeArrowheads="1"/>
            </p:cNvSpPr>
            <p:nvPr/>
          </p:nvSpPr>
          <p:spPr bwMode="auto">
            <a:xfrm>
              <a:off x="916" y="576"/>
              <a:ext cx="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185048" name="Text Box 280"/>
            <p:cNvSpPr txBox="1">
              <a:spLocks noChangeArrowheads="1"/>
            </p:cNvSpPr>
            <p:nvPr/>
          </p:nvSpPr>
          <p:spPr bwMode="auto">
            <a:xfrm>
              <a:off x="1200" y="576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185049" name="Text Box 281"/>
            <p:cNvSpPr txBox="1">
              <a:spLocks noChangeArrowheads="1"/>
            </p:cNvSpPr>
            <p:nvPr/>
          </p:nvSpPr>
          <p:spPr bwMode="auto">
            <a:xfrm>
              <a:off x="1492" y="576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1185050" name="Text Box 282"/>
            <p:cNvSpPr txBox="1">
              <a:spLocks noChangeArrowheads="1"/>
            </p:cNvSpPr>
            <p:nvPr/>
          </p:nvSpPr>
          <p:spPr bwMode="auto">
            <a:xfrm>
              <a:off x="1780" y="576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1185051" name="Text Box 283"/>
            <p:cNvSpPr txBox="1">
              <a:spLocks noChangeArrowheads="1"/>
            </p:cNvSpPr>
            <p:nvPr/>
          </p:nvSpPr>
          <p:spPr bwMode="auto">
            <a:xfrm>
              <a:off x="2068" y="576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1185052" name="Text Box 284"/>
            <p:cNvSpPr txBox="1">
              <a:spLocks noChangeArrowheads="1"/>
            </p:cNvSpPr>
            <p:nvPr/>
          </p:nvSpPr>
          <p:spPr bwMode="auto">
            <a:xfrm>
              <a:off x="2356" y="576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sz="2400" b="0">
                  <a:latin typeface="Comic Sans MS" panose="030F0702030302020204" pitchFamily="66" charset="0"/>
                </a:rPr>
                <a:t>t</a:t>
              </a:r>
              <a:r>
                <a:rPr lang="en-US" altLang="fa-IR" sz="2400" b="0" baseline="-25000">
                  <a:latin typeface="Comic Sans MS" panose="030F0702030302020204" pitchFamily="66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8E7B-FC23-48A4-9235-058E54DCDB66}" type="slidenum">
              <a:rPr lang="en-US" altLang="fa-IR"/>
              <a:pPr/>
              <a:t>3</a:t>
            </a:fld>
            <a:endParaRPr lang="en-US" altLang="fa-IR"/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تاخير</a:t>
            </a:r>
            <a:endParaRPr lang="en-US" altLang="fa-IR" sz="3600"/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fa-IR" altLang="fa-IR" sz="3000"/>
              <a:t>تاخير در مدارها</a:t>
            </a:r>
            <a:endParaRPr lang="en-US" altLang="fa-IR" sz="3000"/>
          </a:p>
        </p:txBody>
      </p:sp>
      <p:pic>
        <p:nvPicPr>
          <p:cNvPr id="13322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2781300"/>
            <a:ext cx="186372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2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60575"/>
            <a:ext cx="585946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236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8038" y="5373688"/>
            <a:ext cx="3810000" cy="438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AD8F-582D-4F6A-832A-B2AFF3C5028B}" type="slidenum">
              <a:rPr lang="en-US" altLang="fa-IR"/>
              <a:pPr/>
              <a:t>4</a:t>
            </a:fld>
            <a:endParaRPr lang="en-US" altLang="fa-IR"/>
          </a:p>
        </p:txBody>
      </p:sp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تاخيرها</a:t>
            </a:r>
            <a:endParaRPr lang="en-US" altLang="fa-IR" sz="3600"/>
          </a:p>
        </p:txBody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4246562" cy="1417638"/>
          </a:xfrm>
        </p:spPr>
        <p:txBody>
          <a:bodyPr/>
          <a:lstStyle/>
          <a:p>
            <a:pPr algn="l" rtl="0"/>
            <a:endParaRPr lang="en-US" altLang="fa-IR" sz="3200"/>
          </a:p>
          <a:p>
            <a:pPr algn="l" rtl="0"/>
            <a:r>
              <a:rPr lang="en-US" altLang="fa-IR" sz="3200"/>
              <a:t>Transport Delay</a:t>
            </a:r>
          </a:p>
        </p:txBody>
      </p:sp>
      <p:pic>
        <p:nvPicPr>
          <p:cNvPr id="133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47825"/>
            <a:ext cx="66960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7351" name="Rectangle 7"/>
          <p:cNvSpPr>
            <a:spLocks noChangeArrowheads="1"/>
          </p:cNvSpPr>
          <p:nvPr/>
        </p:nvSpPr>
        <p:spPr bwMode="auto">
          <a:xfrm>
            <a:off x="2197100" y="2565400"/>
            <a:ext cx="5688013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37352" name="Freeform 8"/>
          <p:cNvSpPr>
            <a:spLocks/>
          </p:cNvSpPr>
          <p:nvPr/>
        </p:nvSpPr>
        <p:spPr bwMode="auto">
          <a:xfrm>
            <a:off x="2195513" y="2636838"/>
            <a:ext cx="5548312" cy="506412"/>
          </a:xfrm>
          <a:custGeom>
            <a:avLst/>
            <a:gdLst>
              <a:gd name="T0" fmla="*/ 0 w 3495"/>
              <a:gd name="T1" fmla="*/ 318 h 319"/>
              <a:gd name="T2" fmla="*/ 544 w 3495"/>
              <a:gd name="T3" fmla="*/ 318 h 319"/>
              <a:gd name="T4" fmla="*/ 544 w 3495"/>
              <a:gd name="T5" fmla="*/ 0 h 319"/>
              <a:gd name="T6" fmla="*/ 1361 w 3495"/>
              <a:gd name="T7" fmla="*/ 0 h 319"/>
              <a:gd name="T8" fmla="*/ 1361 w 3495"/>
              <a:gd name="T9" fmla="*/ 318 h 319"/>
              <a:gd name="T10" fmla="*/ 1794 w 3495"/>
              <a:gd name="T11" fmla="*/ 316 h 319"/>
              <a:gd name="T12" fmla="*/ 1791 w 3495"/>
              <a:gd name="T13" fmla="*/ 1 h 319"/>
              <a:gd name="T14" fmla="*/ 1959 w 3495"/>
              <a:gd name="T15" fmla="*/ 1 h 319"/>
              <a:gd name="T16" fmla="*/ 1959 w 3495"/>
              <a:gd name="T17" fmla="*/ 319 h 319"/>
              <a:gd name="T18" fmla="*/ 2313 w 3495"/>
              <a:gd name="T19" fmla="*/ 318 h 319"/>
              <a:gd name="T20" fmla="*/ 2310 w 3495"/>
              <a:gd name="T21" fmla="*/ 7 h 319"/>
              <a:gd name="T22" fmla="*/ 2790 w 3495"/>
              <a:gd name="T23" fmla="*/ 10 h 319"/>
              <a:gd name="T24" fmla="*/ 2793 w 3495"/>
              <a:gd name="T25" fmla="*/ 319 h 319"/>
              <a:gd name="T26" fmla="*/ 2931 w 3495"/>
              <a:gd name="T27" fmla="*/ 316 h 319"/>
              <a:gd name="T28" fmla="*/ 2922 w 3495"/>
              <a:gd name="T29" fmla="*/ 7 h 319"/>
              <a:gd name="T30" fmla="*/ 3495 w 3495"/>
              <a:gd name="T31" fmla="*/ 7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95" h="319">
                <a:moveTo>
                  <a:pt x="0" y="318"/>
                </a:moveTo>
                <a:lnTo>
                  <a:pt x="544" y="318"/>
                </a:lnTo>
                <a:lnTo>
                  <a:pt x="544" y="0"/>
                </a:lnTo>
                <a:lnTo>
                  <a:pt x="1361" y="0"/>
                </a:lnTo>
                <a:lnTo>
                  <a:pt x="1361" y="318"/>
                </a:lnTo>
                <a:lnTo>
                  <a:pt x="1794" y="316"/>
                </a:lnTo>
                <a:lnTo>
                  <a:pt x="1791" y="1"/>
                </a:lnTo>
                <a:lnTo>
                  <a:pt x="1959" y="1"/>
                </a:lnTo>
                <a:lnTo>
                  <a:pt x="1959" y="319"/>
                </a:lnTo>
                <a:lnTo>
                  <a:pt x="2313" y="318"/>
                </a:lnTo>
                <a:lnTo>
                  <a:pt x="2310" y="7"/>
                </a:lnTo>
                <a:lnTo>
                  <a:pt x="2790" y="10"/>
                </a:lnTo>
                <a:lnTo>
                  <a:pt x="2793" y="319"/>
                </a:lnTo>
                <a:lnTo>
                  <a:pt x="2931" y="316"/>
                </a:lnTo>
                <a:lnTo>
                  <a:pt x="2922" y="7"/>
                </a:lnTo>
                <a:lnTo>
                  <a:pt x="3495" y="7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7353" name="Rectangle 9"/>
          <p:cNvSpPr>
            <a:spLocks noChangeArrowheads="1"/>
          </p:cNvSpPr>
          <p:nvPr/>
        </p:nvSpPr>
        <p:spPr bwMode="auto">
          <a:xfrm>
            <a:off x="1403350" y="5084763"/>
            <a:ext cx="6913563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5C6A0-8658-4895-B97E-9D6B9B99CB5C}" type="slidenum">
              <a:rPr lang="en-US" altLang="fa-IR"/>
              <a:pPr/>
              <a:t>5</a:t>
            </a:fld>
            <a:endParaRPr lang="en-US" altLang="fa-IR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شکل موج ها</a:t>
            </a:r>
            <a:endParaRPr lang="en-US" altLang="fa-IR" sz="3600"/>
          </a:p>
        </p:txBody>
      </p:sp>
      <p:pic>
        <p:nvPicPr>
          <p:cNvPr id="129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80645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0245" name="Line 5"/>
          <p:cNvSpPr>
            <a:spLocks noChangeShapeType="1"/>
          </p:cNvSpPr>
          <p:nvPr/>
        </p:nvSpPr>
        <p:spPr bwMode="auto">
          <a:xfrm>
            <a:off x="3263900" y="4135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46" name="Line 6"/>
          <p:cNvSpPr>
            <a:spLocks noChangeShapeType="1"/>
          </p:cNvSpPr>
          <p:nvPr/>
        </p:nvSpPr>
        <p:spPr bwMode="auto">
          <a:xfrm>
            <a:off x="3657600" y="44053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47" name="Line 7"/>
          <p:cNvSpPr>
            <a:spLocks noChangeShapeType="1"/>
          </p:cNvSpPr>
          <p:nvPr/>
        </p:nvSpPr>
        <p:spPr bwMode="auto">
          <a:xfrm>
            <a:off x="4051300" y="44053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48" name="Line 8"/>
          <p:cNvSpPr>
            <a:spLocks noChangeShapeType="1"/>
          </p:cNvSpPr>
          <p:nvPr/>
        </p:nvSpPr>
        <p:spPr bwMode="auto">
          <a:xfrm>
            <a:off x="4445000" y="4135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49" name="Line 9"/>
          <p:cNvSpPr>
            <a:spLocks noChangeShapeType="1"/>
          </p:cNvSpPr>
          <p:nvPr/>
        </p:nvSpPr>
        <p:spPr bwMode="auto">
          <a:xfrm>
            <a:off x="4838700" y="4135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0" name="Line 10"/>
          <p:cNvSpPr>
            <a:spLocks noChangeShapeType="1"/>
          </p:cNvSpPr>
          <p:nvPr/>
        </p:nvSpPr>
        <p:spPr bwMode="auto">
          <a:xfrm>
            <a:off x="5232400" y="4135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1" name="Line 11"/>
          <p:cNvSpPr>
            <a:spLocks noChangeShapeType="1"/>
          </p:cNvSpPr>
          <p:nvPr/>
        </p:nvSpPr>
        <p:spPr bwMode="auto">
          <a:xfrm flipV="1">
            <a:off x="4445000" y="4135438"/>
            <a:ext cx="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2" name="Line 12"/>
          <p:cNvSpPr>
            <a:spLocks noChangeShapeType="1"/>
          </p:cNvSpPr>
          <p:nvPr/>
        </p:nvSpPr>
        <p:spPr bwMode="auto">
          <a:xfrm flipV="1">
            <a:off x="3657600" y="4135438"/>
            <a:ext cx="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3" name="Line 13"/>
          <p:cNvSpPr>
            <a:spLocks noChangeShapeType="1"/>
          </p:cNvSpPr>
          <p:nvPr/>
        </p:nvSpPr>
        <p:spPr bwMode="auto">
          <a:xfrm>
            <a:off x="4051300" y="4606925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4" name="Line 14"/>
          <p:cNvSpPr>
            <a:spLocks noChangeShapeType="1"/>
          </p:cNvSpPr>
          <p:nvPr/>
        </p:nvSpPr>
        <p:spPr bwMode="auto">
          <a:xfrm>
            <a:off x="3657600" y="48752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5" name="Line 15"/>
          <p:cNvSpPr>
            <a:spLocks noChangeShapeType="1"/>
          </p:cNvSpPr>
          <p:nvPr/>
        </p:nvSpPr>
        <p:spPr bwMode="auto">
          <a:xfrm>
            <a:off x="3263900" y="48752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6" name="Line 16"/>
          <p:cNvSpPr>
            <a:spLocks noChangeShapeType="1"/>
          </p:cNvSpPr>
          <p:nvPr/>
        </p:nvSpPr>
        <p:spPr bwMode="auto">
          <a:xfrm>
            <a:off x="4445000" y="4606925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7" name="Line 17"/>
          <p:cNvSpPr>
            <a:spLocks noChangeShapeType="1"/>
          </p:cNvSpPr>
          <p:nvPr/>
        </p:nvSpPr>
        <p:spPr bwMode="auto">
          <a:xfrm>
            <a:off x="4838700" y="48752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8" name="Line 18"/>
          <p:cNvSpPr>
            <a:spLocks noChangeShapeType="1"/>
          </p:cNvSpPr>
          <p:nvPr/>
        </p:nvSpPr>
        <p:spPr bwMode="auto">
          <a:xfrm>
            <a:off x="5232400" y="48752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59" name="Line 19"/>
          <p:cNvSpPr>
            <a:spLocks noChangeShapeType="1"/>
          </p:cNvSpPr>
          <p:nvPr/>
        </p:nvSpPr>
        <p:spPr bwMode="auto">
          <a:xfrm flipV="1">
            <a:off x="4051300" y="4606925"/>
            <a:ext cx="0" cy="268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0" name="Line 20"/>
          <p:cNvSpPr>
            <a:spLocks noChangeShapeType="1"/>
          </p:cNvSpPr>
          <p:nvPr/>
        </p:nvSpPr>
        <p:spPr bwMode="auto">
          <a:xfrm flipV="1">
            <a:off x="4838700" y="4606925"/>
            <a:ext cx="0" cy="268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1" name="Line 21"/>
          <p:cNvSpPr>
            <a:spLocks noChangeShapeType="1"/>
          </p:cNvSpPr>
          <p:nvPr/>
        </p:nvSpPr>
        <p:spPr bwMode="auto">
          <a:xfrm>
            <a:off x="32639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2" name="Line 22"/>
          <p:cNvSpPr>
            <a:spLocks noChangeShapeType="1"/>
          </p:cNvSpPr>
          <p:nvPr/>
        </p:nvSpPr>
        <p:spPr bwMode="auto">
          <a:xfrm>
            <a:off x="36576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3" name="Line 23"/>
          <p:cNvSpPr>
            <a:spLocks noChangeShapeType="1"/>
          </p:cNvSpPr>
          <p:nvPr/>
        </p:nvSpPr>
        <p:spPr bwMode="auto">
          <a:xfrm>
            <a:off x="40513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4" name="Line 24"/>
          <p:cNvSpPr>
            <a:spLocks noChangeShapeType="1"/>
          </p:cNvSpPr>
          <p:nvPr/>
        </p:nvSpPr>
        <p:spPr bwMode="auto">
          <a:xfrm>
            <a:off x="44450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5" name="Line 25"/>
          <p:cNvSpPr>
            <a:spLocks noChangeShapeType="1"/>
          </p:cNvSpPr>
          <p:nvPr/>
        </p:nvSpPr>
        <p:spPr bwMode="auto">
          <a:xfrm>
            <a:off x="48387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6" name="Line 26"/>
          <p:cNvSpPr>
            <a:spLocks noChangeShapeType="1"/>
          </p:cNvSpPr>
          <p:nvPr/>
        </p:nvSpPr>
        <p:spPr bwMode="auto">
          <a:xfrm>
            <a:off x="52324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7" name="Line 27"/>
          <p:cNvSpPr>
            <a:spLocks noChangeShapeType="1"/>
          </p:cNvSpPr>
          <p:nvPr/>
        </p:nvSpPr>
        <p:spPr bwMode="auto">
          <a:xfrm>
            <a:off x="5626100" y="3800475"/>
            <a:ext cx="0" cy="315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8" name="Line 28"/>
          <p:cNvSpPr>
            <a:spLocks noChangeShapeType="1"/>
          </p:cNvSpPr>
          <p:nvPr/>
        </p:nvSpPr>
        <p:spPr bwMode="auto">
          <a:xfrm>
            <a:off x="32639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69" name="Line 29"/>
          <p:cNvSpPr>
            <a:spLocks noChangeShapeType="1"/>
          </p:cNvSpPr>
          <p:nvPr/>
        </p:nvSpPr>
        <p:spPr bwMode="auto">
          <a:xfrm>
            <a:off x="36576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0" name="Line 30"/>
          <p:cNvSpPr>
            <a:spLocks noChangeShapeType="1"/>
          </p:cNvSpPr>
          <p:nvPr/>
        </p:nvSpPr>
        <p:spPr bwMode="auto">
          <a:xfrm>
            <a:off x="40513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1" name="Line 31"/>
          <p:cNvSpPr>
            <a:spLocks noChangeShapeType="1"/>
          </p:cNvSpPr>
          <p:nvPr/>
        </p:nvSpPr>
        <p:spPr bwMode="auto">
          <a:xfrm>
            <a:off x="4445000" y="5345113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2" name="Line 32"/>
          <p:cNvSpPr>
            <a:spLocks noChangeShapeType="1"/>
          </p:cNvSpPr>
          <p:nvPr/>
        </p:nvSpPr>
        <p:spPr bwMode="auto">
          <a:xfrm>
            <a:off x="48387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3" name="Line 33"/>
          <p:cNvSpPr>
            <a:spLocks noChangeShapeType="1"/>
          </p:cNvSpPr>
          <p:nvPr/>
        </p:nvSpPr>
        <p:spPr bwMode="auto">
          <a:xfrm>
            <a:off x="5232400" y="5613400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4" name="Line 34"/>
          <p:cNvSpPr>
            <a:spLocks noChangeShapeType="1"/>
          </p:cNvSpPr>
          <p:nvPr/>
        </p:nvSpPr>
        <p:spPr bwMode="auto">
          <a:xfrm flipV="1">
            <a:off x="4838700" y="5345113"/>
            <a:ext cx="0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5" name="Line 35"/>
          <p:cNvSpPr>
            <a:spLocks noChangeShapeType="1"/>
          </p:cNvSpPr>
          <p:nvPr/>
        </p:nvSpPr>
        <p:spPr bwMode="auto">
          <a:xfrm flipV="1">
            <a:off x="4445000" y="5345113"/>
            <a:ext cx="0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6" name="Line 36"/>
          <p:cNvSpPr>
            <a:spLocks noChangeShapeType="1"/>
          </p:cNvSpPr>
          <p:nvPr/>
        </p:nvSpPr>
        <p:spPr bwMode="auto">
          <a:xfrm>
            <a:off x="3263900" y="6167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7" name="Line 37"/>
          <p:cNvSpPr>
            <a:spLocks noChangeShapeType="1"/>
          </p:cNvSpPr>
          <p:nvPr/>
        </p:nvSpPr>
        <p:spPr bwMode="auto">
          <a:xfrm>
            <a:off x="3635375" y="6167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8" name="Line 38"/>
          <p:cNvSpPr>
            <a:spLocks noChangeShapeType="1"/>
          </p:cNvSpPr>
          <p:nvPr/>
        </p:nvSpPr>
        <p:spPr bwMode="auto">
          <a:xfrm>
            <a:off x="4051300" y="5883275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79" name="Line 39"/>
          <p:cNvSpPr>
            <a:spLocks noChangeShapeType="1"/>
          </p:cNvSpPr>
          <p:nvPr/>
        </p:nvSpPr>
        <p:spPr bwMode="auto">
          <a:xfrm>
            <a:off x="4445000" y="5883275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80" name="Line 40"/>
          <p:cNvSpPr>
            <a:spLocks noChangeShapeType="1"/>
          </p:cNvSpPr>
          <p:nvPr/>
        </p:nvSpPr>
        <p:spPr bwMode="auto">
          <a:xfrm>
            <a:off x="4838700" y="6167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81" name="Line 41"/>
          <p:cNvSpPr>
            <a:spLocks noChangeShapeType="1"/>
          </p:cNvSpPr>
          <p:nvPr/>
        </p:nvSpPr>
        <p:spPr bwMode="auto">
          <a:xfrm>
            <a:off x="5232400" y="6167438"/>
            <a:ext cx="39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82" name="Line 42"/>
          <p:cNvSpPr>
            <a:spLocks noChangeShapeType="1"/>
          </p:cNvSpPr>
          <p:nvPr/>
        </p:nvSpPr>
        <p:spPr bwMode="auto">
          <a:xfrm flipV="1">
            <a:off x="4051300" y="5883275"/>
            <a:ext cx="0" cy="268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90283" name="Text Box 43"/>
          <p:cNvSpPr txBox="1">
            <a:spLocks noChangeArrowheads="1"/>
          </p:cNvSpPr>
          <p:nvPr/>
        </p:nvSpPr>
        <p:spPr bwMode="auto">
          <a:xfrm>
            <a:off x="2922588" y="4116388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000" b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1290284" name="Text Box 44"/>
          <p:cNvSpPr txBox="1">
            <a:spLocks noChangeArrowheads="1"/>
          </p:cNvSpPr>
          <p:nvPr/>
        </p:nvSpPr>
        <p:spPr bwMode="auto">
          <a:xfrm>
            <a:off x="2936875" y="4586288"/>
            <a:ext cx="31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000" b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90285" name="Text Box 45"/>
          <p:cNvSpPr txBox="1">
            <a:spLocks noChangeArrowheads="1"/>
          </p:cNvSpPr>
          <p:nvPr/>
        </p:nvSpPr>
        <p:spPr bwMode="auto">
          <a:xfrm>
            <a:off x="2882900" y="5326063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000" b="0">
                <a:latin typeface="Comic Sans MS" panose="030F0702030302020204" pitchFamily="66" charset="0"/>
              </a:rPr>
              <a:t>z</a:t>
            </a:r>
          </a:p>
        </p:txBody>
      </p:sp>
      <p:sp>
        <p:nvSpPr>
          <p:cNvPr id="1290286" name="Text Box 46"/>
          <p:cNvSpPr txBox="1">
            <a:spLocks noChangeArrowheads="1"/>
          </p:cNvSpPr>
          <p:nvPr/>
        </p:nvSpPr>
        <p:spPr bwMode="auto">
          <a:xfrm>
            <a:off x="2865438" y="5862638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000" b="0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1290287" name="Text Box 47"/>
          <p:cNvSpPr txBox="1">
            <a:spLocks noChangeArrowheads="1"/>
          </p:cNvSpPr>
          <p:nvPr/>
        </p:nvSpPr>
        <p:spPr bwMode="auto">
          <a:xfrm>
            <a:off x="5561013" y="39973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88" name="Text Box 48"/>
          <p:cNvSpPr txBox="1">
            <a:spLocks noChangeArrowheads="1"/>
          </p:cNvSpPr>
          <p:nvPr/>
        </p:nvSpPr>
        <p:spPr bwMode="auto">
          <a:xfrm>
            <a:off x="5561013" y="44180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89" name="Text Box 49"/>
          <p:cNvSpPr txBox="1">
            <a:spLocks noChangeArrowheads="1"/>
          </p:cNvSpPr>
          <p:nvPr/>
        </p:nvSpPr>
        <p:spPr bwMode="auto">
          <a:xfrm>
            <a:off x="5576888" y="521176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90" name="Text Box 50"/>
          <p:cNvSpPr txBox="1">
            <a:spLocks noChangeArrowheads="1"/>
          </p:cNvSpPr>
          <p:nvPr/>
        </p:nvSpPr>
        <p:spPr bwMode="auto">
          <a:xfrm>
            <a:off x="5576888" y="576103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91" name="Text Box 51"/>
          <p:cNvSpPr txBox="1">
            <a:spLocks noChangeArrowheads="1"/>
          </p:cNvSpPr>
          <p:nvPr/>
        </p:nvSpPr>
        <p:spPr bwMode="auto">
          <a:xfrm>
            <a:off x="5561013" y="59626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2" name="Text Box 52"/>
          <p:cNvSpPr txBox="1">
            <a:spLocks noChangeArrowheads="1"/>
          </p:cNvSpPr>
          <p:nvPr/>
        </p:nvSpPr>
        <p:spPr bwMode="auto">
          <a:xfrm>
            <a:off x="5561013" y="54117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3" name="Text Box 53"/>
          <p:cNvSpPr txBox="1">
            <a:spLocks noChangeArrowheads="1"/>
          </p:cNvSpPr>
          <p:nvPr/>
        </p:nvSpPr>
        <p:spPr bwMode="auto">
          <a:xfrm>
            <a:off x="5561013" y="467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4" name="Text Box 54"/>
          <p:cNvSpPr txBox="1">
            <a:spLocks noChangeArrowheads="1"/>
          </p:cNvSpPr>
          <p:nvPr/>
        </p:nvSpPr>
        <p:spPr bwMode="auto">
          <a:xfrm>
            <a:off x="5561013" y="42037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1800" b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5" name="Text Box 55"/>
          <p:cNvSpPr txBox="1">
            <a:spLocks noChangeArrowheads="1"/>
          </p:cNvSpPr>
          <p:nvPr/>
        </p:nvSpPr>
        <p:spPr bwMode="auto">
          <a:xfrm>
            <a:off x="306705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90296" name="Text Box 56"/>
          <p:cNvSpPr txBox="1">
            <a:spLocks noChangeArrowheads="1"/>
          </p:cNvSpPr>
          <p:nvPr/>
        </p:nvSpPr>
        <p:spPr bwMode="auto">
          <a:xfrm>
            <a:off x="3467100" y="3463925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90297" name="Text Box 57"/>
          <p:cNvSpPr txBox="1">
            <a:spLocks noChangeArrowheads="1"/>
          </p:cNvSpPr>
          <p:nvPr/>
        </p:nvSpPr>
        <p:spPr bwMode="auto">
          <a:xfrm>
            <a:off x="385445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290298" name="Text Box 58"/>
          <p:cNvSpPr txBox="1">
            <a:spLocks noChangeArrowheads="1"/>
          </p:cNvSpPr>
          <p:nvPr/>
        </p:nvSpPr>
        <p:spPr bwMode="auto">
          <a:xfrm>
            <a:off x="425450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290299" name="Text Box 59"/>
          <p:cNvSpPr txBox="1">
            <a:spLocks noChangeArrowheads="1"/>
          </p:cNvSpPr>
          <p:nvPr/>
        </p:nvSpPr>
        <p:spPr bwMode="auto">
          <a:xfrm>
            <a:off x="464820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290300" name="Text Box 60"/>
          <p:cNvSpPr txBox="1">
            <a:spLocks noChangeArrowheads="1"/>
          </p:cNvSpPr>
          <p:nvPr/>
        </p:nvSpPr>
        <p:spPr bwMode="auto">
          <a:xfrm>
            <a:off x="504190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290301" name="Text Box 61"/>
          <p:cNvSpPr txBox="1">
            <a:spLocks noChangeArrowheads="1"/>
          </p:cNvSpPr>
          <p:nvPr/>
        </p:nvSpPr>
        <p:spPr bwMode="auto">
          <a:xfrm>
            <a:off x="5435600" y="3463925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 sz="2400" b="0">
                <a:latin typeface="Comic Sans MS" panose="030F0702030302020204" pitchFamily="66" charset="0"/>
              </a:rPr>
              <a:t>t</a:t>
            </a:r>
            <a:r>
              <a:rPr lang="en-US" altLang="fa-IR" sz="2400" b="0" baseline="-2500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1290302" name="Line 62"/>
          <p:cNvSpPr>
            <a:spLocks noChangeShapeType="1"/>
          </p:cNvSpPr>
          <p:nvPr/>
        </p:nvSpPr>
        <p:spPr bwMode="auto">
          <a:xfrm flipV="1">
            <a:off x="4859338" y="5878513"/>
            <a:ext cx="0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607B3-5434-449A-9421-D0F3998CD747}" type="slidenum">
              <a:rPr lang="en-US" altLang="fa-IR"/>
              <a:pPr/>
              <a:t>6</a:t>
            </a:fld>
            <a:endParaRPr lang="en-US" altLang="fa-IR"/>
          </a:p>
        </p:txBody>
      </p:sp>
      <p:pic>
        <p:nvPicPr>
          <p:cNvPr id="129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141663"/>
            <a:ext cx="4032250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68" name="Rectangle 8"/>
          <p:cNvSpPr>
            <a:spLocks noChangeArrowheads="1"/>
          </p:cNvSpPr>
          <p:nvPr/>
        </p:nvSpPr>
        <p:spPr bwMode="auto">
          <a:xfrm>
            <a:off x="5364163" y="2997200"/>
            <a:ext cx="1655762" cy="324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95367" name="Rectangle 7"/>
          <p:cNvSpPr>
            <a:spLocks noChangeArrowheads="1"/>
          </p:cNvSpPr>
          <p:nvPr/>
        </p:nvSpPr>
        <p:spPr bwMode="auto">
          <a:xfrm>
            <a:off x="4859338" y="2924175"/>
            <a:ext cx="3025775" cy="324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مثال</a:t>
            </a:r>
            <a:endParaRPr lang="en-US" altLang="fa-IR" sz="3600"/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 dirty="0"/>
          </a:p>
        </p:txBody>
      </p:sp>
      <p:pic>
        <p:nvPicPr>
          <p:cNvPr id="129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5021262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66" name="Text Box 6"/>
          <p:cNvSpPr txBox="1">
            <a:spLocks noChangeArrowheads="1"/>
          </p:cNvSpPr>
          <p:nvPr/>
        </p:nvSpPr>
        <p:spPr bwMode="auto">
          <a:xfrm>
            <a:off x="971550" y="3141663"/>
            <a:ext cx="1944688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a-IR" sz="2100"/>
              <a:t>Initially:</a:t>
            </a:r>
          </a:p>
          <a:p>
            <a:pPr>
              <a:spcBef>
                <a:spcPct val="50000"/>
              </a:spcBef>
            </a:pPr>
            <a:r>
              <a:rPr lang="en-US" altLang="fa-IR" sz="2100"/>
              <a:t>       X=Y=Z=1</a:t>
            </a:r>
          </a:p>
        </p:txBody>
      </p:sp>
      <p:sp>
        <p:nvSpPr>
          <p:cNvPr id="1295369" name="Rectangle 9"/>
          <p:cNvSpPr>
            <a:spLocks noChangeArrowheads="1"/>
          </p:cNvSpPr>
          <p:nvPr/>
        </p:nvSpPr>
        <p:spPr bwMode="auto">
          <a:xfrm>
            <a:off x="5724525" y="3068638"/>
            <a:ext cx="1368425" cy="3240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29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95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95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8" grpId="0" animBg="1"/>
      <p:bldP spid="1295367" grpId="0" animBg="1"/>
      <p:bldP spid="12953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607B3-5434-449A-9421-D0F3998CD747}" type="slidenum">
              <a:rPr lang="en-US" altLang="fa-IR"/>
              <a:pPr/>
              <a:t>7</a:t>
            </a:fld>
            <a:endParaRPr lang="en-US" altLang="fa-IR"/>
          </a:p>
        </p:txBody>
      </p:sp>
      <p:pic>
        <p:nvPicPr>
          <p:cNvPr id="129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141663"/>
            <a:ext cx="4032250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z="3600"/>
              <a:t>مثال</a:t>
            </a:r>
            <a:endParaRPr lang="en-US" altLang="fa-IR" sz="3600"/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 dirty="0"/>
          </a:p>
        </p:txBody>
      </p:sp>
      <p:pic>
        <p:nvPicPr>
          <p:cNvPr id="129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5021262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5366" name="Text Box 6"/>
          <p:cNvSpPr txBox="1">
            <a:spLocks noChangeArrowheads="1"/>
          </p:cNvSpPr>
          <p:nvPr/>
        </p:nvSpPr>
        <p:spPr bwMode="auto">
          <a:xfrm>
            <a:off x="971550" y="3141663"/>
            <a:ext cx="1944688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a-IR" sz="2100"/>
              <a:t>Initially:</a:t>
            </a:r>
          </a:p>
          <a:p>
            <a:pPr>
              <a:spcBef>
                <a:spcPct val="50000"/>
              </a:spcBef>
            </a:pPr>
            <a:r>
              <a:rPr lang="en-US" altLang="fa-IR" sz="2100"/>
              <a:t>       X=Y=Z=1</a:t>
            </a:r>
          </a:p>
        </p:txBody>
      </p:sp>
    </p:spTree>
    <p:extLst>
      <p:ext uri="{BB962C8B-B14F-4D97-AF65-F5344CB8AC3E}">
        <p14:creationId xmlns:p14="http://schemas.microsoft.com/office/powerpoint/2010/main" val="38713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a-IR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a-IR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56829</TotalTime>
  <Words>121</Words>
  <Application>Microsoft Office PowerPoint</Application>
  <PresentationFormat>On-screen Show (4:3)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Comic Sans MS</vt:lpstr>
      <vt:lpstr>Times New Roman</vt:lpstr>
      <vt:lpstr>Titr</vt:lpstr>
      <vt:lpstr>Wingdings</vt:lpstr>
      <vt:lpstr>Zar</vt:lpstr>
      <vt:lpstr>1_presentation_template</vt:lpstr>
      <vt:lpstr>Delays</vt:lpstr>
      <vt:lpstr>شکل موج ها</vt:lpstr>
      <vt:lpstr>تاخير</vt:lpstr>
      <vt:lpstr>تاخيرها</vt:lpstr>
      <vt:lpstr>شکل موج ها</vt:lpstr>
      <vt:lpstr>مثال</vt:lpstr>
      <vt:lpstr>مثال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273</cp:revision>
  <dcterms:created xsi:type="dcterms:W3CDTF">1601-01-01T00:00:00Z</dcterms:created>
  <dcterms:modified xsi:type="dcterms:W3CDTF">2024-04-06T12:52:26Z</dcterms:modified>
</cp:coreProperties>
</file>