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7" r:id="rId2"/>
  </p:sldMasterIdLst>
  <p:notesMasterIdLst>
    <p:notesMasterId r:id="rId28"/>
  </p:notesMasterIdLst>
  <p:sldIdLst>
    <p:sldId id="256" r:id="rId3"/>
    <p:sldId id="257" r:id="rId4"/>
    <p:sldId id="258" r:id="rId5"/>
    <p:sldId id="289" r:id="rId6"/>
    <p:sldId id="260" r:id="rId7"/>
    <p:sldId id="261" r:id="rId8"/>
    <p:sldId id="282" r:id="rId9"/>
    <p:sldId id="262" r:id="rId10"/>
    <p:sldId id="263" r:id="rId11"/>
    <p:sldId id="284" r:id="rId12"/>
    <p:sldId id="264" r:id="rId13"/>
    <p:sldId id="283" r:id="rId14"/>
    <p:sldId id="277" r:id="rId15"/>
    <p:sldId id="265" r:id="rId16"/>
    <p:sldId id="266" r:id="rId17"/>
    <p:sldId id="285" r:id="rId18"/>
    <p:sldId id="281" r:id="rId19"/>
    <p:sldId id="280" r:id="rId20"/>
    <p:sldId id="269" r:id="rId21"/>
    <p:sldId id="278" r:id="rId22"/>
    <p:sldId id="270" r:id="rId23"/>
    <p:sldId id="271" r:id="rId24"/>
    <p:sldId id="288" r:id="rId25"/>
    <p:sldId id="272" r:id="rId26"/>
    <p:sldId id="27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98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4420EFD-A5BF-42EE-9471-19FF231ACB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612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0016D-CECA-46C3-AC5A-5CEAC7AE3D27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32590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EB5ED-1916-496B-8E06-3E43C1AE7744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1329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EB5ED-1916-496B-8E06-3E43C1AE7744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056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7EB5ED-1916-496B-8E06-3E43C1AE7744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5491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0D9327-E1C1-4B37-AD6B-5388D3CECEA2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53674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F479BE-9965-464C-85C7-A87B0B018537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9529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AFF305-1EF7-40CD-BD0B-DB50D67BD6FB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61106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CC9D13-D370-485D-B1D6-8593DAE4EB57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395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B2CCD9-9E82-43A7-82A4-C5573FD6043F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3023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D4747E-B52A-4741-8D39-6B52637B43DB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85625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F0C1F0-25EE-4459-9E69-B7484E7A4026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7147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C00C7A-37F4-4C02-8489-F59DEA9304AC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12018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D82387-C374-408C-9D6B-724978A45E4C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0396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6A69E1-6A01-4ED2-8A27-BDF94BF045B5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09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3A7435-CB52-4238-9739-7DE85B5C5495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37094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3A7435-CB52-4238-9739-7DE85B5C5495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600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C1751E-CEE2-47F0-AEF5-EA4ACAE8ABCA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64950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05B98A-D4BD-4858-9077-7B6A858DB36A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1597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EB5F00-C5A5-4EDF-ABEE-2713CC476A73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917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1C8841-68C7-46B1-83AC-993FF0FA3ADD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3782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5759A6-2C15-4E95-86E8-E05BE8072011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0037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FE7D3D-1BB4-41EB-A80C-9DE018CE058D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8551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FE7D3D-1BB4-41EB-A80C-9DE018CE058D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66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7B9C2C-D7B7-45AE-B510-93DA51A9E81F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1467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711669-4164-41F4-83B4-A0F0B9F1E403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8305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56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94D37-BABD-40D8-A497-1CE88595BA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707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CBF0-72F9-4CFE-B205-561E36E9FF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5391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05AC-E6D4-403D-8772-648473915FA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3369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742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A90E-C06F-4596-85FA-710875AB7E0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8699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87AFB-E148-406B-9193-E9C5BA08DAD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7775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79E33-22D3-488D-B5E6-D4964C958B5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060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24DB2-29CE-4CD8-AFB4-AF9A05CC5B9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5810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7B17-E45C-482A-ABDA-7985624B34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67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8FCA6-0779-48C9-9520-B3E0246B05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494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47049-0726-43FC-AD5A-010E92FA337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0333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A7F9D-C3FA-48F1-9C37-CFCDEA87C8D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16191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6D3C-765D-4C54-B79D-0EE150028FE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55044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58B0-45C0-451B-AD65-1251BB445A8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33383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70110-8078-43CD-B014-E59773A29D8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46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C4F96-FC6C-43B9-BBA0-F10A7549C9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64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48B59-1810-4C23-BB26-175847BB07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779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366A-8CDF-42DC-9470-A766649634A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5037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304DB-6F1A-47C7-AF05-188D1DBE5B3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440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5A40C-B0E3-4DA0-865C-101089A8FB5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421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5E488-AFF9-43B8-94E7-62540620E3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0083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1E700-BF06-44FC-9669-EC006EE175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858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AA566A-FE83-47F5-8DAA-6684DEB9ED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637933-1DC0-4064-A92E-E21E0821735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Multiplexer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209C56-470F-4BC0-BBAD-CAF28FF8DC2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19200"/>
            <a:ext cx="3810000" cy="4648200"/>
          </a:xfrm>
        </p:spPr>
        <p:txBody>
          <a:bodyPr/>
          <a:lstStyle/>
          <a:p>
            <a:pPr algn="l" rtl="0" eaLnBrk="1" hangingPunct="1"/>
            <a:r>
              <a:rPr lang="en-US" altLang="fa-IR" sz="3000" smtClean="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/>
            <a:r>
              <a:rPr lang="en-US" altLang="fa-IR" sz="2500" smtClean="0">
                <a:sym typeface="Wingdings" panose="05000000000000000000" pitchFamily="2" charset="2"/>
              </a:rPr>
              <a:t>Selection between 2 sets of 4-bit inputs</a:t>
            </a:r>
          </a:p>
          <a:p>
            <a:pPr lvl="1" algn="l" rtl="0" eaLnBrk="1" hangingPunct="1"/>
            <a:r>
              <a:rPr lang="en-US" altLang="fa-IR" sz="2500" smtClean="0"/>
              <a:t>Enable line turns MUX on and off (E=1 is on).</a:t>
            </a:r>
            <a:endParaRPr lang="en-US" altLang="fa-IR" sz="250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smtClean="0">
              <a:sym typeface="Wingdings" panose="05000000000000000000" pitchFamily="2" charset="2"/>
            </a:endParaRPr>
          </a:p>
        </p:txBody>
      </p:sp>
      <p:sp>
        <p:nvSpPr>
          <p:cNvPr id="22534" name="Text Box 110"/>
          <p:cNvSpPr txBox="1">
            <a:spLocks noChangeArrowheads="1"/>
          </p:cNvSpPr>
          <p:nvPr/>
        </p:nvSpPr>
        <p:spPr bwMode="auto">
          <a:xfrm>
            <a:off x="4211638" y="21336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5" name="Text Box 111"/>
          <p:cNvSpPr txBox="1">
            <a:spLocks noChangeArrowheads="1"/>
          </p:cNvSpPr>
          <p:nvPr/>
        </p:nvSpPr>
        <p:spPr bwMode="auto">
          <a:xfrm>
            <a:off x="4211638" y="25320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36" name="Text Box 112"/>
          <p:cNvSpPr txBox="1">
            <a:spLocks noChangeArrowheads="1"/>
          </p:cNvSpPr>
          <p:nvPr/>
        </p:nvSpPr>
        <p:spPr bwMode="auto">
          <a:xfrm>
            <a:off x="4211638" y="29241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37" name="Text Box 113"/>
          <p:cNvSpPr txBox="1">
            <a:spLocks noChangeArrowheads="1"/>
          </p:cNvSpPr>
          <p:nvPr/>
        </p:nvSpPr>
        <p:spPr bwMode="auto">
          <a:xfrm>
            <a:off x="4211638" y="33242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38" name="Text Box 114"/>
          <p:cNvSpPr txBox="1">
            <a:spLocks noChangeArrowheads="1"/>
          </p:cNvSpPr>
          <p:nvPr/>
        </p:nvSpPr>
        <p:spPr bwMode="auto">
          <a:xfrm>
            <a:off x="4211638" y="40052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9" name="Text Box 115"/>
          <p:cNvSpPr txBox="1">
            <a:spLocks noChangeArrowheads="1"/>
          </p:cNvSpPr>
          <p:nvPr/>
        </p:nvSpPr>
        <p:spPr bwMode="auto">
          <a:xfrm>
            <a:off x="4211638" y="44037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0" name="Text Box 116"/>
          <p:cNvSpPr txBox="1">
            <a:spLocks noChangeArrowheads="1"/>
          </p:cNvSpPr>
          <p:nvPr/>
        </p:nvSpPr>
        <p:spPr bwMode="auto">
          <a:xfrm>
            <a:off x="4211638" y="479583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1" name="Text Box 117"/>
          <p:cNvSpPr txBox="1">
            <a:spLocks noChangeArrowheads="1"/>
          </p:cNvSpPr>
          <p:nvPr/>
        </p:nvSpPr>
        <p:spPr bwMode="auto">
          <a:xfrm>
            <a:off x="42116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2" name="Text Box 118"/>
          <p:cNvSpPr txBox="1">
            <a:spLocks noChangeArrowheads="1"/>
          </p:cNvSpPr>
          <p:nvPr/>
        </p:nvSpPr>
        <p:spPr bwMode="auto">
          <a:xfrm>
            <a:off x="7524750" y="29972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43" name="Text Box 119"/>
          <p:cNvSpPr txBox="1">
            <a:spLocks noChangeArrowheads="1"/>
          </p:cNvSpPr>
          <p:nvPr/>
        </p:nvSpPr>
        <p:spPr bwMode="auto">
          <a:xfrm>
            <a:off x="7524750" y="33956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4" name="Text Box 120"/>
          <p:cNvSpPr txBox="1">
            <a:spLocks noChangeArrowheads="1"/>
          </p:cNvSpPr>
          <p:nvPr/>
        </p:nvSpPr>
        <p:spPr bwMode="auto">
          <a:xfrm>
            <a:off x="7524750" y="37877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5" name="Text Box 121"/>
          <p:cNvSpPr txBox="1">
            <a:spLocks noChangeArrowheads="1"/>
          </p:cNvSpPr>
          <p:nvPr/>
        </p:nvSpPr>
        <p:spPr bwMode="auto">
          <a:xfrm>
            <a:off x="7524750" y="41878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450056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450056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124"/>
          <p:cNvSpPr>
            <a:spLocks noChangeShapeType="1"/>
          </p:cNvSpPr>
          <p:nvPr/>
        </p:nvSpPr>
        <p:spPr bwMode="auto">
          <a:xfrm>
            <a:off x="450056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125"/>
          <p:cNvSpPr>
            <a:spLocks noChangeShapeType="1"/>
          </p:cNvSpPr>
          <p:nvPr/>
        </p:nvSpPr>
        <p:spPr bwMode="auto">
          <a:xfrm>
            <a:off x="45005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126"/>
          <p:cNvSpPr>
            <a:spLocks noChangeShapeType="1"/>
          </p:cNvSpPr>
          <p:nvPr/>
        </p:nvSpPr>
        <p:spPr bwMode="auto">
          <a:xfrm>
            <a:off x="4500563" y="4292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127"/>
          <p:cNvSpPr>
            <a:spLocks noChangeShapeType="1"/>
          </p:cNvSpPr>
          <p:nvPr/>
        </p:nvSpPr>
        <p:spPr bwMode="auto">
          <a:xfrm>
            <a:off x="4500563" y="4724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128"/>
          <p:cNvSpPr>
            <a:spLocks noChangeShapeType="1"/>
          </p:cNvSpPr>
          <p:nvPr/>
        </p:nvSpPr>
        <p:spPr bwMode="auto">
          <a:xfrm>
            <a:off x="4500563" y="50847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129"/>
          <p:cNvSpPr>
            <a:spLocks noChangeShapeType="1"/>
          </p:cNvSpPr>
          <p:nvPr/>
        </p:nvSpPr>
        <p:spPr bwMode="auto">
          <a:xfrm>
            <a:off x="4500563" y="5443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130"/>
          <p:cNvSpPr>
            <a:spLocks noChangeShapeType="1"/>
          </p:cNvSpPr>
          <p:nvPr/>
        </p:nvSpPr>
        <p:spPr bwMode="auto">
          <a:xfrm>
            <a:off x="72374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131"/>
          <p:cNvSpPr>
            <a:spLocks noChangeShapeType="1"/>
          </p:cNvSpPr>
          <p:nvPr/>
        </p:nvSpPr>
        <p:spPr bwMode="auto">
          <a:xfrm>
            <a:off x="7237413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132"/>
          <p:cNvSpPr>
            <a:spLocks noChangeShapeType="1"/>
          </p:cNvSpPr>
          <p:nvPr/>
        </p:nvSpPr>
        <p:spPr bwMode="auto">
          <a:xfrm>
            <a:off x="7237413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133"/>
          <p:cNvSpPr>
            <a:spLocks noChangeShapeType="1"/>
          </p:cNvSpPr>
          <p:nvPr/>
        </p:nvSpPr>
        <p:spPr bwMode="auto">
          <a:xfrm>
            <a:off x="7237413" y="4364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8" name="Rectangle 134"/>
          <p:cNvSpPr>
            <a:spLocks noChangeArrowheads="1"/>
          </p:cNvSpPr>
          <p:nvPr/>
        </p:nvSpPr>
        <p:spPr bwMode="auto">
          <a:xfrm>
            <a:off x="4787900" y="1196975"/>
            <a:ext cx="244792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59" name="Rectangle 136"/>
          <p:cNvSpPr>
            <a:spLocks noChangeArrowheads="1"/>
          </p:cNvSpPr>
          <p:nvPr/>
        </p:nvSpPr>
        <p:spPr bwMode="auto">
          <a:xfrm>
            <a:off x="5718175" y="6021388"/>
            <a:ext cx="2936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2560" name="Line 139"/>
          <p:cNvSpPr>
            <a:spLocks noChangeShapeType="1"/>
          </p:cNvSpPr>
          <p:nvPr/>
        </p:nvSpPr>
        <p:spPr bwMode="auto">
          <a:xfrm flipV="1">
            <a:off x="5940425" y="59499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4" name="Line 140"/>
          <p:cNvSpPr>
            <a:spLocks noChangeShapeType="1"/>
          </p:cNvSpPr>
          <p:nvPr/>
        </p:nvSpPr>
        <p:spPr bwMode="auto">
          <a:xfrm>
            <a:off x="4787900" y="2349500"/>
            <a:ext cx="24479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5" name="Line 141"/>
          <p:cNvSpPr>
            <a:spLocks noChangeShapeType="1"/>
          </p:cNvSpPr>
          <p:nvPr/>
        </p:nvSpPr>
        <p:spPr bwMode="auto">
          <a:xfrm>
            <a:off x="4787900" y="2781300"/>
            <a:ext cx="24479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6" name="Line 142"/>
          <p:cNvSpPr>
            <a:spLocks noChangeShapeType="1"/>
          </p:cNvSpPr>
          <p:nvPr/>
        </p:nvSpPr>
        <p:spPr bwMode="auto">
          <a:xfrm>
            <a:off x="4787900" y="3141663"/>
            <a:ext cx="24479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7" name="Line 143"/>
          <p:cNvSpPr>
            <a:spLocks noChangeShapeType="1"/>
          </p:cNvSpPr>
          <p:nvPr/>
        </p:nvSpPr>
        <p:spPr bwMode="auto">
          <a:xfrm>
            <a:off x="4787900" y="3500438"/>
            <a:ext cx="24479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1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1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1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511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11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1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1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564" grpId="0" animBg="1"/>
      <p:bldP spid="1511564" grpId="1" animBg="1"/>
      <p:bldP spid="1511565" grpId="0" animBg="1"/>
      <p:bldP spid="1511565" grpId="1" animBg="1"/>
      <p:bldP spid="1511566" grpId="0" animBg="1"/>
      <p:bldP spid="1511566" grpId="1" animBg="1"/>
      <p:bldP spid="1511567" grpId="0" animBg="1"/>
      <p:bldP spid="151156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209C56-470F-4BC0-BBAD-CAF28FF8DC2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19200"/>
            <a:ext cx="3810000" cy="4648200"/>
          </a:xfrm>
        </p:spPr>
        <p:txBody>
          <a:bodyPr/>
          <a:lstStyle/>
          <a:p>
            <a:pPr algn="l" rtl="0" eaLnBrk="1" hangingPunct="1"/>
            <a:r>
              <a:rPr lang="en-US" altLang="fa-IR" sz="3000" dirty="0" smtClean="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/>
            <a:r>
              <a:rPr lang="en-US" altLang="fa-IR" sz="2500" dirty="0" smtClean="0">
                <a:sym typeface="Wingdings" panose="05000000000000000000" pitchFamily="2" charset="2"/>
              </a:rPr>
              <a:t>Selection between 2 sets of 4-bit inputs</a:t>
            </a: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</p:txBody>
      </p:sp>
      <p:sp>
        <p:nvSpPr>
          <p:cNvPr id="22534" name="Text Box 110"/>
          <p:cNvSpPr txBox="1">
            <a:spLocks noChangeArrowheads="1"/>
          </p:cNvSpPr>
          <p:nvPr/>
        </p:nvSpPr>
        <p:spPr bwMode="auto">
          <a:xfrm>
            <a:off x="4211638" y="21336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5" name="Text Box 111"/>
          <p:cNvSpPr txBox="1">
            <a:spLocks noChangeArrowheads="1"/>
          </p:cNvSpPr>
          <p:nvPr/>
        </p:nvSpPr>
        <p:spPr bwMode="auto">
          <a:xfrm>
            <a:off x="4211638" y="25320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36" name="Text Box 112"/>
          <p:cNvSpPr txBox="1">
            <a:spLocks noChangeArrowheads="1"/>
          </p:cNvSpPr>
          <p:nvPr/>
        </p:nvSpPr>
        <p:spPr bwMode="auto">
          <a:xfrm>
            <a:off x="4211638" y="29241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37" name="Text Box 113"/>
          <p:cNvSpPr txBox="1">
            <a:spLocks noChangeArrowheads="1"/>
          </p:cNvSpPr>
          <p:nvPr/>
        </p:nvSpPr>
        <p:spPr bwMode="auto">
          <a:xfrm>
            <a:off x="4211638" y="33242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38" name="Text Box 114"/>
          <p:cNvSpPr txBox="1">
            <a:spLocks noChangeArrowheads="1"/>
          </p:cNvSpPr>
          <p:nvPr/>
        </p:nvSpPr>
        <p:spPr bwMode="auto">
          <a:xfrm>
            <a:off x="4211638" y="40052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9" name="Text Box 115"/>
          <p:cNvSpPr txBox="1">
            <a:spLocks noChangeArrowheads="1"/>
          </p:cNvSpPr>
          <p:nvPr/>
        </p:nvSpPr>
        <p:spPr bwMode="auto">
          <a:xfrm>
            <a:off x="4211638" y="44037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0" name="Text Box 116"/>
          <p:cNvSpPr txBox="1">
            <a:spLocks noChangeArrowheads="1"/>
          </p:cNvSpPr>
          <p:nvPr/>
        </p:nvSpPr>
        <p:spPr bwMode="auto">
          <a:xfrm>
            <a:off x="4211638" y="479583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1" name="Text Box 117"/>
          <p:cNvSpPr txBox="1">
            <a:spLocks noChangeArrowheads="1"/>
          </p:cNvSpPr>
          <p:nvPr/>
        </p:nvSpPr>
        <p:spPr bwMode="auto">
          <a:xfrm>
            <a:off x="42116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2" name="Text Box 118"/>
          <p:cNvSpPr txBox="1">
            <a:spLocks noChangeArrowheads="1"/>
          </p:cNvSpPr>
          <p:nvPr/>
        </p:nvSpPr>
        <p:spPr bwMode="auto">
          <a:xfrm>
            <a:off x="7524750" y="29972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43" name="Text Box 119"/>
          <p:cNvSpPr txBox="1">
            <a:spLocks noChangeArrowheads="1"/>
          </p:cNvSpPr>
          <p:nvPr/>
        </p:nvSpPr>
        <p:spPr bwMode="auto">
          <a:xfrm>
            <a:off x="7524750" y="33956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4" name="Text Box 120"/>
          <p:cNvSpPr txBox="1">
            <a:spLocks noChangeArrowheads="1"/>
          </p:cNvSpPr>
          <p:nvPr/>
        </p:nvSpPr>
        <p:spPr bwMode="auto">
          <a:xfrm>
            <a:off x="7524750" y="37877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5" name="Text Box 121"/>
          <p:cNvSpPr txBox="1">
            <a:spLocks noChangeArrowheads="1"/>
          </p:cNvSpPr>
          <p:nvPr/>
        </p:nvSpPr>
        <p:spPr bwMode="auto">
          <a:xfrm>
            <a:off x="7524750" y="41878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450056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450056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124"/>
          <p:cNvSpPr>
            <a:spLocks noChangeShapeType="1"/>
          </p:cNvSpPr>
          <p:nvPr/>
        </p:nvSpPr>
        <p:spPr bwMode="auto">
          <a:xfrm>
            <a:off x="450056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125"/>
          <p:cNvSpPr>
            <a:spLocks noChangeShapeType="1"/>
          </p:cNvSpPr>
          <p:nvPr/>
        </p:nvSpPr>
        <p:spPr bwMode="auto">
          <a:xfrm>
            <a:off x="45005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126"/>
          <p:cNvSpPr>
            <a:spLocks noChangeShapeType="1"/>
          </p:cNvSpPr>
          <p:nvPr/>
        </p:nvSpPr>
        <p:spPr bwMode="auto">
          <a:xfrm>
            <a:off x="4500563" y="4292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127"/>
          <p:cNvSpPr>
            <a:spLocks noChangeShapeType="1"/>
          </p:cNvSpPr>
          <p:nvPr/>
        </p:nvSpPr>
        <p:spPr bwMode="auto">
          <a:xfrm>
            <a:off x="4500563" y="4724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128"/>
          <p:cNvSpPr>
            <a:spLocks noChangeShapeType="1"/>
          </p:cNvSpPr>
          <p:nvPr/>
        </p:nvSpPr>
        <p:spPr bwMode="auto">
          <a:xfrm>
            <a:off x="4500563" y="50847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129"/>
          <p:cNvSpPr>
            <a:spLocks noChangeShapeType="1"/>
          </p:cNvSpPr>
          <p:nvPr/>
        </p:nvSpPr>
        <p:spPr bwMode="auto">
          <a:xfrm>
            <a:off x="4500563" y="5443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130"/>
          <p:cNvSpPr>
            <a:spLocks noChangeShapeType="1"/>
          </p:cNvSpPr>
          <p:nvPr/>
        </p:nvSpPr>
        <p:spPr bwMode="auto">
          <a:xfrm>
            <a:off x="72374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131"/>
          <p:cNvSpPr>
            <a:spLocks noChangeShapeType="1"/>
          </p:cNvSpPr>
          <p:nvPr/>
        </p:nvSpPr>
        <p:spPr bwMode="auto">
          <a:xfrm>
            <a:off x="7237413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132"/>
          <p:cNvSpPr>
            <a:spLocks noChangeShapeType="1"/>
          </p:cNvSpPr>
          <p:nvPr/>
        </p:nvSpPr>
        <p:spPr bwMode="auto">
          <a:xfrm>
            <a:off x="7237413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133"/>
          <p:cNvSpPr>
            <a:spLocks noChangeShapeType="1"/>
          </p:cNvSpPr>
          <p:nvPr/>
        </p:nvSpPr>
        <p:spPr bwMode="auto">
          <a:xfrm>
            <a:off x="7237413" y="4364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8" name="Rectangle 134"/>
          <p:cNvSpPr>
            <a:spLocks noChangeArrowheads="1"/>
          </p:cNvSpPr>
          <p:nvPr/>
        </p:nvSpPr>
        <p:spPr bwMode="auto">
          <a:xfrm>
            <a:off x="4787900" y="1196975"/>
            <a:ext cx="244792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59" name="Rectangle 136"/>
          <p:cNvSpPr>
            <a:spLocks noChangeArrowheads="1"/>
          </p:cNvSpPr>
          <p:nvPr/>
        </p:nvSpPr>
        <p:spPr bwMode="auto">
          <a:xfrm>
            <a:off x="5718175" y="6021388"/>
            <a:ext cx="2936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2560" name="Line 139"/>
          <p:cNvSpPr>
            <a:spLocks noChangeShapeType="1"/>
          </p:cNvSpPr>
          <p:nvPr/>
        </p:nvSpPr>
        <p:spPr bwMode="auto">
          <a:xfrm flipV="1">
            <a:off x="5940425" y="59499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8" name="Line 144"/>
          <p:cNvSpPr>
            <a:spLocks noChangeShapeType="1"/>
          </p:cNvSpPr>
          <p:nvPr/>
        </p:nvSpPr>
        <p:spPr bwMode="auto">
          <a:xfrm flipV="1">
            <a:off x="4787900" y="3213100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69" name="Line 145"/>
          <p:cNvSpPr>
            <a:spLocks noChangeShapeType="1"/>
          </p:cNvSpPr>
          <p:nvPr/>
        </p:nvSpPr>
        <p:spPr bwMode="auto">
          <a:xfrm flipV="1">
            <a:off x="4787900" y="3644900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70" name="Line 146"/>
          <p:cNvSpPr>
            <a:spLocks noChangeShapeType="1"/>
          </p:cNvSpPr>
          <p:nvPr/>
        </p:nvSpPr>
        <p:spPr bwMode="auto">
          <a:xfrm flipV="1">
            <a:off x="4787900" y="4005263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1571" name="Line 147"/>
          <p:cNvSpPr>
            <a:spLocks noChangeShapeType="1"/>
          </p:cNvSpPr>
          <p:nvPr/>
        </p:nvSpPr>
        <p:spPr bwMode="auto">
          <a:xfrm flipV="1">
            <a:off x="4787900" y="4365625"/>
            <a:ext cx="24479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1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1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1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511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11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11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11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568" grpId="0" animBg="1"/>
      <p:bldP spid="1511568" grpId="1" animBg="1"/>
      <p:bldP spid="1511569" grpId="0" animBg="1"/>
      <p:bldP spid="1511569" grpId="1" animBg="1"/>
      <p:bldP spid="1511570" grpId="0" animBg="1"/>
      <p:bldP spid="1511570" grpId="1" animBg="1"/>
      <p:bldP spid="1511571" grpId="0" animBg="1"/>
      <p:bldP spid="151157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209C56-470F-4BC0-BBAD-CAF28FF8DC2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19200"/>
            <a:ext cx="3810000" cy="4648200"/>
          </a:xfrm>
        </p:spPr>
        <p:txBody>
          <a:bodyPr/>
          <a:lstStyle/>
          <a:p>
            <a:pPr algn="l" rtl="0" eaLnBrk="1" hangingPunct="1"/>
            <a:r>
              <a:rPr lang="en-US" altLang="fa-IR" sz="3000" dirty="0" smtClean="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/>
            <a:r>
              <a:rPr lang="en-US" altLang="fa-IR" sz="2500" dirty="0" smtClean="0">
                <a:sym typeface="Wingdings" panose="05000000000000000000" pitchFamily="2" charset="2"/>
              </a:rPr>
              <a:t>Selection between 2 sets of 4-bit inputs</a:t>
            </a: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  <a:p>
            <a:pPr lvl="1" algn="l" rtl="0" eaLnBrk="1" hangingPunct="1"/>
            <a:endParaRPr lang="en-US" altLang="fa-IR" sz="2500" dirty="0" smtClean="0">
              <a:sym typeface="Wingdings" panose="05000000000000000000" pitchFamily="2" charset="2"/>
            </a:endParaRP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5003800" y="1412875"/>
            <a:ext cx="1846263" cy="4752975"/>
            <a:chOff x="3152" y="890"/>
            <a:chExt cx="1163" cy="2994"/>
          </a:xfrm>
        </p:grpSpPr>
        <p:grpSp>
          <p:nvGrpSpPr>
            <p:cNvPr id="22572" name="Group 8"/>
            <p:cNvGrpSpPr>
              <a:grpSpLocks/>
            </p:cNvGrpSpPr>
            <p:nvPr/>
          </p:nvGrpSpPr>
          <p:grpSpPr bwMode="auto">
            <a:xfrm>
              <a:off x="3152" y="890"/>
              <a:ext cx="1163" cy="713"/>
              <a:chOff x="627" y="404"/>
              <a:chExt cx="1163" cy="713"/>
            </a:xfrm>
          </p:grpSpPr>
          <p:pic>
            <p:nvPicPr>
              <p:cNvPr id="22649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0" name="Freeform 10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51" name="Line 11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52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3" name="Freeform 13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54" name="Line 14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55" name="Picture 1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6" name="Freeform 16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57" name="Line 17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58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9" name="Freeform 19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60" name="Line 20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61" name="Rectangle 21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662" name="Group 22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671" name="Rectangle 23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72" name="Rectangle 24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63" name="Group 25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669" name="Rectangle 26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70" name="Rectangle 27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64" name="Group 28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667" name="Rectangle 29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68" name="Rectangle 30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665" name="Rectangle 31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66" name="Rectangle 32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73" name="Group 34"/>
            <p:cNvGrpSpPr>
              <a:grpSpLocks/>
            </p:cNvGrpSpPr>
            <p:nvPr/>
          </p:nvGrpSpPr>
          <p:grpSpPr bwMode="auto">
            <a:xfrm>
              <a:off x="3152" y="1628"/>
              <a:ext cx="1163" cy="713"/>
              <a:chOff x="627" y="404"/>
              <a:chExt cx="1163" cy="713"/>
            </a:xfrm>
          </p:grpSpPr>
          <p:pic>
            <p:nvPicPr>
              <p:cNvPr id="22625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26" name="Freeform 36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27" name="Line 37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28" name="Picture 3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29" name="Freeform 39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0" name="Line 40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31" name="Picture 4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32" name="Freeform 42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3" name="Line 43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34" name="Picture 4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35" name="Freeform 45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6" name="Line 46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37" name="Rectangle 47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638" name="Group 48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647" name="Rectangle 49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48" name="Rectangle 50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39" name="Group 51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645" name="Rectangle 52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46" name="Rectangle 53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40" name="Group 54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643" name="Rectangle 55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44" name="Rectangle 56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641" name="Rectangle 57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2" name="Rectangle 58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74" name="Group 59"/>
            <p:cNvGrpSpPr>
              <a:grpSpLocks/>
            </p:cNvGrpSpPr>
            <p:nvPr/>
          </p:nvGrpSpPr>
          <p:grpSpPr bwMode="auto">
            <a:xfrm>
              <a:off x="3152" y="2433"/>
              <a:ext cx="1163" cy="713"/>
              <a:chOff x="627" y="404"/>
              <a:chExt cx="1163" cy="713"/>
            </a:xfrm>
          </p:grpSpPr>
          <p:pic>
            <p:nvPicPr>
              <p:cNvPr id="22601" name="Picture 6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02" name="Freeform 61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03" name="Line 62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04" name="Picture 6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05" name="Freeform 64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06" name="Line 65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07" name="Picture 6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08" name="Freeform 67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09" name="Line 68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610" name="Picture 6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11" name="Freeform 70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12" name="Line 71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613" name="Rectangle 72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614" name="Group 73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623" name="Rectangle 74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24" name="Rectangle 75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15" name="Group 76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6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22" name="Rectangle 78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616" name="Group 79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619" name="Rectangle 80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20" name="Rectangle 81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617" name="Rectangle 82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8" name="Rectangle 83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75" name="Group 84"/>
            <p:cNvGrpSpPr>
              <a:grpSpLocks/>
            </p:cNvGrpSpPr>
            <p:nvPr/>
          </p:nvGrpSpPr>
          <p:grpSpPr bwMode="auto">
            <a:xfrm>
              <a:off x="3152" y="3171"/>
              <a:ext cx="1163" cy="713"/>
              <a:chOff x="627" y="404"/>
              <a:chExt cx="1163" cy="713"/>
            </a:xfrm>
          </p:grpSpPr>
          <p:pic>
            <p:nvPicPr>
              <p:cNvPr id="22577" name="Picture 8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468"/>
                <a:ext cx="11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78" name="Freeform 86"/>
              <p:cNvSpPr>
                <a:spLocks/>
              </p:cNvSpPr>
              <p:nvPr/>
            </p:nvSpPr>
            <p:spPr bwMode="auto">
              <a:xfrm>
                <a:off x="882" y="468"/>
                <a:ext cx="114" cy="64"/>
              </a:xfrm>
              <a:custGeom>
                <a:avLst/>
                <a:gdLst>
                  <a:gd name="T0" fmla="*/ 0 w 114"/>
                  <a:gd name="T1" fmla="*/ 64 h 64"/>
                  <a:gd name="T2" fmla="*/ 0 w 114"/>
                  <a:gd name="T3" fmla="*/ 51 h 64"/>
                  <a:gd name="T4" fmla="*/ 0 w 114"/>
                  <a:gd name="T5" fmla="*/ 13 h 64"/>
                  <a:gd name="T6" fmla="*/ 0 w 114"/>
                  <a:gd name="T7" fmla="*/ 0 h 64"/>
                  <a:gd name="T8" fmla="*/ 114 w 114"/>
                  <a:gd name="T9" fmla="*/ 26 h 64"/>
                  <a:gd name="T10" fmla="*/ 0 w 114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64"/>
                  <a:gd name="T20" fmla="*/ 114 w 114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79" name="Line 87"/>
              <p:cNvSpPr>
                <a:spLocks noChangeShapeType="1"/>
              </p:cNvSpPr>
              <p:nvPr/>
            </p:nvSpPr>
            <p:spPr bwMode="auto">
              <a:xfrm>
                <a:off x="729" y="49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580" name="Picture 8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" y="698"/>
                <a:ext cx="10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1" name="Freeform 89"/>
              <p:cNvSpPr>
                <a:spLocks/>
              </p:cNvSpPr>
              <p:nvPr/>
            </p:nvSpPr>
            <p:spPr bwMode="auto">
              <a:xfrm>
                <a:off x="882" y="698"/>
                <a:ext cx="114" cy="51"/>
              </a:xfrm>
              <a:custGeom>
                <a:avLst/>
                <a:gdLst>
                  <a:gd name="T0" fmla="*/ 0 w 114"/>
                  <a:gd name="T1" fmla="*/ 51 h 51"/>
                  <a:gd name="T2" fmla="*/ 0 w 114"/>
                  <a:gd name="T3" fmla="*/ 38 h 51"/>
                  <a:gd name="T4" fmla="*/ 0 w 114"/>
                  <a:gd name="T5" fmla="*/ 13 h 51"/>
                  <a:gd name="T6" fmla="*/ 0 w 114"/>
                  <a:gd name="T7" fmla="*/ 0 h 51"/>
                  <a:gd name="T8" fmla="*/ 114 w 114"/>
                  <a:gd name="T9" fmla="*/ 26 h 51"/>
                  <a:gd name="T10" fmla="*/ 0 w 114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"/>
                  <a:gd name="T19" fmla="*/ 0 h 51"/>
                  <a:gd name="T20" fmla="*/ 114 w 114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" h="51">
                    <a:moveTo>
                      <a:pt x="0" y="51"/>
                    </a:moveTo>
                    <a:lnTo>
                      <a:pt x="0" y="38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14" y="26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2" name="Line 90"/>
              <p:cNvSpPr>
                <a:spLocks noChangeShapeType="1"/>
              </p:cNvSpPr>
              <p:nvPr/>
            </p:nvSpPr>
            <p:spPr bwMode="auto">
              <a:xfrm>
                <a:off x="729" y="724"/>
                <a:ext cx="17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583" name="Picture 9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" y="596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4" name="Freeform 92"/>
              <p:cNvSpPr>
                <a:spLocks/>
              </p:cNvSpPr>
              <p:nvPr/>
            </p:nvSpPr>
            <p:spPr bwMode="auto">
              <a:xfrm>
                <a:off x="1582" y="596"/>
                <a:ext cx="115" cy="64"/>
              </a:xfrm>
              <a:custGeom>
                <a:avLst/>
                <a:gdLst>
                  <a:gd name="T0" fmla="*/ 0 w 115"/>
                  <a:gd name="T1" fmla="*/ 64 h 64"/>
                  <a:gd name="T2" fmla="*/ 0 w 115"/>
                  <a:gd name="T3" fmla="*/ 51 h 64"/>
                  <a:gd name="T4" fmla="*/ 0 w 115"/>
                  <a:gd name="T5" fmla="*/ 25 h 64"/>
                  <a:gd name="T6" fmla="*/ 0 w 115"/>
                  <a:gd name="T7" fmla="*/ 0 h 64"/>
                  <a:gd name="T8" fmla="*/ 115 w 115"/>
                  <a:gd name="T9" fmla="*/ 38 h 64"/>
                  <a:gd name="T10" fmla="*/ 0 w 115"/>
                  <a:gd name="T11" fmla="*/ 64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5"/>
                  <a:gd name="T19" fmla="*/ 0 h 64"/>
                  <a:gd name="T20" fmla="*/ 115 w 115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5" h="64">
                    <a:moveTo>
                      <a:pt x="0" y="64"/>
                    </a:moveTo>
                    <a:lnTo>
                      <a:pt x="0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15" y="3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5" name="Line 93"/>
              <p:cNvSpPr>
                <a:spLocks noChangeShapeType="1"/>
              </p:cNvSpPr>
              <p:nvPr/>
            </p:nvSpPr>
            <p:spPr bwMode="auto">
              <a:xfrm>
                <a:off x="1429" y="634"/>
                <a:ext cx="179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pic>
            <p:nvPicPr>
              <p:cNvPr id="22586" name="Picture 9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851"/>
                <a:ext cx="64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87" name="Freeform 95"/>
              <p:cNvSpPr>
                <a:spLocks/>
              </p:cNvSpPr>
              <p:nvPr/>
            </p:nvSpPr>
            <p:spPr bwMode="auto">
              <a:xfrm>
                <a:off x="1187" y="838"/>
                <a:ext cx="64" cy="115"/>
              </a:xfrm>
              <a:custGeom>
                <a:avLst/>
                <a:gdLst>
                  <a:gd name="T0" fmla="*/ 64 w 64"/>
                  <a:gd name="T1" fmla="*/ 115 h 115"/>
                  <a:gd name="T2" fmla="*/ 51 w 64"/>
                  <a:gd name="T3" fmla="*/ 115 h 115"/>
                  <a:gd name="T4" fmla="*/ 26 w 64"/>
                  <a:gd name="T5" fmla="*/ 115 h 115"/>
                  <a:gd name="T6" fmla="*/ 0 w 64"/>
                  <a:gd name="T7" fmla="*/ 115 h 115"/>
                  <a:gd name="T8" fmla="*/ 38 w 64"/>
                  <a:gd name="T9" fmla="*/ 0 h 115"/>
                  <a:gd name="T10" fmla="*/ 64 w 64"/>
                  <a:gd name="T11" fmla="*/ 115 h 1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115"/>
                  <a:gd name="T20" fmla="*/ 64 w 64"/>
                  <a:gd name="T21" fmla="*/ 115 h 1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115">
                    <a:moveTo>
                      <a:pt x="64" y="115"/>
                    </a:moveTo>
                    <a:lnTo>
                      <a:pt x="51" y="115"/>
                    </a:lnTo>
                    <a:lnTo>
                      <a:pt x="26" y="115"/>
                    </a:lnTo>
                    <a:lnTo>
                      <a:pt x="0" y="115"/>
                    </a:lnTo>
                    <a:lnTo>
                      <a:pt x="38" y="0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8" name="Line 96"/>
              <p:cNvSpPr>
                <a:spLocks noChangeShapeType="1"/>
              </p:cNvSpPr>
              <p:nvPr/>
            </p:nvSpPr>
            <p:spPr bwMode="auto">
              <a:xfrm flipV="1">
                <a:off x="1225" y="928"/>
                <a:ext cx="1" cy="1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9" name="Rectangle 97"/>
              <p:cNvSpPr>
                <a:spLocks noChangeArrowheads="1"/>
              </p:cNvSpPr>
              <p:nvPr/>
            </p:nvSpPr>
            <p:spPr bwMode="auto">
              <a:xfrm>
                <a:off x="1015" y="436"/>
                <a:ext cx="421" cy="396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90" name="Group 98"/>
              <p:cNvGrpSpPr>
                <a:grpSpLocks/>
              </p:cNvGrpSpPr>
              <p:nvPr/>
            </p:nvGrpSpPr>
            <p:grpSpPr bwMode="auto">
              <a:xfrm>
                <a:off x="1111" y="481"/>
                <a:ext cx="226" cy="240"/>
                <a:chOff x="1111" y="481"/>
                <a:chExt cx="226" cy="240"/>
              </a:xfrm>
            </p:grpSpPr>
            <p:sp>
              <p:nvSpPr>
                <p:cNvPr id="22599" name="Rectangle 99"/>
                <p:cNvSpPr>
                  <a:spLocks noChangeArrowheads="1"/>
                </p:cNvSpPr>
                <p:nvPr/>
              </p:nvSpPr>
              <p:spPr bwMode="auto">
                <a:xfrm>
                  <a:off x="1136" y="481"/>
                  <a:ext cx="17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00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11" y="596"/>
                  <a:ext cx="22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91" name="Group 101"/>
              <p:cNvGrpSpPr>
                <a:grpSpLocks/>
              </p:cNvGrpSpPr>
              <p:nvPr/>
            </p:nvGrpSpPr>
            <p:grpSpPr bwMode="auto">
              <a:xfrm>
                <a:off x="627" y="404"/>
                <a:ext cx="104" cy="160"/>
                <a:chOff x="627" y="404"/>
                <a:chExt cx="104" cy="160"/>
              </a:xfrm>
            </p:grpSpPr>
            <p:sp>
              <p:nvSpPr>
                <p:cNvPr id="22597" name="Rectangle 102"/>
                <p:cNvSpPr>
                  <a:spLocks noChangeArrowheads="1"/>
                </p:cNvSpPr>
                <p:nvPr/>
              </p:nvSpPr>
              <p:spPr bwMode="auto">
                <a:xfrm>
                  <a:off x="627" y="404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98" name="Rectangle 103"/>
                <p:cNvSpPr>
                  <a:spLocks noChangeArrowheads="1"/>
                </p:cNvSpPr>
                <p:nvPr/>
              </p:nvSpPr>
              <p:spPr bwMode="auto">
                <a:xfrm>
                  <a:off x="665" y="468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0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92" name="Group 104"/>
              <p:cNvGrpSpPr>
                <a:grpSpLocks/>
              </p:cNvGrpSpPr>
              <p:nvPr/>
            </p:nvGrpSpPr>
            <p:grpSpPr bwMode="auto">
              <a:xfrm>
                <a:off x="627" y="609"/>
                <a:ext cx="104" cy="159"/>
                <a:chOff x="627" y="609"/>
                <a:chExt cx="104" cy="159"/>
              </a:xfrm>
            </p:grpSpPr>
            <p:sp>
              <p:nvSpPr>
                <p:cNvPr id="22595" name="Rectangle 105"/>
                <p:cNvSpPr>
                  <a:spLocks noChangeArrowheads="1"/>
                </p:cNvSpPr>
                <p:nvPr/>
              </p:nvSpPr>
              <p:spPr bwMode="auto">
                <a:xfrm>
                  <a:off x="627" y="609"/>
                  <a:ext cx="5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96" name="Rectangle 106"/>
                <p:cNvSpPr>
                  <a:spLocks noChangeArrowheads="1"/>
                </p:cNvSpPr>
                <p:nvPr/>
              </p:nvSpPr>
              <p:spPr bwMode="auto">
                <a:xfrm>
                  <a:off x="665" y="672"/>
                  <a:ext cx="6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0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593" name="Rectangle 107"/>
              <p:cNvSpPr>
                <a:spLocks noChangeArrowheads="1"/>
              </p:cNvSpPr>
              <p:nvPr/>
            </p:nvSpPr>
            <p:spPr bwMode="auto">
              <a:xfrm>
                <a:off x="1251" y="992"/>
                <a:ext cx="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94" name="Rectangle 108"/>
              <p:cNvSpPr>
                <a:spLocks noChangeArrowheads="1"/>
              </p:cNvSpPr>
              <p:nvPr/>
            </p:nvSpPr>
            <p:spPr bwMode="auto">
              <a:xfrm>
                <a:off x="1697" y="558"/>
                <a:ext cx="9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76" name="Line 109"/>
            <p:cNvSpPr>
              <a:spLocks noChangeShapeType="1"/>
            </p:cNvSpPr>
            <p:nvPr/>
          </p:nvSpPr>
          <p:spPr bwMode="auto">
            <a:xfrm>
              <a:off x="3742" y="1570"/>
              <a:ext cx="0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2534" name="Text Box 110"/>
          <p:cNvSpPr txBox="1">
            <a:spLocks noChangeArrowheads="1"/>
          </p:cNvSpPr>
          <p:nvPr/>
        </p:nvSpPr>
        <p:spPr bwMode="auto">
          <a:xfrm>
            <a:off x="4211638" y="21336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5" name="Text Box 111"/>
          <p:cNvSpPr txBox="1">
            <a:spLocks noChangeArrowheads="1"/>
          </p:cNvSpPr>
          <p:nvPr/>
        </p:nvSpPr>
        <p:spPr bwMode="auto">
          <a:xfrm>
            <a:off x="4211638" y="25320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36" name="Text Box 112"/>
          <p:cNvSpPr txBox="1">
            <a:spLocks noChangeArrowheads="1"/>
          </p:cNvSpPr>
          <p:nvPr/>
        </p:nvSpPr>
        <p:spPr bwMode="auto">
          <a:xfrm>
            <a:off x="4211638" y="29241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37" name="Text Box 113"/>
          <p:cNvSpPr txBox="1">
            <a:spLocks noChangeArrowheads="1"/>
          </p:cNvSpPr>
          <p:nvPr/>
        </p:nvSpPr>
        <p:spPr bwMode="auto">
          <a:xfrm>
            <a:off x="4211638" y="33242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38" name="Text Box 114"/>
          <p:cNvSpPr txBox="1">
            <a:spLocks noChangeArrowheads="1"/>
          </p:cNvSpPr>
          <p:nvPr/>
        </p:nvSpPr>
        <p:spPr bwMode="auto">
          <a:xfrm>
            <a:off x="4211638" y="40052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39" name="Text Box 115"/>
          <p:cNvSpPr txBox="1">
            <a:spLocks noChangeArrowheads="1"/>
          </p:cNvSpPr>
          <p:nvPr/>
        </p:nvSpPr>
        <p:spPr bwMode="auto">
          <a:xfrm>
            <a:off x="4211638" y="44037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0" name="Text Box 116"/>
          <p:cNvSpPr txBox="1">
            <a:spLocks noChangeArrowheads="1"/>
          </p:cNvSpPr>
          <p:nvPr/>
        </p:nvSpPr>
        <p:spPr bwMode="auto">
          <a:xfrm>
            <a:off x="4211638" y="479583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1" name="Text Box 117"/>
          <p:cNvSpPr txBox="1">
            <a:spLocks noChangeArrowheads="1"/>
          </p:cNvSpPr>
          <p:nvPr/>
        </p:nvSpPr>
        <p:spPr bwMode="auto">
          <a:xfrm>
            <a:off x="42116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2" name="Text Box 118"/>
          <p:cNvSpPr txBox="1">
            <a:spLocks noChangeArrowheads="1"/>
          </p:cNvSpPr>
          <p:nvPr/>
        </p:nvSpPr>
        <p:spPr bwMode="auto">
          <a:xfrm>
            <a:off x="7524750" y="29972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543" name="Text Box 119"/>
          <p:cNvSpPr txBox="1">
            <a:spLocks noChangeArrowheads="1"/>
          </p:cNvSpPr>
          <p:nvPr/>
        </p:nvSpPr>
        <p:spPr bwMode="auto">
          <a:xfrm>
            <a:off x="7524750" y="339566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4" name="Text Box 120"/>
          <p:cNvSpPr txBox="1">
            <a:spLocks noChangeArrowheads="1"/>
          </p:cNvSpPr>
          <p:nvPr/>
        </p:nvSpPr>
        <p:spPr bwMode="auto">
          <a:xfrm>
            <a:off x="7524750" y="378777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5" name="Text Box 121"/>
          <p:cNvSpPr txBox="1">
            <a:spLocks noChangeArrowheads="1"/>
          </p:cNvSpPr>
          <p:nvPr/>
        </p:nvSpPr>
        <p:spPr bwMode="auto">
          <a:xfrm>
            <a:off x="7524750" y="41878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6" name="Line 122"/>
          <p:cNvSpPr>
            <a:spLocks noChangeShapeType="1"/>
          </p:cNvSpPr>
          <p:nvPr/>
        </p:nvSpPr>
        <p:spPr bwMode="auto">
          <a:xfrm>
            <a:off x="450056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123"/>
          <p:cNvSpPr>
            <a:spLocks noChangeShapeType="1"/>
          </p:cNvSpPr>
          <p:nvPr/>
        </p:nvSpPr>
        <p:spPr bwMode="auto">
          <a:xfrm>
            <a:off x="450056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124"/>
          <p:cNvSpPr>
            <a:spLocks noChangeShapeType="1"/>
          </p:cNvSpPr>
          <p:nvPr/>
        </p:nvSpPr>
        <p:spPr bwMode="auto">
          <a:xfrm>
            <a:off x="450056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125"/>
          <p:cNvSpPr>
            <a:spLocks noChangeShapeType="1"/>
          </p:cNvSpPr>
          <p:nvPr/>
        </p:nvSpPr>
        <p:spPr bwMode="auto">
          <a:xfrm>
            <a:off x="45005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126"/>
          <p:cNvSpPr>
            <a:spLocks noChangeShapeType="1"/>
          </p:cNvSpPr>
          <p:nvPr/>
        </p:nvSpPr>
        <p:spPr bwMode="auto">
          <a:xfrm>
            <a:off x="4500563" y="4292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127"/>
          <p:cNvSpPr>
            <a:spLocks noChangeShapeType="1"/>
          </p:cNvSpPr>
          <p:nvPr/>
        </p:nvSpPr>
        <p:spPr bwMode="auto">
          <a:xfrm>
            <a:off x="4500563" y="4724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128"/>
          <p:cNvSpPr>
            <a:spLocks noChangeShapeType="1"/>
          </p:cNvSpPr>
          <p:nvPr/>
        </p:nvSpPr>
        <p:spPr bwMode="auto">
          <a:xfrm>
            <a:off x="4500563" y="50847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129"/>
          <p:cNvSpPr>
            <a:spLocks noChangeShapeType="1"/>
          </p:cNvSpPr>
          <p:nvPr/>
        </p:nvSpPr>
        <p:spPr bwMode="auto">
          <a:xfrm>
            <a:off x="4500563" y="5443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130"/>
          <p:cNvSpPr>
            <a:spLocks noChangeShapeType="1"/>
          </p:cNvSpPr>
          <p:nvPr/>
        </p:nvSpPr>
        <p:spPr bwMode="auto">
          <a:xfrm>
            <a:off x="7237413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131"/>
          <p:cNvSpPr>
            <a:spLocks noChangeShapeType="1"/>
          </p:cNvSpPr>
          <p:nvPr/>
        </p:nvSpPr>
        <p:spPr bwMode="auto">
          <a:xfrm>
            <a:off x="7237413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132"/>
          <p:cNvSpPr>
            <a:spLocks noChangeShapeType="1"/>
          </p:cNvSpPr>
          <p:nvPr/>
        </p:nvSpPr>
        <p:spPr bwMode="auto">
          <a:xfrm>
            <a:off x="7237413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133"/>
          <p:cNvSpPr>
            <a:spLocks noChangeShapeType="1"/>
          </p:cNvSpPr>
          <p:nvPr/>
        </p:nvSpPr>
        <p:spPr bwMode="auto">
          <a:xfrm>
            <a:off x="7237413" y="4364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8" name="Rectangle 134"/>
          <p:cNvSpPr>
            <a:spLocks noChangeArrowheads="1"/>
          </p:cNvSpPr>
          <p:nvPr/>
        </p:nvSpPr>
        <p:spPr bwMode="auto">
          <a:xfrm>
            <a:off x="4787900" y="1196975"/>
            <a:ext cx="244792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59" name="Rectangle 136"/>
          <p:cNvSpPr>
            <a:spLocks noChangeArrowheads="1"/>
          </p:cNvSpPr>
          <p:nvPr/>
        </p:nvSpPr>
        <p:spPr bwMode="auto">
          <a:xfrm>
            <a:off x="5718175" y="6021388"/>
            <a:ext cx="2936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2560" name="Line 139"/>
          <p:cNvSpPr>
            <a:spLocks noChangeShapeType="1"/>
          </p:cNvSpPr>
          <p:nvPr/>
        </p:nvSpPr>
        <p:spPr bwMode="auto">
          <a:xfrm flipV="1">
            <a:off x="5940425" y="59499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9" name="Group 150"/>
          <p:cNvGrpSpPr>
            <a:grpSpLocks/>
          </p:cNvGrpSpPr>
          <p:nvPr/>
        </p:nvGrpSpPr>
        <p:grpSpPr bwMode="auto">
          <a:xfrm>
            <a:off x="4787900" y="1268413"/>
            <a:ext cx="504825" cy="4537075"/>
            <a:chOff x="3016" y="799"/>
            <a:chExt cx="318" cy="2858"/>
          </a:xfrm>
        </p:grpSpPr>
        <p:sp>
          <p:nvSpPr>
            <p:cNvPr id="22570" name="Text Box 148"/>
            <p:cNvSpPr txBox="1">
              <a:spLocks noChangeArrowheads="1"/>
            </p:cNvSpPr>
            <p:nvPr/>
          </p:nvSpPr>
          <p:spPr bwMode="auto">
            <a:xfrm>
              <a:off x="3016" y="1979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2571" name="Rectangle 149"/>
            <p:cNvSpPr>
              <a:spLocks noChangeArrowheads="1"/>
            </p:cNvSpPr>
            <p:nvPr/>
          </p:nvSpPr>
          <p:spPr bwMode="auto">
            <a:xfrm>
              <a:off x="3061" y="799"/>
              <a:ext cx="182" cy="285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391B0F-3D56-44DF-ABBE-2739893AA85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Application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769938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724525" y="2349500"/>
            <a:ext cx="26543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Multiple input sources: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A+C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A+D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B+C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B+D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82" name="AutoShape 7"/>
          <p:cNvSpPr>
            <a:spLocks noChangeAspect="1" noChangeArrowheads="1" noTextEdit="1"/>
          </p:cNvSpPr>
          <p:nvPr/>
        </p:nvSpPr>
        <p:spPr bwMode="auto">
          <a:xfrm>
            <a:off x="796925" y="2247900"/>
            <a:ext cx="41021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490663" y="2798763"/>
            <a:ext cx="1025525" cy="3254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3198813" y="2798763"/>
            <a:ext cx="1025525" cy="3254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85" name="Freeform 12"/>
          <p:cNvSpPr>
            <a:spLocks/>
          </p:cNvSpPr>
          <p:nvPr/>
        </p:nvSpPr>
        <p:spPr bwMode="auto">
          <a:xfrm>
            <a:off x="1481138" y="3602038"/>
            <a:ext cx="2733675" cy="976312"/>
          </a:xfrm>
          <a:custGeom>
            <a:avLst/>
            <a:gdLst>
              <a:gd name="T0" fmla="*/ 0 w 1722"/>
              <a:gd name="T1" fmla="*/ 0 h 615"/>
              <a:gd name="T2" fmla="*/ 2147483646 w 1722"/>
              <a:gd name="T3" fmla="*/ 0 h 615"/>
              <a:gd name="T4" fmla="*/ 2147483646 w 1722"/>
              <a:gd name="T5" fmla="*/ 2147483646 h 615"/>
              <a:gd name="T6" fmla="*/ 2147483646 w 1722"/>
              <a:gd name="T7" fmla="*/ 0 h 615"/>
              <a:gd name="T8" fmla="*/ 2147483646 w 1722"/>
              <a:gd name="T9" fmla="*/ 0 h 615"/>
              <a:gd name="T10" fmla="*/ 2147483646 w 1722"/>
              <a:gd name="T11" fmla="*/ 2147483646 h 615"/>
              <a:gd name="T12" fmla="*/ 2147483646 w 1722"/>
              <a:gd name="T13" fmla="*/ 2147483646 h 615"/>
              <a:gd name="T14" fmla="*/ 0 w 1722"/>
              <a:gd name="T15" fmla="*/ 0 h 6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22"/>
              <a:gd name="T25" fmla="*/ 0 h 615"/>
              <a:gd name="T26" fmla="*/ 1722 w 1722"/>
              <a:gd name="T27" fmla="*/ 615 h 6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22" h="615">
                <a:moveTo>
                  <a:pt x="0" y="0"/>
                </a:moveTo>
                <a:lnTo>
                  <a:pt x="646" y="0"/>
                </a:lnTo>
                <a:lnTo>
                  <a:pt x="861" y="308"/>
                </a:lnTo>
                <a:lnTo>
                  <a:pt x="1076" y="0"/>
                </a:lnTo>
                <a:lnTo>
                  <a:pt x="1722" y="0"/>
                </a:lnTo>
                <a:lnTo>
                  <a:pt x="1399" y="615"/>
                </a:lnTo>
                <a:lnTo>
                  <a:pt x="323" y="61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6" name="Line 40"/>
          <p:cNvSpPr>
            <a:spLocks noChangeShapeType="1"/>
          </p:cNvSpPr>
          <p:nvPr/>
        </p:nvSpPr>
        <p:spPr bwMode="auto">
          <a:xfrm flipH="1">
            <a:off x="1138238" y="295275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7" name="Line 41"/>
          <p:cNvSpPr>
            <a:spLocks noChangeShapeType="1"/>
          </p:cNvSpPr>
          <p:nvPr/>
        </p:nvSpPr>
        <p:spPr bwMode="auto">
          <a:xfrm>
            <a:off x="4214813" y="295275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8" name="Rectangle 43"/>
          <p:cNvSpPr>
            <a:spLocks noChangeArrowheads="1"/>
          </p:cNvSpPr>
          <p:nvPr/>
        </p:nvSpPr>
        <p:spPr bwMode="auto">
          <a:xfrm>
            <a:off x="1803400" y="2844800"/>
            <a:ext cx="3667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MUX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89" name="Rectangle 44"/>
          <p:cNvSpPr>
            <a:spLocks noChangeArrowheads="1"/>
          </p:cNvSpPr>
          <p:nvPr/>
        </p:nvSpPr>
        <p:spPr bwMode="auto">
          <a:xfrm>
            <a:off x="3532188" y="2844800"/>
            <a:ext cx="3667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MUX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0" name="Rectangle 46"/>
          <p:cNvSpPr>
            <a:spLocks noChangeArrowheads="1"/>
          </p:cNvSpPr>
          <p:nvPr/>
        </p:nvSpPr>
        <p:spPr bwMode="auto">
          <a:xfrm>
            <a:off x="1955800" y="3694113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1" name="Rectangle 47"/>
          <p:cNvSpPr>
            <a:spLocks noChangeArrowheads="1"/>
          </p:cNvSpPr>
          <p:nvPr/>
        </p:nvSpPr>
        <p:spPr bwMode="auto">
          <a:xfrm>
            <a:off x="3663950" y="3675063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2" name="Rectangle 48"/>
          <p:cNvSpPr>
            <a:spLocks noChangeArrowheads="1"/>
          </p:cNvSpPr>
          <p:nvPr/>
        </p:nvSpPr>
        <p:spPr bwMode="auto">
          <a:xfrm>
            <a:off x="2657475" y="4308475"/>
            <a:ext cx="357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Sum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3" name="Rectangle 49"/>
          <p:cNvSpPr>
            <a:spLocks noChangeArrowheads="1"/>
          </p:cNvSpPr>
          <p:nvPr/>
        </p:nvSpPr>
        <p:spPr bwMode="auto">
          <a:xfrm>
            <a:off x="1628775" y="2133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4" name="Rectangle 50"/>
          <p:cNvSpPr>
            <a:spLocks noChangeArrowheads="1"/>
          </p:cNvSpPr>
          <p:nvPr/>
        </p:nvSpPr>
        <p:spPr bwMode="auto">
          <a:xfrm>
            <a:off x="2330450" y="2133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5" name="Rectangle 51"/>
          <p:cNvSpPr>
            <a:spLocks noChangeArrowheads="1"/>
          </p:cNvSpPr>
          <p:nvPr/>
        </p:nvSpPr>
        <p:spPr bwMode="auto">
          <a:xfrm>
            <a:off x="3375025" y="2133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6" name="Rectangle 52"/>
          <p:cNvSpPr>
            <a:spLocks noChangeArrowheads="1"/>
          </p:cNvSpPr>
          <p:nvPr/>
        </p:nvSpPr>
        <p:spPr bwMode="auto">
          <a:xfrm>
            <a:off x="4021138" y="2152650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7" name="Rectangle 53"/>
          <p:cNvSpPr>
            <a:spLocks noChangeArrowheads="1"/>
          </p:cNvSpPr>
          <p:nvPr/>
        </p:nvSpPr>
        <p:spPr bwMode="auto">
          <a:xfrm>
            <a:off x="835025" y="2844800"/>
            <a:ext cx="2016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Sa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8" name="Rectangle 54"/>
          <p:cNvSpPr>
            <a:spLocks noChangeArrowheads="1"/>
          </p:cNvSpPr>
          <p:nvPr/>
        </p:nvSpPr>
        <p:spPr bwMode="auto">
          <a:xfrm>
            <a:off x="4651375" y="2844800"/>
            <a:ext cx="2111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300">
                <a:solidFill>
                  <a:srgbClr val="000000"/>
                </a:solidFill>
                <a:cs typeface="Arial" panose="020B0604020202020204" pitchFamily="34" charset="0"/>
              </a:rPr>
              <a:t>Sb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99" name="AutoShape 58"/>
          <p:cNvSpPr>
            <a:spLocks noChangeArrowheads="1"/>
          </p:cNvSpPr>
          <p:nvPr/>
        </p:nvSpPr>
        <p:spPr bwMode="auto">
          <a:xfrm>
            <a:off x="1908175" y="3141663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0" name="AutoShape 59"/>
          <p:cNvSpPr>
            <a:spLocks noChangeArrowheads="1"/>
          </p:cNvSpPr>
          <p:nvPr/>
        </p:nvSpPr>
        <p:spPr bwMode="auto">
          <a:xfrm>
            <a:off x="3635375" y="3141663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1" name="AutoShape 60"/>
          <p:cNvSpPr>
            <a:spLocks noChangeArrowheads="1"/>
          </p:cNvSpPr>
          <p:nvPr/>
        </p:nvSpPr>
        <p:spPr bwMode="auto">
          <a:xfrm>
            <a:off x="1619250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2" name="AutoShape 61"/>
          <p:cNvSpPr>
            <a:spLocks noChangeArrowheads="1"/>
          </p:cNvSpPr>
          <p:nvPr/>
        </p:nvSpPr>
        <p:spPr bwMode="auto">
          <a:xfrm>
            <a:off x="2268538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3" name="AutoShape 62"/>
          <p:cNvSpPr>
            <a:spLocks noChangeArrowheads="1"/>
          </p:cNvSpPr>
          <p:nvPr/>
        </p:nvSpPr>
        <p:spPr bwMode="auto">
          <a:xfrm>
            <a:off x="3348038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4" name="AutoShape 63"/>
          <p:cNvSpPr>
            <a:spLocks noChangeArrowheads="1"/>
          </p:cNvSpPr>
          <p:nvPr/>
        </p:nvSpPr>
        <p:spPr bwMode="auto">
          <a:xfrm>
            <a:off x="3997325" y="2349500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605" name="AutoShape 64"/>
          <p:cNvSpPr>
            <a:spLocks noChangeArrowheads="1"/>
          </p:cNvSpPr>
          <p:nvPr/>
        </p:nvSpPr>
        <p:spPr bwMode="auto">
          <a:xfrm>
            <a:off x="2771775" y="4581525"/>
            <a:ext cx="142875" cy="431800"/>
          </a:xfrm>
          <a:prstGeom prst="downArrow">
            <a:avLst>
              <a:gd name="adj1" fmla="val 50000"/>
              <a:gd name="adj2" fmla="val 75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CF2541-9708-47E5-8D08-2EC217496BA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MUX by 3-State Buffers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8134350" cy="769937"/>
          </a:xfrm>
        </p:spPr>
        <p:txBody>
          <a:bodyPr/>
          <a:lstStyle/>
          <a:p>
            <a:pPr lvl="1" algn="l" rtl="0" eaLnBrk="1" hangingPunct="1"/>
            <a:r>
              <a:rPr lang="en-US" altLang="fa-IR" smtClean="0"/>
              <a:t>Three-state logic in place of AND-OR</a:t>
            </a:r>
          </a:p>
          <a:p>
            <a:pPr lvl="1" algn="l" rtl="0" eaLnBrk="1" hangingPunct="1"/>
            <a:endParaRPr lang="en-US" altLang="fa-IR" smtClean="0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1619250" y="1773238"/>
            <a:ext cx="5791200" cy="320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2458" name="Rectangle 10"/>
          <p:cNvSpPr>
            <a:spLocks noChangeArrowheads="1"/>
          </p:cNvSpPr>
          <p:nvPr/>
        </p:nvSpPr>
        <p:spPr bwMode="auto">
          <a:xfrm>
            <a:off x="684213" y="5110163"/>
            <a:ext cx="81343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en-US" altLang="fa-IR" sz="2400" b="0"/>
              <a:t>Output of gates can be connected</a:t>
            </a:r>
          </a:p>
          <a:p>
            <a:pPr lvl="1" algn="l" rtl="0" eaLnBrk="1" hangingPunct="1"/>
            <a:endParaRPr lang="en-US" altLang="fa-IR" sz="2400" b="0"/>
          </a:p>
        </p:txBody>
      </p:sp>
      <p:grpSp>
        <p:nvGrpSpPr>
          <p:cNvPr id="26631" name="Group 12"/>
          <p:cNvGrpSpPr>
            <a:grpSpLocks noChangeAspect="1"/>
          </p:cNvGrpSpPr>
          <p:nvPr/>
        </p:nvGrpSpPr>
        <p:grpSpPr bwMode="auto">
          <a:xfrm>
            <a:off x="1641475" y="1822450"/>
            <a:ext cx="5759450" cy="3379788"/>
            <a:chOff x="1034" y="1148"/>
            <a:chExt cx="3628" cy="2129"/>
          </a:xfrm>
        </p:grpSpPr>
        <p:sp>
          <p:nvSpPr>
            <p:cNvPr id="2663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034" y="1148"/>
              <a:ext cx="3628" cy="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3" name="Freeform 13"/>
            <p:cNvSpPr>
              <a:spLocks/>
            </p:cNvSpPr>
            <p:nvPr/>
          </p:nvSpPr>
          <p:spPr bwMode="auto">
            <a:xfrm>
              <a:off x="1090" y="1342"/>
              <a:ext cx="1312" cy="1741"/>
            </a:xfrm>
            <a:custGeom>
              <a:avLst/>
              <a:gdLst>
                <a:gd name="T0" fmla="*/ 0 w 1312"/>
                <a:gd name="T1" fmla="*/ 0 h 1741"/>
                <a:gd name="T2" fmla="*/ 0 w 1312"/>
                <a:gd name="T3" fmla="*/ 1741 h 1741"/>
                <a:gd name="T4" fmla="*/ 1312 w 1312"/>
                <a:gd name="T5" fmla="*/ 1741 h 1741"/>
                <a:gd name="T6" fmla="*/ 1312 w 1312"/>
                <a:gd name="T7" fmla="*/ 1527 h 17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741"/>
                <a:gd name="T14" fmla="*/ 1312 w 1312"/>
                <a:gd name="T15" fmla="*/ 1741 h 17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741">
                  <a:moveTo>
                    <a:pt x="0" y="0"/>
                  </a:moveTo>
                  <a:lnTo>
                    <a:pt x="0" y="1741"/>
                  </a:lnTo>
                  <a:lnTo>
                    <a:pt x="1312" y="1741"/>
                  </a:lnTo>
                  <a:lnTo>
                    <a:pt x="1312" y="152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4" name="Freeform 14"/>
            <p:cNvSpPr>
              <a:spLocks/>
            </p:cNvSpPr>
            <p:nvPr/>
          </p:nvSpPr>
          <p:spPr bwMode="auto">
            <a:xfrm>
              <a:off x="1090" y="1909"/>
              <a:ext cx="1300" cy="185"/>
            </a:xfrm>
            <a:custGeom>
              <a:avLst/>
              <a:gdLst>
                <a:gd name="T0" fmla="*/ 0 w 1300"/>
                <a:gd name="T1" fmla="*/ 185 h 185"/>
                <a:gd name="T2" fmla="*/ 1300 w 1300"/>
                <a:gd name="T3" fmla="*/ 185 h 185"/>
                <a:gd name="T4" fmla="*/ 1300 w 1300"/>
                <a:gd name="T5" fmla="*/ 0 h 185"/>
                <a:gd name="T6" fmla="*/ 0 60000 65536"/>
                <a:gd name="T7" fmla="*/ 0 60000 65536"/>
                <a:gd name="T8" fmla="*/ 0 60000 65536"/>
                <a:gd name="T9" fmla="*/ 0 w 1300"/>
                <a:gd name="T10" fmla="*/ 0 h 185"/>
                <a:gd name="T11" fmla="*/ 1300 w 1300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0" h="185">
                  <a:moveTo>
                    <a:pt x="0" y="185"/>
                  </a:moveTo>
                  <a:lnTo>
                    <a:pt x="1300" y="185"/>
                  </a:lnTo>
                  <a:lnTo>
                    <a:pt x="130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5" name="Freeform 15"/>
            <p:cNvSpPr>
              <a:spLocks/>
            </p:cNvSpPr>
            <p:nvPr/>
          </p:nvSpPr>
          <p:spPr bwMode="auto">
            <a:xfrm>
              <a:off x="1090" y="1421"/>
              <a:ext cx="1300" cy="208"/>
            </a:xfrm>
            <a:custGeom>
              <a:avLst/>
              <a:gdLst>
                <a:gd name="T0" fmla="*/ 0 w 1300"/>
                <a:gd name="T1" fmla="*/ 208 h 208"/>
                <a:gd name="T2" fmla="*/ 1300 w 1300"/>
                <a:gd name="T3" fmla="*/ 208 h 208"/>
                <a:gd name="T4" fmla="*/ 1300 w 1300"/>
                <a:gd name="T5" fmla="*/ 0 h 208"/>
                <a:gd name="T6" fmla="*/ 0 60000 65536"/>
                <a:gd name="T7" fmla="*/ 0 60000 65536"/>
                <a:gd name="T8" fmla="*/ 0 60000 65536"/>
                <a:gd name="T9" fmla="*/ 0 w 1300"/>
                <a:gd name="T10" fmla="*/ 0 h 208"/>
                <a:gd name="T11" fmla="*/ 1300 w 1300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0" h="208">
                  <a:moveTo>
                    <a:pt x="0" y="208"/>
                  </a:moveTo>
                  <a:lnTo>
                    <a:pt x="1300" y="208"/>
                  </a:lnTo>
                  <a:lnTo>
                    <a:pt x="130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6" name="Freeform 16"/>
            <p:cNvSpPr>
              <a:spLocks/>
            </p:cNvSpPr>
            <p:nvPr/>
          </p:nvSpPr>
          <p:spPr bwMode="auto">
            <a:xfrm>
              <a:off x="2934" y="2042"/>
              <a:ext cx="1000" cy="565"/>
            </a:xfrm>
            <a:custGeom>
              <a:avLst/>
              <a:gdLst>
                <a:gd name="T0" fmla="*/ 0 w 1000"/>
                <a:gd name="T1" fmla="*/ 0 h 565"/>
                <a:gd name="T2" fmla="*/ 0 w 1000"/>
                <a:gd name="T3" fmla="*/ 565 h 565"/>
                <a:gd name="T4" fmla="*/ 1000 w 1000"/>
                <a:gd name="T5" fmla="*/ 565 h 565"/>
                <a:gd name="T6" fmla="*/ 1000 w 1000"/>
                <a:gd name="T7" fmla="*/ 388 h 5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"/>
                <a:gd name="T13" fmla="*/ 0 h 565"/>
                <a:gd name="T14" fmla="*/ 1000 w 1000"/>
                <a:gd name="T15" fmla="*/ 565 h 5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" h="565">
                  <a:moveTo>
                    <a:pt x="0" y="0"/>
                  </a:moveTo>
                  <a:lnTo>
                    <a:pt x="0" y="565"/>
                  </a:lnTo>
                  <a:lnTo>
                    <a:pt x="1000" y="565"/>
                  </a:lnTo>
                  <a:lnTo>
                    <a:pt x="1000" y="3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7" name="Freeform 17"/>
            <p:cNvSpPr>
              <a:spLocks/>
            </p:cNvSpPr>
            <p:nvPr/>
          </p:nvSpPr>
          <p:spPr bwMode="auto">
            <a:xfrm>
              <a:off x="2162" y="1377"/>
              <a:ext cx="588" cy="488"/>
            </a:xfrm>
            <a:custGeom>
              <a:avLst/>
              <a:gdLst>
                <a:gd name="T0" fmla="*/ 0 w 588"/>
                <a:gd name="T1" fmla="*/ 0 h 488"/>
                <a:gd name="T2" fmla="*/ 588 w 588"/>
                <a:gd name="T3" fmla="*/ 0 h 488"/>
                <a:gd name="T4" fmla="*/ 588 w 588"/>
                <a:gd name="T5" fmla="*/ 488 h 488"/>
                <a:gd name="T6" fmla="*/ 0 60000 65536"/>
                <a:gd name="T7" fmla="*/ 0 60000 65536"/>
                <a:gd name="T8" fmla="*/ 0 60000 65536"/>
                <a:gd name="T9" fmla="*/ 0 w 588"/>
                <a:gd name="T10" fmla="*/ 0 h 488"/>
                <a:gd name="T11" fmla="*/ 588 w 588"/>
                <a:gd name="T12" fmla="*/ 488 h 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8" h="488">
                  <a:moveTo>
                    <a:pt x="0" y="0"/>
                  </a:moveTo>
                  <a:lnTo>
                    <a:pt x="588" y="0"/>
                  </a:lnTo>
                  <a:lnTo>
                    <a:pt x="588" y="48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8" name="Freeform 18"/>
            <p:cNvSpPr>
              <a:spLocks/>
            </p:cNvSpPr>
            <p:nvPr/>
          </p:nvSpPr>
          <p:spPr bwMode="auto">
            <a:xfrm>
              <a:off x="2162" y="1865"/>
              <a:ext cx="1767" cy="268"/>
            </a:xfrm>
            <a:custGeom>
              <a:avLst/>
              <a:gdLst>
                <a:gd name="T0" fmla="*/ 0 w 1767"/>
                <a:gd name="T1" fmla="*/ 0 h 268"/>
                <a:gd name="T2" fmla="*/ 1767 w 1767"/>
                <a:gd name="T3" fmla="*/ 0 h 268"/>
                <a:gd name="T4" fmla="*/ 1767 w 1767"/>
                <a:gd name="T5" fmla="*/ 268 h 268"/>
                <a:gd name="T6" fmla="*/ 772 w 1767"/>
                <a:gd name="T7" fmla="*/ 268 h 2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7"/>
                <a:gd name="T13" fmla="*/ 0 h 268"/>
                <a:gd name="T14" fmla="*/ 1767 w 1767"/>
                <a:gd name="T15" fmla="*/ 268 h 2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7" h="268">
                  <a:moveTo>
                    <a:pt x="0" y="0"/>
                  </a:moveTo>
                  <a:lnTo>
                    <a:pt x="1767" y="0"/>
                  </a:lnTo>
                  <a:lnTo>
                    <a:pt x="1767" y="268"/>
                  </a:lnTo>
                  <a:lnTo>
                    <a:pt x="772" y="26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9" name="Freeform 19"/>
            <p:cNvSpPr>
              <a:spLocks/>
            </p:cNvSpPr>
            <p:nvPr/>
          </p:nvSpPr>
          <p:spPr bwMode="auto">
            <a:xfrm>
              <a:off x="2164" y="1837"/>
              <a:ext cx="2127" cy="525"/>
            </a:xfrm>
            <a:custGeom>
              <a:avLst/>
              <a:gdLst>
                <a:gd name="T0" fmla="*/ 1877 w 2127"/>
                <a:gd name="T1" fmla="*/ 0 h 525"/>
                <a:gd name="T2" fmla="*/ 2127 w 2127"/>
                <a:gd name="T3" fmla="*/ 0 h 525"/>
                <a:gd name="T4" fmla="*/ 2127 w 2127"/>
                <a:gd name="T5" fmla="*/ 525 h 525"/>
                <a:gd name="T6" fmla="*/ 0 w 2127"/>
                <a:gd name="T7" fmla="*/ 525 h 5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7"/>
                <a:gd name="T13" fmla="*/ 0 h 525"/>
                <a:gd name="T14" fmla="*/ 2127 w 2127"/>
                <a:gd name="T15" fmla="*/ 525 h 5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7" h="525">
                  <a:moveTo>
                    <a:pt x="1877" y="0"/>
                  </a:moveTo>
                  <a:lnTo>
                    <a:pt x="2127" y="0"/>
                  </a:lnTo>
                  <a:lnTo>
                    <a:pt x="2127" y="525"/>
                  </a:lnTo>
                  <a:lnTo>
                    <a:pt x="0" y="52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0" name="Freeform 20"/>
            <p:cNvSpPr>
              <a:spLocks/>
            </p:cNvSpPr>
            <p:nvPr/>
          </p:nvSpPr>
          <p:spPr bwMode="auto">
            <a:xfrm>
              <a:off x="1793" y="1629"/>
              <a:ext cx="609" cy="978"/>
            </a:xfrm>
            <a:custGeom>
              <a:avLst/>
              <a:gdLst>
                <a:gd name="T0" fmla="*/ 0 w 609"/>
                <a:gd name="T1" fmla="*/ 0 h 978"/>
                <a:gd name="T2" fmla="*/ 0 w 609"/>
                <a:gd name="T3" fmla="*/ 978 h 978"/>
                <a:gd name="T4" fmla="*/ 609 w 609"/>
                <a:gd name="T5" fmla="*/ 978 h 978"/>
                <a:gd name="T6" fmla="*/ 609 w 609"/>
                <a:gd name="T7" fmla="*/ 770 h 9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9"/>
                <a:gd name="T13" fmla="*/ 0 h 978"/>
                <a:gd name="T14" fmla="*/ 609 w 609"/>
                <a:gd name="T15" fmla="*/ 978 h 9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9" h="978">
                  <a:moveTo>
                    <a:pt x="0" y="0"/>
                  </a:moveTo>
                  <a:lnTo>
                    <a:pt x="0" y="978"/>
                  </a:lnTo>
                  <a:lnTo>
                    <a:pt x="609" y="978"/>
                  </a:lnTo>
                  <a:lnTo>
                    <a:pt x="609" y="77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1" name="Freeform 21"/>
            <p:cNvSpPr>
              <a:spLocks/>
            </p:cNvSpPr>
            <p:nvPr/>
          </p:nvSpPr>
          <p:spPr bwMode="auto">
            <a:xfrm>
              <a:off x="2166" y="2362"/>
              <a:ext cx="600" cy="469"/>
            </a:xfrm>
            <a:custGeom>
              <a:avLst/>
              <a:gdLst>
                <a:gd name="T0" fmla="*/ 0 w 600"/>
                <a:gd name="T1" fmla="*/ 469 h 469"/>
                <a:gd name="T2" fmla="*/ 600 w 600"/>
                <a:gd name="T3" fmla="*/ 469 h 469"/>
                <a:gd name="T4" fmla="*/ 600 w 600"/>
                <a:gd name="T5" fmla="*/ 0 h 469"/>
                <a:gd name="T6" fmla="*/ 0 60000 65536"/>
                <a:gd name="T7" fmla="*/ 0 60000 65536"/>
                <a:gd name="T8" fmla="*/ 0 60000 65536"/>
                <a:gd name="T9" fmla="*/ 0 w 600"/>
                <a:gd name="T10" fmla="*/ 0 h 469"/>
                <a:gd name="T11" fmla="*/ 600 w 600"/>
                <a:gd name="T12" fmla="*/ 469 h 4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469">
                  <a:moveTo>
                    <a:pt x="0" y="469"/>
                  </a:moveTo>
                  <a:lnTo>
                    <a:pt x="600" y="469"/>
                  </a:lnTo>
                  <a:lnTo>
                    <a:pt x="60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2" name="Freeform 22"/>
            <p:cNvSpPr>
              <a:spLocks/>
            </p:cNvSpPr>
            <p:nvPr/>
          </p:nvSpPr>
          <p:spPr bwMode="auto">
            <a:xfrm>
              <a:off x="3187" y="2005"/>
              <a:ext cx="198" cy="254"/>
            </a:xfrm>
            <a:custGeom>
              <a:avLst/>
              <a:gdLst>
                <a:gd name="T0" fmla="*/ 0 w 198"/>
                <a:gd name="T1" fmla="*/ 0 h 254"/>
                <a:gd name="T2" fmla="*/ 0 w 198"/>
                <a:gd name="T3" fmla="*/ 254 h 254"/>
                <a:gd name="T4" fmla="*/ 198 w 198"/>
                <a:gd name="T5" fmla="*/ 124 h 254"/>
                <a:gd name="T6" fmla="*/ 0 w 198"/>
                <a:gd name="T7" fmla="*/ 0 h 254"/>
                <a:gd name="T8" fmla="*/ 0 w 198"/>
                <a:gd name="T9" fmla="*/ 0 h 254"/>
                <a:gd name="T10" fmla="*/ 0 w 198"/>
                <a:gd name="T11" fmla="*/ 0 h 2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254"/>
                <a:gd name="T20" fmla="*/ 198 w 198"/>
                <a:gd name="T21" fmla="*/ 254 h 2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254">
                  <a:moveTo>
                    <a:pt x="0" y="0"/>
                  </a:moveTo>
                  <a:lnTo>
                    <a:pt x="0" y="254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3" name="Oval 23"/>
            <p:cNvSpPr>
              <a:spLocks noChangeArrowheads="1"/>
            </p:cNvSpPr>
            <p:nvPr/>
          </p:nvSpPr>
          <p:spPr bwMode="auto">
            <a:xfrm>
              <a:off x="3383" y="2091"/>
              <a:ext cx="81" cy="82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44" name="Freeform 24"/>
            <p:cNvSpPr>
              <a:spLocks/>
            </p:cNvSpPr>
            <p:nvPr/>
          </p:nvSpPr>
          <p:spPr bwMode="auto">
            <a:xfrm>
              <a:off x="1340" y="1503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5" name="Freeform 25"/>
            <p:cNvSpPr>
              <a:spLocks/>
            </p:cNvSpPr>
            <p:nvPr/>
          </p:nvSpPr>
          <p:spPr bwMode="auto">
            <a:xfrm>
              <a:off x="1536" y="1589"/>
              <a:ext cx="82" cy="82"/>
            </a:xfrm>
            <a:custGeom>
              <a:avLst/>
              <a:gdLst>
                <a:gd name="T0" fmla="*/ 2828 w 35"/>
                <a:gd name="T1" fmla="*/ 5785 h 35"/>
                <a:gd name="T2" fmla="*/ 0 w 35"/>
                <a:gd name="T3" fmla="*/ 2828 h 35"/>
                <a:gd name="T4" fmla="*/ 2828 w 35"/>
                <a:gd name="T5" fmla="*/ 0 h 35"/>
                <a:gd name="T6" fmla="*/ 5785 w 35"/>
                <a:gd name="T7" fmla="*/ 2828 h 35"/>
                <a:gd name="T8" fmla="*/ 2828 w 35"/>
                <a:gd name="T9" fmla="*/ 578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5"/>
                <a:gd name="T17" fmla="*/ 35 w 3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6" name="Freeform 26"/>
            <p:cNvSpPr>
              <a:spLocks/>
            </p:cNvSpPr>
            <p:nvPr/>
          </p:nvSpPr>
          <p:spPr bwMode="auto">
            <a:xfrm>
              <a:off x="3843" y="1713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252"/>
                <a:gd name="T20" fmla="*/ 198 w 198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7" name="Freeform 27"/>
            <p:cNvSpPr>
              <a:spLocks/>
            </p:cNvSpPr>
            <p:nvPr/>
          </p:nvSpPr>
          <p:spPr bwMode="auto">
            <a:xfrm>
              <a:off x="3843" y="2238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252"/>
                <a:gd name="T20" fmla="*/ 198 w 198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8" name="Freeform 28"/>
            <p:cNvSpPr>
              <a:spLocks/>
            </p:cNvSpPr>
            <p:nvPr/>
          </p:nvSpPr>
          <p:spPr bwMode="auto">
            <a:xfrm>
              <a:off x="2267" y="1251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49" name="Freeform 29"/>
            <p:cNvSpPr>
              <a:spLocks/>
            </p:cNvSpPr>
            <p:nvPr/>
          </p:nvSpPr>
          <p:spPr bwMode="auto">
            <a:xfrm>
              <a:off x="2267" y="1739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50" name="Freeform 30"/>
            <p:cNvSpPr>
              <a:spLocks/>
            </p:cNvSpPr>
            <p:nvPr/>
          </p:nvSpPr>
          <p:spPr bwMode="auto">
            <a:xfrm>
              <a:off x="2267" y="2236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51" name="Freeform 31"/>
            <p:cNvSpPr>
              <a:spLocks/>
            </p:cNvSpPr>
            <p:nvPr/>
          </p:nvSpPr>
          <p:spPr bwMode="auto">
            <a:xfrm>
              <a:off x="2267" y="2705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"/>
                <a:gd name="T19" fmla="*/ 0 h 252"/>
                <a:gd name="T20" fmla="*/ 196 w 196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6652" name="Rectangle 32"/>
            <p:cNvSpPr>
              <a:spLocks noChangeArrowheads="1"/>
            </p:cNvSpPr>
            <p:nvPr/>
          </p:nvSpPr>
          <p:spPr bwMode="auto">
            <a:xfrm>
              <a:off x="2018" y="1290"/>
              <a:ext cx="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3" name="Rectangle 33"/>
            <p:cNvSpPr>
              <a:spLocks noChangeArrowheads="1"/>
            </p:cNvSpPr>
            <p:nvPr/>
          </p:nvSpPr>
          <p:spPr bwMode="auto">
            <a:xfrm>
              <a:off x="2069" y="1352"/>
              <a:ext cx="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4" name="Rectangle 34"/>
            <p:cNvSpPr>
              <a:spLocks noChangeArrowheads="1"/>
            </p:cNvSpPr>
            <p:nvPr/>
          </p:nvSpPr>
          <p:spPr bwMode="auto">
            <a:xfrm>
              <a:off x="2018" y="1776"/>
              <a:ext cx="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5" name="Rectangle 35"/>
            <p:cNvSpPr>
              <a:spLocks noChangeArrowheads="1"/>
            </p:cNvSpPr>
            <p:nvPr/>
          </p:nvSpPr>
          <p:spPr bwMode="auto">
            <a:xfrm>
              <a:off x="2069" y="1838"/>
              <a:ext cx="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6" name="Rectangle 36"/>
            <p:cNvSpPr>
              <a:spLocks noChangeArrowheads="1"/>
            </p:cNvSpPr>
            <p:nvPr/>
          </p:nvSpPr>
          <p:spPr bwMode="auto">
            <a:xfrm>
              <a:off x="2018" y="2273"/>
              <a:ext cx="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7" name="Rectangle 37"/>
            <p:cNvSpPr>
              <a:spLocks noChangeArrowheads="1"/>
            </p:cNvSpPr>
            <p:nvPr/>
          </p:nvSpPr>
          <p:spPr bwMode="auto">
            <a:xfrm>
              <a:off x="2069" y="2335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2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8" name="Rectangle 38"/>
            <p:cNvSpPr>
              <a:spLocks noChangeArrowheads="1"/>
            </p:cNvSpPr>
            <p:nvPr/>
          </p:nvSpPr>
          <p:spPr bwMode="auto">
            <a:xfrm>
              <a:off x="2018" y="2743"/>
              <a:ext cx="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I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9" name="Rectangle 39"/>
            <p:cNvSpPr>
              <a:spLocks noChangeArrowheads="1"/>
            </p:cNvSpPr>
            <p:nvPr/>
          </p:nvSpPr>
          <p:spPr bwMode="auto">
            <a:xfrm>
              <a:off x="2069" y="2805"/>
              <a:ext cx="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3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0" name="Oval 40"/>
            <p:cNvSpPr>
              <a:spLocks noChangeArrowheads="1"/>
            </p:cNvSpPr>
            <p:nvPr/>
          </p:nvSpPr>
          <p:spPr bwMode="auto">
            <a:xfrm>
              <a:off x="4267" y="2089"/>
              <a:ext cx="50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1" name="Oval 41"/>
            <p:cNvSpPr>
              <a:spLocks noChangeArrowheads="1"/>
            </p:cNvSpPr>
            <p:nvPr/>
          </p:nvSpPr>
          <p:spPr bwMode="auto">
            <a:xfrm>
              <a:off x="2909" y="210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2" name="Oval 42"/>
            <p:cNvSpPr>
              <a:spLocks noChangeArrowheads="1"/>
            </p:cNvSpPr>
            <p:nvPr/>
          </p:nvSpPr>
          <p:spPr bwMode="auto">
            <a:xfrm>
              <a:off x="2741" y="233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3" name="Oval 43"/>
            <p:cNvSpPr>
              <a:spLocks noChangeArrowheads="1"/>
            </p:cNvSpPr>
            <p:nvPr/>
          </p:nvSpPr>
          <p:spPr bwMode="auto">
            <a:xfrm>
              <a:off x="2724" y="1837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4" name="Oval 44"/>
            <p:cNvSpPr>
              <a:spLocks noChangeArrowheads="1"/>
            </p:cNvSpPr>
            <p:nvPr/>
          </p:nvSpPr>
          <p:spPr bwMode="auto">
            <a:xfrm>
              <a:off x="1769" y="160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5" name="Oval 45"/>
            <p:cNvSpPr>
              <a:spLocks noChangeArrowheads="1"/>
            </p:cNvSpPr>
            <p:nvPr/>
          </p:nvSpPr>
          <p:spPr bwMode="auto">
            <a:xfrm>
              <a:off x="1064" y="160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6" name="Oval 46"/>
            <p:cNvSpPr>
              <a:spLocks noChangeArrowheads="1"/>
            </p:cNvSpPr>
            <p:nvPr/>
          </p:nvSpPr>
          <p:spPr bwMode="auto">
            <a:xfrm>
              <a:off x="1064" y="206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7" name="Line 47"/>
            <p:cNvSpPr>
              <a:spLocks noChangeShapeType="1"/>
            </p:cNvSpPr>
            <p:nvPr/>
          </p:nvSpPr>
          <p:spPr bwMode="auto">
            <a:xfrm>
              <a:off x="4291" y="2112"/>
              <a:ext cx="2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68" name="Rectangle 48"/>
            <p:cNvSpPr>
              <a:spLocks noChangeArrowheads="1"/>
            </p:cNvSpPr>
            <p:nvPr/>
          </p:nvSpPr>
          <p:spPr bwMode="auto">
            <a:xfrm>
              <a:off x="2875" y="1876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S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9" name="Rectangle 49"/>
            <p:cNvSpPr>
              <a:spLocks noChangeArrowheads="1"/>
            </p:cNvSpPr>
            <p:nvPr/>
          </p:nvSpPr>
          <p:spPr bwMode="auto">
            <a:xfrm>
              <a:off x="2948" y="1938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0" name="Rectangle 50"/>
            <p:cNvSpPr>
              <a:spLocks noChangeArrowheads="1"/>
            </p:cNvSpPr>
            <p:nvPr/>
          </p:nvSpPr>
          <p:spPr bwMode="auto">
            <a:xfrm>
              <a:off x="1032" y="1163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S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1" name="Rectangle 51"/>
            <p:cNvSpPr>
              <a:spLocks noChangeArrowheads="1"/>
            </p:cNvSpPr>
            <p:nvPr/>
          </p:nvSpPr>
          <p:spPr bwMode="auto">
            <a:xfrm>
              <a:off x="1105" y="1225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2" name="Rectangle 52"/>
            <p:cNvSpPr>
              <a:spLocks noChangeArrowheads="1"/>
            </p:cNvSpPr>
            <p:nvPr/>
          </p:nvSpPr>
          <p:spPr bwMode="auto">
            <a:xfrm>
              <a:off x="2679" y="3158"/>
              <a:ext cx="22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(b)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3" name="Rectangle 53"/>
            <p:cNvSpPr>
              <a:spLocks noChangeArrowheads="1"/>
            </p:cNvSpPr>
            <p:nvPr/>
          </p:nvSpPr>
          <p:spPr bwMode="auto">
            <a:xfrm>
              <a:off x="4534" y="2039"/>
              <a:ext cx="15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latin typeface="TimesTen" charset="0"/>
                  <a:cs typeface="Arial" panose="020B0604020202020204" pitchFamily="34" charset="0"/>
                </a:rPr>
                <a:t>Y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974F2CB-E3A0-4E5E-9BD5-661B7E8C62C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 by MUX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Any Boolean function of n variables can be implemented using a 2</a:t>
            </a:r>
            <a:r>
              <a:rPr lang="en-US" altLang="fa-IR" baseline="30000" smtClean="0"/>
              <a:t>n-1</a:t>
            </a:r>
            <a:r>
              <a:rPr lang="en-US" altLang="fa-IR" smtClean="0"/>
              <a:t>-to-1 multiplexer.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763F509-A001-47CA-8FE6-C670C8EDCF1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 by MUX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mtClean="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pt-BR" altLang="fa-IR" sz="2000" smtClean="0"/>
              <a:t>F = A' B' C'  +  A' B C'  +  A B C'  +  A B C 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pt-BR" altLang="fa-IR" sz="2000" smtClean="0"/>
              <a:t>= A' B' (C')  +  A' B (C')  +  A B' (0)  +  A B (1)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pt-BR" altLang="fa-IR" sz="2000" smtClean="0"/>
          </a:p>
          <a:p>
            <a:pPr lvl="1" algn="l" rtl="0" eaLnBrk="1" hangingPunct="1"/>
            <a:endParaRPr lang="en-US" altLang="fa-IR" sz="2000" smtClean="0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2987675" y="3505200"/>
            <a:ext cx="1689100" cy="2578100"/>
            <a:chOff x="2384" y="2208"/>
            <a:chExt cx="1064" cy="1624"/>
          </a:xfrm>
        </p:grpSpPr>
        <p:sp>
          <p:nvSpPr>
            <p:cNvPr id="30793" name="AutoShape 6"/>
            <p:cNvSpPr>
              <a:spLocks noChangeAspect="1" noChangeArrowheads="1" noTextEdit="1"/>
            </p:cNvSpPr>
            <p:nvPr/>
          </p:nvSpPr>
          <p:spPr bwMode="auto">
            <a:xfrm>
              <a:off x="2384" y="2208"/>
              <a:ext cx="1064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94" name="Rectangle 8"/>
            <p:cNvSpPr>
              <a:spLocks noChangeArrowheads="1"/>
            </p:cNvSpPr>
            <p:nvPr/>
          </p:nvSpPr>
          <p:spPr bwMode="auto">
            <a:xfrm>
              <a:off x="2467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5" name="Rectangle 9"/>
            <p:cNvSpPr>
              <a:spLocks noChangeArrowheads="1"/>
            </p:cNvSpPr>
            <p:nvPr/>
          </p:nvSpPr>
          <p:spPr bwMode="auto">
            <a:xfrm>
              <a:off x="2479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6" name="Rectangle 10"/>
            <p:cNvSpPr>
              <a:spLocks noChangeArrowheads="1"/>
            </p:cNvSpPr>
            <p:nvPr/>
          </p:nvSpPr>
          <p:spPr bwMode="auto">
            <a:xfrm>
              <a:off x="2479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7" name="Rectangle 11"/>
            <p:cNvSpPr>
              <a:spLocks noChangeArrowheads="1"/>
            </p:cNvSpPr>
            <p:nvPr/>
          </p:nvSpPr>
          <p:spPr bwMode="auto">
            <a:xfrm>
              <a:off x="2479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8" name="Rectangle 12"/>
            <p:cNvSpPr>
              <a:spLocks noChangeArrowheads="1"/>
            </p:cNvSpPr>
            <p:nvPr/>
          </p:nvSpPr>
          <p:spPr bwMode="auto">
            <a:xfrm>
              <a:off x="2479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9" name="Rectangle 13"/>
            <p:cNvSpPr>
              <a:spLocks noChangeArrowheads="1"/>
            </p:cNvSpPr>
            <p:nvPr/>
          </p:nvSpPr>
          <p:spPr bwMode="auto">
            <a:xfrm>
              <a:off x="2479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0" name="Rectangle 14"/>
            <p:cNvSpPr>
              <a:spLocks noChangeArrowheads="1"/>
            </p:cNvSpPr>
            <p:nvPr/>
          </p:nvSpPr>
          <p:spPr bwMode="auto">
            <a:xfrm>
              <a:off x="2479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1" name="Rectangle 15"/>
            <p:cNvSpPr>
              <a:spLocks noChangeArrowheads="1"/>
            </p:cNvSpPr>
            <p:nvPr/>
          </p:nvSpPr>
          <p:spPr bwMode="auto">
            <a:xfrm>
              <a:off x="2479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2" name="Rectangle 16"/>
            <p:cNvSpPr>
              <a:spLocks noChangeArrowheads="1"/>
            </p:cNvSpPr>
            <p:nvPr/>
          </p:nvSpPr>
          <p:spPr bwMode="auto">
            <a:xfrm>
              <a:off x="2479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3" name="Rectangle 17"/>
            <p:cNvSpPr>
              <a:spLocks noChangeArrowheads="1"/>
            </p:cNvSpPr>
            <p:nvPr/>
          </p:nvSpPr>
          <p:spPr bwMode="auto">
            <a:xfrm>
              <a:off x="2656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4" name="Rectangle 18"/>
            <p:cNvSpPr>
              <a:spLocks noChangeArrowheads="1"/>
            </p:cNvSpPr>
            <p:nvPr/>
          </p:nvSpPr>
          <p:spPr bwMode="auto">
            <a:xfrm>
              <a:off x="2668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5" name="Rectangle 19"/>
            <p:cNvSpPr>
              <a:spLocks noChangeArrowheads="1"/>
            </p:cNvSpPr>
            <p:nvPr/>
          </p:nvSpPr>
          <p:spPr bwMode="auto">
            <a:xfrm>
              <a:off x="2668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6" name="Rectangle 20"/>
            <p:cNvSpPr>
              <a:spLocks noChangeArrowheads="1"/>
            </p:cNvSpPr>
            <p:nvPr/>
          </p:nvSpPr>
          <p:spPr bwMode="auto">
            <a:xfrm>
              <a:off x="2668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7" name="Rectangle 21"/>
            <p:cNvSpPr>
              <a:spLocks noChangeArrowheads="1"/>
            </p:cNvSpPr>
            <p:nvPr/>
          </p:nvSpPr>
          <p:spPr bwMode="auto">
            <a:xfrm>
              <a:off x="2668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8" name="Rectangle 22"/>
            <p:cNvSpPr>
              <a:spLocks noChangeArrowheads="1"/>
            </p:cNvSpPr>
            <p:nvPr/>
          </p:nvSpPr>
          <p:spPr bwMode="auto">
            <a:xfrm>
              <a:off x="2668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09" name="Rectangle 23"/>
            <p:cNvSpPr>
              <a:spLocks noChangeArrowheads="1"/>
            </p:cNvSpPr>
            <p:nvPr/>
          </p:nvSpPr>
          <p:spPr bwMode="auto">
            <a:xfrm>
              <a:off x="2668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0" name="Rectangle 24"/>
            <p:cNvSpPr>
              <a:spLocks noChangeArrowheads="1"/>
            </p:cNvSpPr>
            <p:nvPr/>
          </p:nvSpPr>
          <p:spPr bwMode="auto">
            <a:xfrm>
              <a:off x="2668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1" name="Rectangle 25"/>
            <p:cNvSpPr>
              <a:spLocks noChangeArrowheads="1"/>
            </p:cNvSpPr>
            <p:nvPr/>
          </p:nvSpPr>
          <p:spPr bwMode="auto">
            <a:xfrm>
              <a:off x="2668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2" name="Rectangle 26"/>
            <p:cNvSpPr>
              <a:spLocks noChangeArrowheads="1"/>
            </p:cNvSpPr>
            <p:nvPr/>
          </p:nvSpPr>
          <p:spPr bwMode="auto">
            <a:xfrm>
              <a:off x="2845" y="22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3" name="Rectangle 27"/>
            <p:cNvSpPr>
              <a:spLocks noChangeArrowheads="1"/>
            </p:cNvSpPr>
            <p:nvPr/>
          </p:nvSpPr>
          <p:spPr bwMode="auto">
            <a:xfrm>
              <a:off x="285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4" name="Rectangle 28"/>
            <p:cNvSpPr>
              <a:spLocks noChangeArrowheads="1"/>
            </p:cNvSpPr>
            <p:nvPr/>
          </p:nvSpPr>
          <p:spPr bwMode="auto">
            <a:xfrm>
              <a:off x="285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5" name="Rectangle 29"/>
            <p:cNvSpPr>
              <a:spLocks noChangeArrowheads="1"/>
            </p:cNvSpPr>
            <p:nvPr/>
          </p:nvSpPr>
          <p:spPr bwMode="auto">
            <a:xfrm>
              <a:off x="285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6" name="Rectangle 30"/>
            <p:cNvSpPr>
              <a:spLocks noChangeArrowheads="1"/>
            </p:cNvSpPr>
            <p:nvPr/>
          </p:nvSpPr>
          <p:spPr bwMode="auto">
            <a:xfrm>
              <a:off x="285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7" name="Rectangle 31"/>
            <p:cNvSpPr>
              <a:spLocks noChangeArrowheads="1"/>
            </p:cNvSpPr>
            <p:nvPr/>
          </p:nvSpPr>
          <p:spPr bwMode="auto">
            <a:xfrm>
              <a:off x="285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8" name="Rectangle 32"/>
            <p:cNvSpPr>
              <a:spLocks noChangeArrowheads="1"/>
            </p:cNvSpPr>
            <p:nvPr/>
          </p:nvSpPr>
          <p:spPr bwMode="auto">
            <a:xfrm>
              <a:off x="285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19" name="Rectangle 33"/>
            <p:cNvSpPr>
              <a:spLocks noChangeArrowheads="1"/>
            </p:cNvSpPr>
            <p:nvPr/>
          </p:nvSpPr>
          <p:spPr bwMode="auto">
            <a:xfrm>
              <a:off x="285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0" name="Rectangle 34"/>
            <p:cNvSpPr>
              <a:spLocks noChangeArrowheads="1"/>
            </p:cNvSpPr>
            <p:nvPr/>
          </p:nvSpPr>
          <p:spPr bwMode="auto">
            <a:xfrm>
              <a:off x="285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1" name="Rectangle 35"/>
            <p:cNvSpPr>
              <a:spLocks noChangeArrowheads="1"/>
            </p:cNvSpPr>
            <p:nvPr/>
          </p:nvSpPr>
          <p:spPr bwMode="auto">
            <a:xfrm>
              <a:off x="3117" y="2244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F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2" name="Rectangle 36"/>
            <p:cNvSpPr>
              <a:spLocks noChangeArrowheads="1"/>
            </p:cNvSpPr>
            <p:nvPr/>
          </p:nvSpPr>
          <p:spPr bwMode="auto">
            <a:xfrm>
              <a:off x="3117" y="241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3" name="Rectangle 37"/>
            <p:cNvSpPr>
              <a:spLocks noChangeArrowheads="1"/>
            </p:cNvSpPr>
            <p:nvPr/>
          </p:nvSpPr>
          <p:spPr bwMode="auto">
            <a:xfrm>
              <a:off x="3117" y="2581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4" name="Rectangle 38"/>
            <p:cNvSpPr>
              <a:spLocks noChangeArrowheads="1"/>
            </p:cNvSpPr>
            <p:nvPr/>
          </p:nvSpPr>
          <p:spPr bwMode="auto">
            <a:xfrm>
              <a:off x="3117" y="275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5" name="Rectangle 39"/>
            <p:cNvSpPr>
              <a:spLocks noChangeArrowheads="1"/>
            </p:cNvSpPr>
            <p:nvPr/>
          </p:nvSpPr>
          <p:spPr bwMode="auto">
            <a:xfrm>
              <a:off x="3117" y="2918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6" name="Rectangle 40"/>
            <p:cNvSpPr>
              <a:spLocks noChangeArrowheads="1"/>
            </p:cNvSpPr>
            <p:nvPr/>
          </p:nvSpPr>
          <p:spPr bwMode="auto">
            <a:xfrm>
              <a:off x="3117" y="30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7" name="Rectangle 41"/>
            <p:cNvSpPr>
              <a:spLocks noChangeArrowheads="1"/>
            </p:cNvSpPr>
            <p:nvPr/>
          </p:nvSpPr>
          <p:spPr bwMode="auto">
            <a:xfrm>
              <a:off x="3117" y="3255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8" name="Rectangle 42"/>
            <p:cNvSpPr>
              <a:spLocks noChangeArrowheads="1"/>
            </p:cNvSpPr>
            <p:nvPr/>
          </p:nvSpPr>
          <p:spPr bwMode="auto">
            <a:xfrm>
              <a:off x="3117" y="342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9" name="Rectangle 43"/>
            <p:cNvSpPr>
              <a:spLocks noChangeArrowheads="1"/>
            </p:cNvSpPr>
            <p:nvPr/>
          </p:nvSpPr>
          <p:spPr bwMode="auto">
            <a:xfrm>
              <a:off x="3117" y="359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30" name="Line 44"/>
            <p:cNvSpPr>
              <a:spLocks noChangeShapeType="1"/>
            </p:cNvSpPr>
            <p:nvPr/>
          </p:nvSpPr>
          <p:spPr bwMode="auto">
            <a:xfrm>
              <a:off x="2408" y="2413"/>
              <a:ext cx="1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1" name="Line 45"/>
            <p:cNvSpPr>
              <a:spLocks noChangeShapeType="1"/>
            </p:cNvSpPr>
            <p:nvPr/>
          </p:nvSpPr>
          <p:spPr bwMode="auto">
            <a:xfrm>
              <a:off x="3022" y="2232"/>
              <a:ext cx="1" cy="1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514542" name="Line 46"/>
          <p:cNvSpPr>
            <a:spLocks noChangeShapeType="1"/>
          </p:cNvSpPr>
          <p:nvPr/>
        </p:nvSpPr>
        <p:spPr bwMode="auto">
          <a:xfrm>
            <a:off x="3071813" y="4394200"/>
            <a:ext cx="1558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3" name="Line 47"/>
          <p:cNvSpPr>
            <a:spLocks noChangeShapeType="1"/>
          </p:cNvSpPr>
          <p:nvPr/>
        </p:nvSpPr>
        <p:spPr bwMode="auto">
          <a:xfrm>
            <a:off x="3054350" y="4929188"/>
            <a:ext cx="15573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4" name="Line 48"/>
          <p:cNvSpPr>
            <a:spLocks noChangeShapeType="1"/>
          </p:cNvSpPr>
          <p:nvPr/>
        </p:nvSpPr>
        <p:spPr bwMode="auto">
          <a:xfrm>
            <a:off x="3054350" y="5464175"/>
            <a:ext cx="15573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5" name="Line 49"/>
          <p:cNvSpPr>
            <a:spLocks noChangeShapeType="1"/>
          </p:cNvSpPr>
          <p:nvPr/>
        </p:nvSpPr>
        <p:spPr bwMode="auto">
          <a:xfrm>
            <a:off x="3692525" y="3860800"/>
            <a:ext cx="1588" cy="2157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4546" name="Rectangle 50"/>
          <p:cNvSpPr>
            <a:spLocks noChangeArrowheads="1"/>
          </p:cNvSpPr>
          <p:nvPr/>
        </p:nvSpPr>
        <p:spPr bwMode="auto">
          <a:xfrm>
            <a:off x="4410075" y="394493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C’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4547" name="Rectangle 51"/>
          <p:cNvSpPr>
            <a:spLocks noChangeArrowheads="1"/>
          </p:cNvSpPr>
          <p:nvPr/>
        </p:nvSpPr>
        <p:spPr bwMode="auto">
          <a:xfrm>
            <a:off x="4410075" y="4498975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C’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4548" name="Rectangle 52"/>
          <p:cNvSpPr>
            <a:spLocks noChangeArrowheads="1"/>
          </p:cNvSpPr>
          <p:nvPr/>
        </p:nvSpPr>
        <p:spPr bwMode="auto">
          <a:xfrm>
            <a:off x="4429125" y="50339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4549" name="Rectangle 53"/>
          <p:cNvSpPr>
            <a:spLocks noChangeArrowheads="1"/>
          </p:cNvSpPr>
          <p:nvPr/>
        </p:nvSpPr>
        <p:spPr bwMode="auto">
          <a:xfrm>
            <a:off x="4429125" y="55499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34" name="AutoShape 57"/>
          <p:cNvSpPr>
            <a:spLocks noChangeAspect="1" noChangeArrowheads="1" noTextEdit="1"/>
          </p:cNvSpPr>
          <p:nvPr/>
        </p:nvSpPr>
        <p:spPr bwMode="auto">
          <a:xfrm>
            <a:off x="342900" y="3530600"/>
            <a:ext cx="2565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04813" y="3633788"/>
            <a:ext cx="147637" cy="1779587"/>
            <a:chOff x="255" y="2289"/>
            <a:chExt cx="93" cy="1121"/>
          </a:xfrm>
        </p:grpSpPr>
        <p:sp>
          <p:nvSpPr>
            <p:cNvPr id="30785" name="Rectangle 75"/>
            <p:cNvSpPr>
              <a:spLocks noChangeArrowheads="1"/>
            </p:cNvSpPr>
            <p:nvPr/>
          </p:nvSpPr>
          <p:spPr bwMode="auto">
            <a:xfrm>
              <a:off x="255" y="228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6" name="Rectangle 76"/>
            <p:cNvSpPr>
              <a:spLocks noChangeArrowheads="1"/>
            </p:cNvSpPr>
            <p:nvPr/>
          </p:nvSpPr>
          <p:spPr bwMode="auto">
            <a:xfrm>
              <a:off x="255" y="24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7" name="Rectangle 77"/>
            <p:cNvSpPr>
              <a:spLocks noChangeArrowheads="1"/>
            </p:cNvSpPr>
            <p:nvPr/>
          </p:nvSpPr>
          <p:spPr bwMode="auto">
            <a:xfrm>
              <a:off x="255" y="257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8" name="Rectangle 78"/>
            <p:cNvSpPr>
              <a:spLocks noChangeArrowheads="1"/>
            </p:cNvSpPr>
            <p:nvPr/>
          </p:nvSpPr>
          <p:spPr bwMode="auto">
            <a:xfrm>
              <a:off x="255" y="271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9" name="Rectangle 79"/>
            <p:cNvSpPr>
              <a:spLocks noChangeArrowheads="1"/>
            </p:cNvSpPr>
            <p:nvPr/>
          </p:nvSpPr>
          <p:spPr bwMode="auto">
            <a:xfrm>
              <a:off x="255" y="285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0" name="Rectangle 80"/>
            <p:cNvSpPr>
              <a:spLocks noChangeArrowheads="1"/>
            </p:cNvSpPr>
            <p:nvPr/>
          </p:nvSpPr>
          <p:spPr bwMode="auto">
            <a:xfrm>
              <a:off x="255" y="299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1" name="Rectangle 81"/>
            <p:cNvSpPr>
              <a:spLocks noChangeArrowheads="1"/>
            </p:cNvSpPr>
            <p:nvPr/>
          </p:nvSpPr>
          <p:spPr bwMode="auto">
            <a:xfrm>
              <a:off x="255" y="313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92" name="Rectangle 82"/>
            <p:cNvSpPr>
              <a:spLocks noChangeArrowheads="1"/>
            </p:cNvSpPr>
            <p:nvPr/>
          </p:nvSpPr>
          <p:spPr bwMode="auto">
            <a:xfrm>
              <a:off x="255" y="327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593725" y="3600450"/>
            <a:ext cx="2273300" cy="2232025"/>
            <a:chOff x="374" y="2268"/>
            <a:chExt cx="1432" cy="1406"/>
          </a:xfrm>
        </p:grpSpPr>
        <p:sp>
          <p:nvSpPr>
            <p:cNvPr id="30756" name="Rectangle 59"/>
            <p:cNvSpPr>
              <a:spLocks noChangeArrowheads="1"/>
            </p:cNvSpPr>
            <p:nvPr/>
          </p:nvSpPr>
          <p:spPr bwMode="auto">
            <a:xfrm>
              <a:off x="577" y="2268"/>
              <a:ext cx="934" cy="1181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7" name="Freeform 60"/>
            <p:cNvSpPr>
              <a:spLocks/>
            </p:cNvSpPr>
            <p:nvPr/>
          </p:nvSpPr>
          <p:spPr bwMode="auto">
            <a:xfrm>
              <a:off x="1582" y="2814"/>
              <a:ext cx="224" cy="103"/>
            </a:xfrm>
            <a:custGeom>
              <a:avLst/>
              <a:gdLst>
                <a:gd name="T0" fmla="*/ 5154240 w 17"/>
                <a:gd name="T1" fmla="*/ 0 h 8"/>
                <a:gd name="T2" fmla="*/ 5154240 w 17"/>
                <a:gd name="T3" fmla="*/ 18382088 h 8"/>
                <a:gd name="T4" fmla="*/ 5154240 w 17"/>
                <a:gd name="T5" fmla="*/ 36435619 h 8"/>
                <a:gd name="T6" fmla="*/ 88984277 w 17"/>
                <a:gd name="T7" fmla="*/ 18382088 h 8"/>
                <a:gd name="T8" fmla="*/ 5154240 w 1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8"/>
                <a:gd name="T17" fmla="*/ 17 w 1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8"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lnTo>
                    <a:pt x="17" y="4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8" name="Line 61"/>
            <p:cNvSpPr>
              <a:spLocks noChangeShapeType="1"/>
            </p:cNvSpPr>
            <p:nvPr/>
          </p:nvSpPr>
          <p:spPr bwMode="auto">
            <a:xfrm>
              <a:off x="1504" y="2865"/>
              <a:ext cx="18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9" name="Line 62"/>
            <p:cNvSpPr>
              <a:spLocks noChangeShapeType="1"/>
            </p:cNvSpPr>
            <p:nvPr/>
          </p:nvSpPr>
          <p:spPr bwMode="auto">
            <a:xfrm flipV="1">
              <a:off x="886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0" name="Line 63"/>
            <p:cNvSpPr>
              <a:spLocks noChangeShapeType="1"/>
            </p:cNvSpPr>
            <p:nvPr/>
          </p:nvSpPr>
          <p:spPr bwMode="auto">
            <a:xfrm flipV="1">
              <a:off x="1123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1" name="Line 64"/>
            <p:cNvSpPr>
              <a:spLocks noChangeShapeType="1"/>
            </p:cNvSpPr>
            <p:nvPr/>
          </p:nvSpPr>
          <p:spPr bwMode="auto">
            <a:xfrm flipV="1">
              <a:off x="1372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2" name="Line 65"/>
            <p:cNvSpPr>
              <a:spLocks noChangeShapeType="1"/>
            </p:cNvSpPr>
            <p:nvPr/>
          </p:nvSpPr>
          <p:spPr bwMode="auto">
            <a:xfrm>
              <a:off x="374" y="236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3" name="Line 66"/>
            <p:cNvSpPr>
              <a:spLocks noChangeShapeType="1"/>
            </p:cNvSpPr>
            <p:nvPr/>
          </p:nvSpPr>
          <p:spPr bwMode="auto">
            <a:xfrm>
              <a:off x="374" y="2519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4" name="Line 67"/>
            <p:cNvSpPr>
              <a:spLocks noChangeShapeType="1"/>
            </p:cNvSpPr>
            <p:nvPr/>
          </p:nvSpPr>
          <p:spPr bwMode="auto">
            <a:xfrm>
              <a:off x="374" y="2647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5" name="Line 68"/>
            <p:cNvSpPr>
              <a:spLocks noChangeShapeType="1"/>
            </p:cNvSpPr>
            <p:nvPr/>
          </p:nvSpPr>
          <p:spPr bwMode="auto">
            <a:xfrm>
              <a:off x="374" y="2801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6" name="Line 69"/>
            <p:cNvSpPr>
              <a:spLocks noChangeShapeType="1"/>
            </p:cNvSpPr>
            <p:nvPr/>
          </p:nvSpPr>
          <p:spPr bwMode="auto">
            <a:xfrm>
              <a:off x="374" y="2942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7" name="Line 70"/>
            <p:cNvSpPr>
              <a:spLocks noChangeShapeType="1"/>
            </p:cNvSpPr>
            <p:nvPr/>
          </p:nvSpPr>
          <p:spPr bwMode="auto">
            <a:xfrm>
              <a:off x="374" y="3083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8" name="Line 71"/>
            <p:cNvSpPr>
              <a:spLocks noChangeShapeType="1"/>
            </p:cNvSpPr>
            <p:nvPr/>
          </p:nvSpPr>
          <p:spPr bwMode="auto">
            <a:xfrm>
              <a:off x="374" y="322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69" name="Line 72"/>
            <p:cNvSpPr>
              <a:spLocks noChangeShapeType="1"/>
            </p:cNvSpPr>
            <p:nvPr/>
          </p:nvSpPr>
          <p:spPr bwMode="auto">
            <a:xfrm>
              <a:off x="374" y="3366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70" name="Rectangle 73"/>
            <p:cNvSpPr>
              <a:spLocks noChangeArrowheads="1"/>
            </p:cNvSpPr>
            <p:nvPr/>
          </p:nvSpPr>
          <p:spPr bwMode="auto">
            <a:xfrm>
              <a:off x="939" y="2686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8:1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1" name="Rectangle 74"/>
            <p:cNvSpPr>
              <a:spLocks noChangeArrowheads="1"/>
            </p:cNvSpPr>
            <p:nvPr/>
          </p:nvSpPr>
          <p:spPr bwMode="auto">
            <a:xfrm>
              <a:off x="886" y="2840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MUX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2" name="Rectangle 83"/>
            <p:cNvSpPr>
              <a:spLocks noChangeArrowheads="1"/>
            </p:cNvSpPr>
            <p:nvPr/>
          </p:nvSpPr>
          <p:spPr bwMode="auto">
            <a:xfrm>
              <a:off x="623" y="230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3" name="Rectangle 84"/>
            <p:cNvSpPr>
              <a:spLocks noChangeArrowheads="1"/>
            </p:cNvSpPr>
            <p:nvPr/>
          </p:nvSpPr>
          <p:spPr bwMode="auto">
            <a:xfrm>
              <a:off x="623" y="244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4" name="Rectangle 85"/>
            <p:cNvSpPr>
              <a:spLocks noChangeArrowheads="1"/>
            </p:cNvSpPr>
            <p:nvPr/>
          </p:nvSpPr>
          <p:spPr bwMode="auto">
            <a:xfrm>
              <a:off x="623" y="258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5" name="Rectangle 86"/>
            <p:cNvSpPr>
              <a:spLocks noChangeArrowheads="1"/>
            </p:cNvSpPr>
            <p:nvPr/>
          </p:nvSpPr>
          <p:spPr bwMode="auto">
            <a:xfrm>
              <a:off x="623" y="272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6" name="Rectangle 87"/>
            <p:cNvSpPr>
              <a:spLocks noChangeArrowheads="1"/>
            </p:cNvSpPr>
            <p:nvPr/>
          </p:nvSpPr>
          <p:spPr bwMode="auto">
            <a:xfrm>
              <a:off x="623" y="286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7" name="Rectangle 88"/>
            <p:cNvSpPr>
              <a:spLocks noChangeArrowheads="1"/>
            </p:cNvSpPr>
            <p:nvPr/>
          </p:nvSpPr>
          <p:spPr bwMode="auto">
            <a:xfrm>
              <a:off x="623" y="300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8" name="Rectangle 89"/>
            <p:cNvSpPr>
              <a:spLocks noChangeArrowheads="1"/>
            </p:cNvSpPr>
            <p:nvPr/>
          </p:nvSpPr>
          <p:spPr bwMode="auto">
            <a:xfrm>
              <a:off x="623" y="314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79" name="Rectangle 90"/>
            <p:cNvSpPr>
              <a:spLocks noChangeArrowheads="1"/>
            </p:cNvSpPr>
            <p:nvPr/>
          </p:nvSpPr>
          <p:spPr bwMode="auto">
            <a:xfrm>
              <a:off x="623" y="328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0" name="Rectangle 91"/>
            <p:cNvSpPr>
              <a:spLocks noChangeArrowheads="1"/>
            </p:cNvSpPr>
            <p:nvPr/>
          </p:nvSpPr>
          <p:spPr bwMode="auto">
            <a:xfrm>
              <a:off x="820" y="3289"/>
              <a:ext cx="5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   S1   S0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1" name="Rectangle 92"/>
            <p:cNvSpPr>
              <a:spLocks noChangeArrowheads="1"/>
            </p:cNvSpPr>
            <p:nvPr/>
          </p:nvSpPr>
          <p:spPr bwMode="auto">
            <a:xfrm>
              <a:off x="939" y="353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A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2" name="Rectangle 93"/>
            <p:cNvSpPr>
              <a:spLocks noChangeArrowheads="1"/>
            </p:cNvSpPr>
            <p:nvPr/>
          </p:nvSpPr>
          <p:spPr bwMode="auto">
            <a:xfrm>
              <a:off x="1188" y="353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3" name="Rectangle 94"/>
            <p:cNvSpPr>
              <a:spLocks noChangeArrowheads="1"/>
            </p:cNvSpPr>
            <p:nvPr/>
          </p:nvSpPr>
          <p:spPr bwMode="auto">
            <a:xfrm>
              <a:off x="1438" y="353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84" name="Rectangle 95"/>
            <p:cNvSpPr>
              <a:spLocks noChangeArrowheads="1"/>
            </p:cNvSpPr>
            <p:nvPr/>
          </p:nvSpPr>
          <p:spPr bwMode="auto">
            <a:xfrm>
              <a:off x="1609" y="2622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F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4970463" y="3552825"/>
            <a:ext cx="1595437" cy="1389063"/>
            <a:chOff x="3131" y="2238"/>
            <a:chExt cx="1005" cy="875"/>
          </a:xfrm>
        </p:grpSpPr>
        <p:sp>
          <p:nvSpPr>
            <p:cNvPr id="30739" name="Rectangle 101"/>
            <p:cNvSpPr>
              <a:spLocks noChangeArrowheads="1"/>
            </p:cNvSpPr>
            <p:nvPr/>
          </p:nvSpPr>
          <p:spPr bwMode="auto">
            <a:xfrm>
              <a:off x="3190" y="2250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0" name="Rectangle 102"/>
            <p:cNvSpPr>
              <a:spLocks noChangeArrowheads="1"/>
            </p:cNvSpPr>
            <p:nvPr/>
          </p:nvSpPr>
          <p:spPr bwMode="auto">
            <a:xfrm>
              <a:off x="3202" y="2419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1" name="Rectangle 103"/>
            <p:cNvSpPr>
              <a:spLocks noChangeArrowheads="1"/>
            </p:cNvSpPr>
            <p:nvPr/>
          </p:nvSpPr>
          <p:spPr bwMode="auto">
            <a:xfrm>
              <a:off x="3202" y="25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2" name="Rectangle 104"/>
            <p:cNvSpPr>
              <a:spLocks noChangeArrowheads="1"/>
            </p:cNvSpPr>
            <p:nvPr/>
          </p:nvSpPr>
          <p:spPr bwMode="auto">
            <a:xfrm>
              <a:off x="3202" y="275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3" name="Rectangle 105"/>
            <p:cNvSpPr>
              <a:spLocks noChangeArrowheads="1"/>
            </p:cNvSpPr>
            <p:nvPr/>
          </p:nvSpPr>
          <p:spPr bwMode="auto">
            <a:xfrm>
              <a:off x="3202" y="292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4" name="Rectangle 110"/>
            <p:cNvSpPr>
              <a:spLocks noChangeArrowheads="1"/>
            </p:cNvSpPr>
            <p:nvPr/>
          </p:nvSpPr>
          <p:spPr bwMode="auto">
            <a:xfrm>
              <a:off x="3379" y="2250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5" name="Rectangle 111"/>
            <p:cNvSpPr>
              <a:spLocks noChangeArrowheads="1"/>
            </p:cNvSpPr>
            <p:nvPr/>
          </p:nvSpPr>
          <p:spPr bwMode="auto">
            <a:xfrm>
              <a:off x="3391" y="2419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6" name="Rectangle 112"/>
            <p:cNvSpPr>
              <a:spLocks noChangeArrowheads="1"/>
            </p:cNvSpPr>
            <p:nvPr/>
          </p:nvSpPr>
          <p:spPr bwMode="auto">
            <a:xfrm>
              <a:off x="3391" y="2587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7" name="Rectangle 113"/>
            <p:cNvSpPr>
              <a:spLocks noChangeArrowheads="1"/>
            </p:cNvSpPr>
            <p:nvPr/>
          </p:nvSpPr>
          <p:spPr bwMode="auto">
            <a:xfrm>
              <a:off x="3391" y="275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8" name="Rectangle 114"/>
            <p:cNvSpPr>
              <a:spLocks noChangeArrowheads="1"/>
            </p:cNvSpPr>
            <p:nvPr/>
          </p:nvSpPr>
          <p:spPr bwMode="auto">
            <a:xfrm>
              <a:off x="3391" y="292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49" name="Rectangle 128"/>
            <p:cNvSpPr>
              <a:spLocks noChangeArrowheads="1"/>
            </p:cNvSpPr>
            <p:nvPr/>
          </p:nvSpPr>
          <p:spPr bwMode="auto">
            <a:xfrm>
              <a:off x="3840" y="2250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F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0" name="Rectangle 129"/>
            <p:cNvSpPr>
              <a:spLocks noChangeArrowheads="1"/>
            </p:cNvSpPr>
            <p:nvPr/>
          </p:nvSpPr>
          <p:spPr bwMode="auto">
            <a:xfrm>
              <a:off x="3840" y="2432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1" name="Rectangle 130"/>
            <p:cNvSpPr>
              <a:spLocks noChangeArrowheads="1"/>
            </p:cNvSpPr>
            <p:nvPr/>
          </p:nvSpPr>
          <p:spPr bwMode="auto">
            <a:xfrm>
              <a:off x="3840" y="258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C’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2" name="Rectangle 131"/>
            <p:cNvSpPr>
              <a:spLocks noChangeArrowheads="1"/>
            </p:cNvSpPr>
            <p:nvPr/>
          </p:nvSpPr>
          <p:spPr bwMode="auto">
            <a:xfrm>
              <a:off x="3840" y="275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3" name="Rectangle 132"/>
            <p:cNvSpPr>
              <a:spLocks noChangeArrowheads="1"/>
            </p:cNvSpPr>
            <p:nvPr/>
          </p:nvSpPr>
          <p:spPr bwMode="auto">
            <a:xfrm>
              <a:off x="3840" y="292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54" name="Line 137"/>
            <p:cNvSpPr>
              <a:spLocks noChangeShapeType="1"/>
            </p:cNvSpPr>
            <p:nvPr/>
          </p:nvSpPr>
          <p:spPr bwMode="auto">
            <a:xfrm>
              <a:off x="3131" y="2419"/>
              <a:ext cx="1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55" name="Line 138"/>
            <p:cNvSpPr>
              <a:spLocks noChangeShapeType="1"/>
            </p:cNvSpPr>
            <p:nvPr/>
          </p:nvSpPr>
          <p:spPr bwMode="auto">
            <a:xfrm flipH="1">
              <a:off x="3742" y="2238"/>
              <a:ext cx="3" cy="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1514638" name="Picture 1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4065588"/>
            <a:ext cx="2476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1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1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1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1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1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42" grpId="0" animBg="1"/>
      <p:bldP spid="1514543" grpId="0" animBg="1"/>
      <p:bldP spid="1514544" grpId="0" animBg="1"/>
      <p:bldP spid="1514545" grpId="0" animBg="1"/>
      <p:bldP spid="1514546" grpId="0"/>
      <p:bldP spid="1514547" grpId="0"/>
      <p:bldP spid="1514548" grpId="0"/>
      <p:bldP spid="15145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91355-99C8-4604-AFEF-64681FB05C0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Using Smaller MUX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9200"/>
            <a:ext cx="8572500" cy="4648200"/>
          </a:xfrm>
        </p:spPr>
        <p:txBody>
          <a:bodyPr/>
          <a:lstStyle/>
          <a:p>
            <a:pPr lvl="1" eaLnBrk="1" hangingPunct="1"/>
            <a:r>
              <a:rPr lang="en-US" altLang="fa-IR" dirty="0" smtClean="0"/>
              <a:t>How about implementing a 4-variable function by a 4:1 MUX</a:t>
            </a:r>
          </a:p>
          <a:p>
            <a:pPr lvl="2" eaLnBrk="1" hangingPunct="1"/>
            <a:r>
              <a:rPr lang="en-US" altLang="fa-IR" sz="2400" dirty="0" smtClean="0"/>
              <a:t>Can still be done</a:t>
            </a:r>
          </a:p>
          <a:p>
            <a:pPr lvl="2" eaLnBrk="1" hangingPunct="1"/>
            <a:r>
              <a:rPr lang="en-US" altLang="fa-IR" sz="2400" dirty="0" smtClean="0"/>
              <a:t>2 input variables go to the 2 control lines directly</a:t>
            </a:r>
          </a:p>
          <a:p>
            <a:pPr lvl="2" eaLnBrk="1" hangingPunct="1"/>
            <a:r>
              <a:rPr lang="en-US" altLang="fa-IR" sz="2400" dirty="0" smtClean="0"/>
              <a:t>The other 2 input variables will go to the MUX inputs using some necessary gates</a:t>
            </a:r>
          </a:p>
          <a:p>
            <a:pPr lvl="2" eaLnBrk="1" hangingPunct="1"/>
            <a:r>
              <a:rPr lang="en-US" altLang="fa-IR" sz="2400" dirty="0" smtClean="0"/>
              <a:t>Choose the 2 that go to control inputs and the 2 that go to the MUX inputs carefully!</a:t>
            </a:r>
          </a:p>
          <a:p>
            <a:pPr lvl="2" eaLnBrk="1" hangingPunct="1"/>
            <a:r>
              <a:rPr lang="en-US" altLang="fa-IR" sz="2400" dirty="0" smtClean="0"/>
              <a:t>The choice affects the number of necessary gates</a:t>
            </a:r>
          </a:p>
          <a:p>
            <a:pPr eaLnBrk="1" hangingPunct="1"/>
            <a:endParaRPr lang="en-US" altLang="fa-IR" dirty="0" smtClean="0"/>
          </a:p>
          <a:p>
            <a:pPr lvl="2"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66E7674-4C94-48C4-B7CF-E20FF2E0DB1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General Logic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/>
              <a:t>By decoder: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400" dirty="0" smtClean="0"/>
              <a:t>Multiple outputs: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A single decoder,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One OR for each output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/>
              <a:t>By MUX: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400" dirty="0" smtClean="0"/>
              <a:t>Multiple outputs: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One MUX for each output,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en-US" altLang="fa-IR" sz="2000" dirty="0" smtClean="0"/>
              <a:t>No need for OR</a:t>
            </a:r>
          </a:p>
          <a:p>
            <a:pPr lvl="2" algn="l" rtl="0" eaLnBrk="1" hangingPunct="1">
              <a:lnSpc>
                <a:spcPct val="90000"/>
              </a:lnSpc>
            </a:pPr>
            <a:endParaRPr lang="en-US" altLang="fa-IR" sz="20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Use MUX for few outputs,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Use decoder for many outputs.</a:t>
            </a:r>
            <a:endParaRPr lang="en-US" altLang="fa-IR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6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6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6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8B865A-CDC8-42C8-A2AD-295062EBF4A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Standard MSI MUXes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000" smtClean="0"/>
              <a:t>74x151</a:t>
            </a:r>
          </a:p>
          <a:p>
            <a:pPr lvl="1" algn="l" rtl="0" eaLnBrk="1" hangingPunct="1"/>
            <a:r>
              <a:rPr lang="en-US" altLang="fa-IR" sz="2500" smtClean="0"/>
              <a:t>8:1 MUX</a:t>
            </a:r>
          </a:p>
        </p:txBody>
      </p:sp>
      <p:pic>
        <p:nvPicPr>
          <p:cNvPr id="3686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9238" y="1219200"/>
            <a:ext cx="2446337" cy="4648200"/>
          </a:xfrm>
          <a:noFill/>
        </p:spPr>
      </p:pic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4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3557587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59D6FF5-0C4D-41B7-8DBA-99BC917E533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Multiplexer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600" smtClean="0"/>
              <a:t>Multiplexer (Selector)</a:t>
            </a:r>
          </a:p>
          <a:p>
            <a:pPr lvl="1" algn="l" rtl="0" eaLnBrk="1" hangingPunct="1"/>
            <a:r>
              <a:rPr lang="en-US" altLang="fa-IR" sz="2100" smtClean="0"/>
              <a:t>2</a:t>
            </a:r>
            <a:r>
              <a:rPr lang="en-US" altLang="fa-IR" sz="2100" baseline="30000" smtClean="0"/>
              <a:t>n </a:t>
            </a:r>
            <a:r>
              <a:rPr lang="en-US" altLang="fa-IR" sz="2100" smtClean="0"/>
              <a:t>data inputs, </a:t>
            </a:r>
          </a:p>
          <a:p>
            <a:pPr lvl="1" algn="l" rtl="0" eaLnBrk="1" hangingPunct="1"/>
            <a:r>
              <a:rPr lang="en-US" altLang="fa-IR" sz="2100" smtClean="0"/>
              <a:t>n control inputs,</a:t>
            </a:r>
          </a:p>
          <a:p>
            <a:pPr lvl="1" algn="l" rtl="0" eaLnBrk="1" hangingPunct="1"/>
            <a:r>
              <a:rPr lang="en-US" altLang="fa-IR" sz="2100" smtClean="0"/>
              <a:t>1 output</a:t>
            </a:r>
          </a:p>
          <a:p>
            <a:pPr lvl="1" algn="l" rtl="0" eaLnBrk="1" hangingPunct="1"/>
            <a:endParaRPr lang="en-US" altLang="fa-IR" sz="2100" smtClean="0"/>
          </a:p>
          <a:p>
            <a:pPr lvl="1" algn="l" rtl="0" eaLnBrk="1" hangingPunct="1"/>
            <a:r>
              <a:rPr lang="en-US" altLang="fa-IR" sz="2100" smtClean="0"/>
              <a:t>Used to connect 2</a:t>
            </a:r>
            <a:r>
              <a:rPr lang="en-US" altLang="fa-IR" sz="2100" baseline="30000" smtClean="0"/>
              <a:t>n</a:t>
            </a:r>
            <a:r>
              <a:rPr lang="en-US" altLang="fa-IR" sz="2100" smtClean="0"/>
              <a:t> points to a single point</a:t>
            </a:r>
          </a:p>
          <a:p>
            <a:pPr lvl="1" algn="l" rtl="0" eaLnBrk="1" hangingPunct="1"/>
            <a:r>
              <a:rPr lang="en-US" altLang="fa-IR" sz="2100" smtClean="0"/>
              <a:t>Form binary index of input connected to output</a:t>
            </a:r>
          </a:p>
        </p:txBody>
      </p:sp>
      <p:grpSp>
        <p:nvGrpSpPr>
          <p:cNvPr id="8197" name="Group 140"/>
          <p:cNvGrpSpPr>
            <a:grpSpLocks/>
          </p:cNvGrpSpPr>
          <p:nvPr/>
        </p:nvGrpSpPr>
        <p:grpSpPr bwMode="auto">
          <a:xfrm>
            <a:off x="5929313" y="1666875"/>
            <a:ext cx="1935162" cy="817563"/>
            <a:chOff x="3735" y="1050"/>
            <a:chExt cx="1219" cy="515"/>
          </a:xfrm>
        </p:grpSpPr>
        <p:pic>
          <p:nvPicPr>
            <p:cNvPr id="832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" y="1097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29" name="Freeform 9"/>
            <p:cNvSpPr>
              <a:spLocks/>
            </p:cNvSpPr>
            <p:nvPr/>
          </p:nvSpPr>
          <p:spPr bwMode="auto">
            <a:xfrm>
              <a:off x="4010" y="1097"/>
              <a:ext cx="124" cy="47"/>
            </a:xfrm>
            <a:custGeom>
              <a:avLst/>
              <a:gdLst>
                <a:gd name="T0" fmla="*/ 0 w 124"/>
                <a:gd name="T1" fmla="*/ 47 h 47"/>
                <a:gd name="T2" fmla="*/ 0 w 124"/>
                <a:gd name="T3" fmla="*/ 38 h 47"/>
                <a:gd name="T4" fmla="*/ 0 w 124"/>
                <a:gd name="T5" fmla="*/ 10 h 47"/>
                <a:gd name="T6" fmla="*/ 0 w 124"/>
                <a:gd name="T7" fmla="*/ 0 h 47"/>
                <a:gd name="T8" fmla="*/ 124 w 124"/>
                <a:gd name="T9" fmla="*/ 19 h 47"/>
                <a:gd name="T10" fmla="*/ 0 w 124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7"/>
                <a:gd name="T20" fmla="*/ 124 w 1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7">
                  <a:moveTo>
                    <a:pt x="0" y="47"/>
                  </a:moveTo>
                  <a:lnTo>
                    <a:pt x="0" y="3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0" name="Line 10"/>
            <p:cNvSpPr>
              <a:spLocks noChangeShapeType="1"/>
            </p:cNvSpPr>
            <p:nvPr/>
          </p:nvSpPr>
          <p:spPr bwMode="auto">
            <a:xfrm>
              <a:off x="3845" y="1116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33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" y="1265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2" name="Freeform 12"/>
            <p:cNvSpPr>
              <a:spLocks/>
            </p:cNvSpPr>
            <p:nvPr/>
          </p:nvSpPr>
          <p:spPr bwMode="auto">
            <a:xfrm>
              <a:off x="4010" y="1265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3" name="Line 13"/>
            <p:cNvSpPr>
              <a:spLocks noChangeShapeType="1"/>
            </p:cNvSpPr>
            <p:nvPr/>
          </p:nvSpPr>
          <p:spPr bwMode="auto">
            <a:xfrm>
              <a:off x="3845" y="1284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33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" y="1191"/>
              <a:ext cx="11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5" name="Freeform 15"/>
            <p:cNvSpPr>
              <a:spLocks/>
            </p:cNvSpPr>
            <p:nvPr/>
          </p:nvSpPr>
          <p:spPr bwMode="auto">
            <a:xfrm>
              <a:off x="4767" y="1191"/>
              <a:ext cx="123" cy="46"/>
            </a:xfrm>
            <a:custGeom>
              <a:avLst/>
              <a:gdLst>
                <a:gd name="T0" fmla="*/ 0 w 123"/>
                <a:gd name="T1" fmla="*/ 46 h 46"/>
                <a:gd name="T2" fmla="*/ 0 w 123"/>
                <a:gd name="T3" fmla="*/ 37 h 46"/>
                <a:gd name="T4" fmla="*/ 0 w 123"/>
                <a:gd name="T5" fmla="*/ 18 h 46"/>
                <a:gd name="T6" fmla="*/ 0 w 123"/>
                <a:gd name="T7" fmla="*/ 0 h 46"/>
                <a:gd name="T8" fmla="*/ 123 w 123"/>
                <a:gd name="T9" fmla="*/ 28 h 46"/>
                <a:gd name="T10" fmla="*/ 0 w 123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"/>
                <a:gd name="T20" fmla="*/ 123 w 123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3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6" name="Line 16"/>
            <p:cNvSpPr>
              <a:spLocks noChangeShapeType="1"/>
            </p:cNvSpPr>
            <p:nvPr/>
          </p:nvSpPr>
          <p:spPr bwMode="auto">
            <a:xfrm>
              <a:off x="4602" y="1219"/>
              <a:ext cx="19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337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" y="1377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8" name="Freeform 18"/>
            <p:cNvSpPr>
              <a:spLocks/>
            </p:cNvSpPr>
            <p:nvPr/>
          </p:nvSpPr>
          <p:spPr bwMode="auto">
            <a:xfrm>
              <a:off x="4340" y="1368"/>
              <a:ext cx="69" cy="84"/>
            </a:xfrm>
            <a:custGeom>
              <a:avLst/>
              <a:gdLst>
                <a:gd name="T0" fmla="*/ 69 w 69"/>
                <a:gd name="T1" fmla="*/ 84 h 84"/>
                <a:gd name="T2" fmla="*/ 55 w 69"/>
                <a:gd name="T3" fmla="*/ 84 h 84"/>
                <a:gd name="T4" fmla="*/ 28 w 69"/>
                <a:gd name="T5" fmla="*/ 84 h 84"/>
                <a:gd name="T6" fmla="*/ 0 w 69"/>
                <a:gd name="T7" fmla="*/ 84 h 84"/>
                <a:gd name="T8" fmla="*/ 42 w 69"/>
                <a:gd name="T9" fmla="*/ 0 h 84"/>
                <a:gd name="T10" fmla="*/ 69 w 69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4"/>
                <a:gd name="T20" fmla="*/ 69 w 69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4">
                  <a:moveTo>
                    <a:pt x="69" y="84"/>
                  </a:moveTo>
                  <a:lnTo>
                    <a:pt x="55" y="84"/>
                  </a:lnTo>
                  <a:lnTo>
                    <a:pt x="28" y="84"/>
                  </a:lnTo>
                  <a:lnTo>
                    <a:pt x="0" y="84"/>
                  </a:lnTo>
                  <a:lnTo>
                    <a:pt x="42" y="0"/>
                  </a:lnTo>
                  <a:lnTo>
                    <a:pt x="69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39" name="Line 19"/>
            <p:cNvSpPr>
              <a:spLocks noChangeShapeType="1"/>
            </p:cNvSpPr>
            <p:nvPr/>
          </p:nvSpPr>
          <p:spPr bwMode="auto">
            <a:xfrm flipV="1">
              <a:off x="4382" y="1433"/>
              <a:ext cx="1" cy="1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40" name="Rectangle 20"/>
            <p:cNvSpPr>
              <a:spLocks noChangeArrowheads="1"/>
            </p:cNvSpPr>
            <p:nvPr/>
          </p:nvSpPr>
          <p:spPr bwMode="auto">
            <a:xfrm>
              <a:off x="4155" y="1076"/>
              <a:ext cx="453" cy="28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341" name="Group 23"/>
            <p:cNvGrpSpPr>
              <a:grpSpLocks/>
            </p:cNvGrpSpPr>
            <p:nvPr/>
          </p:nvGrpSpPr>
          <p:grpSpPr bwMode="auto">
            <a:xfrm>
              <a:off x="4258" y="1106"/>
              <a:ext cx="156" cy="170"/>
              <a:chOff x="4258" y="1106"/>
              <a:chExt cx="156" cy="170"/>
            </a:xfrm>
          </p:grpSpPr>
          <p:sp>
            <p:nvSpPr>
              <p:cNvPr id="8350" name="Rectangle 21"/>
              <p:cNvSpPr>
                <a:spLocks noChangeArrowheads="1"/>
              </p:cNvSpPr>
              <p:nvPr/>
            </p:nvSpPr>
            <p:spPr bwMode="auto">
              <a:xfrm>
                <a:off x="4285" y="1106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1" name="Rectangle 22"/>
              <p:cNvSpPr>
                <a:spLocks noChangeArrowheads="1"/>
              </p:cNvSpPr>
              <p:nvPr/>
            </p:nvSpPr>
            <p:spPr bwMode="auto">
              <a:xfrm>
                <a:off x="4258" y="1190"/>
                <a:ext cx="1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42" name="Group 26"/>
            <p:cNvGrpSpPr>
              <a:grpSpLocks/>
            </p:cNvGrpSpPr>
            <p:nvPr/>
          </p:nvGrpSpPr>
          <p:grpSpPr bwMode="auto">
            <a:xfrm>
              <a:off x="3735" y="1050"/>
              <a:ext cx="88" cy="114"/>
              <a:chOff x="3735" y="1050"/>
              <a:chExt cx="88" cy="114"/>
            </a:xfrm>
          </p:grpSpPr>
          <p:sp>
            <p:nvSpPr>
              <p:cNvPr id="8348" name="Rectangle 24"/>
              <p:cNvSpPr>
                <a:spLocks noChangeArrowheads="1"/>
              </p:cNvSpPr>
              <p:nvPr/>
            </p:nvSpPr>
            <p:spPr bwMode="auto">
              <a:xfrm>
                <a:off x="3735" y="105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9" name="Rectangle 25"/>
              <p:cNvSpPr>
                <a:spLocks noChangeArrowheads="1"/>
              </p:cNvSpPr>
              <p:nvPr/>
            </p:nvSpPr>
            <p:spPr bwMode="auto">
              <a:xfrm>
                <a:off x="3776" y="109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43" name="Group 29"/>
            <p:cNvGrpSpPr>
              <a:grpSpLocks/>
            </p:cNvGrpSpPr>
            <p:nvPr/>
          </p:nvGrpSpPr>
          <p:grpSpPr bwMode="auto">
            <a:xfrm>
              <a:off x="3735" y="1200"/>
              <a:ext cx="88" cy="113"/>
              <a:chOff x="3735" y="1200"/>
              <a:chExt cx="88" cy="113"/>
            </a:xfrm>
          </p:grpSpPr>
          <p:sp>
            <p:nvSpPr>
              <p:cNvPr id="8346" name="Rectangle 27"/>
              <p:cNvSpPr>
                <a:spLocks noChangeArrowheads="1"/>
              </p:cNvSpPr>
              <p:nvPr/>
            </p:nvSpPr>
            <p:spPr bwMode="auto">
              <a:xfrm>
                <a:off x="3735" y="120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7" name="Rectangle 28"/>
              <p:cNvSpPr>
                <a:spLocks noChangeArrowheads="1"/>
              </p:cNvSpPr>
              <p:nvPr/>
            </p:nvSpPr>
            <p:spPr bwMode="auto">
              <a:xfrm>
                <a:off x="3776" y="1246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44" name="Rectangle 30"/>
            <p:cNvSpPr>
              <a:spLocks noChangeArrowheads="1"/>
            </p:cNvSpPr>
            <p:nvPr/>
          </p:nvSpPr>
          <p:spPr bwMode="auto">
            <a:xfrm>
              <a:off x="4409" y="147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345" name="Rectangle 31"/>
            <p:cNvSpPr>
              <a:spLocks noChangeArrowheads="1"/>
            </p:cNvSpPr>
            <p:nvPr/>
          </p:nvSpPr>
          <p:spPr bwMode="auto">
            <a:xfrm>
              <a:off x="4890" y="1162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5732463" y="2747963"/>
            <a:ext cx="2373312" cy="1112837"/>
            <a:chOff x="3611" y="1713"/>
            <a:chExt cx="1495" cy="701"/>
          </a:xfrm>
        </p:grpSpPr>
        <p:pic>
          <p:nvPicPr>
            <p:cNvPr id="8288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760"/>
              <a:ext cx="124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89" name="Freeform 33"/>
            <p:cNvSpPr>
              <a:spLocks/>
            </p:cNvSpPr>
            <p:nvPr/>
          </p:nvSpPr>
          <p:spPr bwMode="auto">
            <a:xfrm>
              <a:off x="3886" y="1760"/>
              <a:ext cx="138" cy="46"/>
            </a:xfrm>
            <a:custGeom>
              <a:avLst/>
              <a:gdLst>
                <a:gd name="T0" fmla="*/ 0 w 138"/>
                <a:gd name="T1" fmla="*/ 46 h 46"/>
                <a:gd name="T2" fmla="*/ 0 w 138"/>
                <a:gd name="T3" fmla="*/ 37 h 46"/>
                <a:gd name="T4" fmla="*/ 0 w 138"/>
                <a:gd name="T5" fmla="*/ 18 h 46"/>
                <a:gd name="T6" fmla="*/ 0 w 138"/>
                <a:gd name="T7" fmla="*/ 0 h 46"/>
                <a:gd name="T8" fmla="*/ 138 w 138"/>
                <a:gd name="T9" fmla="*/ 28 h 46"/>
                <a:gd name="T10" fmla="*/ 0 w 138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6"/>
                <a:gd name="T20" fmla="*/ 138 w 138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38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90" name="Line 34"/>
            <p:cNvSpPr>
              <a:spLocks noChangeShapeType="1"/>
            </p:cNvSpPr>
            <p:nvPr/>
          </p:nvSpPr>
          <p:spPr bwMode="auto">
            <a:xfrm>
              <a:off x="3721" y="1788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91" name="Picture 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1918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2" name="Freeform 36"/>
            <p:cNvSpPr>
              <a:spLocks/>
            </p:cNvSpPr>
            <p:nvPr/>
          </p:nvSpPr>
          <p:spPr bwMode="auto">
            <a:xfrm>
              <a:off x="4904" y="1918"/>
              <a:ext cx="138" cy="47"/>
            </a:xfrm>
            <a:custGeom>
              <a:avLst/>
              <a:gdLst>
                <a:gd name="T0" fmla="*/ 0 w 138"/>
                <a:gd name="T1" fmla="*/ 47 h 47"/>
                <a:gd name="T2" fmla="*/ 0 w 138"/>
                <a:gd name="T3" fmla="*/ 37 h 47"/>
                <a:gd name="T4" fmla="*/ 0 w 138"/>
                <a:gd name="T5" fmla="*/ 9 h 47"/>
                <a:gd name="T6" fmla="*/ 0 w 138"/>
                <a:gd name="T7" fmla="*/ 0 h 47"/>
                <a:gd name="T8" fmla="*/ 138 w 138"/>
                <a:gd name="T9" fmla="*/ 19 h 47"/>
                <a:gd name="T10" fmla="*/ 0 w 138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7"/>
                <a:gd name="T20" fmla="*/ 138 w 13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7">
                  <a:moveTo>
                    <a:pt x="0" y="47"/>
                  </a:moveTo>
                  <a:lnTo>
                    <a:pt x="0" y="37"/>
                  </a:lnTo>
                  <a:lnTo>
                    <a:pt x="0" y="9"/>
                  </a:lnTo>
                  <a:lnTo>
                    <a:pt x="0" y="0"/>
                  </a:lnTo>
                  <a:lnTo>
                    <a:pt x="138" y="1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93" name="Line 37"/>
            <p:cNvSpPr>
              <a:spLocks noChangeShapeType="1"/>
            </p:cNvSpPr>
            <p:nvPr/>
          </p:nvSpPr>
          <p:spPr bwMode="auto">
            <a:xfrm>
              <a:off x="4739" y="1937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94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226"/>
              <a:ext cx="55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" name="Freeform 39"/>
            <p:cNvSpPr>
              <a:spLocks/>
            </p:cNvSpPr>
            <p:nvPr/>
          </p:nvSpPr>
          <p:spPr bwMode="auto">
            <a:xfrm>
              <a:off x="4216" y="2207"/>
              <a:ext cx="55" cy="94"/>
            </a:xfrm>
            <a:custGeom>
              <a:avLst/>
              <a:gdLst>
                <a:gd name="T0" fmla="*/ 55 w 55"/>
                <a:gd name="T1" fmla="*/ 94 h 94"/>
                <a:gd name="T2" fmla="*/ 42 w 55"/>
                <a:gd name="T3" fmla="*/ 94 h 94"/>
                <a:gd name="T4" fmla="*/ 14 w 55"/>
                <a:gd name="T5" fmla="*/ 94 h 94"/>
                <a:gd name="T6" fmla="*/ 0 w 55"/>
                <a:gd name="T7" fmla="*/ 94 h 94"/>
                <a:gd name="T8" fmla="*/ 28 w 55"/>
                <a:gd name="T9" fmla="*/ 0 h 94"/>
                <a:gd name="T10" fmla="*/ 55 w 55"/>
                <a:gd name="T11" fmla="*/ 94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94"/>
                <a:gd name="T20" fmla="*/ 55 w 55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94">
                  <a:moveTo>
                    <a:pt x="55" y="94"/>
                  </a:moveTo>
                  <a:lnTo>
                    <a:pt x="42" y="94"/>
                  </a:lnTo>
                  <a:lnTo>
                    <a:pt x="14" y="94"/>
                  </a:lnTo>
                  <a:lnTo>
                    <a:pt x="0" y="94"/>
                  </a:lnTo>
                  <a:lnTo>
                    <a:pt x="28" y="0"/>
                  </a:lnTo>
                  <a:lnTo>
                    <a:pt x="55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96" name="Line 40"/>
            <p:cNvSpPr>
              <a:spLocks noChangeShapeType="1"/>
            </p:cNvSpPr>
            <p:nvPr/>
          </p:nvSpPr>
          <p:spPr bwMode="auto">
            <a:xfrm flipV="1">
              <a:off x="4244" y="2282"/>
              <a:ext cx="1" cy="1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97" name="Group 43"/>
            <p:cNvGrpSpPr>
              <a:grpSpLocks/>
            </p:cNvGrpSpPr>
            <p:nvPr/>
          </p:nvGrpSpPr>
          <p:grpSpPr bwMode="auto">
            <a:xfrm>
              <a:off x="3611" y="1713"/>
              <a:ext cx="89" cy="113"/>
              <a:chOff x="3611" y="1713"/>
              <a:chExt cx="89" cy="113"/>
            </a:xfrm>
          </p:grpSpPr>
          <p:sp>
            <p:nvSpPr>
              <p:cNvPr id="8326" name="Rectangle 41"/>
              <p:cNvSpPr>
                <a:spLocks noChangeArrowheads="1"/>
              </p:cNvSpPr>
              <p:nvPr/>
            </p:nvSpPr>
            <p:spPr bwMode="auto">
              <a:xfrm>
                <a:off x="3611" y="1713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7" name="Rectangle 42"/>
              <p:cNvSpPr>
                <a:spLocks noChangeArrowheads="1"/>
              </p:cNvSpPr>
              <p:nvPr/>
            </p:nvSpPr>
            <p:spPr bwMode="auto">
              <a:xfrm>
                <a:off x="3653" y="1759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98" name="Rectangle 44"/>
            <p:cNvSpPr>
              <a:spLocks noChangeArrowheads="1"/>
            </p:cNvSpPr>
            <p:nvPr/>
          </p:nvSpPr>
          <p:spPr bwMode="auto">
            <a:xfrm>
              <a:off x="4271" y="232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" name="Rectangle 45"/>
            <p:cNvSpPr>
              <a:spLocks noChangeArrowheads="1"/>
            </p:cNvSpPr>
            <p:nvPr/>
          </p:nvSpPr>
          <p:spPr bwMode="auto">
            <a:xfrm>
              <a:off x="4031" y="1739"/>
              <a:ext cx="715" cy="47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8300" name="Picture 4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862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1" name="Freeform 47"/>
            <p:cNvSpPr>
              <a:spLocks/>
            </p:cNvSpPr>
            <p:nvPr/>
          </p:nvSpPr>
          <p:spPr bwMode="auto">
            <a:xfrm>
              <a:off x="3886" y="1862"/>
              <a:ext cx="138" cy="47"/>
            </a:xfrm>
            <a:custGeom>
              <a:avLst/>
              <a:gdLst>
                <a:gd name="T0" fmla="*/ 0 w 138"/>
                <a:gd name="T1" fmla="*/ 47 h 47"/>
                <a:gd name="T2" fmla="*/ 0 w 138"/>
                <a:gd name="T3" fmla="*/ 37 h 47"/>
                <a:gd name="T4" fmla="*/ 0 w 138"/>
                <a:gd name="T5" fmla="*/ 10 h 47"/>
                <a:gd name="T6" fmla="*/ 0 w 138"/>
                <a:gd name="T7" fmla="*/ 0 h 47"/>
                <a:gd name="T8" fmla="*/ 138 w 138"/>
                <a:gd name="T9" fmla="*/ 19 h 47"/>
                <a:gd name="T10" fmla="*/ 0 w 138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7"/>
                <a:gd name="T20" fmla="*/ 138 w 13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7">
                  <a:moveTo>
                    <a:pt x="0" y="47"/>
                  </a:moveTo>
                  <a:lnTo>
                    <a:pt x="0" y="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38" y="1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02" name="Line 48"/>
            <p:cNvSpPr>
              <a:spLocks noChangeShapeType="1"/>
            </p:cNvSpPr>
            <p:nvPr/>
          </p:nvSpPr>
          <p:spPr bwMode="auto">
            <a:xfrm>
              <a:off x="3721" y="1881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303" name="Group 51"/>
            <p:cNvGrpSpPr>
              <a:grpSpLocks/>
            </p:cNvGrpSpPr>
            <p:nvPr/>
          </p:nvGrpSpPr>
          <p:grpSpPr bwMode="auto">
            <a:xfrm>
              <a:off x="3611" y="1815"/>
              <a:ext cx="89" cy="114"/>
              <a:chOff x="3611" y="1815"/>
              <a:chExt cx="89" cy="114"/>
            </a:xfrm>
          </p:grpSpPr>
          <p:sp>
            <p:nvSpPr>
              <p:cNvPr id="8324" name="Rectangle 49"/>
              <p:cNvSpPr>
                <a:spLocks noChangeArrowheads="1"/>
              </p:cNvSpPr>
              <p:nvPr/>
            </p:nvSpPr>
            <p:spPr bwMode="auto">
              <a:xfrm>
                <a:off x="3611" y="1815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5" name="Rectangle 50"/>
              <p:cNvSpPr>
                <a:spLocks noChangeArrowheads="1"/>
              </p:cNvSpPr>
              <p:nvPr/>
            </p:nvSpPr>
            <p:spPr bwMode="auto">
              <a:xfrm>
                <a:off x="3653" y="1862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04" name="Picture 5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965"/>
              <a:ext cx="124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5" name="Freeform 53"/>
            <p:cNvSpPr>
              <a:spLocks/>
            </p:cNvSpPr>
            <p:nvPr/>
          </p:nvSpPr>
          <p:spPr bwMode="auto">
            <a:xfrm>
              <a:off x="3886" y="1965"/>
              <a:ext cx="138" cy="37"/>
            </a:xfrm>
            <a:custGeom>
              <a:avLst/>
              <a:gdLst>
                <a:gd name="T0" fmla="*/ 0 w 138"/>
                <a:gd name="T1" fmla="*/ 37 h 37"/>
                <a:gd name="T2" fmla="*/ 0 w 138"/>
                <a:gd name="T3" fmla="*/ 28 h 37"/>
                <a:gd name="T4" fmla="*/ 0 w 138"/>
                <a:gd name="T5" fmla="*/ 9 h 37"/>
                <a:gd name="T6" fmla="*/ 0 w 138"/>
                <a:gd name="T7" fmla="*/ 0 h 37"/>
                <a:gd name="T8" fmla="*/ 138 w 138"/>
                <a:gd name="T9" fmla="*/ 18 h 37"/>
                <a:gd name="T10" fmla="*/ 0 w 138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37"/>
                <a:gd name="T20" fmla="*/ 138 w 138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37">
                  <a:moveTo>
                    <a:pt x="0" y="37"/>
                  </a:moveTo>
                  <a:lnTo>
                    <a:pt x="0" y="28"/>
                  </a:lnTo>
                  <a:lnTo>
                    <a:pt x="0" y="9"/>
                  </a:lnTo>
                  <a:lnTo>
                    <a:pt x="0" y="0"/>
                  </a:lnTo>
                  <a:lnTo>
                    <a:pt x="138" y="18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06" name="Line 54"/>
            <p:cNvSpPr>
              <a:spLocks noChangeShapeType="1"/>
            </p:cNvSpPr>
            <p:nvPr/>
          </p:nvSpPr>
          <p:spPr bwMode="auto">
            <a:xfrm>
              <a:off x="3721" y="1983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307" name="Group 57"/>
            <p:cNvGrpSpPr>
              <a:grpSpLocks/>
            </p:cNvGrpSpPr>
            <p:nvPr/>
          </p:nvGrpSpPr>
          <p:grpSpPr bwMode="auto">
            <a:xfrm>
              <a:off x="3611" y="1918"/>
              <a:ext cx="89" cy="113"/>
              <a:chOff x="3611" y="1918"/>
              <a:chExt cx="89" cy="113"/>
            </a:xfrm>
          </p:grpSpPr>
          <p:sp>
            <p:nvSpPr>
              <p:cNvPr id="8322" name="Rectangle 55"/>
              <p:cNvSpPr>
                <a:spLocks noChangeArrowheads="1"/>
              </p:cNvSpPr>
              <p:nvPr/>
            </p:nvSpPr>
            <p:spPr bwMode="auto">
              <a:xfrm>
                <a:off x="3611" y="1918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3" name="Rectangle 56"/>
              <p:cNvSpPr>
                <a:spLocks noChangeArrowheads="1"/>
              </p:cNvSpPr>
              <p:nvPr/>
            </p:nvSpPr>
            <p:spPr bwMode="auto">
              <a:xfrm>
                <a:off x="3653" y="1964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08" name="Picture 5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2058"/>
              <a:ext cx="12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9" name="Freeform 59"/>
            <p:cNvSpPr>
              <a:spLocks/>
            </p:cNvSpPr>
            <p:nvPr/>
          </p:nvSpPr>
          <p:spPr bwMode="auto">
            <a:xfrm>
              <a:off x="3886" y="2058"/>
              <a:ext cx="138" cy="47"/>
            </a:xfrm>
            <a:custGeom>
              <a:avLst/>
              <a:gdLst>
                <a:gd name="T0" fmla="*/ 0 w 138"/>
                <a:gd name="T1" fmla="*/ 47 h 47"/>
                <a:gd name="T2" fmla="*/ 0 w 138"/>
                <a:gd name="T3" fmla="*/ 37 h 47"/>
                <a:gd name="T4" fmla="*/ 0 w 138"/>
                <a:gd name="T5" fmla="*/ 19 h 47"/>
                <a:gd name="T6" fmla="*/ 0 w 138"/>
                <a:gd name="T7" fmla="*/ 0 h 47"/>
                <a:gd name="T8" fmla="*/ 138 w 138"/>
                <a:gd name="T9" fmla="*/ 28 h 47"/>
                <a:gd name="T10" fmla="*/ 0 w 138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47"/>
                <a:gd name="T20" fmla="*/ 138 w 13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47">
                  <a:moveTo>
                    <a:pt x="0" y="47"/>
                  </a:moveTo>
                  <a:lnTo>
                    <a:pt x="0" y="37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38" y="2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10" name="Line 60"/>
            <p:cNvSpPr>
              <a:spLocks noChangeShapeType="1"/>
            </p:cNvSpPr>
            <p:nvPr/>
          </p:nvSpPr>
          <p:spPr bwMode="auto">
            <a:xfrm>
              <a:off x="3721" y="2086"/>
              <a:ext cx="1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311" name="Group 63"/>
            <p:cNvGrpSpPr>
              <a:grpSpLocks/>
            </p:cNvGrpSpPr>
            <p:nvPr/>
          </p:nvGrpSpPr>
          <p:grpSpPr bwMode="auto">
            <a:xfrm>
              <a:off x="3611" y="2020"/>
              <a:ext cx="89" cy="114"/>
              <a:chOff x="3611" y="2020"/>
              <a:chExt cx="89" cy="114"/>
            </a:xfrm>
          </p:grpSpPr>
          <p:sp>
            <p:nvSpPr>
              <p:cNvPr id="8320" name="Rectangle 61"/>
              <p:cNvSpPr>
                <a:spLocks noChangeArrowheads="1"/>
              </p:cNvSpPr>
              <p:nvPr/>
            </p:nvSpPr>
            <p:spPr bwMode="auto">
              <a:xfrm>
                <a:off x="3611" y="202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1" name="Rectangle 62"/>
              <p:cNvSpPr>
                <a:spLocks noChangeArrowheads="1"/>
              </p:cNvSpPr>
              <p:nvPr/>
            </p:nvSpPr>
            <p:spPr bwMode="auto">
              <a:xfrm>
                <a:off x="3653" y="206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12" name="Picture 6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" y="2226"/>
              <a:ext cx="6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13" name="Freeform 65"/>
            <p:cNvSpPr>
              <a:spLocks/>
            </p:cNvSpPr>
            <p:nvPr/>
          </p:nvSpPr>
          <p:spPr bwMode="auto">
            <a:xfrm>
              <a:off x="4492" y="2207"/>
              <a:ext cx="68" cy="94"/>
            </a:xfrm>
            <a:custGeom>
              <a:avLst/>
              <a:gdLst>
                <a:gd name="T0" fmla="*/ 68 w 68"/>
                <a:gd name="T1" fmla="*/ 94 h 94"/>
                <a:gd name="T2" fmla="*/ 55 w 68"/>
                <a:gd name="T3" fmla="*/ 94 h 94"/>
                <a:gd name="T4" fmla="*/ 27 w 68"/>
                <a:gd name="T5" fmla="*/ 94 h 94"/>
                <a:gd name="T6" fmla="*/ 0 w 68"/>
                <a:gd name="T7" fmla="*/ 94 h 94"/>
                <a:gd name="T8" fmla="*/ 41 w 68"/>
                <a:gd name="T9" fmla="*/ 0 h 94"/>
                <a:gd name="T10" fmla="*/ 68 w 68"/>
                <a:gd name="T11" fmla="*/ 94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94"/>
                <a:gd name="T20" fmla="*/ 68 w 68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94">
                  <a:moveTo>
                    <a:pt x="68" y="94"/>
                  </a:moveTo>
                  <a:lnTo>
                    <a:pt x="55" y="94"/>
                  </a:lnTo>
                  <a:lnTo>
                    <a:pt x="27" y="94"/>
                  </a:lnTo>
                  <a:lnTo>
                    <a:pt x="0" y="94"/>
                  </a:lnTo>
                  <a:lnTo>
                    <a:pt x="41" y="0"/>
                  </a:lnTo>
                  <a:lnTo>
                    <a:pt x="6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14" name="Line 66"/>
            <p:cNvSpPr>
              <a:spLocks noChangeShapeType="1"/>
            </p:cNvSpPr>
            <p:nvPr/>
          </p:nvSpPr>
          <p:spPr bwMode="auto">
            <a:xfrm flipV="1">
              <a:off x="4533" y="2282"/>
              <a:ext cx="1" cy="1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15" name="Rectangle 67"/>
            <p:cNvSpPr>
              <a:spLocks noChangeArrowheads="1"/>
            </p:cNvSpPr>
            <p:nvPr/>
          </p:nvSpPr>
          <p:spPr bwMode="auto">
            <a:xfrm>
              <a:off x="4560" y="232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316" name="Rectangle 68"/>
            <p:cNvSpPr>
              <a:spLocks noChangeArrowheads="1"/>
            </p:cNvSpPr>
            <p:nvPr/>
          </p:nvSpPr>
          <p:spPr bwMode="auto">
            <a:xfrm>
              <a:off x="5042" y="188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317" name="Group 71"/>
            <p:cNvGrpSpPr>
              <a:grpSpLocks/>
            </p:cNvGrpSpPr>
            <p:nvPr/>
          </p:nvGrpSpPr>
          <p:grpSpPr bwMode="auto">
            <a:xfrm>
              <a:off x="4271" y="1862"/>
              <a:ext cx="156" cy="170"/>
              <a:chOff x="4271" y="1862"/>
              <a:chExt cx="156" cy="170"/>
            </a:xfrm>
          </p:grpSpPr>
          <p:sp>
            <p:nvSpPr>
              <p:cNvPr id="8318" name="Rectangle 69"/>
              <p:cNvSpPr>
                <a:spLocks noChangeArrowheads="1"/>
              </p:cNvSpPr>
              <p:nvPr/>
            </p:nvSpPr>
            <p:spPr bwMode="auto">
              <a:xfrm>
                <a:off x="4299" y="1862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9" name="Rectangle 70"/>
              <p:cNvSpPr>
                <a:spLocks noChangeArrowheads="1"/>
              </p:cNvSpPr>
              <p:nvPr/>
            </p:nvSpPr>
            <p:spPr bwMode="auto">
              <a:xfrm>
                <a:off x="4271" y="1946"/>
                <a:ext cx="1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580063" y="4081463"/>
            <a:ext cx="2613025" cy="1779587"/>
            <a:chOff x="3515" y="2571"/>
            <a:chExt cx="1646" cy="1121"/>
          </a:xfrm>
        </p:grpSpPr>
        <p:pic>
          <p:nvPicPr>
            <p:cNvPr id="8220" name="Picture 7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618"/>
              <a:ext cx="11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1" name="Freeform 73"/>
            <p:cNvSpPr>
              <a:spLocks/>
            </p:cNvSpPr>
            <p:nvPr/>
          </p:nvSpPr>
          <p:spPr bwMode="auto">
            <a:xfrm>
              <a:off x="3804" y="2618"/>
              <a:ext cx="124" cy="46"/>
            </a:xfrm>
            <a:custGeom>
              <a:avLst/>
              <a:gdLst>
                <a:gd name="T0" fmla="*/ 0 w 124"/>
                <a:gd name="T1" fmla="*/ 46 h 46"/>
                <a:gd name="T2" fmla="*/ 0 w 124"/>
                <a:gd name="T3" fmla="*/ 37 h 46"/>
                <a:gd name="T4" fmla="*/ 0 w 124"/>
                <a:gd name="T5" fmla="*/ 18 h 46"/>
                <a:gd name="T6" fmla="*/ 0 w 124"/>
                <a:gd name="T7" fmla="*/ 0 h 46"/>
                <a:gd name="T8" fmla="*/ 124 w 124"/>
                <a:gd name="T9" fmla="*/ 28 h 46"/>
                <a:gd name="T10" fmla="*/ 0 w 124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6"/>
                <a:gd name="T20" fmla="*/ 124 w 124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2" name="Line 74"/>
            <p:cNvSpPr>
              <a:spLocks noChangeShapeType="1"/>
            </p:cNvSpPr>
            <p:nvPr/>
          </p:nvSpPr>
          <p:spPr bwMode="auto">
            <a:xfrm>
              <a:off x="3639" y="2646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23" name="Picture 7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" y="3019"/>
              <a:ext cx="110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4" name="Freeform 76"/>
            <p:cNvSpPr>
              <a:spLocks/>
            </p:cNvSpPr>
            <p:nvPr/>
          </p:nvSpPr>
          <p:spPr bwMode="auto">
            <a:xfrm>
              <a:off x="4973" y="3019"/>
              <a:ext cx="124" cy="46"/>
            </a:xfrm>
            <a:custGeom>
              <a:avLst/>
              <a:gdLst>
                <a:gd name="T0" fmla="*/ 0 w 124"/>
                <a:gd name="T1" fmla="*/ 46 h 46"/>
                <a:gd name="T2" fmla="*/ 0 w 124"/>
                <a:gd name="T3" fmla="*/ 37 h 46"/>
                <a:gd name="T4" fmla="*/ 0 w 124"/>
                <a:gd name="T5" fmla="*/ 18 h 46"/>
                <a:gd name="T6" fmla="*/ 0 w 124"/>
                <a:gd name="T7" fmla="*/ 0 h 46"/>
                <a:gd name="T8" fmla="*/ 124 w 124"/>
                <a:gd name="T9" fmla="*/ 28 h 46"/>
                <a:gd name="T10" fmla="*/ 0 w 124"/>
                <a:gd name="T11" fmla="*/ 46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6"/>
                <a:gd name="T20" fmla="*/ 124 w 124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6">
                  <a:moveTo>
                    <a:pt x="0" y="46"/>
                  </a:moveTo>
                  <a:lnTo>
                    <a:pt x="0" y="3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5" name="Line 77"/>
            <p:cNvSpPr>
              <a:spLocks noChangeShapeType="1"/>
            </p:cNvSpPr>
            <p:nvPr/>
          </p:nvSpPr>
          <p:spPr bwMode="auto">
            <a:xfrm>
              <a:off x="4808" y="3047"/>
              <a:ext cx="19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8226" name="Picture 7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" y="3495"/>
              <a:ext cx="5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7" name="Freeform 79"/>
            <p:cNvSpPr>
              <a:spLocks/>
            </p:cNvSpPr>
            <p:nvPr/>
          </p:nvSpPr>
          <p:spPr bwMode="auto">
            <a:xfrm>
              <a:off x="4065" y="3485"/>
              <a:ext cx="55" cy="84"/>
            </a:xfrm>
            <a:custGeom>
              <a:avLst/>
              <a:gdLst>
                <a:gd name="T0" fmla="*/ 55 w 55"/>
                <a:gd name="T1" fmla="*/ 84 h 84"/>
                <a:gd name="T2" fmla="*/ 41 w 55"/>
                <a:gd name="T3" fmla="*/ 84 h 84"/>
                <a:gd name="T4" fmla="*/ 14 w 55"/>
                <a:gd name="T5" fmla="*/ 84 h 84"/>
                <a:gd name="T6" fmla="*/ 0 w 55"/>
                <a:gd name="T7" fmla="*/ 84 h 84"/>
                <a:gd name="T8" fmla="*/ 28 w 55"/>
                <a:gd name="T9" fmla="*/ 0 h 84"/>
                <a:gd name="T10" fmla="*/ 55 w 55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84"/>
                <a:gd name="T20" fmla="*/ 55 w 5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84">
                  <a:moveTo>
                    <a:pt x="55" y="84"/>
                  </a:moveTo>
                  <a:lnTo>
                    <a:pt x="41" y="84"/>
                  </a:lnTo>
                  <a:lnTo>
                    <a:pt x="14" y="84"/>
                  </a:lnTo>
                  <a:lnTo>
                    <a:pt x="0" y="84"/>
                  </a:lnTo>
                  <a:lnTo>
                    <a:pt x="28" y="0"/>
                  </a:lnTo>
                  <a:lnTo>
                    <a:pt x="5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8" name="Line 80"/>
            <p:cNvSpPr>
              <a:spLocks noChangeShapeType="1"/>
            </p:cNvSpPr>
            <p:nvPr/>
          </p:nvSpPr>
          <p:spPr bwMode="auto">
            <a:xfrm flipV="1">
              <a:off x="4093" y="3560"/>
              <a:ext cx="1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29" name="Group 83"/>
            <p:cNvGrpSpPr>
              <a:grpSpLocks/>
            </p:cNvGrpSpPr>
            <p:nvPr/>
          </p:nvGrpSpPr>
          <p:grpSpPr bwMode="auto">
            <a:xfrm>
              <a:off x="3515" y="2571"/>
              <a:ext cx="88" cy="113"/>
              <a:chOff x="3515" y="2571"/>
              <a:chExt cx="88" cy="113"/>
            </a:xfrm>
          </p:grpSpPr>
          <p:sp>
            <p:nvSpPr>
              <p:cNvPr id="8286" name="Rectangle 81"/>
              <p:cNvSpPr>
                <a:spLocks noChangeArrowheads="1"/>
              </p:cNvSpPr>
              <p:nvPr/>
            </p:nvSpPr>
            <p:spPr bwMode="auto">
              <a:xfrm>
                <a:off x="3515" y="2571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7" name="Rectangle 82"/>
              <p:cNvSpPr>
                <a:spLocks noChangeArrowheads="1"/>
              </p:cNvSpPr>
              <p:nvPr/>
            </p:nvSpPr>
            <p:spPr bwMode="auto">
              <a:xfrm>
                <a:off x="3556" y="261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30" name="Rectangle 84"/>
            <p:cNvSpPr>
              <a:spLocks noChangeArrowheads="1"/>
            </p:cNvSpPr>
            <p:nvPr/>
          </p:nvSpPr>
          <p:spPr bwMode="auto">
            <a:xfrm>
              <a:off x="4120" y="3606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31" name="Rectangle 85"/>
            <p:cNvSpPr>
              <a:spLocks noChangeArrowheads="1"/>
            </p:cNvSpPr>
            <p:nvPr/>
          </p:nvSpPr>
          <p:spPr bwMode="auto">
            <a:xfrm>
              <a:off x="3948" y="2587"/>
              <a:ext cx="867" cy="90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8232" name="Picture 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720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3" name="Freeform 87"/>
            <p:cNvSpPr>
              <a:spLocks/>
            </p:cNvSpPr>
            <p:nvPr/>
          </p:nvSpPr>
          <p:spPr bwMode="auto">
            <a:xfrm>
              <a:off x="3804" y="2720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4" name="Line 88"/>
            <p:cNvSpPr>
              <a:spLocks noChangeShapeType="1"/>
            </p:cNvSpPr>
            <p:nvPr/>
          </p:nvSpPr>
          <p:spPr bwMode="auto">
            <a:xfrm>
              <a:off x="3639" y="2739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35" name="Group 91"/>
            <p:cNvGrpSpPr>
              <a:grpSpLocks/>
            </p:cNvGrpSpPr>
            <p:nvPr/>
          </p:nvGrpSpPr>
          <p:grpSpPr bwMode="auto">
            <a:xfrm>
              <a:off x="3515" y="2673"/>
              <a:ext cx="88" cy="114"/>
              <a:chOff x="3515" y="2673"/>
              <a:chExt cx="88" cy="114"/>
            </a:xfrm>
          </p:grpSpPr>
          <p:sp>
            <p:nvSpPr>
              <p:cNvPr id="8284" name="Rectangle 89"/>
              <p:cNvSpPr>
                <a:spLocks noChangeArrowheads="1"/>
              </p:cNvSpPr>
              <p:nvPr/>
            </p:nvSpPr>
            <p:spPr bwMode="auto">
              <a:xfrm>
                <a:off x="3515" y="2673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5" name="Rectangle 90"/>
              <p:cNvSpPr>
                <a:spLocks noChangeArrowheads="1"/>
              </p:cNvSpPr>
              <p:nvPr/>
            </p:nvSpPr>
            <p:spPr bwMode="auto">
              <a:xfrm>
                <a:off x="3556" y="2720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36" name="Picture 9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823"/>
              <a:ext cx="110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7" name="Freeform 93"/>
            <p:cNvSpPr>
              <a:spLocks/>
            </p:cNvSpPr>
            <p:nvPr/>
          </p:nvSpPr>
          <p:spPr bwMode="auto">
            <a:xfrm>
              <a:off x="3804" y="2823"/>
              <a:ext cx="124" cy="37"/>
            </a:xfrm>
            <a:custGeom>
              <a:avLst/>
              <a:gdLst>
                <a:gd name="T0" fmla="*/ 0 w 124"/>
                <a:gd name="T1" fmla="*/ 37 h 37"/>
                <a:gd name="T2" fmla="*/ 0 w 124"/>
                <a:gd name="T3" fmla="*/ 28 h 37"/>
                <a:gd name="T4" fmla="*/ 0 w 124"/>
                <a:gd name="T5" fmla="*/ 9 h 37"/>
                <a:gd name="T6" fmla="*/ 0 w 124"/>
                <a:gd name="T7" fmla="*/ 0 h 37"/>
                <a:gd name="T8" fmla="*/ 124 w 124"/>
                <a:gd name="T9" fmla="*/ 19 h 37"/>
                <a:gd name="T10" fmla="*/ 0 w 124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7"/>
                <a:gd name="T20" fmla="*/ 124 w 12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7">
                  <a:moveTo>
                    <a:pt x="0" y="37"/>
                  </a:moveTo>
                  <a:lnTo>
                    <a:pt x="0" y="28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8" name="Line 94"/>
            <p:cNvSpPr>
              <a:spLocks noChangeShapeType="1"/>
            </p:cNvSpPr>
            <p:nvPr/>
          </p:nvSpPr>
          <p:spPr bwMode="auto">
            <a:xfrm>
              <a:off x="3639" y="2842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39" name="Group 97"/>
            <p:cNvGrpSpPr>
              <a:grpSpLocks/>
            </p:cNvGrpSpPr>
            <p:nvPr/>
          </p:nvGrpSpPr>
          <p:grpSpPr bwMode="auto">
            <a:xfrm>
              <a:off x="3515" y="2776"/>
              <a:ext cx="88" cy="114"/>
              <a:chOff x="3515" y="2776"/>
              <a:chExt cx="88" cy="114"/>
            </a:xfrm>
          </p:grpSpPr>
          <p:sp>
            <p:nvSpPr>
              <p:cNvPr id="8282" name="Rectangle 95"/>
              <p:cNvSpPr>
                <a:spLocks noChangeArrowheads="1"/>
              </p:cNvSpPr>
              <p:nvPr/>
            </p:nvSpPr>
            <p:spPr bwMode="auto">
              <a:xfrm>
                <a:off x="3515" y="2776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3" name="Rectangle 96"/>
              <p:cNvSpPr>
                <a:spLocks noChangeArrowheads="1"/>
              </p:cNvSpPr>
              <p:nvPr/>
            </p:nvSpPr>
            <p:spPr bwMode="auto">
              <a:xfrm>
                <a:off x="3556" y="2823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40" name="Picture 9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2916"/>
              <a:ext cx="11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41" name="Freeform 99"/>
            <p:cNvSpPr>
              <a:spLocks/>
            </p:cNvSpPr>
            <p:nvPr/>
          </p:nvSpPr>
          <p:spPr bwMode="auto">
            <a:xfrm>
              <a:off x="3804" y="2916"/>
              <a:ext cx="124" cy="47"/>
            </a:xfrm>
            <a:custGeom>
              <a:avLst/>
              <a:gdLst>
                <a:gd name="T0" fmla="*/ 0 w 124"/>
                <a:gd name="T1" fmla="*/ 47 h 47"/>
                <a:gd name="T2" fmla="*/ 0 w 124"/>
                <a:gd name="T3" fmla="*/ 38 h 47"/>
                <a:gd name="T4" fmla="*/ 0 w 124"/>
                <a:gd name="T5" fmla="*/ 19 h 47"/>
                <a:gd name="T6" fmla="*/ 0 w 124"/>
                <a:gd name="T7" fmla="*/ 0 h 47"/>
                <a:gd name="T8" fmla="*/ 124 w 124"/>
                <a:gd name="T9" fmla="*/ 28 h 47"/>
                <a:gd name="T10" fmla="*/ 0 w 124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7"/>
                <a:gd name="T20" fmla="*/ 124 w 1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7">
                  <a:moveTo>
                    <a:pt x="0" y="47"/>
                  </a:moveTo>
                  <a:lnTo>
                    <a:pt x="0" y="3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2" name="Line 100"/>
            <p:cNvSpPr>
              <a:spLocks noChangeShapeType="1"/>
            </p:cNvSpPr>
            <p:nvPr/>
          </p:nvSpPr>
          <p:spPr bwMode="auto">
            <a:xfrm>
              <a:off x="3639" y="2944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43" name="Group 103"/>
            <p:cNvGrpSpPr>
              <a:grpSpLocks/>
            </p:cNvGrpSpPr>
            <p:nvPr/>
          </p:nvGrpSpPr>
          <p:grpSpPr bwMode="auto">
            <a:xfrm>
              <a:off x="3515" y="2869"/>
              <a:ext cx="88" cy="114"/>
              <a:chOff x="3515" y="2869"/>
              <a:chExt cx="88" cy="114"/>
            </a:xfrm>
          </p:grpSpPr>
          <p:sp>
            <p:nvSpPr>
              <p:cNvPr id="8280" name="Rectangle 101"/>
              <p:cNvSpPr>
                <a:spLocks noChangeArrowheads="1"/>
              </p:cNvSpPr>
              <p:nvPr/>
            </p:nvSpPr>
            <p:spPr bwMode="auto">
              <a:xfrm>
                <a:off x="3515" y="2869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1" name="Rectangle 102"/>
              <p:cNvSpPr>
                <a:spLocks noChangeArrowheads="1"/>
              </p:cNvSpPr>
              <p:nvPr/>
            </p:nvSpPr>
            <p:spPr bwMode="auto">
              <a:xfrm>
                <a:off x="3556" y="2916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44" name="Picture 10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" y="3495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45" name="Freeform 105"/>
            <p:cNvSpPr>
              <a:spLocks/>
            </p:cNvSpPr>
            <p:nvPr/>
          </p:nvSpPr>
          <p:spPr bwMode="auto">
            <a:xfrm>
              <a:off x="4340" y="3485"/>
              <a:ext cx="69" cy="84"/>
            </a:xfrm>
            <a:custGeom>
              <a:avLst/>
              <a:gdLst>
                <a:gd name="T0" fmla="*/ 69 w 69"/>
                <a:gd name="T1" fmla="*/ 84 h 84"/>
                <a:gd name="T2" fmla="*/ 55 w 69"/>
                <a:gd name="T3" fmla="*/ 84 h 84"/>
                <a:gd name="T4" fmla="*/ 28 w 69"/>
                <a:gd name="T5" fmla="*/ 84 h 84"/>
                <a:gd name="T6" fmla="*/ 0 w 69"/>
                <a:gd name="T7" fmla="*/ 84 h 84"/>
                <a:gd name="T8" fmla="*/ 42 w 69"/>
                <a:gd name="T9" fmla="*/ 0 h 84"/>
                <a:gd name="T10" fmla="*/ 69 w 69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4"/>
                <a:gd name="T20" fmla="*/ 69 w 69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4">
                  <a:moveTo>
                    <a:pt x="69" y="84"/>
                  </a:moveTo>
                  <a:lnTo>
                    <a:pt x="55" y="84"/>
                  </a:lnTo>
                  <a:lnTo>
                    <a:pt x="28" y="84"/>
                  </a:lnTo>
                  <a:lnTo>
                    <a:pt x="0" y="84"/>
                  </a:lnTo>
                  <a:lnTo>
                    <a:pt x="42" y="0"/>
                  </a:lnTo>
                  <a:lnTo>
                    <a:pt x="69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6" name="Line 106"/>
            <p:cNvSpPr>
              <a:spLocks noChangeShapeType="1"/>
            </p:cNvSpPr>
            <p:nvPr/>
          </p:nvSpPr>
          <p:spPr bwMode="auto">
            <a:xfrm flipV="1">
              <a:off x="4382" y="3560"/>
              <a:ext cx="1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7" name="Rectangle 107"/>
            <p:cNvSpPr>
              <a:spLocks noChangeArrowheads="1"/>
            </p:cNvSpPr>
            <p:nvPr/>
          </p:nvSpPr>
          <p:spPr bwMode="auto">
            <a:xfrm>
              <a:off x="4409" y="3606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48" name="Rectangle 108"/>
            <p:cNvSpPr>
              <a:spLocks noChangeArrowheads="1"/>
            </p:cNvSpPr>
            <p:nvPr/>
          </p:nvSpPr>
          <p:spPr bwMode="auto">
            <a:xfrm>
              <a:off x="5097" y="2981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249" name="Group 111"/>
            <p:cNvGrpSpPr>
              <a:grpSpLocks/>
            </p:cNvGrpSpPr>
            <p:nvPr/>
          </p:nvGrpSpPr>
          <p:grpSpPr bwMode="auto">
            <a:xfrm>
              <a:off x="4258" y="2925"/>
              <a:ext cx="161" cy="170"/>
              <a:chOff x="4258" y="2925"/>
              <a:chExt cx="161" cy="170"/>
            </a:xfrm>
          </p:grpSpPr>
          <p:sp>
            <p:nvSpPr>
              <p:cNvPr id="8278" name="Rectangle 109"/>
              <p:cNvSpPr>
                <a:spLocks noChangeArrowheads="1"/>
              </p:cNvSpPr>
              <p:nvPr/>
            </p:nvSpPr>
            <p:spPr bwMode="auto">
              <a:xfrm>
                <a:off x="4299" y="2925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9" name="Rectangle 110"/>
              <p:cNvSpPr>
                <a:spLocks noChangeArrowheads="1"/>
              </p:cNvSpPr>
              <p:nvPr/>
            </p:nvSpPr>
            <p:spPr bwMode="auto">
              <a:xfrm>
                <a:off x="4258" y="3009"/>
                <a:ext cx="1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50" name="Picture 1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" y="3495"/>
              <a:ext cx="5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1" name="Freeform 113"/>
            <p:cNvSpPr>
              <a:spLocks/>
            </p:cNvSpPr>
            <p:nvPr/>
          </p:nvSpPr>
          <p:spPr bwMode="auto">
            <a:xfrm>
              <a:off x="4629" y="3485"/>
              <a:ext cx="55" cy="84"/>
            </a:xfrm>
            <a:custGeom>
              <a:avLst/>
              <a:gdLst>
                <a:gd name="T0" fmla="*/ 55 w 55"/>
                <a:gd name="T1" fmla="*/ 84 h 84"/>
                <a:gd name="T2" fmla="*/ 41 w 55"/>
                <a:gd name="T3" fmla="*/ 84 h 84"/>
                <a:gd name="T4" fmla="*/ 14 w 55"/>
                <a:gd name="T5" fmla="*/ 84 h 84"/>
                <a:gd name="T6" fmla="*/ 0 w 55"/>
                <a:gd name="T7" fmla="*/ 84 h 84"/>
                <a:gd name="T8" fmla="*/ 28 w 55"/>
                <a:gd name="T9" fmla="*/ 0 h 84"/>
                <a:gd name="T10" fmla="*/ 55 w 55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84"/>
                <a:gd name="T20" fmla="*/ 55 w 5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84">
                  <a:moveTo>
                    <a:pt x="55" y="84"/>
                  </a:moveTo>
                  <a:lnTo>
                    <a:pt x="41" y="84"/>
                  </a:lnTo>
                  <a:lnTo>
                    <a:pt x="14" y="84"/>
                  </a:lnTo>
                  <a:lnTo>
                    <a:pt x="0" y="84"/>
                  </a:lnTo>
                  <a:lnTo>
                    <a:pt x="28" y="0"/>
                  </a:lnTo>
                  <a:lnTo>
                    <a:pt x="5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52" name="Line 114"/>
            <p:cNvSpPr>
              <a:spLocks noChangeShapeType="1"/>
            </p:cNvSpPr>
            <p:nvPr/>
          </p:nvSpPr>
          <p:spPr bwMode="auto">
            <a:xfrm flipV="1">
              <a:off x="4657" y="3560"/>
              <a:ext cx="1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53" name="Rectangle 115"/>
            <p:cNvSpPr>
              <a:spLocks noChangeArrowheads="1"/>
            </p:cNvSpPr>
            <p:nvPr/>
          </p:nvSpPr>
          <p:spPr bwMode="auto">
            <a:xfrm>
              <a:off x="4684" y="3606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8254" name="Picture 1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037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5" name="Freeform 117"/>
            <p:cNvSpPr>
              <a:spLocks/>
            </p:cNvSpPr>
            <p:nvPr/>
          </p:nvSpPr>
          <p:spPr bwMode="auto">
            <a:xfrm>
              <a:off x="3804" y="3037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56" name="Line 118"/>
            <p:cNvSpPr>
              <a:spLocks noChangeShapeType="1"/>
            </p:cNvSpPr>
            <p:nvPr/>
          </p:nvSpPr>
          <p:spPr bwMode="auto">
            <a:xfrm>
              <a:off x="3639" y="3056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57" name="Group 121"/>
            <p:cNvGrpSpPr>
              <a:grpSpLocks/>
            </p:cNvGrpSpPr>
            <p:nvPr/>
          </p:nvGrpSpPr>
          <p:grpSpPr bwMode="auto">
            <a:xfrm>
              <a:off x="3515" y="2990"/>
              <a:ext cx="88" cy="114"/>
              <a:chOff x="3515" y="2990"/>
              <a:chExt cx="88" cy="114"/>
            </a:xfrm>
          </p:grpSpPr>
          <p:sp>
            <p:nvSpPr>
              <p:cNvPr id="8276" name="Rectangle 119"/>
              <p:cNvSpPr>
                <a:spLocks noChangeArrowheads="1"/>
              </p:cNvSpPr>
              <p:nvPr/>
            </p:nvSpPr>
            <p:spPr bwMode="auto">
              <a:xfrm>
                <a:off x="3515" y="2990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7" name="Rectangle 120"/>
              <p:cNvSpPr>
                <a:spLocks noChangeArrowheads="1"/>
              </p:cNvSpPr>
              <p:nvPr/>
            </p:nvSpPr>
            <p:spPr bwMode="auto">
              <a:xfrm>
                <a:off x="3556" y="3037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58" name="Picture 1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131"/>
              <a:ext cx="110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9" name="Freeform 123"/>
            <p:cNvSpPr>
              <a:spLocks/>
            </p:cNvSpPr>
            <p:nvPr/>
          </p:nvSpPr>
          <p:spPr bwMode="auto">
            <a:xfrm>
              <a:off x="3804" y="3131"/>
              <a:ext cx="124" cy="37"/>
            </a:xfrm>
            <a:custGeom>
              <a:avLst/>
              <a:gdLst>
                <a:gd name="T0" fmla="*/ 0 w 124"/>
                <a:gd name="T1" fmla="*/ 37 h 37"/>
                <a:gd name="T2" fmla="*/ 0 w 124"/>
                <a:gd name="T3" fmla="*/ 28 h 37"/>
                <a:gd name="T4" fmla="*/ 0 w 124"/>
                <a:gd name="T5" fmla="*/ 9 h 37"/>
                <a:gd name="T6" fmla="*/ 0 w 124"/>
                <a:gd name="T7" fmla="*/ 0 h 37"/>
                <a:gd name="T8" fmla="*/ 124 w 124"/>
                <a:gd name="T9" fmla="*/ 18 h 37"/>
                <a:gd name="T10" fmla="*/ 0 w 124"/>
                <a:gd name="T11" fmla="*/ 37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7"/>
                <a:gd name="T20" fmla="*/ 124 w 12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7">
                  <a:moveTo>
                    <a:pt x="0" y="37"/>
                  </a:moveTo>
                  <a:lnTo>
                    <a:pt x="0" y="28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4" y="18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60" name="Line 124"/>
            <p:cNvSpPr>
              <a:spLocks noChangeShapeType="1"/>
            </p:cNvSpPr>
            <p:nvPr/>
          </p:nvSpPr>
          <p:spPr bwMode="auto">
            <a:xfrm>
              <a:off x="3639" y="3149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61" name="Group 127"/>
            <p:cNvGrpSpPr>
              <a:grpSpLocks/>
            </p:cNvGrpSpPr>
            <p:nvPr/>
          </p:nvGrpSpPr>
          <p:grpSpPr bwMode="auto">
            <a:xfrm>
              <a:off x="3515" y="3084"/>
              <a:ext cx="88" cy="113"/>
              <a:chOff x="3515" y="3084"/>
              <a:chExt cx="88" cy="113"/>
            </a:xfrm>
          </p:grpSpPr>
          <p:sp>
            <p:nvSpPr>
              <p:cNvPr id="8274" name="Rectangle 125"/>
              <p:cNvSpPr>
                <a:spLocks noChangeArrowheads="1"/>
              </p:cNvSpPr>
              <p:nvPr/>
            </p:nvSpPr>
            <p:spPr bwMode="auto">
              <a:xfrm>
                <a:off x="3515" y="3084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5" name="Rectangle 126"/>
              <p:cNvSpPr>
                <a:spLocks noChangeArrowheads="1"/>
              </p:cNvSpPr>
              <p:nvPr/>
            </p:nvSpPr>
            <p:spPr bwMode="auto">
              <a:xfrm>
                <a:off x="3556" y="3130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62" name="Picture 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233"/>
              <a:ext cx="11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63" name="Freeform 129"/>
            <p:cNvSpPr>
              <a:spLocks/>
            </p:cNvSpPr>
            <p:nvPr/>
          </p:nvSpPr>
          <p:spPr bwMode="auto">
            <a:xfrm>
              <a:off x="3804" y="3233"/>
              <a:ext cx="124" cy="47"/>
            </a:xfrm>
            <a:custGeom>
              <a:avLst/>
              <a:gdLst>
                <a:gd name="T0" fmla="*/ 0 w 124"/>
                <a:gd name="T1" fmla="*/ 47 h 47"/>
                <a:gd name="T2" fmla="*/ 0 w 124"/>
                <a:gd name="T3" fmla="*/ 38 h 47"/>
                <a:gd name="T4" fmla="*/ 0 w 124"/>
                <a:gd name="T5" fmla="*/ 19 h 47"/>
                <a:gd name="T6" fmla="*/ 0 w 124"/>
                <a:gd name="T7" fmla="*/ 0 h 47"/>
                <a:gd name="T8" fmla="*/ 124 w 124"/>
                <a:gd name="T9" fmla="*/ 28 h 47"/>
                <a:gd name="T10" fmla="*/ 0 w 124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47"/>
                <a:gd name="T20" fmla="*/ 124 w 1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47">
                  <a:moveTo>
                    <a:pt x="0" y="47"/>
                  </a:moveTo>
                  <a:lnTo>
                    <a:pt x="0" y="3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4" y="2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64" name="Line 130"/>
            <p:cNvSpPr>
              <a:spLocks noChangeShapeType="1"/>
            </p:cNvSpPr>
            <p:nvPr/>
          </p:nvSpPr>
          <p:spPr bwMode="auto">
            <a:xfrm>
              <a:off x="3639" y="3261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65" name="Group 133"/>
            <p:cNvGrpSpPr>
              <a:grpSpLocks/>
            </p:cNvGrpSpPr>
            <p:nvPr/>
          </p:nvGrpSpPr>
          <p:grpSpPr bwMode="auto">
            <a:xfrm>
              <a:off x="3515" y="3186"/>
              <a:ext cx="88" cy="114"/>
              <a:chOff x="3515" y="3186"/>
              <a:chExt cx="88" cy="114"/>
            </a:xfrm>
          </p:grpSpPr>
          <p:sp>
            <p:nvSpPr>
              <p:cNvPr id="8272" name="Rectangle 131"/>
              <p:cNvSpPr>
                <a:spLocks noChangeArrowheads="1"/>
              </p:cNvSpPr>
              <p:nvPr/>
            </p:nvSpPr>
            <p:spPr bwMode="auto">
              <a:xfrm>
                <a:off x="3515" y="3186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3" name="Rectangle 132"/>
              <p:cNvSpPr>
                <a:spLocks noChangeArrowheads="1"/>
              </p:cNvSpPr>
              <p:nvPr/>
            </p:nvSpPr>
            <p:spPr bwMode="auto">
              <a:xfrm>
                <a:off x="3556" y="3233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266" name="Picture 1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345"/>
              <a:ext cx="11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67" name="Freeform 135"/>
            <p:cNvSpPr>
              <a:spLocks/>
            </p:cNvSpPr>
            <p:nvPr/>
          </p:nvSpPr>
          <p:spPr bwMode="auto">
            <a:xfrm>
              <a:off x="3804" y="3345"/>
              <a:ext cx="124" cy="38"/>
            </a:xfrm>
            <a:custGeom>
              <a:avLst/>
              <a:gdLst>
                <a:gd name="T0" fmla="*/ 0 w 124"/>
                <a:gd name="T1" fmla="*/ 38 h 38"/>
                <a:gd name="T2" fmla="*/ 0 w 124"/>
                <a:gd name="T3" fmla="*/ 28 h 38"/>
                <a:gd name="T4" fmla="*/ 0 w 124"/>
                <a:gd name="T5" fmla="*/ 10 h 38"/>
                <a:gd name="T6" fmla="*/ 0 w 124"/>
                <a:gd name="T7" fmla="*/ 0 h 38"/>
                <a:gd name="T8" fmla="*/ 124 w 124"/>
                <a:gd name="T9" fmla="*/ 19 h 38"/>
                <a:gd name="T10" fmla="*/ 0 w 124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38"/>
                <a:gd name="T20" fmla="*/ 124 w 124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38">
                  <a:moveTo>
                    <a:pt x="0" y="38"/>
                  </a:moveTo>
                  <a:lnTo>
                    <a:pt x="0" y="2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4" y="1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68" name="Line 136"/>
            <p:cNvSpPr>
              <a:spLocks noChangeShapeType="1"/>
            </p:cNvSpPr>
            <p:nvPr/>
          </p:nvSpPr>
          <p:spPr bwMode="auto">
            <a:xfrm>
              <a:off x="3639" y="3364"/>
              <a:ext cx="1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69" name="Group 139"/>
            <p:cNvGrpSpPr>
              <a:grpSpLocks/>
            </p:cNvGrpSpPr>
            <p:nvPr/>
          </p:nvGrpSpPr>
          <p:grpSpPr bwMode="auto">
            <a:xfrm>
              <a:off x="3515" y="3298"/>
              <a:ext cx="88" cy="114"/>
              <a:chOff x="3515" y="3298"/>
              <a:chExt cx="88" cy="114"/>
            </a:xfrm>
          </p:grpSpPr>
          <p:sp>
            <p:nvSpPr>
              <p:cNvPr id="8270" name="Rectangle 137"/>
              <p:cNvSpPr>
                <a:spLocks noChangeArrowheads="1"/>
              </p:cNvSpPr>
              <p:nvPr/>
            </p:nvSpPr>
            <p:spPr bwMode="auto">
              <a:xfrm>
                <a:off x="3515" y="3298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1" name="Rectangle 138"/>
              <p:cNvSpPr>
                <a:spLocks noChangeArrowheads="1"/>
              </p:cNvSpPr>
              <p:nvPr/>
            </p:nvSpPr>
            <p:spPr bwMode="auto">
              <a:xfrm>
                <a:off x="3556" y="3345"/>
                <a:ext cx="4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159"/>
          <p:cNvGrpSpPr>
            <a:grpSpLocks/>
          </p:cNvGrpSpPr>
          <p:nvPr/>
        </p:nvGrpSpPr>
        <p:grpSpPr bwMode="auto">
          <a:xfrm>
            <a:off x="4572000" y="1211263"/>
            <a:ext cx="885825" cy="1065212"/>
            <a:chOff x="2880" y="763"/>
            <a:chExt cx="558" cy="671"/>
          </a:xfrm>
        </p:grpSpPr>
        <p:sp>
          <p:nvSpPr>
            <p:cNvPr id="8207" name="Rectangle 146"/>
            <p:cNvSpPr>
              <a:spLocks noChangeArrowheads="1"/>
            </p:cNvSpPr>
            <p:nvPr/>
          </p:nvSpPr>
          <p:spPr bwMode="auto">
            <a:xfrm>
              <a:off x="2880" y="763"/>
              <a:ext cx="525" cy="6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8" name="Line 147"/>
            <p:cNvSpPr>
              <a:spLocks noChangeShapeType="1"/>
            </p:cNvSpPr>
            <p:nvPr/>
          </p:nvSpPr>
          <p:spPr bwMode="auto">
            <a:xfrm>
              <a:off x="2880" y="1000"/>
              <a:ext cx="498" cy="1"/>
            </a:xfrm>
            <a:prstGeom prst="line">
              <a:avLst/>
            </a:prstGeom>
            <a:noFill/>
            <a:ln w="3175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9" name="Line 148"/>
            <p:cNvSpPr>
              <a:spLocks noChangeShapeType="1"/>
            </p:cNvSpPr>
            <p:nvPr/>
          </p:nvSpPr>
          <p:spPr bwMode="auto">
            <a:xfrm>
              <a:off x="3159" y="841"/>
              <a:ext cx="1" cy="518"/>
            </a:xfrm>
            <a:prstGeom prst="line">
              <a:avLst/>
            </a:prstGeom>
            <a:noFill/>
            <a:ln w="3175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10" name="Group 149"/>
            <p:cNvGrpSpPr>
              <a:grpSpLocks/>
            </p:cNvGrpSpPr>
            <p:nvPr/>
          </p:nvGrpSpPr>
          <p:grpSpPr bwMode="auto">
            <a:xfrm>
              <a:off x="2940" y="801"/>
              <a:ext cx="151" cy="532"/>
              <a:chOff x="3524" y="1762"/>
              <a:chExt cx="151" cy="532"/>
            </a:xfrm>
          </p:grpSpPr>
          <p:sp>
            <p:nvSpPr>
              <p:cNvPr id="8217" name="Rectangle 150"/>
              <p:cNvSpPr>
                <a:spLocks noChangeArrowheads="1"/>
              </p:cNvSpPr>
              <p:nvPr/>
            </p:nvSpPr>
            <p:spPr bwMode="auto">
              <a:xfrm>
                <a:off x="3524" y="1762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8" name="Rectangle 151"/>
              <p:cNvSpPr>
                <a:spLocks noChangeArrowheads="1"/>
              </p:cNvSpPr>
              <p:nvPr/>
            </p:nvSpPr>
            <p:spPr bwMode="auto">
              <a:xfrm>
                <a:off x="3524" y="1942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9" name="Rectangle 152"/>
              <p:cNvSpPr>
                <a:spLocks noChangeArrowheads="1"/>
              </p:cNvSpPr>
              <p:nvPr/>
            </p:nvSpPr>
            <p:spPr bwMode="auto">
              <a:xfrm>
                <a:off x="3524" y="2121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11" name="Group 153"/>
            <p:cNvGrpSpPr>
              <a:grpSpLocks/>
            </p:cNvGrpSpPr>
            <p:nvPr/>
          </p:nvGrpSpPr>
          <p:grpSpPr bwMode="auto">
            <a:xfrm>
              <a:off x="3278" y="801"/>
              <a:ext cx="160" cy="588"/>
              <a:chOff x="3862" y="1762"/>
              <a:chExt cx="160" cy="588"/>
            </a:xfrm>
          </p:grpSpPr>
          <p:sp>
            <p:nvSpPr>
              <p:cNvPr id="8212" name="Rectangle 154"/>
              <p:cNvSpPr>
                <a:spLocks noChangeArrowheads="1"/>
              </p:cNvSpPr>
              <p:nvPr/>
            </p:nvSpPr>
            <p:spPr bwMode="auto">
              <a:xfrm>
                <a:off x="3862" y="176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Z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3" name="Rectangle 155"/>
              <p:cNvSpPr>
                <a:spLocks noChangeArrowheads="1"/>
              </p:cNvSpPr>
              <p:nvPr/>
            </p:nvSpPr>
            <p:spPr bwMode="auto">
              <a:xfrm>
                <a:off x="3862" y="1942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4" name="Rectangle 156"/>
              <p:cNvSpPr>
                <a:spLocks noChangeArrowheads="1"/>
              </p:cNvSpPr>
              <p:nvPr/>
            </p:nvSpPr>
            <p:spPr bwMode="auto">
              <a:xfrm>
                <a:off x="3922" y="2040"/>
                <a:ext cx="10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5" name="Rectangle 157"/>
              <p:cNvSpPr>
                <a:spLocks noChangeArrowheads="1"/>
              </p:cNvSpPr>
              <p:nvPr/>
            </p:nvSpPr>
            <p:spPr bwMode="auto">
              <a:xfrm>
                <a:off x="3862" y="2121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2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16" name="Rectangle 158"/>
              <p:cNvSpPr>
                <a:spLocks noChangeArrowheads="1"/>
              </p:cNvSpPr>
              <p:nvPr/>
            </p:nvSpPr>
            <p:spPr bwMode="auto">
              <a:xfrm>
                <a:off x="3922" y="2220"/>
                <a:ext cx="10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1200" b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D052CA3-75C4-453E-A787-902837AE9CB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Standard MSI MUXes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000" smtClean="0"/>
              <a:t>74x157</a:t>
            </a:r>
          </a:p>
          <a:p>
            <a:pPr lvl="1" algn="l" rtl="0" eaLnBrk="1" hangingPunct="1"/>
            <a:r>
              <a:rPr lang="en-US" altLang="fa-IR" sz="2500" smtClean="0"/>
              <a:t>2:1 4-bit MUX</a:t>
            </a:r>
          </a:p>
        </p:txBody>
      </p:sp>
      <p:pic>
        <p:nvPicPr>
          <p:cNvPr id="3891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7563" y="1341438"/>
            <a:ext cx="2084387" cy="3382962"/>
          </a:xfrm>
          <a:noFill/>
        </p:spPr>
      </p:pic>
      <p:pic>
        <p:nvPicPr>
          <p:cNvPr id="38918" name="Picture 11"/>
          <p:cNvPicPr>
            <a:picLocks noChangeAspect="1" noChangeArrowheads="1"/>
          </p:cNvPicPr>
          <p:nvPr/>
        </p:nvPicPr>
        <p:blipFill>
          <a:blip r:embed="rId4" cstate="print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84538"/>
            <a:ext cx="38877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Demultiplexer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BD8F183-4E2A-4C41-9A59-7CD343DA98D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DEMUX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7" t="9868"/>
          <a:stretch/>
        </p:blipFill>
        <p:spPr>
          <a:xfrm>
            <a:off x="3131840" y="3861048"/>
            <a:ext cx="2765313" cy="2374603"/>
          </a:xfrm>
          <a:noFill/>
        </p:spPr>
      </p:pic>
      <p:pic>
        <p:nvPicPr>
          <p:cNvPr id="1534986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8" t="-8"/>
          <a:stretch/>
        </p:blipFill>
        <p:spPr bwMode="auto">
          <a:xfrm>
            <a:off x="3347864" y="1124744"/>
            <a:ext cx="259429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BD8F183-4E2A-4C41-9A59-7CD343DA98D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DEMUX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7"/>
          <a:stretch/>
        </p:blipFill>
        <p:spPr>
          <a:xfrm>
            <a:off x="1331640" y="3501008"/>
            <a:ext cx="6407150" cy="2520280"/>
          </a:xfrm>
          <a:noFill/>
        </p:spPr>
      </p:pic>
      <p:pic>
        <p:nvPicPr>
          <p:cNvPr id="153498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821"/>
            <a:ext cx="558323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2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96F534-D9DB-4A55-89EA-F23859E923E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 vs. Demux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45061" name="AutoShape 7"/>
          <p:cNvSpPr>
            <a:spLocks noChangeAspect="1" noChangeArrowheads="1" noTextEdit="1"/>
          </p:cNvSpPr>
          <p:nvPr/>
        </p:nvSpPr>
        <p:spPr bwMode="auto">
          <a:xfrm>
            <a:off x="1069975" y="2436813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52863" y="2513013"/>
            <a:ext cx="473075" cy="2217737"/>
            <a:chOff x="2427" y="1689"/>
            <a:chExt cx="298" cy="1397"/>
          </a:xfrm>
        </p:grpSpPr>
        <p:grpSp>
          <p:nvGrpSpPr>
            <p:cNvPr id="45240" name="Group 9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45253" name="Rectangle 10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4" name="Rectangle 11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5" name="Rectangle 12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6" name="Rectangle 13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7" name="Rectangle 14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8" name="Rectangle 15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59" name="Rectangle 16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60" name="Rectangle 17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241" name="Line 18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2" name="Line 19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3" name="Line 20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4" name="Line 21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5" name="Line 22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6" name="Line 23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7" name="Line 24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8" name="Line 25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49" name="Line 26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50" name="Line 27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51" name="Line 28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52" name="Line 29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5063" name="Group 30"/>
          <p:cNvGrpSpPr>
            <a:grpSpLocks/>
          </p:cNvGrpSpPr>
          <p:nvPr/>
        </p:nvGrpSpPr>
        <p:grpSpPr bwMode="auto">
          <a:xfrm>
            <a:off x="323850" y="2449513"/>
            <a:ext cx="3452813" cy="3284537"/>
            <a:chOff x="204" y="1649"/>
            <a:chExt cx="2175" cy="2069"/>
          </a:xfrm>
        </p:grpSpPr>
        <p:sp>
          <p:nvSpPr>
            <p:cNvPr id="45209" name="Rectangle 31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10" name="Line 32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1" name="Line 33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2" name="Line 34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3" name="Line 35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4" name="Line 36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5" name="Line 37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6" name="Line 38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17" name="Line 39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5218" name="Group 40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45238" name="Rectangle 41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39" name="Rectangle 42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219" name="Rectangle 43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0" name="Rectangle 44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1" name="Rectangle 45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5222" name="Rectangle 46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3" name="Rectangle 47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4" name="Rectangle 48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5" name="Rectangle 49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6" name="Rectangle 50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27" name="Line 51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28" name="Line 52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29" name="Line 53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30" name="Rectangle 54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31" name="Rectangle 55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32" name="Line 56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233" name="Rectangle 57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234" name="Rectangle 58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235" name="Rectangle 59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5236" name="Rectangle 60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5237" name="Rectangle 61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aphicFrame>
        <p:nvGraphicFramePr>
          <p:cNvPr id="1536208" name="Group 208"/>
          <p:cNvGraphicFramePr>
            <a:graphicFrameLocks noGrp="1"/>
          </p:cNvGraphicFramePr>
          <p:nvPr/>
        </p:nvGraphicFramePr>
        <p:xfrm>
          <a:off x="4500563" y="2173288"/>
          <a:ext cx="4208462" cy="3632204"/>
        </p:xfrm>
        <a:graphic>
          <a:graphicData uri="http://schemas.openxmlformats.org/drawingml/2006/table">
            <a:tbl>
              <a:tblPr/>
              <a:tblGrid>
                <a:gridCol w="401637"/>
                <a:gridCol w="307975"/>
                <a:gridCol w="354013"/>
                <a:gridCol w="312737"/>
                <a:gridCol w="354013"/>
                <a:gridCol w="354012"/>
                <a:gridCol w="355600"/>
                <a:gridCol w="352425"/>
                <a:gridCol w="355600"/>
                <a:gridCol w="352425"/>
                <a:gridCol w="354013"/>
                <a:gridCol w="354012"/>
              </a:tblGrid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56ECA2A-241A-4556-AF19-BE4C480DB95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 vs. Demux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5616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236378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5"/>
          <p:cNvSpPr>
            <a:spLocks noChangeAspect="1" noChangeArrowheads="1" noTextEdit="1"/>
          </p:cNvSpPr>
          <p:nvPr/>
        </p:nvSpPr>
        <p:spPr bwMode="auto">
          <a:xfrm>
            <a:off x="1069975" y="2436813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52863" y="2513013"/>
            <a:ext cx="473075" cy="2217737"/>
            <a:chOff x="2427" y="1689"/>
            <a:chExt cx="298" cy="1397"/>
          </a:xfrm>
        </p:grpSpPr>
        <p:grpSp>
          <p:nvGrpSpPr>
            <p:cNvPr id="47144" name="Group 7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47157" name="Rectangle 8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58" name="Rectangle 9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59" name="Rectangle 10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0" name="Rectangle 11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1" name="Rectangle 12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2" name="Rectangle 13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3" name="Rectangle 14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64" name="Rectangle 15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45" name="Line 16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6" name="Line 17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7" name="Line 18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8" name="Line 19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49" name="Line 20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0" name="Line 21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1" name="Line 22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2" name="Line 23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3" name="Line 24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4" name="Line 25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5" name="Line 26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56" name="Line 27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7112" name="Group 28"/>
          <p:cNvGrpSpPr>
            <a:grpSpLocks/>
          </p:cNvGrpSpPr>
          <p:nvPr/>
        </p:nvGrpSpPr>
        <p:grpSpPr bwMode="auto">
          <a:xfrm>
            <a:off x="323850" y="2449513"/>
            <a:ext cx="3452813" cy="3284537"/>
            <a:chOff x="204" y="1649"/>
            <a:chExt cx="2175" cy="2069"/>
          </a:xfrm>
        </p:grpSpPr>
        <p:sp>
          <p:nvSpPr>
            <p:cNvPr id="47113" name="Rectangle 29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14" name="Line 30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5" name="Line 31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6" name="Line 32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7" name="Line 33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8" name="Line 34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19" name="Line 35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20" name="Line 36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21" name="Line 37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7122" name="Group 38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47142" name="Rectangle 39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43" name="Rectangle 40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23" name="Rectangle 41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4" name="Rectangle 42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5" name="Rectangle 43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126" name="Rectangle 44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7" name="Rectangle 45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8" name="Rectangle 46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29" name="Rectangle 47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0" name="Rectangle 48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1" name="Line 49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2" name="Line 50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3" name="Line 51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4" name="Rectangle 52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5" name="Rectangle 53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36" name="Line 54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137" name="Rectangle 55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138" name="Rectangle 56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139" name="Rectangle 57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7140" name="Rectangle 58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7141" name="Rectangle 59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575848-B9E3-49B2-8274-B65E592210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Multiplexer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19200"/>
            <a:ext cx="56102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40425" y="1917700"/>
            <a:ext cx="1944688" cy="3887788"/>
            <a:chOff x="3742" y="1435"/>
            <a:chExt cx="1225" cy="2449"/>
          </a:xfrm>
        </p:grpSpPr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 rot="-5400000">
              <a:off x="3277" y="2217"/>
              <a:ext cx="2086" cy="5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510 h 21600"/>
                <a:gd name="T14" fmla="*/ 17096 w 21600"/>
                <a:gd name="T15" fmla="*/ 1709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3742" y="1616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742" y="175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742" y="1888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742" y="3158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 rot="5400000">
              <a:off x="3742" y="2387"/>
              <a:ext cx="40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4196" y="3521"/>
              <a:ext cx="40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 flipV="1">
              <a:off x="4150" y="3430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 flipH="1" flipV="1">
              <a:off x="4468" y="311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6" name="Line 17"/>
            <p:cNvSpPr>
              <a:spLocks noChangeShapeType="1"/>
            </p:cNvSpPr>
            <p:nvPr/>
          </p:nvSpPr>
          <p:spPr bwMode="auto">
            <a:xfrm>
              <a:off x="4559" y="2478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2681ADA-139A-476C-BBF3-F4C90DF9A0E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Boolean Functions</a:t>
            </a:r>
          </a:p>
        </p:txBody>
      </p:sp>
      <p:sp>
        <p:nvSpPr>
          <p:cNvPr id="1500164" name="Rectangle 4"/>
          <p:cNvSpPr>
            <a:spLocks noChangeArrowheads="1"/>
          </p:cNvSpPr>
          <p:nvPr/>
        </p:nvSpPr>
        <p:spPr bwMode="auto">
          <a:xfrm>
            <a:off x="3479800" y="1057275"/>
            <a:ext cx="1911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+   A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00165" name="Rectangle 5"/>
          <p:cNvSpPr>
            <a:spLocks noChangeArrowheads="1"/>
          </p:cNvSpPr>
          <p:nvPr/>
        </p:nvSpPr>
        <p:spPr bwMode="auto">
          <a:xfrm>
            <a:off x="4716463" y="3789363"/>
            <a:ext cx="39433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 B'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500166" name="Rectangle 6"/>
          <p:cNvSpPr>
            <a:spLocks noChangeArrowheads="1"/>
          </p:cNvSpPr>
          <p:nvPr/>
        </p:nvSpPr>
        <p:spPr bwMode="auto">
          <a:xfrm>
            <a:off x="3327400" y="4508500"/>
            <a:ext cx="5270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 B'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B'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A' B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A B'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B'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 C'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+ A B C I</a:t>
            </a:r>
            <a:r>
              <a:rPr lang="en-US" altLang="fa-IR" sz="1800" baseline="-2500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12295" name="Group 145"/>
          <p:cNvGrpSpPr>
            <a:grpSpLocks/>
          </p:cNvGrpSpPr>
          <p:nvPr/>
        </p:nvGrpSpPr>
        <p:grpSpPr bwMode="auto">
          <a:xfrm>
            <a:off x="995363" y="641350"/>
            <a:ext cx="1846262" cy="1131888"/>
            <a:chOff x="627" y="404"/>
            <a:chExt cx="1163" cy="713"/>
          </a:xfrm>
        </p:grpSpPr>
        <p:pic>
          <p:nvPicPr>
            <p:cNvPr id="1244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" y="468"/>
              <a:ext cx="11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48" name="Freeform 13"/>
            <p:cNvSpPr>
              <a:spLocks/>
            </p:cNvSpPr>
            <p:nvPr/>
          </p:nvSpPr>
          <p:spPr bwMode="auto">
            <a:xfrm>
              <a:off x="882" y="468"/>
              <a:ext cx="114" cy="64"/>
            </a:xfrm>
            <a:custGeom>
              <a:avLst/>
              <a:gdLst>
                <a:gd name="T0" fmla="*/ 0 w 114"/>
                <a:gd name="T1" fmla="*/ 64 h 64"/>
                <a:gd name="T2" fmla="*/ 0 w 114"/>
                <a:gd name="T3" fmla="*/ 51 h 64"/>
                <a:gd name="T4" fmla="*/ 0 w 114"/>
                <a:gd name="T5" fmla="*/ 13 h 64"/>
                <a:gd name="T6" fmla="*/ 0 w 114"/>
                <a:gd name="T7" fmla="*/ 0 h 64"/>
                <a:gd name="T8" fmla="*/ 114 w 114"/>
                <a:gd name="T9" fmla="*/ 26 h 64"/>
                <a:gd name="T10" fmla="*/ 0 w 114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64"/>
                <a:gd name="T20" fmla="*/ 114 w 114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4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49" name="Line 14"/>
            <p:cNvSpPr>
              <a:spLocks noChangeShapeType="1"/>
            </p:cNvSpPr>
            <p:nvPr/>
          </p:nvSpPr>
          <p:spPr bwMode="auto">
            <a:xfrm>
              <a:off x="729" y="494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0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" y="698"/>
              <a:ext cx="101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1" name="Freeform 16"/>
            <p:cNvSpPr>
              <a:spLocks/>
            </p:cNvSpPr>
            <p:nvPr/>
          </p:nvSpPr>
          <p:spPr bwMode="auto">
            <a:xfrm>
              <a:off x="882" y="698"/>
              <a:ext cx="114" cy="51"/>
            </a:xfrm>
            <a:custGeom>
              <a:avLst/>
              <a:gdLst>
                <a:gd name="T0" fmla="*/ 0 w 114"/>
                <a:gd name="T1" fmla="*/ 51 h 51"/>
                <a:gd name="T2" fmla="*/ 0 w 114"/>
                <a:gd name="T3" fmla="*/ 38 h 51"/>
                <a:gd name="T4" fmla="*/ 0 w 114"/>
                <a:gd name="T5" fmla="*/ 13 h 51"/>
                <a:gd name="T6" fmla="*/ 0 w 114"/>
                <a:gd name="T7" fmla="*/ 0 h 51"/>
                <a:gd name="T8" fmla="*/ 114 w 114"/>
                <a:gd name="T9" fmla="*/ 26 h 51"/>
                <a:gd name="T10" fmla="*/ 0 w 114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51"/>
                <a:gd name="T20" fmla="*/ 114 w 114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4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2" name="Line 17"/>
            <p:cNvSpPr>
              <a:spLocks noChangeShapeType="1"/>
            </p:cNvSpPr>
            <p:nvPr/>
          </p:nvSpPr>
          <p:spPr bwMode="auto">
            <a:xfrm>
              <a:off x="729" y="724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3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" y="596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4" name="Freeform 19"/>
            <p:cNvSpPr>
              <a:spLocks/>
            </p:cNvSpPr>
            <p:nvPr/>
          </p:nvSpPr>
          <p:spPr bwMode="auto">
            <a:xfrm>
              <a:off x="1582" y="596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5" name="Line 20"/>
            <p:cNvSpPr>
              <a:spLocks noChangeShapeType="1"/>
            </p:cNvSpPr>
            <p:nvPr/>
          </p:nvSpPr>
          <p:spPr bwMode="auto">
            <a:xfrm>
              <a:off x="1429" y="634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56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851"/>
              <a:ext cx="6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57" name="Freeform 22"/>
            <p:cNvSpPr>
              <a:spLocks/>
            </p:cNvSpPr>
            <p:nvPr/>
          </p:nvSpPr>
          <p:spPr bwMode="auto">
            <a:xfrm>
              <a:off x="1187" y="838"/>
              <a:ext cx="64" cy="115"/>
            </a:xfrm>
            <a:custGeom>
              <a:avLst/>
              <a:gdLst>
                <a:gd name="T0" fmla="*/ 64 w 64"/>
                <a:gd name="T1" fmla="*/ 115 h 115"/>
                <a:gd name="T2" fmla="*/ 51 w 64"/>
                <a:gd name="T3" fmla="*/ 115 h 115"/>
                <a:gd name="T4" fmla="*/ 26 w 64"/>
                <a:gd name="T5" fmla="*/ 115 h 115"/>
                <a:gd name="T6" fmla="*/ 0 w 64"/>
                <a:gd name="T7" fmla="*/ 115 h 115"/>
                <a:gd name="T8" fmla="*/ 38 w 64"/>
                <a:gd name="T9" fmla="*/ 0 h 115"/>
                <a:gd name="T10" fmla="*/ 64 w 64"/>
                <a:gd name="T11" fmla="*/ 115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5"/>
                <a:gd name="T20" fmla="*/ 64 w 64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5">
                  <a:moveTo>
                    <a:pt x="64" y="115"/>
                  </a:moveTo>
                  <a:lnTo>
                    <a:pt x="51" y="115"/>
                  </a:lnTo>
                  <a:lnTo>
                    <a:pt x="26" y="115"/>
                  </a:lnTo>
                  <a:lnTo>
                    <a:pt x="0" y="115"/>
                  </a:lnTo>
                  <a:lnTo>
                    <a:pt x="38" y="0"/>
                  </a:lnTo>
                  <a:lnTo>
                    <a:pt x="64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8" name="Line 23"/>
            <p:cNvSpPr>
              <a:spLocks noChangeShapeType="1"/>
            </p:cNvSpPr>
            <p:nvPr/>
          </p:nvSpPr>
          <p:spPr bwMode="auto">
            <a:xfrm flipV="1">
              <a:off x="1225" y="928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59" name="Rectangle 24"/>
            <p:cNvSpPr>
              <a:spLocks noChangeArrowheads="1"/>
            </p:cNvSpPr>
            <p:nvPr/>
          </p:nvSpPr>
          <p:spPr bwMode="auto">
            <a:xfrm>
              <a:off x="1015" y="436"/>
              <a:ext cx="421" cy="396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60" name="Group 27"/>
            <p:cNvGrpSpPr>
              <a:grpSpLocks/>
            </p:cNvGrpSpPr>
            <p:nvPr/>
          </p:nvGrpSpPr>
          <p:grpSpPr bwMode="auto">
            <a:xfrm>
              <a:off x="1111" y="481"/>
              <a:ext cx="226" cy="240"/>
              <a:chOff x="1111" y="481"/>
              <a:chExt cx="226" cy="240"/>
            </a:xfrm>
          </p:grpSpPr>
          <p:sp>
            <p:nvSpPr>
              <p:cNvPr id="12469" name="Rectangle 25"/>
              <p:cNvSpPr>
                <a:spLocks noChangeArrowheads="1"/>
              </p:cNvSpPr>
              <p:nvPr/>
            </p:nvSpPr>
            <p:spPr bwMode="auto">
              <a:xfrm>
                <a:off x="1136" y="481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70" name="Rectangle 26"/>
              <p:cNvSpPr>
                <a:spLocks noChangeArrowheads="1"/>
              </p:cNvSpPr>
              <p:nvPr/>
            </p:nvSpPr>
            <p:spPr bwMode="auto">
              <a:xfrm>
                <a:off x="1111" y="596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61" name="Group 30"/>
            <p:cNvGrpSpPr>
              <a:grpSpLocks/>
            </p:cNvGrpSpPr>
            <p:nvPr/>
          </p:nvGrpSpPr>
          <p:grpSpPr bwMode="auto">
            <a:xfrm>
              <a:off x="627" y="404"/>
              <a:ext cx="104" cy="160"/>
              <a:chOff x="627" y="404"/>
              <a:chExt cx="104" cy="160"/>
            </a:xfrm>
          </p:grpSpPr>
          <p:sp>
            <p:nvSpPr>
              <p:cNvPr id="12467" name="Rectangle 28"/>
              <p:cNvSpPr>
                <a:spLocks noChangeArrowheads="1"/>
              </p:cNvSpPr>
              <p:nvPr/>
            </p:nvSpPr>
            <p:spPr bwMode="auto">
              <a:xfrm>
                <a:off x="627" y="404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8" name="Rectangle 29"/>
              <p:cNvSpPr>
                <a:spLocks noChangeArrowheads="1"/>
              </p:cNvSpPr>
              <p:nvPr/>
            </p:nvSpPr>
            <p:spPr bwMode="auto">
              <a:xfrm>
                <a:off x="665" y="468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62" name="Group 33"/>
            <p:cNvGrpSpPr>
              <a:grpSpLocks/>
            </p:cNvGrpSpPr>
            <p:nvPr/>
          </p:nvGrpSpPr>
          <p:grpSpPr bwMode="auto">
            <a:xfrm>
              <a:off x="627" y="609"/>
              <a:ext cx="104" cy="159"/>
              <a:chOff x="627" y="609"/>
              <a:chExt cx="104" cy="159"/>
            </a:xfrm>
          </p:grpSpPr>
          <p:sp>
            <p:nvSpPr>
              <p:cNvPr id="12465" name="Rectangle 31"/>
              <p:cNvSpPr>
                <a:spLocks noChangeArrowheads="1"/>
              </p:cNvSpPr>
              <p:nvPr/>
            </p:nvSpPr>
            <p:spPr bwMode="auto">
              <a:xfrm>
                <a:off x="627" y="60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6" name="Rectangle 32"/>
              <p:cNvSpPr>
                <a:spLocks noChangeArrowheads="1"/>
              </p:cNvSpPr>
              <p:nvPr/>
            </p:nvSpPr>
            <p:spPr bwMode="auto">
              <a:xfrm>
                <a:off x="665" y="672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63" name="Rectangle 34"/>
            <p:cNvSpPr>
              <a:spLocks noChangeArrowheads="1"/>
            </p:cNvSpPr>
            <p:nvPr/>
          </p:nvSpPr>
          <p:spPr bwMode="auto">
            <a:xfrm>
              <a:off x="1251" y="992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64" name="Rectangle 35"/>
            <p:cNvSpPr>
              <a:spLocks noChangeArrowheads="1"/>
            </p:cNvSpPr>
            <p:nvPr/>
          </p:nvSpPr>
          <p:spPr bwMode="auto">
            <a:xfrm>
              <a:off x="1697" y="558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812800" y="2081213"/>
            <a:ext cx="2251075" cy="1536700"/>
            <a:chOff x="512" y="1311"/>
            <a:chExt cx="1418" cy="968"/>
          </a:xfrm>
        </p:grpSpPr>
        <p:pic>
          <p:nvPicPr>
            <p:cNvPr id="12407" name="Picture 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375"/>
              <a:ext cx="1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8" name="Freeform 37"/>
            <p:cNvSpPr>
              <a:spLocks/>
            </p:cNvSpPr>
            <p:nvPr/>
          </p:nvSpPr>
          <p:spPr bwMode="auto">
            <a:xfrm>
              <a:off x="767" y="1375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25 h 64"/>
                <a:gd name="T6" fmla="*/ 0 w 127"/>
                <a:gd name="T7" fmla="*/ 0 h 64"/>
                <a:gd name="T8" fmla="*/ 127 w 127"/>
                <a:gd name="T9" fmla="*/ 38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09" name="Line 38"/>
            <p:cNvSpPr>
              <a:spLocks noChangeShapeType="1"/>
            </p:cNvSpPr>
            <p:nvPr/>
          </p:nvSpPr>
          <p:spPr bwMode="auto">
            <a:xfrm>
              <a:off x="614" y="1413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10" name="Picture 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" y="1592"/>
              <a:ext cx="11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1" name="Freeform 40"/>
            <p:cNvSpPr>
              <a:spLocks/>
            </p:cNvSpPr>
            <p:nvPr/>
          </p:nvSpPr>
          <p:spPr bwMode="auto">
            <a:xfrm>
              <a:off x="1710" y="1592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13 h 64"/>
                <a:gd name="T6" fmla="*/ 0 w 127"/>
                <a:gd name="T7" fmla="*/ 0 h 64"/>
                <a:gd name="T8" fmla="*/ 127 w 127"/>
                <a:gd name="T9" fmla="*/ 26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12" name="Line 41"/>
            <p:cNvSpPr>
              <a:spLocks noChangeShapeType="1"/>
            </p:cNvSpPr>
            <p:nvPr/>
          </p:nvSpPr>
          <p:spPr bwMode="auto">
            <a:xfrm>
              <a:off x="1557" y="1618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413" name="Picture 4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" y="2013"/>
              <a:ext cx="51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14" name="Freeform 43"/>
            <p:cNvSpPr>
              <a:spLocks/>
            </p:cNvSpPr>
            <p:nvPr/>
          </p:nvSpPr>
          <p:spPr bwMode="auto">
            <a:xfrm>
              <a:off x="1073" y="1988"/>
              <a:ext cx="51" cy="128"/>
            </a:xfrm>
            <a:custGeom>
              <a:avLst/>
              <a:gdLst>
                <a:gd name="T0" fmla="*/ 51 w 51"/>
                <a:gd name="T1" fmla="*/ 128 h 128"/>
                <a:gd name="T2" fmla="*/ 38 w 51"/>
                <a:gd name="T3" fmla="*/ 128 h 128"/>
                <a:gd name="T4" fmla="*/ 12 w 51"/>
                <a:gd name="T5" fmla="*/ 128 h 128"/>
                <a:gd name="T6" fmla="*/ 0 w 51"/>
                <a:gd name="T7" fmla="*/ 128 h 128"/>
                <a:gd name="T8" fmla="*/ 25 w 51"/>
                <a:gd name="T9" fmla="*/ 0 h 128"/>
                <a:gd name="T10" fmla="*/ 51 w 51"/>
                <a:gd name="T11" fmla="*/ 128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28"/>
                <a:gd name="T20" fmla="*/ 51 w 51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28">
                  <a:moveTo>
                    <a:pt x="51" y="128"/>
                  </a:moveTo>
                  <a:lnTo>
                    <a:pt x="38" y="128"/>
                  </a:lnTo>
                  <a:lnTo>
                    <a:pt x="12" y="128"/>
                  </a:lnTo>
                  <a:lnTo>
                    <a:pt x="0" y="128"/>
                  </a:lnTo>
                  <a:lnTo>
                    <a:pt x="25" y="0"/>
                  </a:lnTo>
                  <a:lnTo>
                    <a:pt x="51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15" name="Line 44"/>
            <p:cNvSpPr>
              <a:spLocks noChangeShapeType="1"/>
            </p:cNvSpPr>
            <p:nvPr/>
          </p:nvSpPr>
          <p:spPr bwMode="auto">
            <a:xfrm flipV="1">
              <a:off x="1098" y="2090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16" name="Group 47"/>
            <p:cNvGrpSpPr>
              <a:grpSpLocks/>
            </p:cNvGrpSpPr>
            <p:nvPr/>
          </p:nvGrpSpPr>
          <p:grpSpPr bwMode="auto">
            <a:xfrm>
              <a:off x="512" y="1311"/>
              <a:ext cx="104" cy="160"/>
              <a:chOff x="512" y="1311"/>
              <a:chExt cx="104" cy="160"/>
            </a:xfrm>
          </p:grpSpPr>
          <p:sp>
            <p:nvSpPr>
              <p:cNvPr id="12445" name="Rectangle 45"/>
              <p:cNvSpPr>
                <a:spLocks noChangeArrowheads="1"/>
              </p:cNvSpPr>
              <p:nvPr/>
            </p:nvSpPr>
            <p:spPr bwMode="auto">
              <a:xfrm>
                <a:off x="512" y="131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6" name="Rectangle 46"/>
              <p:cNvSpPr>
                <a:spLocks noChangeArrowheads="1"/>
              </p:cNvSpPr>
              <p:nvPr/>
            </p:nvSpPr>
            <p:spPr bwMode="auto">
              <a:xfrm>
                <a:off x="550" y="1375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17" name="Rectangle 48"/>
            <p:cNvSpPr>
              <a:spLocks noChangeArrowheads="1"/>
            </p:cNvSpPr>
            <p:nvPr/>
          </p:nvSpPr>
          <p:spPr bwMode="auto">
            <a:xfrm>
              <a:off x="1124" y="215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18" name="Rectangle 49"/>
            <p:cNvSpPr>
              <a:spLocks noChangeArrowheads="1"/>
            </p:cNvSpPr>
            <p:nvPr/>
          </p:nvSpPr>
          <p:spPr bwMode="auto">
            <a:xfrm>
              <a:off x="900" y="1343"/>
              <a:ext cx="663" cy="65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419" name="Picture 5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515"/>
              <a:ext cx="1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0" name="Freeform 51"/>
            <p:cNvSpPr>
              <a:spLocks/>
            </p:cNvSpPr>
            <p:nvPr/>
          </p:nvSpPr>
          <p:spPr bwMode="auto">
            <a:xfrm>
              <a:off x="767" y="1515"/>
              <a:ext cx="127" cy="64"/>
            </a:xfrm>
            <a:custGeom>
              <a:avLst/>
              <a:gdLst>
                <a:gd name="T0" fmla="*/ 0 w 127"/>
                <a:gd name="T1" fmla="*/ 64 h 64"/>
                <a:gd name="T2" fmla="*/ 0 w 127"/>
                <a:gd name="T3" fmla="*/ 51 h 64"/>
                <a:gd name="T4" fmla="*/ 0 w 127"/>
                <a:gd name="T5" fmla="*/ 13 h 64"/>
                <a:gd name="T6" fmla="*/ 0 w 127"/>
                <a:gd name="T7" fmla="*/ 0 h 64"/>
                <a:gd name="T8" fmla="*/ 127 w 127"/>
                <a:gd name="T9" fmla="*/ 26 h 64"/>
                <a:gd name="T10" fmla="*/ 0 w 127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4"/>
                <a:gd name="T20" fmla="*/ 127 w 12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4">
                  <a:moveTo>
                    <a:pt x="0" y="64"/>
                  </a:moveTo>
                  <a:lnTo>
                    <a:pt x="0" y="5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1" name="Line 52"/>
            <p:cNvSpPr>
              <a:spLocks noChangeShapeType="1"/>
            </p:cNvSpPr>
            <p:nvPr/>
          </p:nvSpPr>
          <p:spPr bwMode="auto">
            <a:xfrm>
              <a:off x="614" y="1541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22" name="Group 55"/>
            <p:cNvGrpSpPr>
              <a:grpSpLocks/>
            </p:cNvGrpSpPr>
            <p:nvPr/>
          </p:nvGrpSpPr>
          <p:grpSpPr bwMode="auto">
            <a:xfrm>
              <a:off x="512" y="1452"/>
              <a:ext cx="104" cy="159"/>
              <a:chOff x="512" y="1452"/>
              <a:chExt cx="104" cy="159"/>
            </a:xfrm>
          </p:grpSpPr>
          <p:sp>
            <p:nvSpPr>
              <p:cNvPr id="12443" name="Rectangle 53"/>
              <p:cNvSpPr>
                <a:spLocks noChangeArrowheads="1"/>
              </p:cNvSpPr>
              <p:nvPr/>
            </p:nvSpPr>
            <p:spPr bwMode="auto">
              <a:xfrm>
                <a:off x="512" y="145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4" name="Rectangle 54"/>
              <p:cNvSpPr>
                <a:spLocks noChangeArrowheads="1"/>
              </p:cNvSpPr>
              <p:nvPr/>
            </p:nvSpPr>
            <p:spPr bwMode="auto">
              <a:xfrm>
                <a:off x="550" y="1515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23" name="Picture 5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656"/>
              <a:ext cx="11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4" name="Freeform 57"/>
            <p:cNvSpPr>
              <a:spLocks/>
            </p:cNvSpPr>
            <p:nvPr/>
          </p:nvSpPr>
          <p:spPr bwMode="auto">
            <a:xfrm>
              <a:off x="767" y="1656"/>
              <a:ext cx="127" cy="51"/>
            </a:xfrm>
            <a:custGeom>
              <a:avLst/>
              <a:gdLst>
                <a:gd name="T0" fmla="*/ 0 w 127"/>
                <a:gd name="T1" fmla="*/ 51 h 51"/>
                <a:gd name="T2" fmla="*/ 0 w 127"/>
                <a:gd name="T3" fmla="*/ 38 h 51"/>
                <a:gd name="T4" fmla="*/ 0 w 127"/>
                <a:gd name="T5" fmla="*/ 13 h 51"/>
                <a:gd name="T6" fmla="*/ 0 w 127"/>
                <a:gd name="T7" fmla="*/ 0 h 51"/>
                <a:gd name="T8" fmla="*/ 127 w 127"/>
                <a:gd name="T9" fmla="*/ 25 h 51"/>
                <a:gd name="T10" fmla="*/ 0 w 127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51"/>
                <a:gd name="T20" fmla="*/ 127 w 127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7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5" name="Line 58"/>
            <p:cNvSpPr>
              <a:spLocks noChangeShapeType="1"/>
            </p:cNvSpPr>
            <p:nvPr/>
          </p:nvSpPr>
          <p:spPr bwMode="auto">
            <a:xfrm>
              <a:off x="614" y="1681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26" name="Group 61"/>
            <p:cNvGrpSpPr>
              <a:grpSpLocks/>
            </p:cNvGrpSpPr>
            <p:nvPr/>
          </p:nvGrpSpPr>
          <p:grpSpPr bwMode="auto">
            <a:xfrm>
              <a:off x="512" y="1592"/>
              <a:ext cx="104" cy="160"/>
              <a:chOff x="512" y="1592"/>
              <a:chExt cx="104" cy="160"/>
            </a:xfrm>
          </p:grpSpPr>
          <p:sp>
            <p:nvSpPr>
              <p:cNvPr id="12441" name="Rectangle 59"/>
              <p:cNvSpPr>
                <a:spLocks noChangeArrowheads="1"/>
              </p:cNvSpPr>
              <p:nvPr/>
            </p:nvSpPr>
            <p:spPr bwMode="auto">
              <a:xfrm>
                <a:off x="512" y="15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2" name="Rectangle 60"/>
              <p:cNvSpPr>
                <a:spLocks noChangeArrowheads="1"/>
              </p:cNvSpPr>
              <p:nvPr/>
            </p:nvSpPr>
            <p:spPr bwMode="auto">
              <a:xfrm>
                <a:off x="550" y="165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27" name="Picture 6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784"/>
              <a:ext cx="11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8" name="Freeform 63"/>
            <p:cNvSpPr>
              <a:spLocks/>
            </p:cNvSpPr>
            <p:nvPr/>
          </p:nvSpPr>
          <p:spPr bwMode="auto">
            <a:xfrm>
              <a:off x="767" y="1784"/>
              <a:ext cx="127" cy="63"/>
            </a:xfrm>
            <a:custGeom>
              <a:avLst/>
              <a:gdLst>
                <a:gd name="T0" fmla="*/ 0 w 127"/>
                <a:gd name="T1" fmla="*/ 63 h 63"/>
                <a:gd name="T2" fmla="*/ 0 w 127"/>
                <a:gd name="T3" fmla="*/ 51 h 63"/>
                <a:gd name="T4" fmla="*/ 0 w 127"/>
                <a:gd name="T5" fmla="*/ 25 h 63"/>
                <a:gd name="T6" fmla="*/ 0 w 127"/>
                <a:gd name="T7" fmla="*/ 0 h 63"/>
                <a:gd name="T8" fmla="*/ 127 w 127"/>
                <a:gd name="T9" fmla="*/ 38 h 63"/>
                <a:gd name="T10" fmla="*/ 0 w 127"/>
                <a:gd name="T11" fmla="*/ 63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63"/>
                <a:gd name="T20" fmla="*/ 127 w 127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63">
                  <a:moveTo>
                    <a:pt x="0" y="63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38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29" name="Line 64"/>
            <p:cNvSpPr>
              <a:spLocks noChangeShapeType="1"/>
            </p:cNvSpPr>
            <p:nvPr/>
          </p:nvSpPr>
          <p:spPr bwMode="auto">
            <a:xfrm>
              <a:off x="614" y="1822"/>
              <a:ext cx="1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430" name="Group 67"/>
            <p:cNvGrpSpPr>
              <a:grpSpLocks/>
            </p:cNvGrpSpPr>
            <p:nvPr/>
          </p:nvGrpSpPr>
          <p:grpSpPr bwMode="auto">
            <a:xfrm>
              <a:off x="512" y="1733"/>
              <a:ext cx="104" cy="159"/>
              <a:chOff x="512" y="1733"/>
              <a:chExt cx="104" cy="159"/>
            </a:xfrm>
          </p:grpSpPr>
          <p:sp>
            <p:nvSpPr>
              <p:cNvPr id="12439" name="Rectangle 65"/>
              <p:cNvSpPr>
                <a:spLocks noChangeArrowheads="1"/>
              </p:cNvSpPr>
              <p:nvPr/>
            </p:nvSpPr>
            <p:spPr bwMode="auto">
              <a:xfrm>
                <a:off x="512" y="1733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40" name="Rectangle 66"/>
              <p:cNvSpPr>
                <a:spLocks noChangeArrowheads="1"/>
              </p:cNvSpPr>
              <p:nvPr/>
            </p:nvSpPr>
            <p:spPr bwMode="auto">
              <a:xfrm>
                <a:off x="550" y="179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31" name="Picture 6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" y="2013"/>
              <a:ext cx="64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2" name="Freeform 69"/>
            <p:cNvSpPr>
              <a:spLocks/>
            </p:cNvSpPr>
            <p:nvPr/>
          </p:nvSpPr>
          <p:spPr bwMode="auto">
            <a:xfrm>
              <a:off x="1327" y="1988"/>
              <a:ext cx="64" cy="128"/>
            </a:xfrm>
            <a:custGeom>
              <a:avLst/>
              <a:gdLst>
                <a:gd name="T0" fmla="*/ 64 w 64"/>
                <a:gd name="T1" fmla="*/ 128 h 128"/>
                <a:gd name="T2" fmla="*/ 51 w 64"/>
                <a:gd name="T3" fmla="*/ 128 h 128"/>
                <a:gd name="T4" fmla="*/ 26 w 64"/>
                <a:gd name="T5" fmla="*/ 128 h 128"/>
                <a:gd name="T6" fmla="*/ 0 w 64"/>
                <a:gd name="T7" fmla="*/ 128 h 128"/>
                <a:gd name="T8" fmla="*/ 39 w 64"/>
                <a:gd name="T9" fmla="*/ 0 h 128"/>
                <a:gd name="T10" fmla="*/ 64 w 64"/>
                <a:gd name="T11" fmla="*/ 128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28"/>
                <a:gd name="T20" fmla="*/ 64 w 64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28">
                  <a:moveTo>
                    <a:pt x="64" y="128"/>
                  </a:moveTo>
                  <a:lnTo>
                    <a:pt x="51" y="128"/>
                  </a:lnTo>
                  <a:lnTo>
                    <a:pt x="26" y="128"/>
                  </a:lnTo>
                  <a:lnTo>
                    <a:pt x="0" y="128"/>
                  </a:lnTo>
                  <a:lnTo>
                    <a:pt x="39" y="0"/>
                  </a:lnTo>
                  <a:lnTo>
                    <a:pt x="6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33" name="Line 70"/>
            <p:cNvSpPr>
              <a:spLocks noChangeShapeType="1"/>
            </p:cNvSpPr>
            <p:nvPr/>
          </p:nvSpPr>
          <p:spPr bwMode="auto">
            <a:xfrm flipV="1">
              <a:off x="1366" y="2090"/>
              <a:ext cx="1" cy="1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34" name="Rectangle 71"/>
            <p:cNvSpPr>
              <a:spLocks noChangeArrowheads="1"/>
            </p:cNvSpPr>
            <p:nvPr/>
          </p:nvSpPr>
          <p:spPr bwMode="auto">
            <a:xfrm>
              <a:off x="1391" y="215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35" name="Rectangle 72"/>
            <p:cNvSpPr>
              <a:spLocks noChangeArrowheads="1"/>
            </p:cNvSpPr>
            <p:nvPr/>
          </p:nvSpPr>
          <p:spPr bwMode="auto">
            <a:xfrm>
              <a:off x="1837" y="1541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36" name="Group 75"/>
            <p:cNvGrpSpPr>
              <a:grpSpLocks/>
            </p:cNvGrpSpPr>
            <p:nvPr/>
          </p:nvGrpSpPr>
          <p:grpSpPr bwMode="auto">
            <a:xfrm>
              <a:off x="1124" y="1516"/>
              <a:ext cx="226" cy="239"/>
              <a:chOff x="1124" y="1516"/>
              <a:chExt cx="226" cy="239"/>
            </a:xfrm>
          </p:grpSpPr>
          <p:sp>
            <p:nvSpPr>
              <p:cNvPr id="12437" name="Rectangle 73"/>
              <p:cNvSpPr>
                <a:spLocks noChangeArrowheads="1"/>
              </p:cNvSpPr>
              <p:nvPr/>
            </p:nvSpPr>
            <p:spPr bwMode="auto">
              <a:xfrm>
                <a:off x="1149" y="1516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38" name="Rectangle 74"/>
              <p:cNvSpPr>
                <a:spLocks noChangeArrowheads="1"/>
              </p:cNvSpPr>
              <p:nvPr/>
            </p:nvSpPr>
            <p:spPr bwMode="auto">
              <a:xfrm>
                <a:off x="1124" y="1630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671513" y="3946525"/>
            <a:ext cx="2473325" cy="2449513"/>
            <a:chOff x="423" y="2486"/>
            <a:chExt cx="1558" cy="1543"/>
          </a:xfrm>
        </p:grpSpPr>
        <p:pic>
          <p:nvPicPr>
            <p:cNvPr id="12339" name="Picture 7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55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0" name="Freeform 77"/>
            <p:cNvSpPr>
              <a:spLocks/>
            </p:cNvSpPr>
            <p:nvPr/>
          </p:nvSpPr>
          <p:spPr bwMode="auto">
            <a:xfrm>
              <a:off x="690" y="2550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Line 78"/>
            <p:cNvSpPr>
              <a:spLocks noChangeShapeType="1"/>
            </p:cNvSpPr>
            <p:nvPr/>
          </p:nvSpPr>
          <p:spPr bwMode="auto">
            <a:xfrm>
              <a:off x="538" y="2588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342" name="Picture 7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" y="3099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3" name="Freeform 80"/>
            <p:cNvSpPr>
              <a:spLocks/>
            </p:cNvSpPr>
            <p:nvPr/>
          </p:nvSpPr>
          <p:spPr bwMode="auto">
            <a:xfrm>
              <a:off x="1773" y="3099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6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Line 81"/>
            <p:cNvSpPr>
              <a:spLocks noChangeShapeType="1"/>
            </p:cNvSpPr>
            <p:nvPr/>
          </p:nvSpPr>
          <p:spPr bwMode="auto">
            <a:xfrm>
              <a:off x="1620" y="3137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12345" name="Picture 8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3750"/>
              <a:ext cx="5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6" name="Freeform 83"/>
            <p:cNvSpPr>
              <a:spLocks/>
            </p:cNvSpPr>
            <p:nvPr/>
          </p:nvSpPr>
          <p:spPr bwMode="auto">
            <a:xfrm>
              <a:off x="933" y="3738"/>
              <a:ext cx="50" cy="114"/>
            </a:xfrm>
            <a:custGeom>
              <a:avLst/>
              <a:gdLst>
                <a:gd name="T0" fmla="*/ 50 w 50"/>
                <a:gd name="T1" fmla="*/ 114 h 114"/>
                <a:gd name="T2" fmla="*/ 38 w 50"/>
                <a:gd name="T3" fmla="*/ 114 h 114"/>
                <a:gd name="T4" fmla="*/ 12 w 50"/>
                <a:gd name="T5" fmla="*/ 114 h 114"/>
                <a:gd name="T6" fmla="*/ 0 w 50"/>
                <a:gd name="T7" fmla="*/ 114 h 114"/>
                <a:gd name="T8" fmla="*/ 25 w 50"/>
                <a:gd name="T9" fmla="*/ 0 h 114"/>
                <a:gd name="T10" fmla="*/ 50 w 50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14"/>
                <a:gd name="T20" fmla="*/ 50 w 50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14">
                  <a:moveTo>
                    <a:pt x="50" y="114"/>
                  </a:moveTo>
                  <a:lnTo>
                    <a:pt x="38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25" y="0"/>
                  </a:lnTo>
                  <a:lnTo>
                    <a:pt x="50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Line 84"/>
            <p:cNvSpPr>
              <a:spLocks noChangeShapeType="1"/>
            </p:cNvSpPr>
            <p:nvPr/>
          </p:nvSpPr>
          <p:spPr bwMode="auto">
            <a:xfrm flipV="1">
              <a:off x="958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48" name="Group 87"/>
            <p:cNvGrpSpPr>
              <a:grpSpLocks/>
            </p:cNvGrpSpPr>
            <p:nvPr/>
          </p:nvGrpSpPr>
          <p:grpSpPr bwMode="auto">
            <a:xfrm>
              <a:off x="423" y="2486"/>
              <a:ext cx="104" cy="160"/>
              <a:chOff x="423" y="2486"/>
              <a:chExt cx="104" cy="160"/>
            </a:xfrm>
          </p:grpSpPr>
          <p:sp>
            <p:nvSpPr>
              <p:cNvPr id="12405" name="Rectangle 85"/>
              <p:cNvSpPr>
                <a:spLocks noChangeArrowheads="1"/>
              </p:cNvSpPr>
              <p:nvPr/>
            </p:nvSpPr>
            <p:spPr bwMode="auto">
              <a:xfrm>
                <a:off x="423" y="24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6" name="Rectangle 86"/>
              <p:cNvSpPr>
                <a:spLocks noChangeArrowheads="1"/>
              </p:cNvSpPr>
              <p:nvPr/>
            </p:nvSpPr>
            <p:spPr bwMode="auto">
              <a:xfrm>
                <a:off x="461" y="2550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49" name="Rectangle 88"/>
            <p:cNvSpPr>
              <a:spLocks noChangeArrowheads="1"/>
            </p:cNvSpPr>
            <p:nvPr/>
          </p:nvSpPr>
          <p:spPr bwMode="auto">
            <a:xfrm>
              <a:off x="983" y="390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50" name="Rectangle 89"/>
            <p:cNvSpPr>
              <a:spLocks noChangeArrowheads="1"/>
            </p:cNvSpPr>
            <p:nvPr/>
          </p:nvSpPr>
          <p:spPr bwMode="auto">
            <a:xfrm>
              <a:off x="824" y="2505"/>
              <a:ext cx="803" cy="1239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351" name="Picture 9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690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52" name="Freeform 91"/>
            <p:cNvSpPr>
              <a:spLocks/>
            </p:cNvSpPr>
            <p:nvPr/>
          </p:nvSpPr>
          <p:spPr bwMode="auto">
            <a:xfrm>
              <a:off x="690" y="2690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9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3" name="Line 92"/>
            <p:cNvSpPr>
              <a:spLocks noChangeShapeType="1"/>
            </p:cNvSpPr>
            <p:nvPr/>
          </p:nvSpPr>
          <p:spPr bwMode="auto">
            <a:xfrm>
              <a:off x="538" y="2716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4" name="Group 95"/>
            <p:cNvGrpSpPr>
              <a:grpSpLocks/>
            </p:cNvGrpSpPr>
            <p:nvPr/>
          </p:nvGrpSpPr>
          <p:grpSpPr bwMode="auto">
            <a:xfrm>
              <a:off x="423" y="2627"/>
              <a:ext cx="104" cy="159"/>
              <a:chOff x="423" y="2627"/>
              <a:chExt cx="104" cy="159"/>
            </a:xfrm>
          </p:grpSpPr>
          <p:sp>
            <p:nvSpPr>
              <p:cNvPr id="12403" name="Rectangle 93"/>
              <p:cNvSpPr>
                <a:spLocks noChangeArrowheads="1"/>
              </p:cNvSpPr>
              <p:nvPr/>
            </p:nvSpPr>
            <p:spPr bwMode="auto">
              <a:xfrm>
                <a:off x="423" y="262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4" name="Rectangle 94"/>
              <p:cNvSpPr>
                <a:spLocks noChangeArrowheads="1"/>
              </p:cNvSpPr>
              <p:nvPr/>
            </p:nvSpPr>
            <p:spPr bwMode="auto">
              <a:xfrm>
                <a:off x="461" y="2690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55" name="Picture 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831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56" name="Freeform 97"/>
            <p:cNvSpPr>
              <a:spLocks/>
            </p:cNvSpPr>
            <p:nvPr/>
          </p:nvSpPr>
          <p:spPr bwMode="auto">
            <a:xfrm>
              <a:off x="690" y="2831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5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Line 98"/>
            <p:cNvSpPr>
              <a:spLocks noChangeShapeType="1"/>
            </p:cNvSpPr>
            <p:nvPr/>
          </p:nvSpPr>
          <p:spPr bwMode="auto">
            <a:xfrm>
              <a:off x="538" y="2856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8" name="Group 101"/>
            <p:cNvGrpSpPr>
              <a:grpSpLocks/>
            </p:cNvGrpSpPr>
            <p:nvPr/>
          </p:nvGrpSpPr>
          <p:grpSpPr bwMode="auto">
            <a:xfrm>
              <a:off x="423" y="2767"/>
              <a:ext cx="104" cy="160"/>
              <a:chOff x="423" y="2767"/>
              <a:chExt cx="104" cy="160"/>
            </a:xfrm>
          </p:grpSpPr>
          <p:sp>
            <p:nvSpPr>
              <p:cNvPr id="12401" name="Rectangle 99"/>
              <p:cNvSpPr>
                <a:spLocks noChangeArrowheads="1"/>
              </p:cNvSpPr>
              <p:nvPr/>
            </p:nvSpPr>
            <p:spPr bwMode="auto">
              <a:xfrm>
                <a:off x="423" y="276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2" name="Rectangle 100"/>
              <p:cNvSpPr>
                <a:spLocks noChangeArrowheads="1"/>
              </p:cNvSpPr>
              <p:nvPr/>
            </p:nvSpPr>
            <p:spPr bwMode="auto">
              <a:xfrm>
                <a:off x="461" y="2831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59" name="Picture 1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958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0" name="Freeform 103"/>
            <p:cNvSpPr>
              <a:spLocks/>
            </p:cNvSpPr>
            <p:nvPr/>
          </p:nvSpPr>
          <p:spPr bwMode="auto">
            <a:xfrm>
              <a:off x="690" y="2958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2 h 64"/>
                <a:gd name="T4" fmla="*/ 0 w 115"/>
                <a:gd name="T5" fmla="*/ 26 h 64"/>
                <a:gd name="T6" fmla="*/ 0 w 115"/>
                <a:gd name="T7" fmla="*/ 0 h 64"/>
                <a:gd name="T8" fmla="*/ 115 w 115"/>
                <a:gd name="T9" fmla="*/ 39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15" y="3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Line 104"/>
            <p:cNvSpPr>
              <a:spLocks noChangeShapeType="1"/>
            </p:cNvSpPr>
            <p:nvPr/>
          </p:nvSpPr>
          <p:spPr bwMode="auto">
            <a:xfrm>
              <a:off x="538" y="2997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62" name="Group 107"/>
            <p:cNvGrpSpPr>
              <a:grpSpLocks/>
            </p:cNvGrpSpPr>
            <p:nvPr/>
          </p:nvGrpSpPr>
          <p:grpSpPr bwMode="auto">
            <a:xfrm>
              <a:off x="423" y="2895"/>
              <a:ext cx="104" cy="159"/>
              <a:chOff x="423" y="2895"/>
              <a:chExt cx="104" cy="159"/>
            </a:xfrm>
          </p:grpSpPr>
          <p:sp>
            <p:nvSpPr>
              <p:cNvPr id="12399" name="Rectangle 105"/>
              <p:cNvSpPr>
                <a:spLocks noChangeArrowheads="1"/>
              </p:cNvSpPr>
              <p:nvPr/>
            </p:nvSpPr>
            <p:spPr bwMode="auto">
              <a:xfrm>
                <a:off x="423" y="289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0" name="Rectangle 106"/>
              <p:cNvSpPr>
                <a:spLocks noChangeArrowheads="1"/>
              </p:cNvSpPr>
              <p:nvPr/>
            </p:nvSpPr>
            <p:spPr bwMode="auto">
              <a:xfrm>
                <a:off x="461" y="2958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63" name="Picture 10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3750"/>
              <a:ext cx="6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4" name="Freeform 109"/>
            <p:cNvSpPr>
              <a:spLocks/>
            </p:cNvSpPr>
            <p:nvPr/>
          </p:nvSpPr>
          <p:spPr bwMode="auto">
            <a:xfrm>
              <a:off x="1187" y="3738"/>
              <a:ext cx="64" cy="114"/>
            </a:xfrm>
            <a:custGeom>
              <a:avLst/>
              <a:gdLst>
                <a:gd name="T0" fmla="*/ 64 w 64"/>
                <a:gd name="T1" fmla="*/ 114 h 114"/>
                <a:gd name="T2" fmla="*/ 51 w 64"/>
                <a:gd name="T3" fmla="*/ 114 h 114"/>
                <a:gd name="T4" fmla="*/ 26 w 64"/>
                <a:gd name="T5" fmla="*/ 114 h 114"/>
                <a:gd name="T6" fmla="*/ 0 w 64"/>
                <a:gd name="T7" fmla="*/ 114 h 114"/>
                <a:gd name="T8" fmla="*/ 38 w 64"/>
                <a:gd name="T9" fmla="*/ 0 h 114"/>
                <a:gd name="T10" fmla="*/ 64 w 64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114"/>
                <a:gd name="T20" fmla="*/ 64 w 64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114">
                  <a:moveTo>
                    <a:pt x="64" y="114"/>
                  </a:moveTo>
                  <a:lnTo>
                    <a:pt x="51" y="114"/>
                  </a:lnTo>
                  <a:lnTo>
                    <a:pt x="26" y="114"/>
                  </a:lnTo>
                  <a:lnTo>
                    <a:pt x="0" y="114"/>
                  </a:lnTo>
                  <a:lnTo>
                    <a:pt x="38" y="0"/>
                  </a:lnTo>
                  <a:lnTo>
                    <a:pt x="64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Line 110"/>
            <p:cNvSpPr>
              <a:spLocks noChangeShapeType="1"/>
            </p:cNvSpPr>
            <p:nvPr/>
          </p:nvSpPr>
          <p:spPr bwMode="auto">
            <a:xfrm flipV="1">
              <a:off x="1225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Rectangle 111"/>
            <p:cNvSpPr>
              <a:spLocks noChangeArrowheads="1"/>
            </p:cNvSpPr>
            <p:nvPr/>
          </p:nvSpPr>
          <p:spPr bwMode="auto">
            <a:xfrm>
              <a:off x="1251" y="3904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67" name="Rectangle 112"/>
            <p:cNvSpPr>
              <a:spLocks noChangeArrowheads="1"/>
            </p:cNvSpPr>
            <p:nvPr/>
          </p:nvSpPr>
          <p:spPr bwMode="auto">
            <a:xfrm>
              <a:off x="1888" y="3048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Z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68" name="Group 115"/>
            <p:cNvGrpSpPr>
              <a:grpSpLocks/>
            </p:cNvGrpSpPr>
            <p:nvPr/>
          </p:nvGrpSpPr>
          <p:grpSpPr bwMode="auto">
            <a:xfrm>
              <a:off x="1111" y="2971"/>
              <a:ext cx="226" cy="240"/>
              <a:chOff x="1111" y="2971"/>
              <a:chExt cx="226" cy="240"/>
            </a:xfrm>
          </p:grpSpPr>
          <p:sp>
            <p:nvSpPr>
              <p:cNvPr id="12397" name="Rectangle 113"/>
              <p:cNvSpPr>
                <a:spLocks noChangeArrowheads="1"/>
              </p:cNvSpPr>
              <p:nvPr/>
            </p:nvSpPr>
            <p:spPr bwMode="auto">
              <a:xfrm>
                <a:off x="1149" y="2971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8" name="Rectangle 114"/>
              <p:cNvSpPr>
                <a:spLocks noChangeArrowheads="1"/>
              </p:cNvSpPr>
              <p:nvPr/>
            </p:nvSpPr>
            <p:spPr bwMode="auto">
              <a:xfrm>
                <a:off x="1111" y="3086"/>
                <a:ext cx="2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69" name="Picture 1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" y="3750"/>
              <a:ext cx="5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0" name="Freeform 117"/>
            <p:cNvSpPr>
              <a:spLocks/>
            </p:cNvSpPr>
            <p:nvPr/>
          </p:nvSpPr>
          <p:spPr bwMode="auto">
            <a:xfrm>
              <a:off x="1455" y="3738"/>
              <a:ext cx="51" cy="114"/>
            </a:xfrm>
            <a:custGeom>
              <a:avLst/>
              <a:gdLst>
                <a:gd name="T0" fmla="*/ 51 w 51"/>
                <a:gd name="T1" fmla="*/ 114 h 114"/>
                <a:gd name="T2" fmla="*/ 38 w 51"/>
                <a:gd name="T3" fmla="*/ 114 h 114"/>
                <a:gd name="T4" fmla="*/ 12 w 51"/>
                <a:gd name="T5" fmla="*/ 114 h 114"/>
                <a:gd name="T6" fmla="*/ 0 w 51"/>
                <a:gd name="T7" fmla="*/ 114 h 114"/>
                <a:gd name="T8" fmla="*/ 25 w 51"/>
                <a:gd name="T9" fmla="*/ 0 h 114"/>
                <a:gd name="T10" fmla="*/ 51 w 51"/>
                <a:gd name="T11" fmla="*/ 114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114"/>
                <a:gd name="T20" fmla="*/ 51 w 51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114">
                  <a:moveTo>
                    <a:pt x="51" y="114"/>
                  </a:moveTo>
                  <a:lnTo>
                    <a:pt x="38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25" y="0"/>
                  </a:lnTo>
                  <a:lnTo>
                    <a:pt x="51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Line 118"/>
            <p:cNvSpPr>
              <a:spLocks noChangeShapeType="1"/>
            </p:cNvSpPr>
            <p:nvPr/>
          </p:nvSpPr>
          <p:spPr bwMode="auto">
            <a:xfrm flipV="1">
              <a:off x="1480" y="3840"/>
              <a:ext cx="1" cy="16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Rectangle 119"/>
            <p:cNvSpPr>
              <a:spLocks noChangeArrowheads="1"/>
            </p:cNvSpPr>
            <p:nvPr/>
          </p:nvSpPr>
          <p:spPr bwMode="auto">
            <a:xfrm>
              <a:off x="1506" y="3904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3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2373" name="Picture 1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125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4" name="Freeform 121"/>
            <p:cNvSpPr>
              <a:spLocks/>
            </p:cNvSpPr>
            <p:nvPr/>
          </p:nvSpPr>
          <p:spPr bwMode="auto">
            <a:xfrm>
              <a:off x="690" y="3125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2 h 51"/>
                <a:gd name="T6" fmla="*/ 0 w 115"/>
                <a:gd name="T7" fmla="*/ 0 h 51"/>
                <a:gd name="T8" fmla="*/ 115 w 115"/>
                <a:gd name="T9" fmla="*/ 25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5" y="2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5" name="Line 122"/>
            <p:cNvSpPr>
              <a:spLocks noChangeShapeType="1"/>
            </p:cNvSpPr>
            <p:nvPr/>
          </p:nvSpPr>
          <p:spPr bwMode="auto">
            <a:xfrm>
              <a:off x="538" y="3150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6" name="Group 125"/>
            <p:cNvGrpSpPr>
              <a:grpSpLocks/>
            </p:cNvGrpSpPr>
            <p:nvPr/>
          </p:nvGrpSpPr>
          <p:grpSpPr bwMode="auto">
            <a:xfrm>
              <a:off x="423" y="3061"/>
              <a:ext cx="104" cy="159"/>
              <a:chOff x="423" y="3061"/>
              <a:chExt cx="104" cy="159"/>
            </a:xfrm>
          </p:grpSpPr>
          <p:sp>
            <p:nvSpPr>
              <p:cNvPr id="12395" name="Rectangle 123"/>
              <p:cNvSpPr>
                <a:spLocks noChangeArrowheads="1"/>
              </p:cNvSpPr>
              <p:nvPr/>
            </p:nvSpPr>
            <p:spPr bwMode="auto">
              <a:xfrm>
                <a:off x="423" y="306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6" name="Rectangle 124"/>
              <p:cNvSpPr>
                <a:spLocks noChangeArrowheads="1"/>
              </p:cNvSpPr>
              <p:nvPr/>
            </p:nvSpPr>
            <p:spPr bwMode="auto">
              <a:xfrm>
                <a:off x="461" y="3124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77" name="Picture 1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252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8" name="Freeform 127"/>
            <p:cNvSpPr>
              <a:spLocks/>
            </p:cNvSpPr>
            <p:nvPr/>
          </p:nvSpPr>
          <p:spPr bwMode="auto">
            <a:xfrm>
              <a:off x="690" y="3252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9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9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9" name="Line 128"/>
            <p:cNvSpPr>
              <a:spLocks noChangeShapeType="1"/>
            </p:cNvSpPr>
            <p:nvPr/>
          </p:nvSpPr>
          <p:spPr bwMode="auto">
            <a:xfrm>
              <a:off x="538" y="3278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0" name="Group 131"/>
            <p:cNvGrpSpPr>
              <a:grpSpLocks/>
            </p:cNvGrpSpPr>
            <p:nvPr/>
          </p:nvGrpSpPr>
          <p:grpSpPr bwMode="auto">
            <a:xfrm>
              <a:off x="423" y="3189"/>
              <a:ext cx="104" cy="159"/>
              <a:chOff x="423" y="3189"/>
              <a:chExt cx="104" cy="159"/>
            </a:xfrm>
          </p:grpSpPr>
          <p:sp>
            <p:nvSpPr>
              <p:cNvPr id="12393" name="Rectangle 129"/>
              <p:cNvSpPr>
                <a:spLocks noChangeArrowheads="1"/>
              </p:cNvSpPr>
              <p:nvPr/>
            </p:nvSpPr>
            <p:spPr bwMode="auto">
              <a:xfrm>
                <a:off x="423" y="31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4" name="Rectangle 130"/>
              <p:cNvSpPr>
                <a:spLocks noChangeArrowheads="1"/>
              </p:cNvSpPr>
              <p:nvPr/>
            </p:nvSpPr>
            <p:spPr bwMode="auto">
              <a:xfrm>
                <a:off x="461" y="3252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81" name="Picture 1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393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82" name="Freeform 133"/>
            <p:cNvSpPr>
              <a:spLocks/>
            </p:cNvSpPr>
            <p:nvPr/>
          </p:nvSpPr>
          <p:spPr bwMode="auto">
            <a:xfrm>
              <a:off x="690" y="3393"/>
              <a:ext cx="115" cy="64"/>
            </a:xfrm>
            <a:custGeom>
              <a:avLst/>
              <a:gdLst>
                <a:gd name="T0" fmla="*/ 0 w 115"/>
                <a:gd name="T1" fmla="*/ 64 h 64"/>
                <a:gd name="T2" fmla="*/ 0 w 115"/>
                <a:gd name="T3" fmla="*/ 51 h 64"/>
                <a:gd name="T4" fmla="*/ 0 w 115"/>
                <a:gd name="T5" fmla="*/ 25 h 64"/>
                <a:gd name="T6" fmla="*/ 0 w 115"/>
                <a:gd name="T7" fmla="*/ 0 h 64"/>
                <a:gd name="T8" fmla="*/ 115 w 115"/>
                <a:gd name="T9" fmla="*/ 38 h 64"/>
                <a:gd name="T10" fmla="*/ 0 w 115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64"/>
                <a:gd name="T20" fmla="*/ 115 w 115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64">
                  <a:moveTo>
                    <a:pt x="0" y="64"/>
                  </a:moveTo>
                  <a:lnTo>
                    <a:pt x="0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15" y="3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Line 134"/>
            <p:cNvSpPr>
              <a:spLocks noChangeShapeType="1"/>
            </p:cNvSpPr>
            <p:nvPr/>
          </p:nvSpPr>
          <p:spPr bwMode="auto">
            <a:xfrm>
              <a:off x="538" y="3431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4" name="Group 137"/>
            <p:cNvGrpSpPr>
              <a:grpSpLocks/>
            </p:cNvGrpSpPr>
            <p:nvPr/>
          </p:nvGrpSpPr>
          <p:grpSpPr bwMode="auto">
            <a:xfrm>
              <a:off x="423" y="3329"/>
              <a:ext cx="104" cy="160"/>
              <a:chOff x="423" y="3329"/>
              <a:chExt cx="104" cy="160"/>
            </a:xfrm>
          </p:grpSpPr>
          <p:sp>
            <p:nvSpPr>
              <p:cNvPr id="12391" name="Rectangle 135"/>
              <p:cNvSpPr>
                <a:spLocks noChangeArrowheads="1"/>
              </p:cNvSpPr>
              <p:nvPr/>
            </p:nvSpPr>
            <p:spPr bwMode="auto">
              <a:xfrm>
                <a:off x="423" y="332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2" name="Rectangle 136"/>
              <p:cNvSpPr>
                <a:spLocks noChangeArrowheads="1"/>
              </p:cNvSpPr>
              <p:nvPr/>
            </p:nvSpPr>
            <p:spPr bwMode="auto">
              <a:xfrm>
                <a:off x="461" y="3393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385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3546"/>
              <a:ext cx="10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86" name="Freeform 139"/>
            <p:cNvSpPr>
              <a:spLocks/>
            </p:cNvSpPr>
            <p:nvPr/>
          </p:nvSpPr>
          <p:spPr bwMode="auto">
            <a:xfrm>
              <a:off x="690" y="3546"/>
              <a:ext cx="115" cy="51"/>
            </a:xfrm>
            <a:custGeom>
              <a:avLst/>
              <a:gdLst>
                <a:gd name="T0" fmla="*/ 0 w 115"/>
                <a:gd name="T1" fmla="*/ 51 h 51"/>
                <a:gd name="T2" fmla="*/ 0 w 115"/>
                <a:gd name="T3" fmla="*/ 38 h 51"/>
                <a:gd name="T4" fmla="*/ 0 w 115"/>
                <a:gd name="T5" fmla="*/ 13 h 51"/>
                <a:gd name="T6" fmla="*/ 0 w 115"/>
                <a:gd name="T7" fmla="*/ 0 h 51"/>
                <a:gd name="T8" fmla="*/ 115 w 115"/>
                <a:gd name="T9" fmla="*/ 26 h 51"/>
                <a:gd name="T10" fmla="*/ 0 w 115"/>
                <a:gd name="T11" fmla="*/ 51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51"/>
                <a:gd name="T20" fmla="*/ 115 w 115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51">
                  <a:moveTo>
                    <a:pt x="0" y="51"/>
                  </a:moveTo>
                  <a:lnTo>
                    <a:pt x="0" y="38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15" y="2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7" name="Line 140"/>
            <p:cNvSpPr>
              <a:spLocks noChangeShapeType="1"/>
            </p:cNvSpPr>
            <p:nvPr/>
          </p:nvSpPr>
          <p:spPr bwMode="auto">
            <a:xfrm>
              <a:off x="538" y="3572"/>
              <a:ext cx="16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88" name="Group 143"/>
            <p:cNvGrpSpPr>
              <a:grpSpLocks/>
            </p:cNvGrpSpPr>
            <p:nvPr/>
          </p:nvGrpSpPr>
          <p:grpSpPr bwMode="auto">
            <a:xfrm>
              <a:off x="423" y="3482"/>
              <a:ext cx="104" cy="160"/>
              <a:chOff x="423" y="3482"/>
              <a:chExt cx="104" cy="160"/>
            </a:xfrm>
          </p:grpSpPr>
          <p:sp>
            <p:nvSpPr>
              <p:cNvPr id="12389" name="Rectangle 141"/>
              <p:cNvSpPr>
                <a:spLocks noChangeArrowheads="1"/>
              </p:cNvSpPr>
              <p:nvPr/>
            </p:nvSpPr>
            <p:spPr bwMode="auto">
              <a:xfrm>
                <a:off x="423" y="348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90" name="Rectangle 142"/>
              <p:cNvSpPr>
                <a:spLocks noChangeArrowheads="1"/>
              </p:cNvSpPr>
              <p:nvPr/>
            </p:nvSpPr>
            <p:spPr bwMode="auto">
              <a:xfrm>
                <a:off x="461" y="3546"/>
                <a:ext cx="6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319"/>
          <p:cNvGrpSpPr>
            <a:grpSpLocks/>
          </p:cNvGrpSpPr>
          <p:nvPr/>
        </p:nvGrpSpPr>
        <p:grpSpPr bwMode="auto">
          <a:xfrm>
            <a:off x="3289300" y="5157788"/>
            <a:ext cx="3327400" cy="1219200"/>
            <a:chOff x="2072" y="3249"/>
            <a:chExt cx="2096" cy="768"/>
          </a:xfrm>
        </p:grpSpPr>
        <p:sp>
          <p:nvSpPr>
            <p:cNvPr id="12335" name="Rectangle 7"/>
            <p:cNvSpPr>
              <a:spLocks noChangeArrowheads="1"/>
            </p:cNvSpPr>
            <p:nvPr/>
          </p:nvSpPr>
          <p:spPr bwMode="auto">
            <a:xfrm>
              <a:off x="2072" y="3321"/>
              <a:ext cx="19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In general, Z = </a:t>
              </a:r>
              <a:r>
                <a:rPr lang="en-US" altLang="fa-IR" sz="3600">
                  <a:solidFill>
                    <a:schemeClr val="accent2"/>
                  </a:solidFill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         m</a:t>
              </a:r>
              <a:r>
                <a:rPr lang="en-US" altLang="fa-IR" sz="1800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k</a:t>
              </a: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  I</a:t>
              </a:r>
              <a:r>
                <a:rPr lang="en-US" altLang="fa-IR" sz="1800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k</a:t>
              </a:r>
              <a:endParaRPr lang="en-US" altLang="fa-IR" sz="180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36" name="Rectangle 8"/>
            <p:cNvSpPr>
              <a:spLocks noChangeArrowheads="1"/>
            </p:cNvSpPr>
            <p:nvPr/>
          </p:nvSpPr>
          <p:spPr bwMode="auto">
            <a:xfrm>
              <a:off x="2248" y="3838"/>
              <a:ext cx="192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accent2"/>
                  </a:solidFill>
                  <a:cs typeface="Arial" panose="020B0604020202020204" pitchFamily="34" charset="0"/>
                </a:rPr>
                <a:t>in minterm shorthand form</a:t>
              </a:r>
            </a:p>
          </p:txBody>
        </p:sp>
        <p:sp>
          <p:nvSpPr>
            <p:cNvPr id="12337" name="Rectangle 146"/>
            <p:cNvSpPr>
              <a:spLocks noChangeArrowheads="1"/>
            </p:cNvSpPr>
            <p:nvPr/>
          </p:nvSpPr>
          <p:spPr bwMode="auto">
            <a:xfrm>
              <a:off x="3200" y="3249"/>
              <a:ext cx="30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chemeClr val="accent2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400" baseline="30000">
                  <a:solidFill>
                    <a:schemeClr val="accent2"/>
                  </a:solidFill>
                  <a:cs typeface="Arial" panose="020B0604020202020204" pitchFamily="34" charset="0"/>
                </a:rPr>
                <a:t>n </a:t>
              </a:r>
              <a:r>
                <a:rPr lang="en-US" altLang="fa-IR" sz="1400">
                  <a:solidFill>
                    <a:schemeClr val="accent2"/>
                  </a:solidFill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2338" name="Rectangle 147"/>
            <p:cNvSpPr>
              <a:spLocks noChangeArrowheads="1"/>
            </p:cNvSpPr>
            <p:nvPr/>
          </p:nvSpPr>
          <p:spPr bwMode="auto">
            <a:xfrm>
              <a:off x="3273" y="3499"/>
              <a:ext cx="2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chemeClr val="accent2"/>
                  </a:solidFill>
                  <a:cs typeface="Arial" panose="020B0604020202020204" pitchFamily="34" charset="0"/>
                </a:rPr>
                <a:t>k=0</a:t>
              </a:r>
            </a:p>
          </p:txBody>
        </p:sp>
      </p:grpSp>
      <p:grpSp>
        <p:nvGrpSpPr>
          <p:cNvPr id="23" name="Group 316"/>
          <p:cNvGrpSpPr>
            <a:grpSpLocks/>
          </p:cNvGrpSpPr>
          <p:nvPr/>
        </p:nvGrpSpPr>
        <p:grpSpPr bwMode="auto">
          <a:xfrm>
            <a:off x="5795963" y="688975"/>
            <a:ext cx="2843212" cy="2092325"/>
            <a:chOff x="3651" y="422"/>
            <a:chExt cx="1791" cy="1318"/>
          </a:xfrm>
        </p:grpSpPr>
        <p:sp>
          <p:nvSpPr>
            <p:cNvPr id="12300" name="Rectangle 280"/>
            <p:cNvSpPr>
              <a:spLocks noChangeArrowheads="1"/>
            </p:cNvSpPr>
            <p:nvPr/>
          </p:nvSpPr>
          <p:spPr bwMode="auto">
            <a:xfrm>
              <a:off x="3993" y="81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1" name="Line 281"/>
            <p:cNvSpPr>
              <a:spLocks noChangeShapeType="1"/>
            </p:cNvSpPr>
            <p:nvPr/>
          </p:nvSpPr>
          <p:spPr bwMode="auto">
            <a:xfrm>
              <a:off x="3986" y="114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Line 282"/>
            <p:cNvSpPr>
              <a:spLocks noChangeShapeType="1"/>
            </p:cNvSpPr>
            <p:nvPr/>
          </p:nvSpPr>
          <p:spPr bwMode="auto">
            <a:xfrm>
              <a:off x="4320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Line 283"/>
            <p:cNvSpPr>
              <a:spLocks noChangeShapeType="1"/>
            </p:cNvSpPr>
            <p:nvPr/>
          </p:nvSpPr>
          <p:spPr bwMode="auto">
            <a:xfrm flipH="1" flipV="1">
              <a:off x="3776" y="60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4" name="Line 284"/>
            <p:cNvSpPr>
              <a:spLocks noChangeShapeType="1"/>
            </p:cNvSpPr>
            <p:nvPr/>
          </p:nvSpPr>
          <p:spPr bwMode="auto">
            <a:xfrm>
              <a:off x="4682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5" name="Line 285"/>
            <p:cNvSpPr>
              <a:spLocks noChangeShapeType="1"/>
            </p:cNvSpPr>
            <p:nvPr/>
          </p:nvSpPr>
          <p:spPr bwMode="auto">
            <a:xfrm>
              <a:off x="5059" y="81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06" name="Group 289"/>
            <p:cNvGrpSpPr>
              <a:grpSpLocks/>
            </p:cNvGrpSpPr>
            <p:nvPr/>
          </p:nvGrpSpPr>
          <p:grpSpPr bwMode="auto">
            <a:xfrm>
              <a:off x="4334" y="1494"/>
              <a:ext cx="726" cy="71"/>
              <a:chOff x="4334" y="1494"/>
              <a:chExt cx="726" cy="71"/>
            </a:xfrm>
          </p:grpSpPr>
          <p:sp>
            <p:nvSpPr>
              <p:cNvPr id="12332" name="Line 286"/>
              <p:cNvSpPr>
                <a:spLocks noChangeShapeType="1"/>
              </p:cNvSpPr>
              <p:nvPr/>
            </p:nvSpPr>
            <p:spPr bwMode="auto">
              <a:xfrm>
                <a:off x="4334" y="1494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33" name="Line 287"/>
              <p:cNvSpPr>
                <a:spLocks noChangeShapeType="1"/>
              </p:cNvSpPr>
              <p:nvPr/>
            </p:nvSpPr>
            <p:spPr bwMode="auto">
              <a:xfrm>
                <a:off x="4334" y="1564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34" name="Line 288"/>
              <p:cNvSpPr>
                <a:spLocks noChangeShapeType="1"/>
              </p:cNvSpPr>
              <p:nvPr/>
            </p:nvSpPr>
            <p:spPr bwMode="auto">
              <a:xfrm>
                <a:off x="5059" y="1494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07" name="Line 290"/>
            <p:cNvSpPr>
              <a:spLocks noChangeShapeType="1"/>
            </p:cNvSpPr>
            <p:nvPr/>
          </p:nvSpPr>
          <p:spPr bwMode="auto">
            <a:xfrm flipV="1">
              <a:off x="5407" y="58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Line 291"/>
            <p:cNvSpPr>
              <a:spLocks noChangeShapeType="1"/>
            </p:cNvSpPr>
            <p:nvPr/>
          </p:nvSpPr>
          <p:spPr bwMode="auto">
            <a:xfrm flipH="1">
              <a:off x="4682" y="58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Line 292"/>
            <p:cNvSpPr>
              <a:spLocks noChangeShapeType="1"/>
            </p:cNvSpPr>
            <p:nvPr/>
          </p:nvSpPr>
          <p:spPr bwMode="auto">
            <a:xfrm flipV="1">
              <a:off x="4682" y="58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Rectangle 293"/>
            <p:cNvSpPr>
              <a:spLocks noChangeArrowheads="1"/>
            </p:cNvSpPr>
            <p:nvPr/>
          </p:nvSpPr>
          <p:spPr bwMode="auto">
            <a:xfrm>
              <a:off x="4422" y="889"/>
              <a:ext cx="209" cy="52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1" name="Rectangle 295"/>
            <p:cNvSpPr>
              <a:spLocks noChangeArrowheads="1"/>
            </p:cNvSpPr>
            <p:nvPr/>
          </p:nvSpPr>
          <p:spPr bwMode="auto">
            <a:xfrm>
              <a:off x="4815" y="1209"/>
              <a:ext cx="557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12" name="Group 298"/>
            <p:cNvGrpSpPr>
              <a:grpSpLocks/>
            </p:cNvGrpSpPr>
            <p:nvPr/>
          </p:nvGrpSpPr>
          <p:grpSpPr bwMode="auto">
            <a:xfrm>
              <a:off x="3818" y="478"/>
              <a:ext cx="186" cy="134"/>
              <a:chOff x="3818" y="478"/>
              <a:chExt cx="186" cy="134"/>
            </a:xfrm>
          </p:grpSpPr>
          <p:sp>
            <p:nvSpPr>
              <p:cNvPr id="12330" name="Rectangle 296"/>
              <p:cNvSpPr>
                <a:spLocks noChangeArrowheads="1"/>
              </p:cNvSpPr>
              <p:nvPr/>
            </p:nvSpPr>
            <p:spPr bwMode="auto">
              <a:xfrm>
                <a:off x="3818" y="47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31" name="Rectangle 297"/>
              <p:cNvSpPr>
                <a:spLocks noChangeArrowheads="1"/>
              </p:cNvSpPr>
              <p:nvPr/>
            </p:nvSpPr>
            <p:spPr bwMode="auto">
              <a:xfrm>
                <a:off x="3902" y="478"/>
                <a:ext cx="10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altLang="fa-IR" sz="1400" b="0" baseline="-25000">
                    <a:solidFill>
                      <a:srgbClr val="000000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13" name="Rectangle 299"/>
            <p:cNvSpPr>
              <a:spLocks noChangeArrowheads="1"/>
            </p:cNvSpPr>
            <p:nvPr/>
          </p:nvSpPr>
          <p:spPr bwMode="auto">
            <a:xfrm>
              <a:off x="5003" y="42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Rectangle 300"/>
            <p:cNvSpPr>
              <a:spLocks noChangeArrowheads="1"/>
            </p:cNvSpPr>
            <p:nvPr/>
          </p:nvSpPr>
          <p:spPr bwMode="auto">
            <a:xfrm>
              <a:off x="4613" y="1606"/>
              <a:ext cx="9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5" name="Rectangle 301"/>
            <p:cNvSpPr>
              <a:spLocks noChangeArrowheads="1"/>
            </p:cNvSpPr>
            <p:nvPr/>
          </p:nvSpPr>
          <p:spPr bwMode="auto">
            <a:xfrm>
              <a:off x="3651" y="687"/>
              <a:ext cx="1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fa-IR" sz="14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6" name="Rectangle 302"/>
            <p:cNvSpPr>
              <a:spLocks noChangeArrowheads="1"/>
            </p:cNvSpPr>
            <p:nvPr/>
          </p:nvSpPr>
          <p:spPr bwMode="auto">
            <a:xfrm>
              <a:off x="4083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303"/>
            <p:cNvSpPr>
              <a:spLocks noChangeArrowheads="1"/>
            </p:cNvSpPr>
            <p:nvPr/>
          </p:nvSpPr>
          <p:spPr bwMode="auto">
            <a:xfrm>
              <a:off x="4459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304"/>
            <p:cNvSpPr>
              <a:spLocks noChangeArrowheads="1"/>
            </p:cNvSpPr>
            <p:nvPr/>
          </p:nvSpPr>
          <p:spPr bwMode="auto">
            <a:xfrm>
              <a:off x="4836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5"/>
            <p:cNvSpPr>
              <a:spLocks noChangeArrowheads="1"/>
            </p:cNvSpPr>
            <p:nvPr/>
          </p:nvSpPr>
          <p:spPr bwMode="auto">
            <a:xfrm>
              <a:off x="5212" y="6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Rectangle 306"/>
            <p:cNvSpPr>
              <a:spLocks noChangeArrowheads="1"/>
            </p:cNvSpPr>
            <p:nvPr/>
          </p:nvSpPr>
          <p:spPr bwMode="auto">
            <a:xfrm>
              <a:off x="3846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1" name="Rectangle 307"/>
            <p:cNvSpPr>
              <a:spLocks noChangeArrowheads="1"/>
            </p:cNvSpPr>
            <p:nvPr/>
          </p:nvSpPr>
          <p:spPr bwMode="auto">
            <a:xfrm>
              <a:off x="3846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2" name="Rectangle 308"/>
            <p:cNvSpPr>
              <a:spLocks noChangeArrowheads="1"/>
            </p:cNvSpPr>
            <p:nvPr/>
          </p:nvSpPr>
          <p:spPr bwMode="auto">
            <a:xfrm>
              <a:off x="4125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3" name="Rectangle 309"/>
            <p:cNvSpPr>
              <a:spLocks noChangeArrowheads="1"/>
            </p:cNvSpPr>
            <p:nvPr/>
          </p:nvSpPr>
          <p:spPr bwMode="auto">
            <a:xfrm>
              <a:off x="4125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4" name="Rectangle 310"/>
            <p:cNvSpPr>
              <a:spLocks noChangeArrowheads="1"/>
            </p:cNvSpPr>
            <p:nvPr/>
          </p:nvSpPr>
          <p:spPr bwMode="auto">
            <a:xfrm>
              <a:off x="4487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5" name="Rectangle 311"/>
            <p:cNvSpPr>
              <a:spLocks noChangeArrowheads="1"/>
            </p:cNvSpPr>
            <p:nvPr/>
          </p:nvSpPr>
          <p:spPr bwMode="auto">
            <a:xfrm>
              <a:off x="4487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6" name="Rectangle 312"/>
            <p:cNvSpPr>
              <a:spLocks noChangeArrowheads="1"/>
            </p:cNvSpPr>
            <p:nvPr/>
          </p:nvSpPr>
          <p:spPr bwMode="auto">
            <a:xfrm>
              <a:off x="4864" y="88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7" name="Rectangle 313"/>
            <p:cNvSpPr>
              <a:spLocks noChangeArrowheads="1"/>
            </p:cNvSpPr>
            <p:nvPr/>
          </p:nvSpPr>
          <p:spPr bwMode="auto">
            <a:xfrm>
              <a:off x="4864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8" name="Rectangle 314"/>
            <p:cNvSpPr>
              <a:spLocks noChangeArrowheads="1"/>
            </p:cNvSpPr>
            <p:nvPr/>
          </p:nvSpPr>
          <p:spPr bwMode="auto">
            <a:xfrm>
              <a:off x="5240" y="88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9" name="Rectangle 315"/>
            <p:cNvSpPr>
              <a:spLocks noChangeArrowheads="1"/>
            </p:cNvSpPr>
            <p:nvPr/>
          </p:nvSpPr>
          <p:spPr bwMode="auto">
            <a:xfrm>
              <a:off x="5240" y="12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0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164" grpId="0"/>
      <p:bldP spid="1500165" grpId="0"/>
      <p:bldP spid="1500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23B03BA-5B76-4DEF-A545-C6C6E487EF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 Diagram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9691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mtClean="0"/>
              <a:t>4-to-1 MUX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9" t="41377" r="27083" b="19342"/>
          <a:stretch>
            <a:fillRect/>
          </a:stretch>
        </p:blipFill>
        <p:spPr bwMode="auto">
          <a:xfrm>
            <a:off x="990600" y="1808163"/>
            <a:ext cx="6677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900113" y="2133600"/>
            <a:ext cx="431800" cy="3959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971550" y="2060575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971550" y="2687638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971550" y="3479800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971550" y="4127500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971550" y="4776788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971550" y="5424488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altLang="fa-IR" sz="1900" baseline="-250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endParaRPr lang="en-US" altLang="fa-IR" sz="19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5867400" y="1557338"/>
            <a:ext cx="2089150" cy="1871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501318" name="Group 134"/>
          <p:cNvGraphicFramePr>
            <a:graphicFrameLocks noGrp="1"/>
          </p:cNvGraphicFramePr>
          <p:nvPr/>
        </p:nvGraphicFramePr>
        <p:xfrm>
          <a:off x="5940425" y="981075"/>
          <a:ext cx="1016000" cy="1863727"/>
        </p:xfrm>
        <a:graphic>
          <a:graphicData uri="http://schemas.openxmlformats.org/drawingml/2006/table">
            <a:tbl>
              <a:tblPr/>
              <a:tblGrid>
                <a:gridCol w="307975"/>
                <a:gridCol w="354013"/>
                <a:gridCol w="354012"/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I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5F667B-6EB5-4D37-8395-26AF2DE1901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Cascading MUXes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Design a MUX (8:1) by smaller MUXes</a:t>
            </a:r>
          </a:p>
        </p:txBody>
      </p:sp>
      <p:pic>
        <p:nvPicPr>
          <p:cNvPr id="1638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21050"/>
            <a:ext cx="17621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Freeform 15"/>
          <p:cNvSpPr>
            <a:spLocks/>
          </p:cNvSpPr>
          <p:nvPr/>
        </p:nvSpPr>
        <p:spPr bwMode="auto">
          <a:xfrm>
            <a:off x="5791200" y="3321050"/>
            <a:ext cx="201613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1" name="Line 16"/>
          <p:cNvSpPr>
            <a:spLocks noChangeShapeType="1"/>
          </p:cNvSpPr>
          <p:nvPr/>
        </p:nvSpPr>
        <p:spPr bwMode="auto">
          <a:xfrm>
            <a:off x="5659438" y="3371850"/>
            <a:ext cx="3127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2" name="Rectangle 17"/>
          <p:cNvSpPr>
            <a:spLocks noChangeArrowheads="1"/>
          </p:cNvSpPr>
          <p:nvPr/>
        </p:nvSpPr>
        <p:spPr bwMode="auto">
          <a:xfrm>
            <a:off x="3500438" y="2195513"/>
            <a:ext cx="2151062" cy="2403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3" name="Rectangle 75"/>
          <p:cNvSpPr>
            <a:spLocks noChangeArrowheads="1"/>
          </p:cNvSpPr>
          <p:nvPr/>
        </p:nvSpPr>
        <p:spPr bwMode="auto">
          <a:xfrm>
            <a:off x="5811838" y="301783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4" name="Rectangle 76"/>
          <p:cNvSpPr>
            <a:spLocks noChangeArrowheads="1"/>
          </p:cNvSpPr>
          <p:nvPr/>
        </p:nvSpPr>
        <p:spPr bwMode="auto">
          <a:xfrm>
            <a:off x="5310188" y="478948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5" name="Rectangle 77"/>
          <p:cNvSpPr>
            <a:spLocks noChangeArrowheads="1"/>
          </p:cNvSpPr>
          <p:nvPr/>
        </p:nvSpPr>
        <p:spPr bwMode="auto">
          <a:xfrm>
            <a:off x="4449763" y="47894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6" name="Rectangle 78"/>
          <p:cNvSpPr>
            <a:spLocks noChangeArrowheads="1"/>
          </p:cNvSpPr>
          <p:nvPr/>
        </p:nvSpPr>
        <p:spPr bwMode="auto">
          <a:xfrm>
            <a:off x="3968750" y="478948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6397" name="Group 81"/>
          <p:cNvGrpSpPr>
            <a:grpSpLocks/>
          </p:cNvGrpSpPr>
          <p:nvPr/>
        </p:nvGrpSpPr>
        <p:grpSpPr bwMode="auto">
          <a:xfrm>
            <a:off x="2916238" y="2133600"/>
            <a:ext cx="203200" cy="306388"/>
            <a:chOff x="266" y="1303"/>
            <a:chExt cx="128" cy="193"/>
          </a:xfrm>
        </p:grpSpPr>
        <p:sp>
          <p:nvSpPr>
            <p:cNvPr id="16498" name="Rectangle 79"/>
            <p:cNvSpPr>
              <a:spLocks noChangeArrowheads="1"/>
            </p:cNvSpPr>
            <p:nvPr/>
          </p:nvSpPr>
          <p:spPr bwMode="auto">
            <a:xfrm>
              <a:off x="266" y="130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9" name="Rectangle 80"/>
            <p:cNvSpPr>
              <a:spLocks noChangeArrowheads="1"/>
            </p:cNvSpPr>
            <p:nvPr/>
          </p:nvSpPr>
          <p:spPr bwMode="auto">
            <a:xfrm>
              <a:off x="314" y="138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8" name="Group 84"/>
          <p:cNvGrpSpPr>
            <a:grpSpLocks/>
          </p:cNvGrpSpPr>
          <p:nvPr/>
        </p:nvGrpSpPr>
        <p:grpSpPr bwMode="auto">
          <a:xfrm>
            <a:off x="2916238" y="2411413"/>
            <a:ext cx="203200" cy="307975"/>
            <a:chOff x="266" y="1478"/>
            <a:chExt cx="128" cy="194"/>
          </a:xfrm>
        </p:grpSpPr>
        <p:sp>
          <p:nvSpPr>
            <p:cNvPr id="16496" name="Rectangle 82"/>
            <p:cNvSpPr>
              <a:spLocks noChangeArrowheads="1"/>
            </p:cNvSpPr>
            <p:nvPr/>
          </p:nvSpPr>
          <p:spPr bwMode="auto">
            <a:xfrm>
              <a:off x="266" y="147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7" name="Rectangle 83"/>
            <p:cNvSpPr>
              <a:spLocks noChangeArrowheads="1"/>
            </p:cNvSpPr>
            <p:nvPr/>
          </p:nvSpPr>
          <p:spPr bwMode="auto">
            <a:xfrm>
              <a:off x="314" y="155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9" name="Group 87"/>
          <p:cNvGrpSpPr>
            <a:grpSpLocks/>
          </p:cNvGrpSpPr>
          <p:nvPr/>
        </p:nvGrpSpPr>
        <p:grpSpPr bwMode="auto">
          <a:xfrm>
            <a:off x="2916238" y="2689225"/>
            <a:ext cx="203200" cy="307975"/>
            <a:chOff x="266" y="1653"/>
            <a:chExt cx="128" cy="194"/>
          </a:xfrm>
        </p:grpSpPr>
        <p:sp>
          <p:nvSpPr>
            <p:cNvPr id="16494" name="Rectangle 85"/>
            <p:cNvSpPr>
              <a:spLocks noChangeArrowheads="1"/>
            </p:cNvSpPr>
            <p:nvPr/>
          </p:nvSpPr>
          <p:spPr bwMode="auto">
            <a:xfrm>
              <a:off x="266" y="165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5" name="Rectangle 86"/>
            <p:cNvSpPr>
              <a:spLocks noChangeArrowheads="1"/>
            </p:cNvSpPr>
            <p:nvPr/>
          </p:nvSpPr>
          <p:spPr bwMode="auto">
            <a:xfrm>
              <a:off x="314" y="173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0" name="Group 90"/>
          <p:cNvGrpSpPr>
            <a:grpSpLocks/>
          </p:cNvGrpSpPr>
          <p:nvPr/>
        </p:nvGrpSpPr>
        <p:grpSpPr bwMode="auto">
          <a:xfrm>
            <a:off x="2916238" y="2967038"/>
            <a:ext cx="203200" cy="307975"/>
            <a:chOff x="266" y="1828"/>
            <a:chExt cx="128" cy="194"/>
          </a:xfrm>
        </p:grpSpPr>
        <p:sp>
          <p:nvSpPr>
            <p:cNvPr id="16492" name="Rectangle 88"/>
            <p:cNvSpPr>
              <a:spLocks noChangeArrowheads="1"/>
            </p:cNvSpPr>
            <p:nvPr/>
          </p:nvSpPr>
          <p:spPr bwMode="auto">
            <a:xfrm>
              <a:off x="266" y="182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3" name="Rectangle 89"/>
            <p:cNvSpPr>
              <a:spLocks noChangeArrowheads="1"/>
            </p:cNvSpPr>
            <p:nvPr/>
          </p:nvSpPr>
          <p:spPr bwMode="auto">
            <a:xfrm>
              <a:off x="314" y="19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1" name="Group 93"/>
          <p:cNvGrpSpPr>
            <a:grpSpLocks/>
          </p:cNvGrpSpPr>
          <p:nvPr/>
        </p:nvGrpSpPr>
        <p:grpSpPr bwMode="auto">
          <a:xfrm>
            <a:off x="2916238" y="3397250"/>
            <a:ext cx="203200" cy="307975"/>
            <a:chOff x="266" y="2099"/>
            <a:chExt cx="128" cy="194"/>
          </a:xfrm>
        </p:grpSpPr>
        <p:sp>
          <p:nvSpPr>
            <p:cNvPr id="16490" name="Rectangle 91"/>
            <p:cNvSpPr>
              <a:spLocks noChangeArrowheads="1"/>
            </p:cNvSpPr>
            <p:nvPr/>
          </p:nvSpPr>
          <p:spPr bwMode="auto">
            <a:xfrm>
              <a:off x="266" y="209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1" name="Rectangle 92"/>
            <p:cNvSpPr>
              <a:spLocks noChangeArrowheads="1"/>
            </p:cNvSpPr>
            <p:nvPr/>
          </p:nvSpPr>
          <p:spPr bwMode="auto">
            <a:xfrm>
              <a:off x="314" y="217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2" name="Group 96"/>
          <p:cNvGrpSpPr>
            <a:grpSpLocks/>
          </p:cNvGrpSpPr>
          <p:nvPr/>
        </p:nvGrpSpPr>
        <p:grpSpPr bwMode="auto">
          <a:xfrm>
            <a:off x="2916238" y="3676650"/>
            <a:ext cx="203200" cy="306388"/>
            <a:chOff x="266" y="2275"/>
            <a:chExt cx="128" cy="193"/>
          </a:xfrm>
        </p:grpSpPr>
        <p:sp>
          <p:nvSpPr>
            <p:cNvPr id="16488" name="Rectangle 94"/>
            <p:cNvSpPr>
              <a:spLocks noChangeArrowheads="1"/>
            </p:cNvSpPr>
            <p:nvPr/>
          </p:nvSpPr>
          <p:spPr bwMode="auto">
            <a:xfrm>
              <a:off x="266" y="2275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9" name="Rectangle 95"/>
            <p:cNvSpPr>
              <a:spLocks noChangeArrowheads="1"/>
            </p:cNvSpPr>
            <p:nvPr/>
          </p:nvSpPr>
          <p:spPr bwMode="auto">
            <a:xfrm>
              <a:off x="314" y="2353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3" name="Group 99"/>
          <p:cNvGrpSpPr>
            <a:grpSpLocks/>
          </p:cNvGrpSpPr>
          <p:nvPr/>
        </p:nvGrpSpPr>
        <p:grpSpPr bwMode="auto">
          <a:xfrm>
            <a:off x="2916238" y="3954463"/>
            <a:ext cx="203200" cy="307975"/>
            <a:chOff x="266" y="2450"/>
            <a:chExt cx="128" cy="194"/>
          </a:xfrm>
        </p:grpSpPr>
        <p:sp>
          <p:nvSpPr>
            <p:cNvPr id="16486" name="Rectangle 97"/>
            <p:cNvSpPr>
              <a:spLocks noChangeArrowheads="1"/>
            </p:cNvSpPr>
            <p:nvPr/>
          </p:nvSpPr>
          <p:spPr bwMode="auto">
            <a:xfrm>
              <a:off x="266" y="2450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7" name="Rectangle 98"/>
            <p:cNvSpPr>
              <a:spLocks noChangeArrowheads="1"/>
            </p:cNvSpPr>
            <p:nvPr/>
          </p:nvSpPr>
          <p:spPr bwMode="auto">
            <a:xfrm>
              <a:off x="314" y="25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4" name="Group 102"/>
          <p:cNvGrpSpPr>
            <a:grpSpLocks/>
          </p:cNvGrpSpPr>
          <p:nvPr/>
        </p:nvGrpSpPr>
        <p:grpSpPr bwMode="auto">
          <a:xfrm>
            <a:off x="2916238" y="4181475"/>
            <a:ext cx="203200" cy="307975"/>
            <a:chOff x="266" y="2593"/>
            <a:chExt cx="128" cy="194"/>
          </a:xfrm>
        </p:grpSpPr>
        <p:sp>
          <p:nvSpPr>
            <p:cNvPr id="16484" name="Rectangle 100"/>
            <p:cNvSpPr>
              <a:spLocks noChangeArrowheads="1"/>
            </p:cNvSpPr>
            <p:nvPr/>
          </p:nvSpPr>
          <p:spPr bwMode="auto">
            <a:xfrm>
              <a:off x="266" y="259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314" y="267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6405" name="Line 105"/>
          <p:cNvSpPr>
            <a:spLocks noChangeShapeType="1"/>
          </p:cNvSpPr>
          <p:nvPr/>
        </p:nvSpPr>
        <p:spPr bwMode="auto">
          <a:xfrm>
            <a:off x="3168650" y="233521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6" name="Line 108"/>
          <p:cNvSpPr>
            <a:spLocks noChangeShapeType="1"/>
          </p:cNvSpPr>
          <p:nvPr/>
        </p:nvSpPr>
        <p:spPr bwMode="auto">
          <a:xfrm>
            <a:off x="3168650" y="258762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7" name="Line 111"/>
          <p:cNvSpPr>
            <a:spLocks noChangeShapeType="1"/>
          </p:cNvSpPr>
          <p:nvPr/>
        </p:nvSpPr>
        <p:spPr bwMode="auto">
          <a:xfrm>
            <a:off x="3168650" y="2865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8" name="Line 114"/>
          <p:cNvSpPr>
            <a:spLocks noChangeShapeType="1"/>
          </p:cNvSpPr>
          <p:nvPr/>
        </p:nvSpPr>
        <p:spPr bwMode="auto">
          <a:xfrm>
            <a:off x="3168650" y="3119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9" name="Line 117"/>
          <p:cNvSpPr>
            <a:spLocks noChangeShapeType="1"/>
          </p:cNvSpPr>
          <p:nvPr/>
        </p:nvSpPr>
        <p:spPr bwMode="auto">
          <a:xfrm>
            <a:off x="3168650" y="3573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0" name="Line 120"/>
          <p:cNvSpPr>
            <a:spLocks noChangeShapeType="1"/>
          </p:cNvSpPr>
          <p:nvPr/>
        </p:nvSpPr>
        <p:spPr bwMode="auto">
          <a:xfrm>
            <a:off x="3168650" y="3827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1" name="Line 123"/>
          <p:cNvSpPr>
            <a:spLocks noChangeShapeType="1"/>
          </p:cNvSpPr>
          <p:nvPr/>
        </p:nvSpPr>
        <p:spPr bwMode="auto">
          <a:xfrm>
            <a:off x="3168650" y="410527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2" name="Line 126"/>
          <p:cNvSpPr>
            <a:spLocks noChangeShapeType="1"/>
          </p:cNvSpPr>
          <p:nvPr/>
        </p:nvSpPr>
        <p:spPr bwMode="auto">
          <a:xfrm>
            <a:off x="3168650" y="435768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3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4611688"/>
            <a:ext cx="762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4" name="Freeform 128"/>
          <p:cNvSpPr>
            <a:spLocks/>
          </p:cNvSpPr>
          <p:nvPr/>
        </p:nvSpPr>
        <p:spPr bwMode="auto">
          <a:xfrm>
            <a:off x="5183188" y="4560888"/>
            <a:ext cx="76200" cy="201612"/>
          </a:xfrm>
          <a:custGeom>
            <a:avLst/>
            <a:gdLst>
              <a:gd name="T0" fmla="*/ 2147483646 w 48"/>
              <a:gd name="T1" fmla="*/ 2147483646 h 127"/>
              <a:gd name="T2" fmla="*/ 2147483646 w 48"/>
              <a:gd name="T3" fmla="*/ 2147483646 h 127"/>
              <a:gd name="T4" fmla="*/ 0 w 48"/>
              <a:gd name="T5" fmla="*/ 2147483646 h 127"/>
              <a:gd name="T6" fmla="*/ 2147483646 w 48"/>
              <a:gd name="T7" fmla="*/ 0 h 127"/>
              <a:gd name="T8" fmla="*/ 2147483646 w 48"/>
              <a:gd name="T9" fmla="*/ 2147483646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27"/>
              <a:gd name="T17" fmla="*/ 48 w 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27">
                <a:moveTo>
                  <a:pt x="48" y="127"/>
                </a:move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48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5" name="Line 129"/>
          <p:cNvSpPr>
            <a:spLocks noChangeShapeType="1"/>
          </p:cNvSpPr>
          <p:nvPr/>
        </p:nvSpPr>
        <p:spPr bwMode="auto">
          <a:xfrm flipV="1">
            <a:off x="5233988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6" name="Picture 1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7" name="Freeform 131"/>
          <p:cNvSpPr>
            <a:spLocks/>
          </p:cNvSpPr>
          <p:nvPr/>
        </p:nvSpPr>
        <p:spPr bwMode="auto">
          <a:xfrm>
            <a:off x="4297363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8" name="Line 132"/>
          <p:cNvSpPr>
            <a:spLocks noChangeShapeType="1"/>
          </p:cNvSpPr>
          <p:nvPr/>
        </p:nvSpPr>
        <p:spPr bwMode="auto">
          <a:xfrm flipV="1">
            <a:off x="4348163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9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0" name="Freeform 134"/>
          <p:cNvSpPr>
            <a:spLocks/>
          </p:cNvSpPr>
          <p:nvPr/>
        </p:nvSpPr>
        <p:spPr bwMode="auto">
          <a:xfrm>
            <a:off x="3816350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1" name="Line 135"/>
          <p:cNvSpPr>
            <a:spLocks noChangeShapeType="1"/>
          </p:cNvSpPr>
          <p:nvPr/>
        </p:nvSpPr>
        <p:spPr bwMode="auto">
          <a:xfrm flipV="1">
            <a:off x="3867150" y="4737100"/>
            <a:ext cx="1588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26" name="Picture 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3325813"/>
            <a:ext cx="1762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7" name="Freeform 141"/>
          <p:cNvSpPr>
            <a:spLocks/>
          </p:cNvSpPr>
          <p:nvPr/>
        </p:nvSpPr>
        <p:spPr bwMode="auto">
          <a:xfrm>
            <a:off x="5761038" y="3325813"/>
            <a:ext cx="201612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5F667B-6EB5-4D37-8395-26AF2DE1901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Cascading MUXes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Design a MUX (8:1) by smaller MUXes</a:t>
            </a:r>
          </a:p>
        </p:txBody>
      </p:sp>
      <p:pic>
        <p:nvPicPr>
          <p:cNvPr id="1638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21050"/>
            <a:ext cx="17621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Freeform 15"/>
          <p:cNvSpPr>
            <a:spLocks/>
          </p:cNvSpPr>
          <p:nvPr/>
        </p:nvSpPr>
        <p:spPr bwMode="auto">
          <a:xfrm>
            <a:off x="5791200" y="3321050"/>
            <a:ext cx="201613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1" name="Line 16"/>
          <p:cNvSpPr>
            <a:spLocks noChangeShapeType="1"/>
          </p:cNvSpPr>
          <p:nvPr/>
        </p:nvSpPr>
        <p:spPr bwMode="auto">
          <a:xfrm>
            <a:off x="5659438" y="3371850"/>
            <a:ext cx="3127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2" name="Rectangle 17"/>
          <p:cNvSpPr>
            <a:spLocks noChangeArrowheads="1"/>
          </p:cNvSpPr>
          <p:nvPr/>
        </p:nvSpPr>
        <p:spPr bwMode="auto">
          <a:xfrm>
            <a:off x="3500438" y="2195513"/>
            <a:ext cx="2151062" cy="2403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3" name="Rectangle 75"/>
          <p:cNvSpPr>
            <a:spLocks noChangeArrowheads="1"/>
          </p:cNvSpPr>
          <p:nvPr/>
        </p:nvSpPr>
        <p:spPr bwMode="auto">
          <a:xfrm>
            <a:off x="5811838" y="301783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4" name="Rectangle 76"/>
          <p:cNvSpPr>
            <a:spLocks noChangeArrowheads="1"/>
          </p:cNvSpPr>
          <p:nvPr/>
        </p:nvSpPr>
        <p:spPr bwMode="auto">
          <a:xfrm>
            <a:off x="5310188" y="478948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5" name="Rectangle 77"/>
          <p:cNvSpPr>
            <a:spLocks noChangeArrowheads="1"/>
          </p:cNvSpPr>
          <p:nvPr/>
        </p:nvSpPr>
        <p:spPr bwMode="auto">
          <a:xfrm>
            <a:off x="4449763" y="47894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6" name="Rectangle 78"/>
          <p:cNvSpPr>
            <a:spLocks noChangeArrowheads="1"/>
          </p:cNvSpPr>
          <p:nvPr/>
        </p:nvSpPr>
        <p:spPr bwMode="auto">
          <a:xfrm>
            <a:off x="3968750" y="478948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6397" name="Group 81"/>
          <p:cNvGrpSpPr>
            <a:grpSpLocks/>
          </p:cNvGrpSpPr>
          <p:nvPr/>
        </p:nvGrpSpPr>
        <p:grpSpPr bwMode="auto">
          <a:xfrm>
            <a:off x="2916238" y="2133600"/>
            <a:ext cx="203200" cy="306388"/>
            <a:chOff x="266" y="1303"/>
            <a:chExt cx="128" cy="193"/>
          </a:xfrm>
        </p:grpSpPr>
        <p:sp>
          <p:nvSpPr>
            <p:cNvPr id="16498" name="Rectangle 79"/>
            <p:cNvSpPr>
              <a:spLocks noChangeArrowheads="1"/>
            </p:cNvSpPr>
            <p:nvPr/>
          </p:nvSpPr>
          <p:spPr bwMode="auto">
            <a:xfrm>
              <a:off x="266" y="130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9" name="Rectangle 80"/>
            <p:cNvSpPr>
              <a:spLocks noChangeArrowheads="1"/>
            </p:cNvSpPr>
            <p:nvPr/>
          </p:nvSpPr>
          <p:spPr bwMode="auto">
            <a:xfrm>
              <a:off x="314" y="138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8" name="Group 84"/>
          <p:cNvGrpSpPr>
            <a:grpSpLocks/>
          </p:cNvGrpSpPr>
          <p:nvPr/>
        </p:nvGrpSpPr>
        <p:grpSpPr bwMode="auto">
          <a:xfrm>
            <a:off x="2916238" y="2411413"/>
            <a:ext cx="203200" cy="307975"/>
            <a:chOff x="266" y="1478"/>
            <a:chExt cx="128" cy="194"/>
          </a:xfrm>
        </p:grpSpPr>
        <p:sp>
          <p:nvSpPr>
            <p:cNvPr id="16496" name="Rectangle 82"/>
            <p:cNvSpPr>
              <a:spLocks noChangeArrowheads="1"/>
            </p:cNvSpPr>
            <p:nvPr/>
          </p:nvSpPr>
          <p:spPr bwMode="auto">
            <a:xfrm>
              <a:off x="266" y="147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7" name="Rectangle 83"/>
            <p:cNvSpPr>
              <a:spLocks noChangeArrowheads="1"/>
            </p:cNvSpPr>
            <p:nvPr/>
          </p:nvSpPr>
          <p:spPr bwMode="auto">
            <a:xfrm>
              <a:off x="314" y="155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9" name="Group 87"/>
          <p:cNvGrpSpPr>
            <a:grpSpLocks/>
          </p:cNvGrpSpPr>
          <p:nvPr/>
        </p:nvGrpSpPr>
        <p:grpSpPr bwMode="auto">
          <a:xfrm>
            <a:off x="2916238" y="2689225"/>
            <a:ext cx="203200" cy="307975"/>
            <a:chOff x="266" y="1653"/>
            <a:chExt cx="128" cy="194"/>
          </a:xfrm>
        </p:grpSpPr>
        <p:sp>
          <p:nvSpPr>
            <p:cNvPr id="16494" name="Rectangle 85"/>
            <p:cNvSpPr>
              <a:spLocks noChangeArrowheads="1"/>
            </p:cNvSpPr>
            <p:nvPr/>
          </p:nvSpPr>
          <p:spPr bwMode="auto">
            <a:xfrm>
              <a:off x="266" y="165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5" name="Rectangle 86"/>
            <p:cNvSpPr>
              <a:spLocks noChangeArrowheads="1"/>
            </p:cNvSpPr>
            <p:nvPr/>
          </p:nvSpPr>
          <p:spPr bwMode="auto">
            <a:xfrm>
              <a:off x="314" y="173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0" name="Group 90"/>
          <p:cNvGrpSpPr>
            <a:grpSpLocks/>
          </p:cNvGrpSpPr>
          <p:nvPr/>
        </p:nvGrpSpPr>
        <p:grpSpPr bwMode="auto">
          <a:xfrm>
            <a:off x="2916238" y="2967038"/>
            <a:ext cx="203200" cy="307975"/>
            <a:chOff x="266" y="1828"/>
            <a:chExt cx="128" cy="194"/>
          </a:xfrm>
        </p:grpSpPr>
        <p:sp>
          <p:nvSpPr>
            <p:cNvPr id="16492" name="Rectangle 88"/>
            <p:cNvSpPr>
              <a:spLocks noChangeArrowheads="1"/>
            </p:cNvSpPr>
            <p:nvPr/>
          </p:nvSpPr>
          <p:spPr bwMode="auto">
            <a:xfrm>
              <a:off x="266" y="182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3" name="Rectangle 89"/>
            <p:cNvSpPr>
              <a:spLocks noChangeArrowheads="1"/>
            </p:cNvSpPr>
            <p:nvPr/>
          </p:nvSpPr>
          <p:spPr bwMode="auto">
            <a:xfrm>
              <a:off x="314" y="19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1" name="Group 93"/>
          <p:cNvGrpSpPr>
            <a:grpSpLocks/>
          </p:cNvGrpSpPr>
          <p:nvPr/>
        </p:nvGrpSpPr>
        <p:grpSpPr bwMode="auto">
          <a:xfrm>
            <a:off x="2916238" y="3397250"/>
            <a:ext cx="203200" cy="307975"/>
            <a:chOff x="266" y="2099"/>
            <a:chExt cx="128" cy="194"/>
          </a:xfrm>
        </p:grpSpPr>
        <p:sp>
          <p:nvSpPr>
            <p:cNvPr id="16490" name="Rectangle 91"/>
            <p:cNvSpPr>
              <a:spLocks noChangeArrowheads="1"/>
            </p:cNvSpPr>
            <p:nvPr/>
          </p:nvSpPr>
          <p:spPr bwMode="auto">
            <a:xfrm>
              <a:off x="266" y="209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91" name="Rectangle 92"/>
            <p:cNvSpPr>
              <a:spLocks noChangeArrowheads="1"/>
            </p:cNvSpPr>
            <p:nvPr/>
          </p:nvSpPr>
          <p:spPr bwMode="auto">
            <a:xfrm>
              <a:off x="314" y="217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2" name="Group 96"/>
          <p:cNvGrpSpPr>
            <a:grpSpLocks/>
          </p:cNvGrpSpPr>
          <p:nvPr/>
        </p:nvGrpSpPr>
        <p:grpSpPr bwMode="auto">
          <a:xfrm>
            <a:off x="2916238" y="3676650"/>
            <a:ext cx="203200" cy="306388"/>
            <a:chOff x="266" y="2275"/>
            <a:chExt cx="128" cy="193"/>
          </a:xfrm>
        </p:grpSpPr>
        <p:sp>
          <p:nvSpPr>
            <p:cNvPr id="16488" name="Rectangle 94"/>
            <p:cNvSpPr>
              <a:spLocks noChangeArrowheads="1"/>
            </p:cNvSpPr>
            <p:nvPr/>
          </p:nvSpPr>
          <p:spPr bwMode="auto">
            <a:xfrm>
              <a:off x="266" y="2275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9" name="Rectangle 95"/>
            <p:cNvSpPr>
              <a:spLocks noChangeArrowheads="1"/>
            </p:cNvSpPr>
            <p:nvPr/>
          </p:nvSpPr>
          <p:spPr bwMode="auto">
            <a:xfrm>
              <a:off x="314" y="2353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3" name="Group 99"/>
          <p:cNvGrpSpPr>
            <a:grpSpLocks/>
          </p:cNvGrpSpPr>
          <p:nvPr/>
        </p:nvGrpSpPr>
        <p:grpSpPr bwMode="auto">
          <a:xfrm>
            <a:off x="2916238" y="3954463"/>
            <a:ext cx="203200" cy="307975"/>
            <a:chOff x="266" y="2450"/>
            <a:chExt cx="128" cy="194"/>
          </a:xfrm>
        </p:grpSpPr>
        <p:sp>
          <p:nvSpPr>
            <p:cNvPr id="16486" name="Rectangle 97"/>
            <p:cNvSpPr>
              <a:spLocks noChangeArrowheads="1"/>
            </p:cNvSpPr>
            <p:nvPr/>
          </p:nvSpPr>
          <p:spPr bwMode="auto">
            <a:xfrm>
              <a:off x="266" y="2450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7" name="Rectangle 98"/>
            <p:cNvSpPr>
              <a:spLocks noChangeArrowheads="1"/>
            </p:cNvSpPr>
            <p:nvPr/>
          </p:nvSpPr>
          <p:spPr bwMode="auto">
            <a:xfrm>
              <a:off x="314" y="25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04" name="Group 102"/>
          <p:cNvGrpSpPr>
            <a:grpSpLocks/>
          </p:cNvGrpSpPr>
          <p:nvPr/>
        </p:nvGrpSpPr>
        <p:grpSpPr bwMode="auto">
          <a:xfrm>
            <a:off x="2916238" y="4181475"/>
            <a:ext cx="203200" cy="307975"/>
            <a:chOff x="266" y="2593"/>
            <a:chExt cx="128" cy="194"/>
          </a:xfrm>
        </p:grpSpPr>
        <p:sp>
          <p:nvSpPr>
            <p:cNvPr id="16484" name="Rectangle 100"/>
            <p:cNvSpPr>
              <a:spLocks noChangeArrowheads="1"/>
            </p:cNvSpPr>
            <p:nvPr/>
          </p:nvSpPr>
          <p:spPr bwMode="auto">
            <a:xfrm>
              <a:off x="266" y="259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I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314" y="267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6405" name="Line 105"/>
          <p:cNvSpPr>
            <a:spLocks noChangeShapeType="1"/>
          </p:cNvSpPr>
          <p:nvPr/>
        </p:nvSpPr>
        <p:spPr bwMode="auto">
          <a:xfrm>
            <a:off x="3168650" y="233521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6" name="Line 108"/>
          <p:cNvSpPr>
            <a:spLocks noChangeShapeType="1"/>
          </p:cNvSpPr>
          <p:nvPr/>
        </p:nvSpPr>
        <p:spPr bwMode="auto">
          <a:xfrm>
            <a:off x="3168650" y="258762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7" name="Line 111"/>
          <p:cNvSpPr>
            <a:spLocks noChangeShapeType="1"/>
          </p:cNvSpPr>
          <p:nvPr/>
        </p:nvSpPr>
        <p:spPr bwMode="auto">
          <a:xfrm>
            <a:off x="3168650" y="2865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8" name="Line 114"/>
          <p:cNvSpPr>
            <a:spLocks noChangeShapeType="1"/>
          </p:cNvSpPr>
          <p:nvPr/>
        </p:nvSpPr>
        <p:spPr bwMode="auto">
          <a:xfrm>
            <a:off x="3168650" y="311943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9" name="Line 117"/>
          <p:cNvSpPr>
            <a:spLocks noChangeShapeType="1"/>
          </p:cNvSpPr>
          <p:nvPr/>
        </p:nvSpPr>
        <p:spPr bwMode="auto">
          <a:xfrm>
            <a:off x="3168650" y="3573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0" name="Line 120"/>
          <p:cNvSpPr>
            <a:spLocks noChangeShapeType="1"/>
          </p:cNvSpPr>
          <p:nvPr/>
        </p:nvSpPr>
        <p:spPr bwMode="auto">
          <a:xfrm>
            <a:off x="3168650" y="3827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1" name="Line 123"/>
          <p:cNvSpPr>
            <a:spLocks noChangeShapeType="1"/>
          </p:cNvSpPr>
          <p:nvPr/>
        </p:nvSpPr>
        <p:spPr bwMode="auto">
          <a:xfrm>
            <a:off x="3168650" y="4105275"/>
            <a:ext cx="304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2" name="Line 126"/>
          <p:cNvSpPr>
            <a:spLocks noChangeShapeType="1"/>
          </p:cNvSpPr>
          <p:nvPr/>
        </p:nvSpPr>
        <p:spPr bwMode="auto">
          <a:xfrm>
            <a:off x="3168650" y="4357688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3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4611688"/>
            <a:ext cx="762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4" name="Freeform 128"/>
          <p:cNvSpPr>
            <a:spLocks/>
          </p:cNvSpPr>
          <p:nvPr/>
        </p:nvSpPr>
        <p:spPr bwMode="auto">
          <a:xfrm>
            <a:off x="5183188" y="4560888"/>
            <a:ext cx="76200" cy="201612"/>
          </a:xfrm>
          <a:custGeom>
            <a:avLst/>
            <a:gdLst>
              <a:gd name="T0" fmla="*/ 2147483646 w 48"/>
              <a:gd name="T1" fmla="*/ 2147483646 h 127"/>
              <a:gd name="T2" fmla="*/ 2147483646 w 48"/>
              <a:gd name="T3" fmla="*/ 2147483646 h 127"/>
              <a:gd name="T4" fmla="*/ 0 w 48"/>
              <a:gd name="T5" fmla="*/ 2147483646 h 127"/>
              <a:gd name="T6" fmla="*/ 2147483646 w 48"/>
              <a:gd name="T7" fmla="*/ 0 h 127"/>
              <a:gd name="T8" fmla="*/ 2147483646 w 48"/>
              <a:gd name="T9" fmla="*/ 2147483646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27"/>
              <a:gd name="T17" fmla="*/ 48 w 48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27">
                <a:moveTo>
                  <a:pt x="48" y="127"/>
                </a:move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48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5" name="Line 129"/>
          <p:cNvSpPr>
            <a:spLocks noChangeShapeType="1"/>
          </p:cNvSpPr>
          <p:nvPr/>
        </p:nvSpPr>
        <p:spPr bwMode="auto">
          <a:xfrm flipV="1">
            <a:off x="5233988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6" name="Picture 1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7" name="Freeform 131"/>
          <p:cNvSpPr>
            <a:spLocks/>
          </p:cNvSpPr>
          <p:nvPr/>
        </p:nvSpPr>
        <p:spPr bwMode="auto">
          <a:xfrm>
            <a:off x="4297363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8" name="Line 132"/>
          <p:cNvSpPr>
            <a:spLocks noChangeShapeType="1"/>
          </p:cNvSpPr>
          <p:nvPr/>
        </p:nvSpPr>
        <p:spPr bwMode="auto">
          <a:xfrm flipV="1">
            <a:off x="4348163" y="4737100"/>
            <a:ext cx="1587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19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586288"/>
            <a:ext cx="1016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0" name="Freeform 134"/>
          <p:cNvSpPr>
            <a:spLocks/>
          </p:cNvSpPr>
          <p:nvPr/>
        </p:nvSpPr>
        <p:spPr bwMode="auto">
          <a:xfrm>
            <a:off x="3816350" y="4560888"/>
            <a:ext cx="101600" cy="201612"/>
          </a:xfrm>
          <a:custGeom>
            <a:avLst/>
            <a:gdLst>
              <a:gd name="T0" fmla="*/ 2147483646 w 64"/>
              <a:gd name="T1" fmla="*/ 2147483646 h 127"/>
              <a:gd name="T2" fmla="*/ 2147483646 w 64"/>
              <a:gd name="T3" fmla="*/ 2147483646 h 127"/>
              <a:gd name="T4" fmla="*/ 2147483646 w 64"/>
              <a:gd name="T5" fmla="*/ 2147483646 h 127"/>
              <a:gd name="T6" fmla="*/ 0 w 64"/>
              <a:gd name="T7" fmla="*/ 2147483646 h 127"/>
              <a:gd name="T8" fmla="*/ 2147483646 w 64"/>
              <a:gd name="T9" fmla="*/ 0 h 127"/>
              <a:gd name="T10" fmla="*/ 2147483646 w 64"/>
              <a:gd name="T11" fmla="*/ 2147483646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7"/>
              <a:gd name="T20" fmla="*/ 64 w 64"/>
              <a:gd name="T21" fmla="*/ 127 h 1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7">
                <a:moveTo>
                  <a:pt x="64" y="127"/>
                </a:moveTo>
                <a:lnTo>
                  <a:pt x="48" y="127"/>
                </a:lnTo>
                <a:lnTo>
                  <a:pt x="16" y="127"/>
                </a:lnTo>
                <a:lnTo>
                  <a:pt x="0" y="127"/>
                </a:lnTo>
                <a:lnTo>
                  <a:pt x="32" y="0"/>
                </a:lnTo>
                <a:lnTo>
                  <a:pt x="64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1" name="Line 135"/>
          <p:cNvSpPr>
            <a:spLocks noChangeShapeType="1"/>
          </p:cNvSpPr>
          <p:nvPr/>
        </p:nvSpPr>
        <p:spPr bwMode="auto">
          <a:xfrm flipV="1">
            <a:off x="3867150" y="4737100"/>
            <a:ext cx="1588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0" name="Group 264"/>
          <p:cNvGrpSpPr>
            <a:grpSpLocks/>
          </p:cNvGrpSpPr>
          <p:nvPr/>
        </p:nvGrpSpPr>
        <p:grpSpPr bwMode="auto">
          <a:xfrm>
            <a:off x="3473450" y="2235200"/>
            <a:ext cx="1241425" cy="1265238"/>
            <a:chOff x="2971" y="1346"/>
            <a:chExt cx="782" cy="797"/>
          </a:xfrm>
        </p:grpSpPr>
        <p:sp>
          <p:nvSpPr>
            <p:cNvPr id="16462" name="Rectangle 144"/>
            <p:cNvSpPr>
              <a:spLocks noChangeArrowheads="1"/>
            </p:cNvSpPr>
            <p:nvPr/>
          </p:nvSpPr>
          <p:spPr bwMode="auto">
            <a:xfrm>
              <a:off x="3091" y="1354"/>
              <a:ext cx="605" cy="6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63" name="Line 145"/>
            <p:cNvSpPr>
              <a:spLocks noChangeShapeType="1"/>
            </p:cNvSpPr>
            <p:nvPr/>
          </p:nvSpPr>
          <p:spPr bwMode="auto">
            <a:xfrm>
              <a:off x="2971" y="1410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4" name="Line 146"/>
            <p:cNvSpPr>
              <a:spLocks noChangeShapeType="1"/>
            </p:cNvSpPr>
            <p:nvPr/>
          </p:nvSpPr>
          <p:spPr bwMode="auto">
            <a:xfrm>
              <a:off x="2971" y="1569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5" name="Line 147"/>
            <p:cNvSpPr>
              <a:spLocks noChangeShapeType="1"/>
            </p:cNvSpPr>
            <p:nvPr/>
          </p:nvSpPr>
          <p:spPr bwMode="auto">
            <a:xfrm>
              <a:off x="2971" y="1744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6" name="Line 148"/>
            <p:cNvSpPr>
              <a:spLocks noChangeShapeType="1"/>
            </p:cNvSpPr>
            <p:nvPr/>
          </p:nvSpPr>
          <p:spPr bwMode="auto">
            <a:xfrm>
              <a:off x="2971" y="1904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7" name="Line 155"/>
            <p:cNvSpPr>
              <a:spLocks noChangeShapeType="1"/>
            </p:cNvSpPr>
            <p:nvPr/>
          </p:nvSpPr>
          <p:spPr bwMode="auto">
            <a:xfrm>
              <a:off x="3688" y="1649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8" name="Line 156"/>
            <p:cNvSpPr>
              <a:spLocks noChangeShapeType="1"/>
            </p:cNvSpPr>
            <p:nvPr/>
          </p:nvSpPr>
          <p:spPr bwMode="auto">
            <a:xfrm>
              <a:off x="3752" y="1649"/>
              <a:ext cx="1" cy="2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69" name="Line 164"/>
            <p:cNvSpPr>
              <a:spLocks noChangeShapeType="1"/>
            </p:cNvSpPr>
            <p:nvPr/>
          </p:nvSpPr>
          <p:spPr bwMode="auto">
            <a:xfrm flipV="1">
              <a:off x="3210" y="1983"/>
              <a:ext cx="1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70" name="Line 166"/>
            <p:cNvSpPr>
              <a:spLocks noChangeShapeType="1"/>
            </p:cNvSpPr>
            <p:nvPr/>
          </p:nvSpPr>
          <p:spPr bwMode="auto">
            <a:xfrm flipV="1">
              <a:off x="3513" y="1983"/>
              <a:ext cx="1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71" name="Group 170"/>
            <p:cNvGrpSpPr>
              <a:grpSpLocks/>
            </p:cNvGrpSpPr>
            <p:nvPr/>
          </p:nvGrpSpPr>
          <p:grpSpPr bwMode="auto">
            <a:xfrm>
              <a:off x="3258" y="1394"/>
              <a:ext cx="278" cy="298"/>
              <a:chOff x="3766" y="1394"/>
              <a:chExt cx="278" cy="298"/>
            </a:xfrm>
          </p:grpSpPr>
          <p:sp>
            <p:nvSpPr>
              <p:cNvPr id="16482" name="Rectangle 168"/>
              <p:cNvSpPr>
                <a:spLocks noChangeArrowheads="1"/>
              </p:cNvSpPr>
              <p:nvPr/>
            </p:nvSpPr>
            <p:spPr bwMode="auto">
              <a:xfrm>
                <a:off x="3798" y="1394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83" name="Rectangle 169"/>
              <p:cNvSpPr>
                <a:spLocks noChangeArrowheads="1"/>
              </p:cNvSpPr>
              <p:nvPr/>
            </p:nvSpPr>
            <p:spPr bwMode="auto">
              <a:xfrm>
                <a:off x="3766" y="1538"/>
                <a:ext cx="2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72" name="Group 184"/>
            <p:cNvGrpSpPr>
              <a:grpSpLocks/>
            </p:cNvGrpSpPr>
            <p:nvPr/>
          </p:nvGrpSpPr>
          <p:grpSpPr bwMode="auto">
            <a:xfrm>
              <a:off x="3115" y="1346"/>
              <a:ext cx="107" cy="585"/>
              <a:chOff x="3623" y="1346"/>
              <a:chExt cx="107" cy="585"/>
            </a:xfrm>
          </p:grpSpPr>
          <p:sp>
            <p:nvSpPr>
              <p:cNvPr id="16478" name="Rectangle 180"/>
              <p:cNvSpPr>
                <a:spLocks noChangeArrowheads="1"/>
              </p:cNvSpPr>
              <p:nvPr/>
            </p:nvSpPr>
            <p:spPr bwMode="auto">
              <a:xfrm>
                <a:off x="3623" y="1346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9" name="Rectangle 181"/>
              <p:cNvSpPr>
                <a:spLocks noChangeArrowheads="1"/>
              </p:cNvSpPr>
              <p:nvPr/>
            </p:nvSpPr>
            <p:spPr bwMode="auto">
              <a:xfrm>
                <a:off x="3623" y="1490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80" name="Rectangle 182"/>
              <p:cNvSpPr>
                <a:spLocks noChangeArrowheads="1"/>
              </p:cNvSpPr>
              <p:nvPr/>
            </p:nvSpPr>
            <p:spPr bwMode="auto">
              <a:xfrm>
                <a:off x="3623" y="163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81" name="Rectangle 183"/>
              <p:cNvSpPr>
                <a:spLocks noChangeArrowheads="1"/>
              </p:cNvSpPr>
              <p:nvPr/>
            </p:nvSpPr>
            <p:spPr bwMode="auto">
              <a:xfrm>
                <a:off x="3623" y="1777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73" name="Group 195"/>
            <p:cNvGrpSpPr>
              <a:grpSpLocks/>
            </p:cNvGrpSpPr>
            <p:nvPr/>
          </p:nvGrpSpPr>
          <p:grpSpPr bwMode="auto">
            <a:xfrm>
              <a:off x="3210" y="1808"/>
              <a:ext cx="351" cy="194"/>
              <a:chOff x="3718" y="1808"/>
              <a:chExt cx="351" cy="194"/>
            </a:xfrm>
          </p:grpSpPr>
          <p:sp>
            <p:nvSpPr>
              <p:cNvPr id="16474" name="Rectangle 191"/>
              <p:cNvSpPr>
                <a:spLocks noChangeArrowheads="1"/>
              </p:cNvSpPr>
              <p:nvPr/>
            </p:nvSpPr>
            <p:spPr bwMode="auto">
              <a:xfrm>
                <a:off x="3718" y="1808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5" name="Rectangle 192"/>
              <p:cNvSpPr>
                <a:spLocks noChangeArrowheads="1"/>
              </p:cNvSpPr>
              <p:nvPr/>
            </p:nvSpPr>
            <p:spPr bwMode="auto">
              <a:xfrm>
                <a:off x="3798" y="1887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6" name="Rectangle 193"/>
              <p:cNvSpPr>
                <a:spLocks noChangeArrowheads="1"/>
              </p:cNvSpPr>
              <p:nvPr/>
            </p:nvSpPr>
            <p:spPr bwMode="auto">
              <a:xfrm>
                <a:off x="3910" y="1808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77" name="Rectangle 194"/>
              <p:cNvSpPr>
                <a:spLocks noChangeArrowheads="1"/>
              </p:cNvSpPr>
              <p:nvPr/>
            </p:nvSpPr>
            <p:spPr bwMode="auto">
              <a:xfrm>
                <a:off x="3989" y="1887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266"/>
          <p:cNvGrpSpPr>
            <a:grpSpLocks/>
          </p:cNvGrpSpPr>
          <p:nvPr/>
        </p:nvGrpSpPr>
        <p:grpSpPr bwMode="auto">
          <a:xfrm>
            <a:off x="3473450" y="3500438"/>
            <a:ext cx="1443038" cy="1062037"/>
            <a:chOff x="703" y="2205"/>
            <a:chExt cx="909" cy="669"/>
          </a:xfrm>
        </p:grpSpPr>
        <p:sp>
          <p:nvSpPr>
            <p:cNvPr id="16439" name="Rectangle 149"/>
            <p:cNvSpPr>
              <a:spLocks noChangeArrowheads="1"/>
            </p:cNvSpPr>
            <p:nvPr/>
          </p:nvSpPr>
          <p:spPr bwMode="auto">
            <a:xfrm>
              <a:off x="823" y="2229"/>
              <a:ext cx="605" cy="62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40" name="Line 150"/>
            <p:cNvSpPr>
              <a:spLocks noChangeShapeType="1"/>
            </p:cNvSpPr>
            <p:nvPr/>
          </p:nvSpPr>
          <p:spPr bwMode="auto">
            <a:xfrm>
              <a:off x="703" y="2252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1" name="Line 151"/>
            <p:cNvSpPr>
              <a:spLocks noChangeShapeType="1"/>
            </p:cNvSpPr>
            <p:nvPr/>
          </p:nvSpPr>
          <p:spPr bwMode="auto">
            <a:xfrm>
              <a:off x="703" y="2412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2" name="Line 152"/>
            <p:cNvSpPr>
              <a:spLocks noChangeShapeType="1"/>
            </p:cNvSpPr>
            <p:nvPr/>
          </p:nvSpPr>
          <p:spPr bwMode="auto">
            <a:xfrm>
              <a:off x="703" y="2587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3" name="Line 153"/>
            <p:cNvSpPr>
              <a:spLocks noChangeShapeType="1"/>
            </p:cNvSpPr>
            <p:nvPr/>
          </p:nvSpPr>
          <p:spPr bwMode="auto">
            <a:xfrm>
              <a:off x="703" y="2746"/>
              <a:ext cx="1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4" name="Line 158"/>
            <p:cNvSpPr>
              <a:spLocks noChangeShapeType="1"/>
            </p:cNvSpPr>
            <p:nvPr/>
          </p:nvSpPr>
          <p:spPr bwMode="auto">
            <a:xfrm>
              <a:off x="1404" y="2507"/>
              <a:ext cx="8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5" name="Line 159"/>
            <p:cNvSpPr>
              <a:spLocks noChangeShapeType="1"/>
            </p:cNvSpPr>
            <p:nvPr/>
          </p:nvSpPr>
          <p:spPr bwMode="auto">
            <a:xfrm flipV="1">
              <a:off x="1484" y="2268"/>
              <a:ext cx="1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6" name="Line 160"/>
            <p:cNvSpPr>
              <a:spLocks noChangeShapeType="1"/>
            </p:cNvSpPr>
            <p:nvPr/>
          </p:nvSpPr>
          <p:spPr bwMode="auto">
            <a:xfrm>
              <a:off x="1484" y="2268"/>
              <a:ext cx="12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7" name="Line 161"/>
            <p:cNvSpPr>
              <a:spLocks noChangeShapeType="1"/>
            </p:cNvSpPr>
            <p:nvPr/>
          </p:nvSpPr>
          <p:spPr bwMode="auto">
            <a:xfrm flipV="1">
              <a:off x="942" y="2842"/>
              <a:ext cx="1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8" name="Line 162"/>
            <p:cNvSpPr>
              <a:spLocks noChangeShapeType="1"/>
            </p:cNvSpPr>
            <p:nvPr/>
          </p:nvSpPr>
          <p:spPr bwMode="auto">
            <a:xfrm flipV="1">
              <a:off x="1245" y="2842"/>
              <a:ext cx="1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49" name="Group 173"/>
            <p:cNvGrpSpPr>
              <a:grpSpLocks/>
            </p:cNvGrpSpPr>
            <p:nvPr/>
          </p:nvGrpSpPr>
          <p:grpSpPr bwMode="auto">
            <a:xfrm>
              <a:off x="974" y="2237"/>
              <a:ext cx="278" cy="297"/>
              <a:chOff x="3750" y="2175"/>
              <a:chExt cx="278" cy="297"/>
            </a:xfrm>
          </p:grpSpPr>
          <p:sp>
            <p:nvSpPr>
              <p:cNvPr id="16460" name="Rectangle 171"/>
              <p:cNvSpPr>
                <a:spLocks noChangeArrowheads="1"/>
              </p:cNvSpPr>
              <p:nvPr/>
            </p:nvSpPr>
            <p:spPr bwMode="auto">
              <a:xfrm>
                <a:off x="3798" y="2175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61" name="Rectangle 172"/>
              <p:cNvSpPr>
                <a:spLocks noChangeArrowheads="1"/>
              </p:cNvSpPr>
              <p:nvPr/>
            </p:nvSpPr>
            <p:spPr bwMode="auto">
              <a:xfrm>
                <a:off x="3750" y="2318"/>
                <a:ext cx="2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mux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50" name="Group 189"/>
            <p:cNvGrpSpPr>
              <a:grpSpLocks/>
            </p:cNvGrpSpPr>
            <p:nvPr/>
          </p:nvGrpSpPr>
          <p:grpSpPr bwMode="auto">
            <a:xfrm>
              <a:off x="847" y="2205"/>
              <a:ext cx="107" cy="584"/>
              <a:chOff x="3623" y="2143"/>
              <a:chExt cx="107" cy="584"/>
            </a:xfrm>
          </p:grpSpPr>
          <p:sp>
            <p:nvSpPr>
              <p:cNvPr id="16456" name="Rectangle 185"/>
              <p:cNvSpPr>
                <a:spLocks noChangeArrowheads="1"/>
              </p:cNvSpPr>
              <p:nvPr/>
            </p:nvSpPr>
            <p:spPr bwMode="auto">
              <a:xfrm>
                <a:off x="3623" y="214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7" name="Rectangle 186"/>
              <p:cNvSpPr>
                <a:spLocks noChangeArrowheads="1"/>
              </p:cNvSpPr>
              <p:nvPr/>
            </p:nvSpPr>
            <p:spPr bwMode="auto">
              <a:xfrm>
                <a:off x="3623" y="2286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8" name="Rectangle 187"/>
              <p:cNvSpPr>
                <a:spLocks noChangeArrowheads="1"/>
              </p:cNvSpPr>
              <p:nvPr/>
            </p:nvSpPr>
            <p:spPr bwMode="auto">
              <a:xfrm>
                <a:off x="3623" y="2430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9" name="Rectangle 188"/>
              <p:cNvSpPr>
                <a:spLocks noChangeArrowheads="1"/>
              </p:cNvSpPr>
              <p:nvPr/>
            </p:nvSpPr>
            <p:spPr bwMode="auto">
              <a:xfrm>
                <a:off x="3623" y="257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451" name="Group 200"/>
            <p:cNvGrpSpPr>
              <a:grpSpLocks/>
            </p:cNvGrpSpPr>
            <p:nvPr/>
          </p:nvGrpSpPr>
          <p:grpSpPr bwMode="auto">
            <a:xfrm>
              <a:off x="942" y="2651"/>
              <a:ext cx="367" cy="194"/>
              <a:chOff x="3718" y="2589"/>
              <a:chExt cx="367" cy="194"/>
            </a:xfrm>
          </p:grpSpPr>
          <p:sp>
            <p:nvSpPr>
              <p:cNvPr id="16452" name="Rectangle 196"/>
              <p:cNvSpPr>
                <a:spLocks noChangeArrowheads="1"/>
              </p:cNvSpPr>
              <p:nvPr/>
            </p:nvSpPr>
            <p:spPr bwMode="auto">
              <a:xfrm>
                <a:off x="3718" y="2589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3" name="Rectangle 197"/>
              <p:cNvSpPr>
                <a:spLocks noChangeArrowheads="1"/>
              </p:cNvSpPr>
              <p:nvPr/>
            </p:nvSpPr>
            <p:spPr bwMode="auto">
              <a:xfrm>
                <a:off x="3798" y="266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4" name="Rectangle 198"/>
              <p:cNvSpPr>
                <a:spLocks noChangeArrowheads="1"/>
              </p:cNvSpPr>
              <p:nvPr/>
            </p:nvSpPr>
            <p:spPr bwMode="auto">
              <a:xfrm>
                <a:off x="3925" y="2589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55" name="Rectangle 199"/>
              <p:cNvSpPr>
                <a:spLocks noChangeArrowheads="1"/>
              </p:cNvSpPr>
              <p:nvPr/>
            </p:nvSpPr>
            <p:spPr bwMode="auto">
              <a:xfrm>
                <a:off x="4005" y="266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02371" name="Line 163"/>
          <p:cNvSpPr>
            <a:spLocks noChangeShapeType="1"/>
          </p:cNvSpPr>
          <p:nvPr/>
        </p:nvSpPr>
        <p:spPr bwMode="auto">
          <a:xfrm flipV="1">
            <a:off x="3833813" y="3500438"/>
            <a:ext cx="1587" cy="101123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02373" name="Line 165"/>
          <p:cNvSpPr>
            <a:spLocks noChangeShapeType="1"/>
          </p:cNvSpPr>
          <p:nvPr/>
        </p:nvSpPr>
        <p:spPr bwMode="auto">
          <a:xfrm flipH="1" flipV="1">
            <a:off x="4316413" y="3500438"/>
            <a:ext cx="1587" cy="1008062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6426" name="Picture 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3325813"/>
            <a:ext cx="1762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27" name="Freeform 141"/>
          <p:cNvSpPr>
            <a:spLocks/>
          </p:cNvSpPr>
          <p:nvPr/>
        </p:nvSpPr>
        <p:spPr bwMode="auto">
          <a:xfrm>
            <a:off x="5761038" y="3325813"/>
            <a:ext cx="201612" cy="101600"/>
          </a:xfrm>
          <a:custGeom>
            <a:avLst/>
            <a:gdLst>
              <a:gd name="T0" fmla="*/ 0 w 127"/>
              <a:gd name="T1" fmla="*/ 2147483646 h 64"/>
              <a:gd name="T2" fmla="*/ 0 w 127"/>
              <a:gd name="T3" fmla="*/ 2147483646 h 64"/>
              <a:gd name="T4" fmla="*/ 0 w 127"/>
              <a:gd name="T5" fmla="*/ 2147483646 h 64"/>
              <a:gd name="T6" fmla="*/ 0 w 127"/>
              <a:gd name="T7" fmla="*/ 0 h 64"/>
              <a:gd name="T8" fmla="*/ 2147483646 w 127"/>
              <a:gd name="T9" fmla="*/ 2147483646 h 64"/>
              <a:gd name="T10" fmla="*/ 0 w 127"/>
              <a:gd name="T11" fmla="*/ 2147483646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64"/>
              <a:gd name="T20" fmla="*/ 127 w 127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64">
                <a:moveTo>
                  <a:pt x="0" y="64"/>
                </a:moveTo>
                <a:lnTo>
                  <a:pt x="0" y="48"/>
                </a:lnTo>
                <a:lnTo>
                  <a:pt x="0" y="16"/>
                </a:lnTo>
                <a:lnTo>
                  <a:pt x="0" y="0"/>
                </a:lnTo>
                <a:lnTo>
                  <a:pt x="127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8" name="Group 269"/>
          <p:cNvGrpSpPr>
            <a:grpSpLocks/>
          </p:cNvGrpSpPr>
          <p:nvPr/>
        </p:nvGrpSpPr>
        <p:grpSpPr bwMode="auto">
          <a:xfrm>
            <a:off x="4697413" y="2997200"/>
            <a:ext cx="822325" cy="1568450"/>
            <a:chOff x="1474" y="1888"/>
            <a:chExt cx="518" cy="988"/>
          </a:xfrm>
        </p:grpSpPr>
        <p:sp>
          <p:nvSpPr>
            <p:cNvPr id="16429" name="Line 167"/>
            <p:cNvSpPr>
              <a:spLocks noChangeShapeType="1"/>
            </p:cNvSpPr>
            <p:nvPr/>
          </p:nvSpPr>
          <p:spPr bwMode="auto">
            <a:xfrm flipV="1">
              <a:off x="1793" y="2366"/>
              <a:ext cx="1" cy="5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30" name="Group 268"/>
            <p:cNvGrpSpPr>
              <a:grpSpLocks/>
            </p:cNvGrpSpPr>
            <p:nvPr/>
          </p:nvGrpSpPr>
          <p:grpSpPr bwMode="auto">
            <a:xfrm>
              <a:off x="1474" y="1888"/>
              <a:ext cx="518" cy="486"/>
              <a:chOff x="1474" y="1888"/>
              <a:chExt cx="518" cy="486"/>
            </a:xfrm>
          </p:grpSpPr>
          <p:sp>
            <p:nvSpPr>
              <p:cNvPr id="16431" name="Rectangle 154"/>
              <p:cNvSpPr>
                <a:spLocks noChangeArrowheads="1"/>
              </p:cNvSpPr>
              <p:nvPr/>
            </p:nvSpPr>
            <p:spPr bwMode="auto">
              <a:xfrm>
                <a:off x="1610" y="1928"/>
                <a:ext cx="382" cy="44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32" name="Line 157"/>
              <p:cNvSpPr>
                <a:spLocks noChangeShapeType="1"/>
              </p:cNvSpPr>
              <p:nvPr/>
            </p:nvSpPr>
            <p:spPr bwMode="auto">
              <a:xfrm>
                <a:off x="1474" y="1999"/>
                <a:ext cx="12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16433" name="Group 179"/>
              <p:cNvGrpSpPr>
                <a:grpSpLocks/>
              </p:cNvGrpSpPr>
              <p:nvPr/>
            </p:nvGrpSpPr>
            <p:grpSpPr bwMode="auto">
              <a:xfrm>
                <a:off x="1665" y="1904"/>
                <a:ext cx="278" cy="298"/>
                <a:chOff x="4451" y="1840"/>
                <a:chExt cx="278" cy="298"/>
              </a:xfrm>
            </p:grpSpPr>
            <p:sp>
              <p:nvSpPr>
                <p:cNvPr id="1643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99" y="1840"/>
                  <a:ext cx="21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6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2:1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38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51" y="1984"/>
                  <a:ext cx="2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6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mux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434" name="Rectangle 190"/>
              <p:cNvSpPr>
                <a:spLocks noChangeArrowheads="1"/>
              </p:cNvSpPr>
              <p:nvPr/>
            </p:nvSpPr>
            <p:spPr bwMode="auto">
              <a:xfrm>
                <a:off x="1761" y="2207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35" name="Rectangle 262"/>
              <p:cNvSpPr>
                <a:spLocks noChangeArrowheads="1"/>
              </p:cNvSpPr>
              <p:nvPr/>
            </p:nvSpPr>
            <p:spPr bwMode="auto">
              <a:xfrm>
                <a:off x="1618" y="1888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36" name="Rectangle 263"/>
              <p:cNvSpPr>
                <a:spLocks noChangeArrowheads="1"/>
              </p:cNvSpPr>
              <p:nvPr/>
            </p:nvSpPr>
            <p:spPr bwMode="auto">
              <a:xfrm>
                <a:off x="1602" y="2191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2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0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0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371" grpId="0" animBg="1"/>
      <p:bldP spid="15023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A16201B-762B-4BF8-87DC-9593C270B13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Another Implementation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8437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1989138"/>
            <a:ext cx="3949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2916238" y="1844675"/>
            <a:ext cx="3240087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>
            <a:off x="5264150" y="4581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5622925" y="46101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9C69E54-01D8-4DFB-9DAB-86AAC16A619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Larger Data Lines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What if we want to select m-bit data/words?</a:t>
            </a:r>
          </a:p>
          <a:p>
            <a:pPr lvl="1" algn="l" rtl="0" eaLnBrk="1" hangingPunct="1"/>
            <a:r>
              <a:rPr lang="en-US" altLang="fa-IR" smtClean="0">
                <a:sym typeface="Wingdings" panose="05000000000000000000" pitchFamily="2" charset="2"/>
              </a:rPr>
              <a:t> Combine MUX blocks in parallel with common select and enable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60912</TotalTime>
  <Words>1076</Words>
  <Application>Microsoft Office PowerPoint</Application>
  <PresentationFormat>On-screen Show (4:3)</PresentationFormat>
  <Paragraphs>681</Paragraphs>
  <Slides>25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Multiplexer</vt:lpstr>
      <vt:lpstr>Multiplexer</vt:lpstr>
      <vt:lpstr>Multiplexer</vt:lpstr>
      <vt:lpstr>Boolean Functions</vt:lpstr>
      <vt:lpstr>Circuit Diagram</vt:lpstr>
      <vt:lpstr>Cascading MUXes</vt:lpstr>
      <vt:lpstr>Cascading MUXes</vt:lpstr>
      <vt:lpstr>Another Implementation</vt:lpstr>
      <vt:lpstr>Larger Data Lines</vt:lpstr>
      <vt:lpstr>4-bit data</vt:lpstr>
      <vt:lpstr>4-bit data</vt:lpstr>
      <vt:lpstr>4-bit data</vt:lpstr>
      <vt:lpstr>Application</vt:lpstr>
      <vt:lpstr>MUX by 3-State Buffers</vt:lpstr>
      <vt:lpstr>General Logic by MUX</vt:lpstr>
      <vt:lpstr>General Logic by MUX</vt:lpstr>
      <vt:lpstr>Using Smaller MUX</vt:lpstr>
      <vt:lpstr>General Logic</vt:lpstr>
      <vt:lpstr>Standard MSI MUXes</vt:lpstr>
      <vt:lpstr>Standard MSI MUXes</vt:lpstr>
      <vt:lpstr>Demultiplexer</vt:lpstr>
      <vt:lpstr>DEMUX</vt:lpstr>
      <vt:lpstr>DEMUX</vt:lpstr>
      <vt:lpstr>Decoder vs. Demux</vt:lpstr>
      <vt:lpstr>Decoder vs. Demux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309</cp:revision>
  <dcterms:created xsi:type="dcterms:W3CDTF">1601-01-01T00:00:00Z</dcterms:created>
  <dcterms:modified xsi:type="dcterms:W3CDTF">2023-03-13T07:37:49Z</dcterms:modified>
</cp:coreProperties>
</file>