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5"/>
  </p:notesMasterIdLst>
  <p:handoutMasterIdLst>
    <p:handoutMasterId r:id="rId56"/>
  </p:handoutMasterIdLst>
  <p:sldIdLst>
    <p:sldId id="290" r:id="rId3"/>
    <p:sldId id="345" r:id="rId4"/>
    <p:sldId id="349" r:id="rId5"/>
    <p:sldId id="292" r:id="rId6"/>
    <p:sldId id="293" r:id="rId7"/>
    <p:sldId id="294" r:id="rId8"/>
    <p:sldId id="350" r:id="rId9"/>
    <p:sldId id="300" r:id="rId10"/>
    <p:sldId id="351" r:id="rId11"/>
    <p:sldId id="307" r:id="rId12"/>
    <p:sldId id="301" r:id="rId13"/>
    <p:sldId id="308" r:id="rId14"/>
    <p:sldId id="321" r:id="rId15"/>
    <p:sldId id="353" r:id="rId16"/>
    <p:sldId id="302" r:id="rId17"/>
    <p:sldId id="303" r:id="rId18"/>
    <p:sldId id="305" r:id="rId19"/>
    <p:sldId id="304" r:id="rId20"/>
    <p:sldId id="306" r:id="rId21"/>
    <p:sldId id="312" r:id="rId22"/>
    <p:sldId id="355" r:id="rId23"/>
    <p:sldId id="314" r:id="rId24"/>
    <p:sldId id="322" r:id="rId25"/>
    <p:sldId id="323" r:id="rId26"/>
    <p:sldId id="315" r:id="rId27"/>
    <p:sldId id="357" r:id="rId28"/>
    <p:sldId id="331" r:id="rId29"/>
    <p:sldId id="332" r:id="rId30"/>
    <p:sldId id="358" r:id="rId31"/>
    <p:sldId id="316" r:id="rId32"/>
    <p:sldId id="317" r:id="rId33"/>
    <p:sldId id="347" r:id="rId34"/>
    <p:sldId id="348" r:id="rId35"/>
    <p:sldId id="329" r:id="rId36"/>
    <p:sldId id="362" r:id="rId37"/>
    <p:sldId id="326" r:id="rId38"/>
    <p:sldId id="344" r:id="rId39"/>
    <p:sldId id="343" r:id="rId40"/>
    <p:sldId id="363" r:id="rId41"/>
    <p:sldId id="327" r:id="rId42"/>
    <p:sldId id="318" r:id="rId43"/>
    <p:sldId id="319" r:id="rId44"/>
    <p:sldId id="333" r:id="rId45"/>
    <p:sldId id="320" r:id="rId46"/>
    <p:sldId id="334" r:id="rId47"/>
    <p:sldId id="335" r:id="rId48"/>
    <p:sldId id="336" r:id="rId49"/>
    <p:sldId id="337" r:id="rId50"/>
    <p:sldId id="338" r:id="rId51"/>
    <p:sldId id="339" r:id="rId52"/>
    <p:sldId id="341" r:id="rId53"/>
    <p:sldId id="34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3300"/>
    <a:srgbClr val="663300"/>
    <a:srgbClr val="996600"/>
    <a:srgbClr val="FF5050"/>
    <a:srgbClr val="FF9933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 autoAdjust="0"/>
    <p:restoredTop sz="93292" autoAdjust="0"/>
  </p:normalViewPr>
  <p:slideViewPr>
    <p:cSldViewPr showGuides="1">
      <p:cViewPr varScale="1">
        <p:scale>
          <a:sx n="61" d="100"/>
          <a:sy n="61" d="100"/>
        </p:scale>
        <p:origin x="898" y="26"/>
      </p:cViewPr>
      <p:guideLst>
        <p:guide orient="horz" pos="2160"/>
        <p:guide pos="34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3108E5C-7B8B-4995-A58E-AB142886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32EE87-FC46-4472-B30A-996877D1B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9A1AE-7B8C-4177-BFE3-9569F882342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82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33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30472D-9262-4F76-B296-D8B1326C440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3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33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968C58-A671-45BE-A7A4-CC57906ABB7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30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42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2CB30-9666-4B2D-9A42-AEEC414F40C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32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3032A-CE3B-4647-A403-CE2431EF26A0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447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0CA24-78E0-44F2-932E-36E28FBE3B36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60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22A9E-2E76-4FCC-94D5-6543FAFD6983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8378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FAF79-D0CD-4409-B3C4-B90B44A92EB7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20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331B9-56B3-4076-9F11-B4E396D8B37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468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8C5CA4-3A65-4212-8487-120062ABACF1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284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6405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99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B1CBC-94C7-4164-ABA4-AC16C4E20CDE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10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D04E8-E2CB-46B9-A138-8D1AC7BF1AA3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336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D33F5-983B-4848-8DBA-92F18C8B7829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4714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669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8589F-3C4F-448C-9091-3733B4EC467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069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094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2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4593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760914-330B-453A-8DA7-66C86F5DF65B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482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74AB5-6A46-4B69-A606-D1EDC3395740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335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426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EF7E8C-163F-45C8-A2BC-CAFDE08A6D6F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815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6101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2883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16E168-FB2C-4065-BCBA-C1AE4D9555EE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071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BF4D60-21CE-433B-92CB-120CCA49CDA5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248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8D30B-02A4-4D06-BDAA-90FA6FFADE8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668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5ABC06-55E7-4B12-911C-33AC3AE2025D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566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0166C-05B1-4683-96C4-46A92EA0788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146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5ABC06-55E7-4B12-911C-33AC3AE2025D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883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7E94E-1675-4518-9195-FBAA6D447668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521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4BA5D-9A2E-40B3-99C6-AD046D784691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678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A7F9D4-38FF-4E38-B0FA-D0D5E7CA5AB7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259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E2CB1-227F-463A-BAD8-AF609CA837CB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3109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A05CD-96BA-40C8-A35F-8848DDCB0523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500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52AF2A-1B75-4644-AC01-152E7D52FB1C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987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380DC-C9E4-4582-823A-F172AD1445E1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566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BA485-5550-4C52-ABD1-231A1AF4722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8055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CEAA95-23B6-4B80-B7F6-25BCEC8C7780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95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3D3F0-4A62-43DE-9C6C-279B3C6F637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026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CB0CA-4943-463B-A7C2-8DF54A1F947D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940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C2228-DC73-4AE3-ABCB-A503B8E25DE1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11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6366C-9388-46EA-95E4-2A32AD5E2141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4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07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30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78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68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E11A-178D-45FE-9D05-95B360979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8590-1091-49BC-8E98-9CDB1A6AF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69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98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ED8-A68D-4267-BF87-22302E40C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135A-7E61-4F09-A612-76DD9FA7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5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F775A-F82F-41FF-9A6B-BA026FAAE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FEBF-3703-4271-B01B-E368FDA44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7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7399-5F1A-49B2-B149-6FCD3EAE3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19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19E6-4541-4755-A367-28AAD66B7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6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3CFFF-F75D-46CE-8931-E31A8B8BA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BAAC-ECF7-4F30-AE22-1A39F9FA8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4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2D1F-9002-4D83-9042-9F0AC9646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7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D94E-30A8-42EA-88A2-B32A512A9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92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11046-CE6A-497B-A6A0-EB1CADA2F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7229-A586-4CC1-97E4-F82C5C786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86F-77F7-49A3-8647-58C00722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2240-26AC-40DE-AE9B-924E2740C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1F63-3140-4869-8226-73D61E738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14CB-7EC3-4FCB-B276-888E492AA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7468-0A74-4C14-9B7F-2BCB9EE3C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9214-A34F-4619-B805-C822950A5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D73284-E295-4681-89B5-C7FB3D1D5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68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0584F-9E95-4F4F-84A7-DBA61A288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jpeg"/><Relationship Id="rId10" Type="http://schemas.openxmlformats.org/officeDocument/2006/relationships/image" Target="../media/image17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38.jpeg"/><Relationship Id="rId10" Type="http://schemas.openxmlformats.org/officeDocument/2006/relationships/image" Target="../media/image17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21521" name="Rectangle 7"/>
          <p:cNvSpPr>
            <a:spLocks noChangeArrowheads="1"/>
          </p:cNvSpPr>
          <p:nvPr/>
        </p:nvSpPr>
        <p:spPr bwMode="auto">
          <a:xfrm>
            <a:off x="1276350" y="4571454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22" name="Rectangle 8"/>
          <p:cNvSpPr>
            <a:spLocks noChangeArrowheads="1"/>
          </p:cNvSpPr>
          <p:nvPr/>
        </p:nvSpPr>
        <p:spPr bwMode="auto">
          <a:xfrm>
            <a:off x="622300" y="4641304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21523" name="Rectangle 9"/>
          <p:cNvSpPr>
            <a:spLocks noChangeArrowheads="1"/>
          </p:cNvSpPr>
          <p:nvPr/>
        </p:nvSpPr>
        <p:spPr bwMode="auto">
          <a:xfrm>
            <a:off x="596900" y="5047704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21524" name="Rectangle 10"/>
          <p:cNvSpPr>
            <a:spLocks noChangeArrowheads="1"/>
          </p:cNvSpPr>
          <p:nvPr/>
        </p:nvSpPr>
        <p:spPr bwMode="auto">
          <a:xfrm>
            <a:off x="596900" y="5479504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21525" name="Line 11"/>
          <p:cNvSpPr>
            <a:spLocks noChangeShapeType="1"/>
          </p:cNvSpPr>
          <p:nvPr/>
        </p:nvSpPr>
        <p:spPr bwMode="auto">
          <a:xfrm>
            <a:off x="876300" y="4742904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26" name="Line 12"/>
          <p:cNvSpPr>
            <a:spLocks noChangeShapeType="1"/>
          </p:cNvSpPr>
          <p:nvPr/>
        </p:nvSpPr>
        <p:spPr bwMode="auto">
          <a:xfrm>
            <a:off x="850900" y="5136604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27" name="Line 13"/>
          <p:cNvSpPr>
            <a:spLocks noChangeShapeType="1"/>
          </p:cNvSpPr>
          <p:nvPr/>
        </p:nvSpPr>
        <p:spPr bwMode="auto">
          <a:xfrm>
            <a:off x="850900" y="5581104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28" name="Rectangle 14"/>
          <p:cNvSpPr>
            <a:spLocks noChangeArrowheads="1"/>
          </p:cNvSpPr>
          <p:nvPr/>
        </p:nvSpPr>
        <p:spPr bwMode="auto">
          <a:xfrm>
            <a:off x="1631950" y="4895304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R-S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21529" name="Line 15"/>
          <p:cNvSpPr>
            <a:spLocks noChangeShapeType="1"/>
          </p:cNvSpPr>
          <p:nvPr/>
        </p:nvSpPr>
        <p:spPr bwMode="auto">
          <a:xfrm>
            <a:off x="2717800" y="5123904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30" name="Rectangle 16"/>
          <p:cNvSpPr>
            <a:spLocks noChangeArrowheads="1"/>
          </p:cNvSpPr>
          <p:nvPr/>
        </p:nvSpPr>
        <p:spPr bwMode="auto">
          <a:xfrm>
            <a:off x="3187700" y="5022304"/>
            <a:ext cx="4381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Q+</a:t>
            </a:r>
          </a:p>
        </p:txBody>
      </p:sp>
      <p:sp>
        <p:nvSpPr>
          <p:cNvPr id="21531" name="Line 17"/>
          <p:cNvSpPr>
            <a:spLocks noChangeShapeType="1"/>
          </p:cNvSpPr>
          <p:nvPr/>
        </p:nvSpPr>
        <p:spPr bwMode="auto">
          <a:xfrm>
            <a:off x="3365500" y="5289004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32" name="Line 18"/>
          <p:cNvSpPr>
            <a:spLocks noChangeShapeType="1"/>
          </p:cNvSpPr>
          <p:nvPr/>
        </p:nvSpPr>
        <p:spPr bwMode="auto">
          <a:xfrm flipH="1">
            <a:off x="736600" y="6038304"/>
            <a:ext cx="2628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1533" name="Line 19"/>
          <p:cNvSpPr>
            <a:spLocks noChangeShapeType="1"/>
          </p:cNvSpPr>
          <p:nvPr/>
        </p:nvSpPr>
        <p:spPr bwMode="auto">
          <a:xfrm flipV="1">
            <a:off x="736600" y="573350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408C-45C7-475B-AEFF-0DFC552DC3D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R=S=1 ??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8638"/>
            <a:ext cx="7772400" cy="30972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Illegal output, because</a:t>
            </a:r>
          </a:p>
          <a:p>
            <a:pPr marL="742950" lvl="1" indent="-285750" eaLnBrk="1" hangingPunct="1"/>
            <a:r>
              <a:rPr lang="en-US" altLang="en-US" sz="2800" smtClean="0"/>
              <a:t>When S=R=1, both outputs go to zero.</a:t>
            </a:r>
          </a:p>
          <a:p>
            <a:pPr marL="742950" lvl="1" indent="-285750" eaLnBrk="1" hangingPunct="1"/>
            <a:r>
              <a:rPr lang="en-US" altLang="en-US" sz="2800" smtClean="0"/>
              <a:t> If both inputs now go to 0, the state of the SR latch depends on delays.</a:t>
            </a:r>
          </a:p>
          <a:p>
            <a:pPr marL="742950" lvl="1" indent="-285750" eaLnBrk="1" hangingPunct="1"/>
            <a:r>
              <a:rPr lang="en-US" altLang="en-US" sz="2800" smtClean="0"/>
              <a:t>Hence, “undefined” state. </a:t>
            </a:r>
          </a:p>
          <a:p>
            <a:pPr marL="1143000" lvl="2" indent="-228600" eaLnBrk="1" hangingPunct="1"/>
            <a:r>
              <a:rPr lang="en-US" altLang="en-US" sz="2400" smtClean="0"/>
              <a:t>MUST be avoided.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95124" name="Rectangle 52"/>
          <p:cNvSpPr>
            <a:spLocks noChangeArrowheads="1"/>
          </p:cNvSpPr>
          <p:nvPr/>
        </p:nvSpPr>
        <p:spPr bwMode="auto">
          <a:xfrm>
            <a:off x="2627313" y="4857750"/>
            <a:ext cx="720725" cy="80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5" name="Rectangle 53"/>
          <p:cNvSpPr>
            <a:spLocks noChangeArrowheads="1"/>
          </p:cNvSpPr>
          <p:nvPr/>
        </p:nvSpPr>
        <p:spPr bwMode="auto">
          <a:xfrm>
            <a:off x="3348038" y="4714875"/>
            <a:ext cx="720725" cy="1665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6" name="Rectangle 54"/>
          <p:cNvSpPr>
            <a:spLocks noChangeArrowheads="1"/>
          </p:cNvSpPr>
          <p:nvPr/>
        </p:nvSpPr>
        <p:spPr bwMode="auto">
          <a:xfrm>
            <a:off x="4067175" y="4714875"/>
            <a:ext cx="649288" cy="173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7" name="Rectangle 55"/>
          <p:cNvSpPr>
            <a:spLocks noChangeArrowheads="1"/>
          </p:cNvSpPr>
          <p:nvPr/>
        </p:nvSpPr>
        <p:spPr bwMode="auto">
          <a:xfrm>
            <a:off x="4716463" y="4786313"/>
            <a:ext cx="1800225" cy="1593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8" name="Rectangle 56"/>
          <p:cNvSpPr>
            <a:spLocks noChangeArrowheads="1"/>
          </p:cNvSpPr>
          <p:nvPr/>
        </p:nvSpPr>
        <p:spPr bwMode="auto">
          <a:xfrm>
            <a:off x="6516688" y="4786313"/>
            <a:ext cx="1295400" cy="145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9" name="Rectangle 57"/>
          <p:cNvSpPr>
            <a:spLocks noChangeArrowheads="1"/>
          </p:cNvSpPr>
          <p:nvPr/>
        </p:nvSpPr>
        <p:spPr bwMode="auto">
          <a:xfrm>
            <a:off x="7812088" y="4786313"/>
            <a:ext cx="936625" cy="874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9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79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9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9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79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79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124" grpId="0" animBg="1"/>
      <p:bldP spid="1795125" grpId="0" animBg="1"/>
      <p:bldP spid="1795126" grpId="0" animBg="1"/>
      <p:bldP spid="1795127" grpId="0" animBg="1"/>
      <p:bldP spid="1795128" grpId="0" animBg="1"/>
      <p:bldP spid="1795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5734C-6F39-409A-84A1-D8BE6F7719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 of SR Latch</a:t>
            </a:r>
          </a:p>
        </p:txBody>
      </p:sp>
      <p:pic>
        <p:nvPicPr>
          <p:cNvPr id="27652" name="Picture 3" descr="roth+f11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25538"/>
            <a:ext cx="44767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989388" cy="2740025"/>
            <a:chOff x="1591" y="1182"/>
            <a:chExt cx="2513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460" cy="144"/>
              <a:chOff x="3805" y="1217"/>
              <a:chExt cx="460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4184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801303" name="Picture 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4508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0766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A19E-F86A-4481-9301-7262668B148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9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7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8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9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0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1800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1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2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3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4" name="Text Box 44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4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1276350" y="454025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468313" y="4610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42913" y="5305425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31798" name="Line 55"/>
          <p:cNvSpPr>
            <a:spLocks noChangeShapeType="1"/>
          </p:cNvSpPr>
          <p:nvPr/>
        </p:nvSpPr>
        <p:spPr bwMode="auto">
          <a:xfrm>
            <a:off x="722313" y="47117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9" name="Line 56"/>
          <p:cNvSpPr>
            <a:spLocks noChangeShapeType="1"/>
          </p:cNvSpPr>
          <p:nvPr/>
        </p:nvSpPr>
        <p:spPr bwMode="auto">
          <a:xfrm>
            <a:off x="696913" y="5394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0" name="Rectangle 58"/>
          <p:cNvSpPr>
            <a:spLocks noChangeArrowheads="1"/>
          </p:cNvSpPr>
          <p:nvPr/>
        </p:nvSpPr>
        <p:spPr bwMode="auto">
          <a:xfrm>
            <a:off x="1631950" y="486410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R-S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2717800" y="4826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2" name="Rectangle 60"/>
          <p:cNvSpPr>
            <a:spLocks noChangeArrowheads="1"/>
          </p:cNvSpPr>
          <p:nvPr/>
        </p:nvSpPr>
        <p:spPr bwMode="auto">
          <a:xfrm>
            <a:off x="3187700" y="47244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31803" name="Line 66"/>
          <p:cNvSpPr>
            <a:spLocks noChangeShapeType="1"/>
          </p:cNvSpPr>
          <p:nvPr/>
        </p:nvSpPr>
        <p:spPr bwMode="auto">
          <a:xfrm>
            <a:off x="2700338" y="54070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4" name="Rectangle 67"/>
          <p:cNvSpPr>
            <a:spLocks noChangeArrowheads="1"/>
          </p:cNvSpPr>
          <p:nvPr/>
        </p:nvSpPr>
        <p:spPr bwMode="auto">
          <a:xfrm>
            <a:off x="3170238" y="530542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  <p:sp>
        <p:nvSpPr>
          <p:cNvPr id="31805" name="Oval 68"/>
          <p:cNvSpPr>
            <a:spLocks noChangeArrowheads="1"/>
          </p:cNvSpPr>
          <p:nvPr/>
        </p:nvSpPr>
        <p:spPr bwMode="auto">
          <a:xfrm>
            <a:off x="1116013" y="5302250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806" name="Oval 69"/>
          <p:cNvSpPr>
            <a:spLocks noChangeArrowheads="1"/>
          </p:cNvSpPr>
          <p:nvPr/>
        </p:nvSpPr>
        <p:spPr bwMode="auto">
          <a:xfrm>
            <a:off x="1116013" y="4652963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0" grpId="0" build="p" autoUpdateAnimBg="0"/>
      <p:bldP spid="1781801" grpId="0" build="p" autoUpdateAnimBg="0"/>
      <p:bldP spid="1781802" grpId="0" build="p" autoUpdateAnimBg="0"/>
      <p:bldP spid="1781803" grpId="0" build="p" autoUpdateAnimBg="0"/>
      <p:bldP spid="178180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34AA6-60A2-4546-9261-DC0D775EF0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7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5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7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8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3848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49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0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1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3852" name="Text Box 44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48" grpId="0" build="p" autoUpdateAnimBg="0"/>
      <p:bldP spid="1783849" grpId="0" build="p" autoUpdateAnimBg="0"/>
      <p:bldP spid="1783850" grpId="0" build="p" autoUpdateAnimBg="0"/>
      <p:bldP spid="1783851" grpId="0" build="p" autoUpdateAnimBg="0"/>
      <p:bldP spid="178385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3C29C-B4FD-4E69-A348-1D75812BC78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3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1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3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4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7944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5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6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7947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33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7935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6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7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87953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7939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7940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7941" name="Text Box 52"/>
          <p:cNvSpPr txBox="1">
            <a:spLocks noChangeArrowheads="1"/>
          </p:cNvSpPr>
          <p:nvPr/>
        </p:nvSpPr>
        <p:spPr bwMode="auto">
          <a:xfrm>
            <a:off x="6705600" y="33528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44" grpId="0" build="p" autoUpdateAnimBg="0"/>
      <p:bldP spid="1787945" grpId="0" build="p" autoUpdateAnimBg="0"/>
      <p:bldP spid="1787946" grpId="0" build="p" autoUpdateAnimBg="0"/>
      <p:bldP spid="1787947" grpId="0" build="p" autoUpdateAnimBg="0"/>
      <p:bldP spid="178795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6E442-A014-4460-8026-871CA9DE5A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5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3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3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4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5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6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5879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0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5897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8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9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885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5887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8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9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90" name="Text Box 49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5891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1785907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96" grpId="0" build="p" autoUpdateAnimBg="0"/>
      <p:bldP spid="1785897" grpId="0" build="p" autoUpdateAnimBg="0"/>
      <p:bldP spid="1785898" grpId="0" build="p" autoUpdateAnimBg="0"/>
      <p:bldP spid="1785899" grpId="0" build="p" autoUpdateAnimBg="0"/>
      <p:bldP spid="17859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BCF9-36A6-421B-8274-CEFC523C625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1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9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0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8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9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0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1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2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9974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9975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76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9992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3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4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9995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981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9988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9989" name="Text Box 52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1790005" name="Text Box 53"/>
          <p:cNvSpPr txBox="1">
            <a:spLocks noChangeArrowheads="1"/>
          </p:cNvSpPr>
          <p:nvPr/>
        </p:nvSpPr>
        <p:spPr bwMode="auto">
          <a:xfrm>
            <a:off x="6705600" y="2193925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 Disallowed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92" grpId="0" build="p" autoUpdateAnimBg="0"/>
      <p:bldP spid="1789993" grpId="0" build="p" autoUpdateAnimBg="0"/>
      <p:bldP spid="1789994" grpId="0" build="p" autoUpdateAnimBg="0"/>
      <p:bldP spid="1789995" grpId="0" build="p" autoUpdateAnimBg="0"/>
      <p:bldP spid="179000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2CE03-C3B8-46F8-B372-546A8AA2AD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ياداوري</a:t>
            </a:r>
            <a:endParaRPr lang="en-US" altLang="en-US" sz="3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en-US" sz="2800" smtClean="0"/>
              <a:t>آموزش تکنيک هاي </a:t>
            </a:r>
            <a:r>
              <a:rPr lang="fa-IR" altLang="en-US" sz="2800" u="sng" smtClean="0">
                <a:solidFill>
                  <a:srgbClr val="FF0000"/>
                </a:solidFill>
              </a:rPr>
              <a:t>طراحي</a:t>
            </a:r>
            <a:r>
              <a:rPr lang="fa-IR" altLang="en-US" sz="2800" smtClean="0"/>
              <a:t> و </a:t>
            </a:r>
            <a:r>
              <a:rPr lang="fa-IR" altLang="en-US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en-US" sz="2800" smtClean="0"/>
              <a:t> </a:t>
            </a:r>
            <a:r>
              <a:rPr lang="fa-IR" altLang="en-US" sz="2800" u="sng" smtClean="0">
                <a:solidFill>
                  <a:srgbClr val="009900"/>
                </a:solidFill>
              </a:rPr>
              <a:t>سيستم</a:t>
            </a:r>
            <a:r>
              <a:rPr lang="fa-IR" altLang="en-US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800" smtClean="0"/>
          </a:p>
          <a:p>
            <a:pPr algn="r" rtl="1" eaLnBrk="1" hangingPunct="1">
              <a:lnSpc>
                <a:spcPct val="80000"/>
              </a:lnSpc>
            </a:pPr>
            <a:r>
              <a:rPr lang="fa-IR" altLang="en-US" sz="3600" smtClean="0">
                <a:solidFill>
                  <a:srgbClr val="009900"/>
                </a:solidFill>
              </a:rPr>
              <a:t>سيستم:</a:t>
            </a:r>
            <a:r>
              <a:rPr lang="fa-IR" altLang="en-US" sz="3600" smtClean="0"/>
              <a:t>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en-US" sz="2800" smtClean="0"/>
              <a:t>داراي ورودي ها، خروجي ها و رفتار مشخصي است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/>
              <a:t>اين رفتار توسط فانکشن هايي تعيين مي شود که ورودي ها را به خروجي ها تبديل (نگاشت) مي کند.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گوشي تلفن: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کليدها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صفحة نمايش و سيگنال هاي ارسالي به مرکز تلفن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شماره گيري و ايجاد ارتباط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خودرو: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پدال ها، سوييچ، فرمان،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فرمان پيچش و چرخش  چرخ ها، فرمان ترمز،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....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تلويزيون:</a:t>
            </a:r>
          </a:p>
          <a:p>
            <a:pPr lvl="3" algn="r" rtl="1" eaLnBrk="1" hangingPunct="1">
              <a:lnSpc>
                <a:spcPct val="8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C8E0E-C128-4DD5-A5B5-AEB52CF67BF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with Control (Enable)</a:t>
            </a: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1" name="Line 10"/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4" name="Arc 13"/>
          <p:cNvSpPr>
            <a:spLocks/>
          </p:cNvSpPr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96" name="Line 15"/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9" name="Line 18"/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0" name="Line 19"/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1" name="Arc 20"/>
          <p:cNvSpPr>
            <a:spLocks/>
          </p:cNvSpPr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2" name="Oval 21"/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4" name="Line 23"/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5" name="Line 24"/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6" name="Line 25"/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7" name="Line 26"/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8" name="Line 27"/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9" name="Line 28"/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0" name="Line 29"/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1" name="Rectangle 30"/>
          <p:cNvSpPr>
            <a:spLocks noChangeArrowheads="1"/>
          </p:cNvSpPr>
          <p:nvPr/>
        </p:nvSpPr>
        <p:spPr bwMode="auto">
          <a:xfrm>
            <a:off x="4535488" y="1295400"/>
            <a:ext cx="222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2" name="Rectangle 31"/>
          <p:cNvSpPr>
            <a:spLocks noChangeArrowheads="1"/>
          </p:cNvSpPr>
          <p:nvPr/>
        </p:nvSpPr>
        <p:spPr bwMode="auto">
          <a:xfrm>
            <a:off x="4535488" y="3124200"/>
            <a:ext cx="206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3" name="Rectangle 32"/>
          <p:cNvSpPr>
            <a:spLocks noChangeArrowheads="1"/>
          </p:cNvSpPr>
          <p:nvPr/>
        </p:nvSpPr>
        <p:spPr bwMode="auto">
          <a:xfrm>
            <a:off x="6513513" y="1644650"/>
            <a:ext cx="298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4" name="Rectangle 33"/>
          <p:cNvSpPr>
            <a:spLocks noChangeArrowheads="1"/>
          </p:cNvSpPr>
          <p:nvPr/>
        </p:nvSpPr>
        <p:spPr bwMode="auto">
          <a:xfrm>
            <a:off x="6513513" y="2736850"/>
            <a:ext cx="2682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5" name="Oval 34"/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16" name="Oval 35"/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52675" y="1295400"/>
            <a:ext cx="2143125" cy="2125663"/>
            <a:chOff x="1482" y="816"/>
            <a:chExt cx="1350" cy="1339"/>
          </a:xfrm>
        </p:grpSpPr>
        <p:sp>
          <p:nvSpPr>
            <p:cNvPr id="42027" name="Line 37"/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8" name="Line 38"/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9" name="Line 39"/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0" name="Line 40"/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1" name="Line 41"/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2" name="Line 42"/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3" name="Arc 43"/>
            <p:cNvSpPr>
              <a:spLocks/>
            </p:cNvSpPr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4" name="Oval 44"/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35" name="Line 45"/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6" name="Line 46"/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8" name="Line 48"/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9" name="Line 49"/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0" name="Line 50"/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1" name="Arc 51"/>
            <p:cNvSpPr>
              <a:spLocks/>
            </p:cNvSpPr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2" name="Oval 52"/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43" name="Line 53"/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4" name="Line 54"/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5" name="Line 55"/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6" name="Line 56"/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7" name="Rectangle 57"/>
            <p:cNvSpPr>
              <a:spLocks noChangeArrowheads="1"/>
            </p:cNvSpPr>
            <p:nvPr/>
          </p:nvSpPr>
          <p:spPr bwMode="auto">
            <a:xfrm>
              <a:off x="1651" y="816"/>
              <a:ext cx="15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8" name="Rectangle 58"/>
            <p:cNvSpPr>
              <a:spLocks noChangeArrowheads="1"/>
            </p:cNvSpPr>
            <p:nvPr/>
          </p:nvSpPr>
          <p:spPr bwMode="auto">
            <a:xfrm>
              <a:off x="1638" y="1932"/>
              <a:ext cx="1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59"/>
            <p:cNvSpPr>
              <a:spLocks noChangeArrowheads="1"/>
            </p:cNvSpPr>
            <p:nvPr/>
          </p:nvSpPr>
          <p:spPr bwMode="auto">
            <a:xfrm>
              <a:off x="1482" y="1387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60"/>
            <p:cNvSpPr>
              <a:spLocks noChangeShapeType="1"/>
            </p:cNvSpPr>
            <p:nvPr/>
          </p:nvSpPr>
          <p:spPr bwMode="auto">
            <a:xfrm>
              <a:off x="2106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1" name="Line 61"/>
            <p:cNvSpPr>
              <a:spLocks noChangeShapeType="1"/>
            </p:cNvSpPr>
            <p:nvPr/>
          </p:nvSpPr>
          <p:spPr bwMode="auto">
            <a:xfrm flipV="1">
              <a:off x="225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2" name="Line 62"/>
            <p:cNvSpPr>
              <a:spLocks noChangeShapeType="1"/>
            </p:cNvSpPr>
            <p:nvPr/>
          </p:nvSpPr>
          <p:spPr bwMode="auto">
            <a:xfrm>
              <a:off x="2250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3" name="Line 63"/>
            <p:cNvSpPr>
              <a:spLocks noChangeShapeType="1"/>
            </p:cNvSpPr>
            <p:nvPr/>
          </p:nvSpPr>
          <p:spPr bwMode="auto">
            <a:xfrm>
              <a:off x="244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4" name="Line 64"/>
            <p:cNvSpPr>
              <a:spLocks noChangeShapeType="1"/>
            </p:cNvSpPr>
            <p:nvPr/>
          </p:nvSpPr>
          <p:spPr bwMode="auto">
            <a:xfrm>
              <a:off x="2442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2018" name="Line 65"/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766888" y="3779838"/>
            <a:ext cx="4090987" cy="2392362"/>
            <a:chOff x="3408" y="2166"/>
            <a:chExt cx="2577" cy="1507"/>
          </a:xfrm>
        </p:grpSpPr>
        <p:sp>
          <p:nvSpPr>
            <p:cNvPr id="42023" name="Text Box 67"/>
            <p:cNvSpPr txBox="1">
              <a:spLocks noChangeArrowheads="1"/>
            </p:cNvSpPr>
            <p:nvPr/>
          </p:nvSpPr>
          <p:spPr bwMode="auto">
            <a:xfrm>
              <a:off x="3456" y="2166"/>
              <a:ext cx="2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   R 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  S’   R’    Q   Q’</a:t>
              </a:r>
            </a:p>
          </p:txBody>
        </p:sp>
        <p:sp>
          <p:nvSpPr>
            <p:cNvPr id="42024" name="Line 68"/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5" name="Line 69"/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6" name="Line 70"/>
            <p:cNvSpPr>
              <a:spLocks noChangeShapeType="1"/>
            </p:cNvSpPr>
            <p:nvPr/>
          </p:nvSpPr>
          <p:spPr bwMode="auto">
            <a:xfrm>
              <a:off x="4551" y="218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809479" name="Text Box 71"/>
          <p:cNvSpPr txBox="1">
            <a:spLocks noChangeArrowheads="1"/>
          </p:cNvSpPr>
          <p:nvPr/>
        </p:nvSpPr>
        <p:spPr bwMode="auto">
          <a:xfrm>
            <a:off x="1828800" y="4271963"/>
            <a:ext cx="5807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0    1       1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1    1       1    0      0   1  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0    1       0    1      1   0  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1     1       0   0      1    1 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  0       1   1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</a:t>
            </a:r>
          </a:p>
        </p:txBody>
      </p:sp>
      <p:sp>
        <p:nvSpPr>
          <p:cNvPr id="42021" name="Line 72"/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22" name="Line 73"/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/>
              <a:t>Set a flag in response to some condition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/>
              <a:t>Reset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Can eliminate the undesirable indeterminate state in the RS latch: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 smtClean="0"/>
              <a:t>ensure that inputs S and R are never 1 simultaneously.</a:t>
            </a:r>
            <a:endParaRPr lang="en-US" altLang="en-US" sz="1800" i="1" dirty="0" smtClean="0"/>
          </a:p>
        </p:txBody>
      </p:sp>
      <p:pic>
        <p:nvPicPr>
          <p:cNvPr id="18124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746625"/>
            <a:ext cx="4835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16667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12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1420813"/>
            <a:ext cx="1365250" cy="2286000"/>
            <a:chOff x="493" y="1056"/>
            <a:chExt cx="860" cy="1440"/>
          </a:xfrm>
        </p:grpSpPr>
        <p:sp>
          <p:nvSpPr>
            <p:cNvPr id="46158" name="Line 9"/>
            <p:cNvSpPr>
              <a:spLocks noChangeShapeType="1"/>
            </p:cNvSpPr>
            <p:nvPr/>
          </p:nvSpPr>
          <p:spPr bwMode="auto">
            <a:xfrm flipV="1">
              <a:off x="1008" y="2312"/>
              <a:ext cx="289" cy="18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6159" name="Oval 10"/>
            <p:cNvSpPr>
              <a:spLocks noChangeArrowheads="1"/>
            </p:cNvSpPr>
            <p:nvPr/>
          </p:nvSpPr>
          <p:spPr bwMode="auto">
            <a:xfrm>
              <a:off x="1300" y="2273"/>
              <a:ext cx="53" cy="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60" name="Group 11"/>
            <p:cNvGrpSpPr>
              <a:grpSpLocks/>
            </p:cNvGrpSpPr>
            <p:nvPr/>
          </p:nvGrpSpPr>
          <p:grpSpPr bwMode="auto">
            <a:xfrm>
              <a:off x="493" y="1056"/>
              <a:ext cx="803" cy="1440"/>
              <a:chOff x="1016" y="1056"/>
              <a:chExt cx="803" cy="1440"/>
            </a:xfrm>
          </p:grpSpPr>
          <p:sp>
            <p:nvSpPr>
              <p:cNvPr id="46161" name="Line 12"/>
              <p:cNvSpPr>
                <a:spLocks noChangeShapeType="1"/>
              </p:cNvSpPr>
              <p:nvPr/>
            </p:nvSpPr>
            <p:spPr bwMode="auto">
              <a:xfrm flipH="1">
                <a:off x="1147" y="1161"/>
                <a:ext cx="672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2" name="Line 13"/>
              <p:cNvSpPr>
                <a:spLocks noChangeShapeType="1"/>
              </p:cNvSpPr>
              <p:nvPr/>
            </p:nvSpPr>
            <p:spPr bwMode="auto">
              <a:xfrm flipH="1" flipV="1">
                <a:off x="1527" y="2129"/>
                <a:ext cx="289" cy="18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3" name="Line 14"/>
              <p:cNvSpPr>
                <a:spLocks noChangeShapeType="1"/>
              </p:cNvSpPr>
              <p:nvPr/>
            </p:nvSpPr>
            <p:spPr bwMode="auto">
              <a:xfrm>
                <a:off x="1530" y="2129"/>
                <a:ext cx="1" cy="367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4" name="Line 15"/>
              <p:cNvSpPr>
                <a:spLocks noChangeShapeType="1"/>
              </p:cNvSpPr>
              <p:nvPr/>
            </p:nvSpPr>
            <p:spPr bwMode="auto">
              <a:xfrm flipV="1">
                <a:off x="1339" y="1161"/>
                <a:ext cx="1" cy="114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5" name="Rectangle 16"/>
              <p:cNvSpPr>
                <a:spLocks noChangeArrowheads="1"/>
              </p:cNvSpPr>
              <p:nvPr/>
            </p:nvSpPr>
            <p:spPr bwMode="auto">
              <a:xfrm>
                <a:off x="1016" y="1056"/>
                <a:ext cx="1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2000" b="0">
                    <a:solidFill>
                      <a:schemeClr val="tx1"/>
                    </a:solidFill>
                    <a:latin typeface="Helv" charset="0"/>
                    <a:cs typeface="Arial" panose="020B0604020202020204" pitchFamily="34" charset="0"/>
                  </a:rPr>
                  <a:t> </a:t>
                </a:r>
                <a:endPara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6" name="Oval 17"/>
              <p:cNvSpPr>
                <a:spLocks noChangeArrowheads="1"/>
              </p:cNvSpPr>
              <p:nvPr/>
            </p:nvSpPr>
            <p:spPr bwMode="auto">
              <a:xfrm>
                <a:off x="1304" y="1141"/>
                <a:ext cx="53" cy="53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7" name="Line 18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271963"/>
            <a:ext cx="2420938" cy="1790700"/>
            <a:chOff x="624" y="2691"/>
            <a:chExt cx="1525" cy="1128"/>
          </a:xfrm>
        </p:grpSpPr>
        <p:sp>
          <p:nvSpPr>
            <p:cNvPr id="46154" name="Text Box 24"/>
            <p:cNvSpPr txBox="1">
              <a:spLocks noChangeArrowheads="1"/>
            </p:cNvSpPr>
            <p:nvPr/>
          </p:nvSpPr>
          <p:spPr bwMode="auto">
            <a:xfrm>
              <a:off x="699" y="2957"/>
              <a:ext cx="1450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0   1      0   1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1    1      1   0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   0    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’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155" name="Line 25"/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6" name="Line 26"/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7" name="Rectangle 27"/>
            <p:cNvSpPr>
              <a:spLocks noChangeArrowheads="1"/>
            </p:cNvSpPr>
            <p:nvPr/>
          </p:nvSpPr>
          <p:spPr bwMode="auto">
            <a:xfrm>
              <a:off x="624" y="2691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D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     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Q   Q’</a:t>
              </a:r>
            </a:p>
          </p:txBody>
        </p:sp>
      </p:grp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96CE5-7E06-407C-87DD-9B986BB7D3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 Timing Diagram</a:t>
            </a:r>
          </a:p>
        </p:txBody>
      </p:sp>
      <p:pic>
        <p:nvPicPr>
          <p:cNvPr id="48132" name="Picture 4" descr="roth+f11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386" y="3394075"/>
            <a:ext cx="7772400" cy="1797050"/>
          </a:xfrm>
          <a:solidFill>
            <a:schemeClr val="bg1"/>
          </a:solidFill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611560" y="3194050"/>
            <a:ext cx="3851275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178175" y="1141413"/>
            <a:ext cx="2906713" cy="1279525"/>
            <a:chOff x="2002" y="719"/>
            <a:chExt cx="1831" cy="806"/>
          </a:xfrm>
        </p:grpSpPr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2" name="Rectangle 1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6" name="Rectangle 1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48135" name="Rectangle 17"/>
          <p:cNvSpPr>
            <a:spLocks noChangeArrowheads="1"/>
          </p:cNvSpPr>
          <p:nvPr/>
        </p:nvSpPr>
        <p:spPr bwMode="auto">
          <a:xfrm>
            <a:off x="4067175" y="3429000"/>
            <a:ext cx="217488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6" name="Text Box 18"/>
          <p:cNvSpPr txBox="1">
            <a:spLocks noChangeArrowheads="1"/>
          </p:cNvSpPr>
          <p:nvPr/>
        </p:nvSpPr>
        <p:spPr bwMode="auto">
          <a:xfrm>
            <a:off x="4679307" y="3429000"/>
            <a:ext cx="252733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5BDC-CE54-4941-A7E9-7B1A6C3E41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D-Latch Circuit</a:t>
            </a:r>
          </a:p>
        </p:txBody>
      </p:sp>
      <p:graphicFrame>
        <p:nvGraphicFramePr>
          <p:cNvPr id="1836057" name="Group 25"/>
          <p:cNvGraphicFramePr>
            <a:graphicFrameLocks noGrp="1"/>
          </p:cNvGraphicFramePr>
          <p:nvPr/>
        </p:nvGraphicFramePr>
        <p:xfrm>
          <a:off x="468313" y="2895600"/>
          <a:ext cx="1905000" cy="2974975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/>
                  </a:extLst>
                </a:gridCol>
                <a:gridCol w="454025">
                  <a:extLst>
                    <a:ext uri="{9D8B030D-6E8A-4147-A177-3AD203B41FA5}"/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 C        D       Q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Q+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67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1      1      1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51211" name="Picture 20" descr="roth+f11-12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97200"/>
            <a:ext cx="2971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2" name="Group 26"/>
          <p:cNvGrpSpPr>
            <a:grpSpLocks/>
          </p:cNvGrpSpPr>
          <p:nvPr/>
        </p:nvGrpSpPr>
        <p:grpSpPr bwMode="auto">
          <a:xfrm>
            <a:off x="3394075" y="1141413"/>
            <a:ext cx="2906713" cy="1279525"/>
            <a:chOff x="2002" y="719"/>
            <a:chExt cx="1831" cy="806"/>
          </a:xfrm>
        </p:grpSpPr>
        <p:sp>
          <p:nvSpPr>
            <p:cNvPr id="51217" name="Rectangle 2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18" name="Rectangle 2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1219" name="Rectangle 2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1220" name="Line 3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1" name="Line 3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2" name="Rectangle 3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51223" name="Line 3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4" name="Rectangle 3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51225" name="Line 3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6" name="Rectangle 3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51213" name="Rectangle 37"/>
          <p:cNvSpPr>
            <a:spLocks noChangeArrowheads="1"/>
          </p:cNvSpPr>
          <p:nvPr/>
        </p:nvSpPr>
        <p:spPr bwMode="auto">
          <a:xfrm>
            <a:off x="5651500" y="4797425"/>
            <a:ext cx="1800225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4" name="Rectangle 38"/>
          <p:cNvSpPr>
            <a:spLocks noChangeArrowheads="1"/>
          </p:cNvSpPr>
          <p:nvPr/>
        </p:nvSpPr>
        <p:spPr bwMode="auto">
          <a:xfrm>
            <a:off x="4932363" y="2997200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5" name="Text Box 39"/>
          <p:cNvSpPr txBox="1">
            <a:spLocks noChangeArrowheads="1"/>
          </p:cNvSpPr>
          <p:nvPr/>
        </p:nvSpPr>
        <p:spPr bwMode="auto">
          <a:xfrm>
            <a:off x="4860925" y="2963863"/>
            <a:ext cx="935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 D</a:t>
            </a:r>
          </a:p>
        </p:txBody>
      </p:sp>
      <p:sp>
        <p:nvSpPr>
          <p:cNvPr id="51216" name="Text Box 40"/>
          <p:cNvSpPr txBox="1">
            <a:spLocks noChangeArrowheads="1"/>
          </p:cNvSpPr>
          <p:nvPr/>
        </p:nvSpPr>
        <p:spPr bwMode="auto">
          <a:xfrm>
            <a:off x="4859338" y="5300663"/>
            <a:ext cx="28082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Q+ = C’.Q + C.D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EB9ED-9A64-4167-8562-2922D656214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060450" y="1528763"/>
          <a:ext cx="67119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Bitmap Image" r:id="rId4" imgW="8085714" imgH="4105848" progId="Paint.Picture">
                  <p:embed/>
                </p:oleObj>
              </mc:Choice>
              <mc:Fallback>
                <p:oleObj name="Bitmap Image" r:id="rId4" imgW="8085714" imgH="4105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528763"/>
                        <a:ext cx="67119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Rot="1"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E44EE4"/>
                </a:solidFill>
                <a:cs typeface="Titr" pitchFamily="2" charset="-78"/>
              </a:rPr>
              <a:t>D Latch with Transmission Gates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7924800" cy="1028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C=1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 TG1 closes and TG2 opens  Q’=D’ and Q=D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 C=0  TG1 opens and TG2 closes  Hold Q and Q’</a:t>
            </a:r>
            <a:endParaRPr lang="en-US" sz="2400" b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5270500" y="33670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687763" y="2452688"/>
            <a:ext cx="274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5232400" y="5500688"/>
            <a:ext cx="2768600" cy="665162"/>
            <a:chOff x="3296" y="3465"/>
            <a:chExt cx="1744" cy="419"/>
          </a:xfrm>
        </p:grpSpPr>
        <p:sp>
          <p:nvSpPr>
            <p:cNvPr id="55368" name="Rectangle 41"/>
            <p:cNvSpPr>
              <a:spLocks noChangeArrowheads="1"/>
            </p:cNvSpPr>
            <p:nvPr/>
          </p:nvSpPr>
          <p:spPr bwMode="auto">
            <a:xfrm>
              <a:off x="3296" y="3465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55369" name="Rectangle 42"/>
            <p:cNvSpPr>
              <a:spLocks noChangeArrowheads="1"/>
            </p:cNvSpPr>
            <p:nvPr/>
          </p:nvSpPr>
          <p:spPr bwMode="auto">
            <a:xfrm>
              <a:off x="3504" y="3705"/>
              <a:ext cx="12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Q K’  +  Q’ J</a:t>
              </a:r>
            </a:p>
          </p:txBody>
        </p:sp>
      </p:grp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5364163" y="2924175"/>
            <a:ext cx="2882900" cy="2362200"/>
            <a:chOff x="3379" y="1842"/>
            <a:chExt cx="1816" cy="1488"/>
          </a:xfrm>
        </p:grpSpPr>
        <p:sp>
          <p:nvSpPr>
            <p:cNvPr id="55322" name="Rectangle 58"/>
            <p:cNvSpPr>
              <a:spLocks noChangeArrowheads="1"/>
            </p:cNvSpPr>
            <p:nvPr/>
          </p:nvSpPr>
          <p:spPr bwMode="auto">
            <a:xfrm>
              <a:off x="3411" y="1842"/>
              <a:ext cx="11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Derived K-Map:</a:t>
              </a:r>
            </a:p>
          </p:txBody>
        </p:sp>
        <p:sp>
          <p:nvSpPr>
            <p:cNvPr id="55323" name="Rectangle 68"/>
            <p:cNvSpPr>
              <a:spLocks noChangeArrowheads="1"/>
            </p:cNvSpPr>
            <p:nvPr/>
          </p:nvSpPr>
          <p:spPr bwMode="auto">
            <a:xfrm>
              <a:off x="4502" y="2499"/>
              <a:ext cx="573" cy="205"/>
            </a:xfrm>
            <a:prstGeom prst="rect">
              <a:avLst/>
            </a:prstGeom>
            <a:noFill/>
            <a:ln w="25400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4" name="Freeform 69"/>
            <p:cNvSpPr>
              <a:spLocks/>
            </p:cNvSpPr>
            <p:nvPr/>
          </p:nvSpPr>
          <p:spPr bwMode="auto">
            <a:xfrm>
              <a:off x="4860" y="2810"/>
              <a:ext cx="335" cy="238"/>
            </a:xfrm>
            <a:custGeom>
              <a:avLst/>
              <a:gdLst>
                <a:gd name="T0" fmla="*/ 335 w 335"/>
                <a:gd name="T1" fmla="*/ 238 h 238"/>
                <a:gd name="T2" fmla="*/ 0 w 335"/>
                <a:gd name="T3" fmla="*/ 238 h 238"/>
                <a:gd name="T4" fmla="*/ 0 w 335"/>
                <a:gd name="T5" fmla="*/ 0 h 238"/>
                <a:gd name="T6" fmla="*/ 335 w 335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238"/>
                <a:gd name="T14" fmla="*/ 335 w 335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238">
                  <a:moveTo>
                    <a:pt x="335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335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5" name="Freeform 70"/>
            <p:cNvSpPr>
              <a:spLocks/>
            </p:cNvSpPr>
            <p:nvPr/>
          </p:nvSpPr>
          <p:spPr bwMode="auto">
            <a:xfrm>
              <a:off x="3666" y="2810"/>
              <a:ext cx="334" cy="238"/>
            </a:xfrm>
            <a:custGeom>
              <a:avLst/>
              <a:gdLst>
                <a:gd name="T0" fmla="*/ 0 w 334"/>
                <a:gd name="T1" fmla="*/ 238 h 238"/>
                <a:gd name="T2" fmla="*/ 334 w 334"/>
                <a:gd name="T3" fmla="*/ 238 h 238"/>
                <a:gd name="T4" fmla="*/ 334 w 334"/>
                <a:gd name="T5" fmla="*/ 0 h 238"/>
                <a:gd name="T6" fmla="*/ 0 w 33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238"/>
                <a:gd name="T14" fmla="*/ 334 w 33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238">
                  <a:moveTo>
                    <a:pt x="0" y="238"/>
                  </a:moveTo>
                  <a:lnTo>
                    <a:pt x="334" y="238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6" name="Rectangle 71"/>
            <p:cNvSpPr>
              <a:spLocks noChangeArrowheads="1"/>
            </p:cNvSpPr>
            <p:nvPr/>
          </p:nvSpPr>
          <p:spPr bwMode="auto">
            <a:xfrm>
              <a:off x="3737" y="2436"/>
              <a:ext cx="1386" cy="6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7" name="Line 72"/>
            <p:cNvSpPr>
              <a:spLocks noChangeShapeType="1"/>
            </p:cNvSpPr>
            <p:nvPr/>
          </p:nvSpPr>
          <p:spPr bwMode="auto">
            <a:xfrm>
              <a:off x="443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8" name="Line 73"/>
            <p:cNvSpPr>
              <a:spLocks noChangeShapeType="1"/>
            </p:cNvSpPr>
            <p:nvPr/>
          </p:nvSpPr>
          <p:spPr bwMode="auto">
            <a:xfrm>
              <a:off x="4781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9" name="Line 74"/>
            <p:cNvSpPr>
              <a:spLocks noChangeShapeType="1"/>
            </p:cNvSpPr>
            <p:nvPr/>
          </p:nvSpPr>
          <p:spPr bwMode="auto">
            <a:xfrm>
              <a:off x="408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0" name="Freeform 75"/>
            <p:cNvSpPr>
              <a:spLocks/>
            </p:cNvSpPr>
            <p:nvPr/>
          </p:nvSpPr>
          <p:spPr bwMode="auto">
            <a:xfrm>
              <a:off x="4080" y="3128"/>
              <a:ext cx="701" cy="64"/>
            </a:xfrm>
            <a:custGeom>
              <a:avLst/>
              <a:gdLst>
                <a:gd name="T0" fmla="*/ 701 w 701"/>
                <a:gd name="T1" fmla="*/ 0 h 64"/>
                <a:gd name="T2" fmla="*/ 701 w 701"/>
                <a:gd name="T3" fmla="*/ 64 h 64"/>
                <a:gd name="T4" fmla="*/ 0 w 701"/>
                <a:gd name="T5" fmla="*/ 64 h 64"/>
                <a:gd name="T6" fmla="*/ 0 w 701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1"/>
                <a:gd name="T13" fmla="*/ 0 h 64"/>
                <a:gd name="T14" fmla="*/ 701 w 701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1" h="64">
                  <a:moveTo>
                    <a:pt x="701" y="0"/>
                  </a:moveTo>
                  <a:lnTo>
                    <a:pt x="701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1" name="Rectangle 76"/>
            <p:cNvSpPr>
              <a:spLocks noChangeArrowheads="1"/>
            </p:cNvSpPr>
            <p:nvPr/>
          </p:nvSpPr>
          <p:spPr bwMode="auto">
            <a:xfrm>
              <a:off x="4399" y="3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2" name="Rectangle 77"/>
            <p:cNvSpPr>
              <a:spLocks noChangeArrowheads="1"/>
            </p:cNvSpPr>
            <p:nvPr/>
          </p:nvSpPr>
          <p:spPr bwMode="auto">
            <a:xfrm>
              <a:off x="3538" y="2094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Line 78"/>
            <p:cNvSpPr>
              <a:spLocks noChangeShapeType="1"/>
            </p:cNvSpPr>
            <p:nvPr/>
          </p:nvSpPr>
          <p:spPr bwMode="auto">
            <a:xfrm>
              <a:off x="3729" y="2746"/>
              <a:ext cx="14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4" name="Line 79"/>
            <p:cNvSpPr>
              <a:spLocks noChangeShapeType="1"/>
            </p:cNvSpPr>
            <p:nvPr/>
          </p:nvSpPr>
          <p:spPr bwMode="auto">
            <a:xfrm flipH="1" flipV="1">
              <a:off x="3475" y="2189"/>
              <a:ext cx="254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Rectangle 80"/>
            <p:cNvSpPr>
              <a:spLocks noChangeArrowheads="1"/>
            </p:cNvSpPr>
            <p:nvPr/>
          </p:nvSpPr>
          <p:spPr bwMode="auto">
            <a:xfrm>
              <a:off x="382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6" name="Rectangle 81"/>
            <p:cNvSpPr>
              <a:spLocks noChangeArrowheads="1"/>
            </p:cNvSpPr>
            <p:nvPr/>
          </p:nvSpPr>
          <p:spPr bwMode="auto">
            <a:xfrm>
              <a:off x="417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7" name="Rectangle 82"/>
            <p:cNvSpPr>
              <a:spLocks noChangeArrowheads="1"/>
            </p:cNvSpPr>
            <p:nvPr/>
          </p:nvSpPr>
          <p:spPr bwMode="auto">
            <a:xfrm>
              <a:off x="454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89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3873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0" name="Rectangle 85"/>
            <p:cNvSpPr>
              <a:spLocks noChangeArrowheads="1"/>
            </p:cNvSpPr>
            <p:nvPr/>
          </p:nvSpPr>
          <p:spPr bwMode="auto">
            <a:xfrm>
              <a:off x="4207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1" name="Rectangle 86"/>
            <p:cNvSpPr>
              <a:spLocks noChangeArrowheads="1"/>
            </p:cNvSpPr>
            <p:nvPr/>
          </p:nvSpPr>
          <p:spPr bwMode="auto">
            <a:xfrm>
              <a:off x="455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2" name="Rectangle 87"/>
            <p:cNvSpPr>
              <a:spLocks noChangeArrowheads="1"/>
            </p:cNvSpPr>
            <p:nvPr/>
          </p:nvSpPr>
          <p:spPr bwMode="auto">
            <a:xfrm>
              <a:off x="4924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3" name="Rectangle 88"/>
            <p:cNvSpPr>
              <a:spLocks noChangeArrowheads="1"/>
            </p:cNvSpPr>
            <p:nvPr/>
          </p:nvSpPr>
          <p:spPr bwMode="auto">
            <a:xfrm>
              <a:off x="3873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4207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455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6" name="Rectangle 91"/>
            <p:cNvSpPr>
              <a:spLocks noChangeArrowheads="1"/>
            </p:cNvSpPr>
            <p:nvPr/>
          </p:nvSpPr>
          <p:spPr bwMode="auto">
            <a:xfrm>
              <a:off x="4924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7" name="Freeform 92"/>
            <p:cNvSpPr>
              <a:spLocks/>
            </p:cNvSpPr>
            <p:nvPr/>
          </p:nvSpPr>
          <p:spPr bwMode="auto">
            <a:xfrm>
              <a:off x="4430" y="2189"/>
              <a:ext cx="717" cy="64"/>
            </a:xfrm>
            <a:custGeom>
              <a:avLst/>
              <a:gdLst>
                <a:gd name="T0" fmla="*/ 0 w 717"/>
                <a:gd name="T1" fmla="*/ 64 h 64"/>
                <a:gd name="T2" fmla="*/ 0 w 717"/>
                <a:gd name="T3" fmla="*/ 0 h 64"/>
                <a:gd name="T4" fmla="*/ 717 w 717"/>
                <a:gd name="T5" fmla="*/ 0 h 64"/>
                <a:gd name="T6" fmla="*/ 717 w 717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0" y="64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64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48" name="Rectangle 93"/>
            <p:cNvSpPr>
              <a:spLocks noChangeArrowheads="1"/>
            </p:cNvSpPr>
            <p:nvPr/>
          </p:nvSpPr>
          <p:spPr bwMode="auto">
            <a:xfrm>
              <a:off x="361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9" name="Rectangle 94"/>
            <p:cNvSpPr>
              <a:spLocks noChangeArrowheads="1"/>
            </p:cNvSpPr>
            <p:nvPr/>
          </p:nvSpPr>
          <p:spPr bwMode="auto">
            <a:xfrm>
              <a:off x="361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350" name="Group 99"/>
            <p:cNvGrpSpPr>
              <a:grpSpLocks/>
            </p:cNvGrpSpPr>
            <p:nvPr/>
          </p:nvGrpSpPr>
          <p:grpSpPr bwMode="auto">
            <a:xfrm>
              <a:off x="3379" y="2301"/>
              <a:ext cx="270" cy="154"/>
              <a:chOff x="3423" y="2301"/>
              <a:chExt cx="270" cy="154"/>
            </a:xfrm>
          </p:grpSpPr>
          <p:sp>
            <p:nvSpPr>
              <p:cNvPr id="55352" name="Rectangle 95"/>
              <p:cNvSpPr>
                <a:spLocks noChangeArrowheads="1"/>
              </p:cNvSpPr>
              <p:nvPr/>
            </p:nvSpPr>
            <p:spPr bwMode="auto">
              <a:xfrm>
                <a:off x="3423" y="2301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3" name="Rectangle 96"/>
              <p:cNvSpPr>
                <a:spLocks noChangeArrowheads="1"/>
              </p:cNvSpPr>
              <p:nvPr/>
            </p:nvSpPr>
            <p:spPr bwMode="auto">
              <a:xfrm>
                <a:off x="3519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(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4" name="Rectangle 97"/>
              <p:cNvSpPr>
                <a:spLocks noChangeArrowheads="1"/>
              </p:cNvSpPr>
              <p:nvPr/>
            </p:nvSpPr>
            <p:spPr bwMode="auto">
              <a:xfrm>
                <a:off x="3566" y="2301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5" name="Rectangle 98"/>
              <p:cNvSpPr>
                <a:spLocks noChangeArrowheads="1"/>
              </p:cNvSpPr>
              <p:nvPr/>
            </p:nvSpPr>
            <p:spPr bwMode="auto">
              <a:xfrm>
                <a:off x="3614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)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51" name="Rectangle 100"/>
            <p:cNvSpPr>
              <a:spLocks noChangeArrowheads="1"/>
            </p:cNvSpPr>
            <p:nvPr/>
          </p:nvSpPr>
          <p:spPr bwMode="auto">
            <a:xfrm>
              <a:off x="4733" y="20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  <p:extLst>
      <p:ext uri="{BB962C8B-B14F-4D97-AF65-F5344CB8AC3E}">
        <p14:creationId xmlns:p14="http://schemas.microsoft.com/office/powerpoint/2010/main" val="12372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725DC-C536-4A35-A057-E9E53FEBA04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Using SR Latch</a:t>
            </a:r>
          </a:p>
        </p:txBody>
      </p:sp>
      <p:sp>
        <p:nvSpPr>
          <p:cNvPr id="57348" name="Rectangle 100"/>
          <p:cNvSpPr>
            <a:spLocks noChangeArrowheads="1"/>
          </p:cNvSpPr>
          <p:nvPr/>
        </p:nvSpPr>
        <p:spPr bwMode="auto">
          <a:xfrm>
            <a:off x="1117600" y="914400"/>
            <a:ext cx="4851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How to eliminate the forbidden state in SR?</a:t>
            </a:r>
          </a:p>
        </p:txBody>
      </p:sp>
      <p:sp>
        <p:nvSpPr>
          <p:cNvPr id="57349" name="Rectangle 101"/>
          <p:cNvSpPr>
            <a:spLocks noChangeArrowheads="1"/>
          </p:cNvSpPr>
          <p:nvPr/>
        </p:nvSpPr>
        <p:spPr bwMode="auto">
          <a:xfrm>
            <a:off x="1117600" y="1422400"/>
            <a:ext cx="3416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Idea: use output feedback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guarantee that R and S are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never both one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J, K both one yields toggle</a:t>
            </a:r>
          </a:p>
        </p:txBody>
      </p:sp>
      <p:sp>
        <p:nvSpPr>
          <p:cNvPr id="57350" name="Rectangle 102"/>
          <p:cNvSpPr>
            <a:spLocks noChangeArrowheads="1"/>
          </p:cNvSpPr>
          <p:nvPr/>
        </p:nvSpPr>
        <p:spPr bwMode="auto">
          <a:xfrm>
            <a:off x="5232400" y="4495800"/>
            <a:ext cx="276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Characteristic Equation:</a:t>
            </a:r>
          </a:p>
        </p:txBody>
      </p:sp>
      <p:sp>
        <p:nvSpPr>
          <p:cNvPr id="57351" name="Rectangle 103"/>
          <p:cNvSpPr>
            <a:spLocks noChangeArrowheads="1"/>
          </p:cNvSpPr>
          <p:nvPr/>
        </p:nvSpPr>
        <p:spPr bwMode="auto">
          <a:xfrm>
            <a:off x="5562600" y="4876800"/>
            <a:ext cx="18605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Q+ = Q K  +  Q J</a:t>
            </a:r>
          </a:p>
        </p:txBody>
      </p:sp>
      <p:sp>
        <p:nvSpPr>
          <p:cNvPr id="57352" name="Line 104"/>
          <p:cNvSpPr>
            <a:spLocks noChangeShapeType="1"/>
          </p:cNvSpPr>
          <p:nvPr/>
        </p:nvSpPr>
        <p:spPr bwMode="auto">
          <a:xfrm>
            <a:off x="6451600" y="48641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3" name="Line 105"/>
          <p:cNvSpPr>
            <a:spLocks noChangeShapeType="1"/>
          </p:cNvSpPr>
          <p:nvPr/>
        </p:nvSpPr>
        <p:spPr bwMode="auto">
          <a:xfrm>
            <a:off x="6972300" y="48641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856655" name="Group 143"/>
          <p:cNvGraphicFramePr>
            <a:graphicFrameLocks noGrp="1"/>
          </p:cNvGraphicFramePr>
          <p:nvPr/>
        </p:nvGraphicFramePr>
        <p:xfrm>
          <a:off x="838200" y="3200400"/>
          <a:ext cx="3657600" cy="25480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77863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1760537">
                  <a:extLst>
                    <a:ext uri="{9D8B030D-6E8A-4147-A177-3AD203B41FA5}"/>
                  </a:extLst>
                </a:gridCol>
              </a:tblGrid>
              <a:tr h="30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J(t)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K(t)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Q(t+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  <a:sym typeface="Symbol" pitchFamily="18" charset="2"/>
                        </a:rPr>
                        <a:t>)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HOLD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TOGGLE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386" name="AutoShape 144"/>
          <p:cNvSpPr>
            <a:spLocks noChangeAspect="1" noChangeArrowheads="1" noTextEdit="1"/>
          </p:cNvSpPr>
          <p:nvPr/>
        </p:nvSpPr>
        <p:spPr bwMode="auto">
          <a:xfrm>
            <a:off x="5245100" y="1435100"/>
            <a:ext cx="3238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87" name="Group 148"/>
          <p:cNvGrpSpPr>
            <a:grpSpLocks/>
          </p:cNvGrpSpPr>
          <p:nvPr/>
        </p:nvGrpSpPr>
        <p:grpSpPr bwMode="auto">
          <a:xfrm>
            <a:off x="5599113" y="1662113"/>
            <a:ext cx="733425" cy="554037"/>
            <a:chOff x="3527" y="1047"/>
            <a:chExt cx="462" cy="349"/>
          </a:xfrm>
        </p:grpSpPr>
        <p:pic>
          <p:nvPicPr>
            <p:cNvPr id="57417" name="Picture 1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047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8" name="Freeform 147"/>
            <p:cNvSpPr>
              <a:spLocks/>
            </p:cNvSpPr>
            <p:nvPr/>
          </p:nvSpPr>
          <p:spPr bwMode="auto">
            <a:xfrm>
              <a:off x="3527" y="1047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8 h 349"/>
                <a:gd name="T4" fmla="*/ 462 w 462"/>
                <a:gd name="T5" fmla="*/ 175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8"/>
                  </a:lnTo>
                  <a:lnTo>
                    <a:pt x="462" y="175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88" name="Rectangle 149"/>
          <p:cNvSpPr>
            <a:spLocks noChangeArrowheads="1"/>
          </p:cNvSpPr>
          <p:nvPr/>
        </p:nvSpPr>
        <p:spPr bwMode="auto">
          <a:xfrm>
            <a:off x="8104188" y="2620963"/>
            <a:ext cx="101600" cy="1254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89" name="Rectangle 150"/>
          <p:cNvSpPr>
            <a:spLocks noChangeArrowheads="1"/>
          </p:cNvSpPr>
          <p:nvPr/>
        </p:nvSpPr>
        <p:spPr bwMode="auto">
          <a:xfrm>
            <a:off x="6599238" y="1700213"/>
            <a:ext cx="1265237" cy="1285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0" name="Line 151"/>
          <p:cNvSpPr>
            <a:spLocks noChangeShapeType="1"/>
          </p:cNvSpPr>
          <p:nvPr/>
        </p:nvSpPr>
        <p:spPr bwMode="auto">
          <a:xfrm>
            <a:off x="6332538" y="193992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1" name="Line 152"/>
          <p:cNvSpPr>
            <a:spLocks noChangeShapeType="1"/>
          </p:cNvSpPr>
          <p:nvPr/>
        </p:nvSpPr>
        <p:spPr bwMode="auto">
          <a:xfrm>
            <a:off x="6332538" y="264477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92" name="Group 155"/>
          <p:cNvGrpSpPr>
            <a:grpSpLocks/>
          </p:cNvGrpSpPr>
          <p:nvPr/>
        </p:nvGrpSpPr>
        <p:grpSpPr bwMode="auto">
          <a:xfrm>
            <a:off x="6991350" y="2039938"/>
            <a:ext cx="485775" cy="471487"/>
            <a:chOff x="4404" y="1285"/>
            <a:chExt cx="306" cy="297"/>
          </a:xfrm>
        </p:grpSpPr>
        <p:sp>
          <p:nvSpPr>
            <p:cNvPr id="57415" name="Rectangle 153"/>
            <p:cNvSpPr>
              <a:spLocks noChangeArrowheads="1"/>
            </p:cNvSpPr>
            <p:nvPr/>
          </p:nvSpPr>
          <p:spPr bwMode="auto">
            <a:xfrm>
              <a:off x="4452" y="128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R-S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6" name="Rectangle 154"/>
            <p:cNvSpPr>
              <a:spLocks noChangeArrowheads="1"/>
            </p:cNvSpPr>
            <p:nvPr/>
          </p:nvSpPr>
          <p:spPr bwMode="auto">
            <a:xfrm>
              <a:off x="4404" y="142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latch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393" name="Rectangle 156"/>
          <p:cNvSpPr>
            <a:spLocks noChangeArrowheads="1"/>
          </p:cNvSpPr>
          <p:nvPr/>
        </p:nvSpPr>
        <p:spPr bwMode="auto">
          <a:xfrm>
            <a:off x="5003800" y="18891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4" name="Rectangle 157"/>
          <p:cNvSpPr>
            <a:spLocks noChangeArrowheads="1"/>
          </p:cNvSpPr>
          <p:nvPr/>
        </p:nvSpPr>
        <p:spPr bwMode="auto">
          <a:xfrm>
            <a:off x="5003800" y="242093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K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5" name="Rectangle 158"/>
          <p:cNvSpPr>
            <a:spLocks noChangeArrowheads="1"/>
          </p:cNvSpPr>
          <p:nvPr/>
        </p:nvSpPr>
        <p:spPr bwMode="auto">
          <a:xfrm>
            <a:off x="6637338" y="25193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R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6" name="Rectangle 159"/>
          <p:cNvSpPr>
            <a:spLocks noChangeArrowheads="1"/>
          </p:cNvSpPr>
          <p:nvPr/>
        </p:nvSpPr>
        <p:spPr bwMode="auto">
          <a:xfrm>
            <a:off x="6637338" y="1812925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S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7" name="Rectangle 160"/>
          <p:cNvSpPr>
            <a:spLocks noChangeArrowheads="1"/>
          </p:cNvSpPr>
          <p:nvPr/>
        </p:nvSpPr>
        <p:spPr bwMode="auto">
          <a:xfrm>
            <a:off x="7596188" y="25193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98" name="Group 163"/>
          <p:cNvGrpSpPr>
            <a:grpSpLocks/>
          </p:cNvGrpSpPr>
          <p:nvPr/>
        </p:nvGrpSpPr>
        <p:grpSpPr bwMode="auto">
          <a:xfrm>
            <a:off x="7451725" y="1812925"/>
            <a:ext cx="285750" cy="411163"/>
            <a:chOff x="4738" y="1142"/>
            <a:chExt cx="180" cy="259"/>
          </a:xfrm>
        </p:grpSpPr>
        <p:sp>
          <p:nvSpPr>
            <p:cNvPr id="57413" name="Rectangle 161"/>
            <p:cNvSpPr>
              <a:spLocks noChangeArrowheads="1"/>
            </p:cNvSpPr>
            <p:nvPr/>
          </p:nvSpPr>
          <p:spPr bwMode="auto">
            <a:xfrm>
              <a:off x="4738" y="1142"/>
              <a:ext cx="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4" name="Rectangle 162"/>
            <p:cNvSpPr>
              <a:spLocks noChangeArrowheads="1"/>
            </p:cNvSpPr>
            <p:nvPr/>
          </p:nvSpPr>
          <p:spPr bwMode="auto">
            <a:xfrm>
              <a:off x="4818" y="1142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99" name="Group 166"/>
          <p:cNvGrpSpPr>
            <a:grpSpLocks/>
          </p:cNvGrpSpPr>
          <p:nvPr/>
        </p:nvGrpSpPr>
        <p:grpSpPr bwMode="auto">
          <a:xfrm>
            <a:off x="8180388" y="1687513"/>
            <a:ext cx="317500" cy="244475"/>
            <a:chOff x="5153" y="1063"/>
            <a:chExt cx="200" cy="154"/>
          </a:xfrm>
        </p:grpSpPr>
        <p:sp>
          <p:nvSpPr>
            <p:cNvPr id="57411" name="Rectangle 164"/>
            <p:cNvSpPr>
              <a:spLocks noChangeArrowheads="1"/>
            </p:cNvSpPr>
            <p:nvPr/>
          </p:nvSpPr>
          <p:spPr bwMode="auto">
            <a:xfrm>
              <a:off x="5153" y="106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2" name="Rectangle 165"/>
            <p:cNvSpPr>
              <a:spLocks noChangeArrowheads="1"/>
            </p:cNvSpPr>
            <p:nvPr/>
          </p:nvSpPr>
          <p:spPr bwMode="auto">
            <a:xfrm>
              <a:off x="5217" y="106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400" name="Rectangle 167"/>
          <p:cNvSpPr>
            <a:spLocks noChangeArrowheads="1"/>
          </p:cNvSpPr>
          <p:nvPr/>
        </p:nvSpPr>
        <p:spPr bwMode="auto">
          <a:xfrm>
            <a:off x="8281988" y="26209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401" name="Line 168"/>
          <p:cNvSpPr>
            <a:spLocks noChangeShapeType="1"/>
          </p:cNvSpPr>
          <p:nvPr/>
        </p:nvSpPr>
        <p:spPr bwMode="auto">
          <a:xfrm>
            <a:off x="5245100" y="2039938"/>
            <a:ext cx="379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02" name="Group 171"/>
          <p:cNvGrpSpPr>
            <a:grpSpLocks/>
          </p:cNvGrpSpPr>
          <p:nvPr/>
        </p:nvGrpSpPr>
        <p:grpSpPr bwMode="auto">
          <a:xfrm>
            <a:off x="5599113" y="2368550"/>
            <a:ext cx="733425" cy="554038"/>
            <a:chOff x="3527" y="1492"/>
            <a:chExt cx="462" cy="349"/>
          </a:xfrm>
        </p:grpSpPr>
        <p:pic>
          <p:nvPicPr>
            <p:cNvPr id="57409" name="Picture 1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492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0" name="Freeform 170"/>
            <p:cNvSpPr>
              <a:spLocks/>
            </p:cNvSpPr>
            <p:nvPr/>
          </p:nvSpPr>
          <p:spPr bwMode="auto">
            <a:xfrm>
              <a:off x="3527" y="1492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7 h 349"/>
                <a:gd name="T4" fmla="*/ 462 w 462"/>
                <a:gd name="T5" fmla="*/ 174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7"/>
                  </a:lnTo>
                  <a:lnTo>
                    <a:pt x="462" y="174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03" name="Line 172"/>
          <p:cNvSpPr>
            <a:spLocks noChangeShapeType="1"/>
          </p:cNvSpPr>
          <p:nvPr/>
        </p:nvSpPr>
        <p:spPr bwMode="auto">
          <a:xfrm>
            <a:off x="5245100" y="254476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4" name="Freeform 173"/>
          <p:cNvSpPr>
            <a:spLocks/>
          </p:cNvSpPr>
          <p:nvPr/>
        </p:nvSpPr>
        <p:spPr bwMode="auto">
          <a:xfrm>
            <a:off x="5422900" y="1435100"/>
            <a:ext cx="2706688" cy="1209675"/>
          </a:xfrm>
          <a:custGeom>
            <a:avLst/>
            <a:gdLst>
              <a:gd name="T0" fmla="*/ 2147483646 w 1705"/>
              <a:gd name="T1" fmla="*/ 2147483646 h 762"/>
              <a:gd name="T2" fmla="*/ 0 w 1705"/>
              <a:gd name="T3" fmla="*/ 2147483646 h 762"/>
              <a:gd name="T4" fmla="*/ 0 w 1705"/>
              <a:gd name="T5" fmla="*/ 0 h 762"/>
              <a:gd name="T6" fmla="*/ 2147483646 w 1705"/>
              <a:gd name="T7" fmla="*/ 0 h 762"/>
              <a:gd name="T8" fmla="*/ 2147483646 w 1705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5"/>
              <a:gd name="T16" fmla="*/ 0 h 762"/>
              <a:gd name="T17" fmla="*/ 1705 w 1705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5" h="762">
                <a:moveTo>
                  <a:pt x="127" y="254"/>
                </a:moveTo>
                <a:lnTo>
                  <a:pt x="0" y="254"/>
                </a:lnTo>
                <a:lnTo>
                  <a:pt x="0" y="0"/>
                </a:lnTo>
                <a:lnTo>
                  <a:pt x="1705" y="0"/>
                </a:lnTo>
                <a:lnTo>
                  <a:pt x="1705" y="76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5" name="Line 174"/>
          <p:cNvSpPr>
            <a:spLocks noChangeShapeType="1"/>
          </p:cNvSpPr>
          <p:nvPr/>
        </p:nvSpPr>
        <p:spPr bwMode="auto">
          <a:xfrm>
            <a:off x="7826375" y="193992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6" name="Line 175"/>
          <p:cNvSpPr>
            <a:spLocks noChangeShapeType="1"/>
          </p:cNvSpPr>
          <p:nvPr/>
        </p:nvSpPr>
        <p:spPr bwMode="auto">
          <a:xfrm>
            <a:off x="7826375" y="264477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Freeform 176"/>
          <p:cNvSpPr>
            <a:spLocks/>
          </p:cNvSpPr>
          <p:nvPr/>
        </p:nvSpPr>
        <p:spPr bwMode="auto">
          <a:xfrm>
            <a:off x="5422900" y="1939925"/>
            <a:ext cx="2503488" cy="1209675"/>
          </a:xfrm>
          <a:custGeom>
            <a:avLst/>
            <a:gdLst>
              <a:gd name="T0" fmla="*/ 2147483646 w 1577"/>
              <a:gd name="T1" fmla="*/ 0 h 762"/>
              <a:gd name="T2" fmla="*/ 2147483646 w 1577"/>
              <a:gd name="T3" fmla="*/ 2147483646 h 762"/>
              <a:gd name="T4" fmla="*/ 0 w 1577"/>
              <a:gd name="T5" fmla="*/ 2147483646 h 762"/>
              <a:gd name="T6" fmla="*/ 0 w 1577"/>
              <a:gd name="T7" fmla="*/ 2147483646 h 762"/>
              <a:gd name="T8" fmla="*/ 2147483646 w 1577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"/>
              <a:gd name="T16" fmla="*/ 0 h 762"/>
              <a:gd name="T17" fmla="*/ 1577 w 1577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" h="762">
                <a:moveTo>
                  <a:pt x="1577" y="0"/>
                </a:moveTo>
                <a:lnTo>
                  <a:pt x="1577" y="762"/>
                </a:lnTo>
                <a:lnTo>
                  <a:pt x="0" y="762"/>
                </a:lnTo>
                <a:lnTo>
                  <a:pt x="0" y="508"/>
                </a:lnTo>
                <a:lnTo>
                  <a:pt x="127" y="50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8" name="Rectangle 177"/>
          <p:cNvSpPr>
            <a:spLocks noChangeArrowheads="1"/>
          </p:cNvSpPr>
          <p:nvPr/>
        </p:nvSpPr>
        <p:spPr bwMode="auto">
          <a:xfrm>
            <a:off x="7900988" y="1939925"/>
            <a:ext cx="127000" cy="1000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06700" y="3140968"/>
            <a:ext cx="586975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</p:spTree>
    <p:extLst>
      <p:ext uri="{BB962C8B-B14F-4D97-AF65-F5344CB8AC3E}">
        <p14:creationId xmlns:p14="http://schemas.microsoft.com/office/powerpoint/2010/main" val="1766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496622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Outputs depend only on current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TV channel selector (0-9)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Outputs depend 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current input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current </a:t>
            </a:r>
            <a:r>
              <a:rPr lang="en-US" altLang="en-US" sz="1800" b="1" dirty="0"/>
              <a:t>state</a:t>
            </a:r>
            <a:r>
              <a:rPr lang="en-US" altLang="en-US" sz="1800" dirty="0"/>
              <a:t> of the system (which depends on past input values)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Need some type of memory to remember the current state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6477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5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6EAF9-EBE4-4390-BDB1-AD6115A608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Flip-Flops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dirty="0" smtClean="0"/>
              <a:t>Latches are “transparent” (= any change on the inputs is seen at the outputs immediately).</a:t>
            </a:r>
          </a:p>
          <a:p>
            <a:pPr marL="742950" lvl="1" indent="-285750" eaLnBrk="1" hangingPunct="1"/>
            <a:r>
              <a:rPr lang="en-US" altLang="en-US" dirty="0" smtClean="0"/>
              <a:t>This causes synchronization problems!</a:t>
            </a:r>
          </a:p>
          <a:p>
            <a:pPr marL="742950" lvl="1" indent="-285750" eaLnBrk="1" hangingPunct="1"/>
            <a:r>
              <a:rPr lang="en-US" altLang="en-US" dirty="0" smtClean="0"/>
              <a:t>Solution: use </a:t>
            </a:r>
            <a:r>
              <a:rPr lang="en-US" altLang="en-US" dirty="0" smtClean="0">
                <a:solidFill>
                  <a:srgbClr val="FF0000"/>
                </a:solidFill>
              </a:rPr>
              <a:t>latches</a:t>
            </a:r>
            <a:r>
              <a:rPr lang="en-US" altLang="en-US" dirty="0" smtClean="0"/>
              <a:t> to create </a:t>
            </a:r>
            <a:r>
              <a:rPr lang="en-US" altLang="en-US" dirty="0" smtClean="0">
                <a:solidFill>
                  <a:srgbClr val="FF0000"/>
                </a:solidFill>
              </a:rPr>
              <a:t>flip-flops</a:t>
            </a:r>
            <a:r>
              <a:rPr lang="en-US" altLang="en-US" dirty="0" smtClean="0"/>
              <a:t> that can respond (update) ONLY at SPECIFIC times (instead of ANY time).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FAEB5-1B8B-4506-ADC9-4E747655282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Alternatives in FF choice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FF</a:t>
            </a:r>
          </a:p>
          <a:p>
            <a:pPr marL="742950" lvl="1" indent="-285750" eaLnBrk="1" hangingPunct="1"/>
            <a:r>
              <a:rPr lang="en-US" altLang="en-US" smtClean="0"/>
              <a:t>RS</a:t>
            </a:r>
          </a:p>
          <a:p>
            <a:pPr marL="742950" lvl="1" indent="-285750" eaLnBrk="1" hangingPunct="1"/>
            <a:r>
              <a:rPr lang="en-US" altLang="en-US" smtClean="0"/>
              <a:t>D</a:t>
            </a:r>
          </a:p>
          <a:p>
            <a:pPr marL="742950" lvl="1" indent="-285750" eaLnBrk="1" hangingPunct="1"/>
            <a:r>
              <a:rPr lang="en-US" altLang="en-US" smtClean="0"/>
              <a:t>JK</a:t>
            </a:r>
          </a:p>
          <a:p>
            <a:pPr marL="742950" lvl="1" indent="-285750" eaLnBrk="1" hangingPunct="1"/>
            <a:r>
              <a:rPr lang="en-US" altLang="en-US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7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8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9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0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1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28813" y="5572125"/>
            <a:ext cx="5786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6B5C1-BD35-4A8E-B652-4AA4AB2AE05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Symbols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36763"/>
            <a:ext cx="7772400" cy="2832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0563" y="3482975"/>
            <a:ext cx="3929062" cy="1214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89" b="31204"/>
          <a:stretch/>
        </p:blipFill>
        <p:spPr bwMode="auto">
          <a:xfrm>
            <a:off x="467544" y="1196752"/>
            <a:ext cx="69127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0" b="8948"/>
          <a:stretch/>
        </p:blipFill>
        <p:spPr bwMode="auto">
          <a:xfrm>
            <a:off x="539552" y="2564904"/>
            <a:ext cx="7272808" cy="31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6171" y="5805264"/>
            <a:ext cx="7416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What About Falling-Edge Circuit?</a:t>
            </a:r>
          </a:p>
        </p:txBody>
      </p:sp>
    </p:spTree>
    <p:extLst>
      <p:ext uri="{BB962C8B-B14F-4D97-AF65-F5344CB8AC3E}">
        <p14:creationId xmlns:p14="http://schemas.microsoft.com/office/powerpoint/2010/main" val="3220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96314-77F8-4B7F-81AD-86A3F5589A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373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13184" y="1628800"/>
            <a:ext cx="627504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Setup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be stable for a certain amount of time before the active edge of clock cycle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Hold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 be stable for a certain amount of time after the active edge of the clock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Clock-to-Output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clock changes to the time the output changes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Data-to-Output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data changes to the time the output changes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346B7-4816-46B3-8A63-4774054A94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04800" y="2557463"/>
            <a:ext cx="8077200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2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Setup and Hold Times for an Edge-Triggered D Flip-Flop</a:t>
            </a:r>
          </a:p>
        </p:txBody>
      </p:sp>
      <p:pic>
        <p:nvPicPr>
          <p:cNvPr id="75781" name="Picture 4" descr="roth+f1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0525"/>
            <a:ext cx="81470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971550" y="5302250"/>
            <a:ext cx="67691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pLH 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may be different from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clock-to-output vs.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D-to-output</a:t>
            </a:r>
          </a:p>
        </p:txBody>
      </p:sp>
      <p:sp>
        <p:nvSpPr>
          <p:cNvPr id="75783" name="Freeform 6"/>
          <p:cNvSpPr>
            <a:spLocks/>
          </p:cNvSpPr>
          <p:nvPr/>
        </p:nvSpPr>
        <p:spPr bwMode="auto">
          <a:xfrm>
            <a:off x="4859338" y="4149725"/>
            <a:ext cx="433387" cy="792163"/>
          </a:xfrm>
          <a:custGeom>
            <a:avLst/>
            <a:gdLst>
              <a:gd name="T0" fmla="*/ 0 w 227"/>
              <a:gd name="T1" fmla="*/ 0 h 454"/>
              <a:gd name="T2" fmla="*/ 2147483646 w 227"/>
              <a:gd name="T3" fmla="*/ 2147483646 h 454"/>
              <a:gd name="T4" fmla="*/ 2147483646 w 227"/>
              <a:gd name="T5" fmla="*/ 2147483646 h 454"/>
              <a:gd name="T6" fmla="*/ 0 60000 65536"/>
              <a:gd name="T7" fmla="*/ 0 60000 65536"/>
              <a:gd name="T8" fmla="*/ 0 60000 65536"/>
              <a:gd name="T9" fmla="*/ 0 w 227"/>
              <a:gd name="T10" fmla="*/ 0 h 454"/>
              <a:gd name="T11" fmla="*/ 227 w 227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54">
                <a:moveTo>
                  <a:pt x="0" y="0"/>
                </a:moveTo>
                <a:cubicBezTo>
                  <a:pt x="49" y="144"/>
                  <a:pt x="99" y="288"/>
                  <a:pt x="137" y="363"/>
                </a:cubicBezTo>
                <a:cubicBezTo>
                  <a:pt x="175" y="438"/>
                  <a:pt x="201" y="446"/>
                  <a:pt x="227" y="4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707CD-DBF1-4BCF-BDDA-948C99C4E36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Timing Parameters of a D-Latch</a:t>
            </a:r>
          </a:p>
        </p:txBody>
      </p:sp>
      <p:pic>
        <p:nvPicPr>
          <p:cNvPr id="778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24150"/>
            <a:ext cx="8662987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AEA82-05C6-44E7-9E23-D65B1E0625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D Flip-Flop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60960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9877" name="Picture 7" descr="roth+f11-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325" r="50055" b="64581"/>
          <a:stretch/>
        </p:blipFill>
        <p:spPr bwMode="auto">
          <a:xfrm>
            <a:off x="2915816" y="2491072"/>
            <a:ext cx="4176464" cy="263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165576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Assume: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co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5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p,inv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 = 2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su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3 ns</a:t>
            </a:r>
          </a:p>
        </p:txBody>
      </p:sp>
    </p:spTree>
    <p:extLst>
      <p:ext uri="{BB962C8B-B14F-4D97-AF65-F5344CB8AC3E}">
        <p14:creationId xmlns:p14="http://schemas.microsoft.com/office/powerpoint/2010/main" val="1694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87B1F-ED0A-4834-93B7-9C6477DD79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Logic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29072"/>
            <a:ext cx="8353425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/>
              <a:t>Sequential Logic circuits</a:t>
            </a:r>
          </a:p>
          <a:p>
            <a:pPr marL="742950" lvl="1" indent="-285750" eaLnBrk="1" hangingPunct="1"/>
            <a:r>
              <a:rPr lang="en-US" altLang="en-US" sz="2400" dirty="0" smtClean="0"/>
              <a:t>Remembers past circuit state.</a:t>
            </a:r>
          </a:p>
          <a:p>
            <a:pPr marL="742950" lvl="1" indent="-285750" eaLnBrk="1" hangingPunct="1"/>
            <a:r>
              <a:rPr lang="en-US" altLang="en-US" sz="2400" dirty="0" smtClean="0"/>
              <a:t>Outputs from the system are “fed back” as new inputs.</a:t>
            </a:r>
          </a:p>
          <a:p>
            <a:pPr marL="742950" lvl="1" indent="-285750" eaLnBrk="1" hangingPunct="1"/>
            <a:r>
              <a:rPr lang="en-US" altLang="en-US" sz="2400" dirty="0" smtClean="0"/>
              <a:t>Storage elements:</a:t>
            </a:r>
          </a:p>
          <a:p>
            <a:pPr marL="1250950" lvl="2" indent="-285750" eaLnBrk="1" hangingPunct="1"/>
            <a:r>
              <a:rPr lang="en-US" altLang="en-US" sz="2000" dirty="0" smtClean="0"/>
              <a:t>Circuits that are capable of storing binary information</a:t>
            </a:r>
          </a:p>
          <a:p>
            <a:pPr marL="1250950" lvl="2" indent="-285750" eaLnBrk="1" hangingPunct="1"/>
            <a:r>
              <a:rPr lang="en-US" altLang="en-US" sz="2000" dirty="0" smtClean="0"/>
              <a:t>Memory</a:t>
            </a:r>
          </a:p>
        </p:txBody>
      </p:sp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0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AEA82-05C6-44E7-9E23-D65B1E0625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D Flip-Flop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60960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9877" name="Picture 7" descr="roth+f1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165576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Assume: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co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5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p,inv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 = 2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su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3 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4208" y="3573016"/>
            <a:ext cx="84670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CLK</a:t>
            </a:r>
            <a:r>
              <a:rPr lang="en-US" sz="1400" dirty="0" smtClean="0">
                <a:solidFill>
                  <a:srgbClr val="FF0000"/>
                </a:solidFill>
              </a:rPr>
              <a:t> = 9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6289575"/>
            <a:ext cx="9364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CLK</a:t>
            </a:r>
            <a:r>
              <a:rPr lang="en-US" sz="1400" dirty="0" smtClean="0">
                <a:solidFill>
                  <a:srgbClr val="FF0000"/>
                </a:solidFill>
              </a:rPr>
              <a:t> = 15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89575"/>
            <a:ext cx="84670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CLK</a:t>
            </a:r>
            <a:r>
              <a:rPr lang="en-US" sz="1400" dirty="0" smtClean="0">
                <a:solidFill>
                  <a:srgbClr val="FF0000"/>
                </a:solidFill>
              </a:rPr>
              <a:t> = ?</a:t>
            </a:r>
            <a:endParaRPr lang="fa-I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8416-D91B-4D06-871E-78E078B9FA3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215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z="3600" dirty="0" smtClean="0"/>
              <a:t>Master-Slave </a:t>
            </a:r>
            <a:r>
              <a:rPr lang="en-US" altLang="en-US" sz="3600" dirty="0" err="1" smtClean="0"/>
              <a:t>FF</a:t>
            </a:r>
            <a:r>
              <a:rPr lang="en-US" altLang="en-US" sz="3600" dirty="0" smtClean="0"/>
              <a:t> Configuration </a:t>
            </a:r>
            <a:br>
              <a:rPr lang="en-US" altLang="en-US" sz="3600" dirty="0" smtClean="0"/>
            </a:br>
            <a:r>
              <a:rPr lang="en-US" altLang="en-US" sz="3600" dirty="0" smtClean="0"/>
              <a:t>Using SR Latches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0741" r="13194" b="23148"/>
          <a:stretch>
            <a:fillRect/>
          </a:stretch>
        </p:blipFill>
        <p:spPr bwMode="auto">
          <a:xfrm>
            <a:off x="990600" y="1820863"/>
            <a:ext cx="72390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1700" name="Text Box 4"/>
          <p:cNvSpPr txBox="1">
            <a:spLocks noChangeArrowheads="1"/>
          </p:cNvSpPr>
          <p:nvPr/>
        </p:nvSpPr>
        <p:spPr bwMode="auto">
          <a:xfrm>
            <a:off x="914400" y="5272088"/>
            <a:ext cx="7391400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Tx/>
              <a:buChar char="–"/>
              <a:defRPr/>
            </a:pP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Enables edge-triggered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C453D-5DE8-4ED5-834B-BA8CFF97AE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6975"/>
            <a:ext cx="6019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36588" y="1279525"/>
            <a:ext cx="236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S    R   </a:t>
            </a:r>
            <a:r>
              <a:rPr lang="en-US" sz="1800" b="0" dirty="0">
                <a:latin typeface="+mn-lt"/>
              </a:rPr>
              <a:t>CLK</a:t>
            </a:r>
            <a:r>
              <a:rPr lang="en-US" sz="2000" b="0" dirty="0">
                <a:latin typeface="+mn-lt"/>
              </a:rPr>
              <a:t>   Q 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dirty="0">
                <a:latin typeface="+mn-lt"/>
              </a:rPr>
              <a:t>’</a:t>
            </a:r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560388" y="16430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2057400" y="13795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36588" y="1736725"/>
            <a:ext cx="390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    0    1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  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0    1     1     0     1     Reset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0     1     1     0     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1     1      1     1     Disallowed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X   </a:t>
            </a:r>
            <a:r>
              <a:rPr lang="en-US" sz="2000" b="0" dirty="0" err="1">
                <a:latin typeface="+mn-lt"/>
              </a:rPr>
              <a:t>X</a:t>
            </a:r>
            <a:r>
              <a:rPr lang="en-US" sz="2000" b="0" dirty="0">
                <a:latin typeface="+mn-lt"/>
              </a:rPr>
              <a:t>    0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</a:t>
            </a:r>
          </a:p>
        </p:txBody>
      </p:sp>
      <p:sp>
        <p:nvSpPr>
          <p:cNvPr id="83976" name="Rectangle 7"/>
          <p:cNvSpPr>
            <a:spLocks noRot="1" noChangeArrowheads="1"/>
          </p:cNvSpPr>
          <p:nvPr/>
        </p:nvSpPr>
        <p:spPr bwMode="auto">
          <a:xfrm>
            <a:off x="0" y="1984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</a:t>
            </a:r>
            <a:r>
              <a:rPr lang="en-US" altLang="en-US" sz="2800" dirty="0" err="1">
                <a:solidFill>
                  <a:srgbClr val="E44EE4"/>
                </a:solidFill>
                <a:cs typeface="Titr" pitchFamily="2" charset="-78"/>
              </a:rPr>
              <a:t>FF</a:t>
            </a: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 configuration </a:t>
            </a:r>
            <a:b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</a:b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using SR latches (cont.)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4648200" y="1524000"/>
            <a:ext cx="449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C=1, master is enabled and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stores </a:t>
            </a:r>
            <a:r>
              <a:rPr lang="en-US" sz="2000" b="0" i="1" dirty="0">
                <a:latin typeface="+mn-lt"/>
              </a:rPr>
              <a:t>new</a:t>
            </a:r>
            <a:r>
              <a:rPr lang="en-US" sz="2000" b="0" dirty="0">
                <a:latin typeface="+mn-lt"/>
              </a:rPr>
              <a:t> data, slave stores </a:t>
            </a:r>
            <a:r>
              <a:rPr lang="en-US" sz="2000" b="0" i="1" dirty="0">
                <a:latin typeface="+mn-lt"/>
              </a:rPr>
              <a:t>old</a:t>
            </a:r>
            <a:br>
              <a:rPr lang="en-US" sz="2000" b="0" i="1" dirty="0">
                <a:latin typeface="+mn-lt"/>
              </a:rPr>
            </a:br>
            <a:r>
              <a:rPr lang="en-US" sz="2000" b="0" dirty="0">
                <a:latin typeface="+mn-lt"/>
              </a:rPr>
              <a:t> data.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C=0, master’s state passes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to enabled slave (Q=Y), master not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sensitive to new data (disabled).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3132138" y="4578350"/>
            <a:ext cx="7921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5508625" y="4508500"/>
            <a:ext cx="792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9D053-8CF1-4C1D-8433-06069EFED3E7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2650"/>
            <a:ext cx="7772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581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D894E-13A7-4EA4-8EF5-31D7ABBEA02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561657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55600" y="3055938"/>
            <a:ext cx="351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high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524500" y="3030538"/>
            <a:ext cx="341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low</a:t>
            </a:r>
          </a:p>
        </p:txBody>
      </p:sp>
      <p:sp>
        <p:nvSpPr>
          <p:cNvPr id="88071" name="Rectangle 8"/>
          <p:cNvSpPr>
            <a:spLocks noChangeArrowheads="1"/>
          </p:cNvSpPr>
          <p:nvPr/>
        </p:nvSpPr>
        <p:spPr bwMode="auto">
          <a:xfrm>
            <a:off x="7150100" y="4922838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Correct Toggle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88072" name="Text Box 11"/>
          <p:cNvSpPr txBox="1">
            <a:spLocks noChangeArrowheads="1"/>
          </p:cNvSpPr>
          <p:nvPr/>
        </p:nvSpPr>
        <p:spPr bwMode="auto">
          <a:xfrm>
            <a:off x="4643438" y="908050"/>
            <a:ext cx="3603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8073" name="Text Box 12"/>
          <p:cNvSpPr txBox="1">
            <a:spLocks noChangeArrowheads="1"/>
          </p:cNvSpPr>
          <p:nvPr/>
        </p:nvSpPr>
        <p:spPr bwMode="auto">
          <a:xfrm>
            <a:off x="4643438" y="1565275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P’</a:t>
            </a:r>
          </a:p>
        </p:txBody>
      </p:sp>
      <p:grpSp>
        <p:nvGrpSpPr>
          <p:cNvPr id="88074" name="Group 78"/>
          <p:cNvGrpSpPr>
            <a:grpSpLocks/>
          </p:cNvGrpSpPr>
          <p:nvPr/>
        </p:nvGrpSpPr>
        <p:grpSpPr bwMode="auto">
          <a:xfrm>
            <a:off x="1074738" y="3789363"/>
            <a:ext cx="6042025" cy="2725737"/>
            <a:chOff x="677" y="2478"/>
            <a:chExt cx="3806" cy="1717"/>
          </a:xfrm>
        </p:grpSpPr>
        <p:sp>
          <p:nvSpPr>
            <p:cNvPr id="88079" name="Rectangle 10"/>
            <p:cNvSpPr>
              <a:spLocks noChangeArrowheads="1"/>
            </p:cNvSpPr>
            <p:nvPr/>
          </p:nvSpPr>
          <p:spPr bwMode="auto">
            <a:xfrm>
              <a:off x="2154" y="2478"/>
              <a:ext cx="454" cy="16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080" name="Group 14"/>
            <p:cNvGrpSpPr>
              <a:grpSpLocks noChangeAspect="1"/>
            </p:cNvGrpSpPr>
            <p:nvPr/>
          </p:nvGrpSpPr>
          <p:grpSpPr bwMode="auto">
            <a:xfrm>
              <a:off x="677" y="2484"/>
              <a:ext cx="3806" cy="1711"/>
              <a:chOff x="677" y="2484"/>
              <a:chExt cx="3806" cy="1711"/>
            </a:xfrm>
          </p:grpSpPr>
          <p:sp>
            <p:nvSpPr>
              <p:cNvPr id="88081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677" y="2497"/>
                <a:ext cx="3806" cy="1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2" name="Line 15"/>
              <p:cNvSpPr>
                <a:spLocks noChangeShapeType="1"/>
              </p:cNvSpPr>
              <p:nvPr/>
            </p:nvSpPr>
            <p:spPr bwMode="auto">
              <a:xfrm>
                <a:off x="3410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3" name="Line 16"/>
              <p:cNvSpPr>
                <a:spLocks noChangeShapeType="1"/>
              </p:cNvSpPr>
              <p:nvPr/>
            </p:nvSpPr>
            <p:spPr bwMode="auto">
              <a:xfrm>
                <a:off x="1124" y="2612"/>
                <a:ext cx="1" cy="1515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4" name="Line 17"/>
              <p:cNvSpPr>
                <a:spLocks noChangeShapeType="1"/>
              </p:cNvSpPr>
              <p:nvPr/>
            </p:nvSpPr>
            <p:spPr bwMode="auto">
              <a:xfrm>
                <a:off x="690" y="2803"/>
                <a:ext cx="3308" cy="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5" name="Line 18"/>
              <p:cNvSpPr>
                <a:spLocks noChangeShapeType="1"/>
              </p:cNvSpPr>
              <p:nvPr/>
            </p:nvSpPr>
            <p:spPr bwMode="auto">
              <a:xfrm flipV="1">
                <a:off x="3857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6" name="Line 19"/>
              <p:cNvSpPr>
                <a:spLocks noChangeShapeType="1"/>
              </p:cNvSpPr>
              <p:nvPr/>
            </p:nvSpPr>
            <p:spPr bwMode="auto">
              <a:xfrm>
                <a:off x="364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7" name="Line 20"/>
              <p:cNvSpPr>
                <a:spLocks noChangeShapeType="1"/>
              </p:cNvSpPr>
              <p:nvPr/>
            </p:nvSpPr>
            <p:spPr bwMode="auto">
              <a:xfrm>
                <a:off x="3410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8" name="Line 21"/>
              <p:cNvSpPr>
                <a:spLocks noChangeShapeType="1"/>
              </p:cNvSpPr>
              <p:nvPr/>
            </p:nvSpPr>
            <p:spPr bwMode="auto">
              <a:xfrm>
                <a:off x="318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9" name="Line 22"/>
              <p:cNvSpPr>
                <a:spLocks noChangeShapeType="1"/>
              </p:cNvSpPr>
              <p:nvPr/>
            </p:nvSpPr>
            <p:spPr bwMode="auto">
              <a:xfrm>
                <a:off x="295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0" name="Line 23"/>
              <p:cNvSpPr>
                <a:spLocks noChangeShapeType="1"/>
              </p:cNvSpPr>
              <p:nvPr/>
            </p:nvSpPr>
            <p:spPr bwMode="auto">
              <a:xfrm>
                <a:off x="272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1" name="Line 24"/>
              <p:cNvSpPr>
                <a:spLocks noChangeShapeType="1"/>
              </p:cNvSpPr>
              <p:nvPr/>
            </p:nvSpPr>
            <p:spPr bwMode="auto">
              <a:xfrm>
                <a:off x="2491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2" name="Line 25"/>
              <p:cNvSpPr>
                <a:spLocks noChangeShapeType="1"/>
              </p:cNvSpPr>
              <p:nvPr/>
            </p:nvSpPr>
            <p:spPr bwMode="auto">
              <a:xfrm>
                <a:off x="2273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3" name="Line 26"/>
              <p:cNvSpPr>
                <a:spLocks noChangeShapeType="1"/>
              </p:cNvSpPr>
              <p:nvPr/>
            </p:nvSpPr>
            <p:spPr bwMode="auto">
              <a:xfrm>
                <a:off x="204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4" name="Line 27"/>
              <p:cNvSpPr>
                <a:spLocks noChangeShapeType="1"/>
              </p:cNvSpPr>
              <p:nvPr/>
            </p:nvSpPr>
            <p:spPr bwMode="auto">
              <a:xfrm>
                <a:off x="181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5" name="Line 28"/>
              <p:cNvSpPr>
                <a:spLocks noChangeShapeType="1"/>
              </p:cNvSpPr>
              <p:nvPr/>
            </p:nvSpPr>
            <p:spPr bwMode="auto">
              <a:xfrm>
                <a:off x="158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6" name="Line 29"/>
              <p:cNvSpPr>
                <a:spLocks noChangeShapeType="1"/>
              </p:cNvSpPr>
              <p:nvPr/>
            </p:nvSpPr>
            <p:spPr bwMode="auto">
              <a:xfrm flipV="1">
                <a:off x="135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7" name="Freeform 30"/>
              <p:cNvSpPr>
                <a:spLocks/>
              </p:cNvSpPr>
              <p:nvPr/>
            </p:nvSpPr>
            <p:spPr bwMode="auto">
              <a:xfrm>
                <a:off x="2082" y="3758"/>
                <a:ext cx="25" cy="51"/>
              </a:xfrm>
              <a:custGeom>
                <a:avLst/>
                <a:gdLst>
                  <a:gd name="T0" fmla="*/ 25 w 25"/>
                  <a:gd name="T1" fmla="*/ 51 h 51"/>
                  <a:gd name="T2" fmla="*/ 13 w 25"/>
                  <a:gd name="T3" fmla="*/ 38 h 51"/>
                  <a:gd name="T4" fmla="*/ 0 w 25"/>
                  <a:gd name="T5" fmla="*/ 13 h 51"/>
                  <a:gd name="T6" fmla="*/ 13 w 25"/>
                  <a:gd name="T7" fmla="*/ 13 h 51"/>
                  <a:gd name="T8" fmla="*/ 13 w 25"/>
                  <a:gd name="T9" fmla="*/ 0 h 51"/>
                  <a:gd name="T10" fmla="*/ 25 w 25"/>
                  <a:gd name="T11" fmla="*/ 0 h 51"/>
                  <a:gd name="T12" fmla="*/ 25 w 25"/>
                  <a:gd name="T13" fmla="*/ 13 h 51"/>
                  <a:gd name="T14" fmla="*/ 25 w 25"/>
                  <a:gd name="T15" fmla="*/ 51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51"/>
                  <a:gd name="T26" fmla="*/ 25 w 25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51">
                    <a:moveTo>
                      <a:pt x="25" y="51"/>
                    </a:moveTo>
                    <a:lnTo>
                      <a:pt x="13" y="38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098" name="Group 33"/>
              <p:cNvGrpSpPr>
                <a:grpSpLocks/>
              </p:cNvGrpSpPr>
              <p:nvPr/>
            </p:nvGrpSpPr>
            <p:grpSpPr bwMode="auto">
              <a:xfrm>
                <a:off x="4049" y="3439"/>
                <a:ext cx="373" cy="240"/>
                <a:chOff x="4049" y="3439"/>
                <a:chExt cx="373" cy="240"/>
              </a:xfrm>
            </p:grpSpPr>
            <p:sp>
              <p:nvSpPr>
                <p:cNvPr id="881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74" y="3439"/>
                  <a:ext cx="34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Master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049" y="3554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099" name="Group 36"/>
              <p:cNvGrpSpPr>
                <a:grpSpLocks/>
              </p:cNvGrpSpPr>
              <p:nvPr/>
            </p:nvGrpSpPr>
            <p:grpSpPr bwMode="auto">
              <a:xfrm>
                <a:off x="4049" y="3822"/>
                <a:ext cx="371" cy="239"/>
                <a:chOff x="4049" y="3822"/>
                <a:chExt cx="371" cy="239"/>
              </a:xfrm>
            </p:grpSpPr>
            <p:sp>
              <p:nvSpPr>
                <p:cNvPr id="88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100" y="3822"/>
                  <a:ext cx="28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Slave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2" name="Rectangle 35"/>
                <p:cNvSpPr>
                  <a:spLocks noChangeArrowheads="1"/>
                </p:cNvSpPr>
                <p:nvPr/>
              </p:nvSpPr>
              <p:spPr bwMode="auto">
                <a:xfrm>
                  <a:off x="4049" y="3936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0" name="Rectangle 37"/>
              <p:cNvSpPr>
                <a:spLocks noChangeArrowheads="1"/>
              </p:cNvSpPr>
              <p:nvPr/>
            </p:nvSpPr>
            <p:spPr bwMode="auto">
              <a:xfrm>
                <a:off x="1277" y="2599"/>
                <a:ext cx="18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1" name="Rectangle 38"/>
              <p:cNvSpPr>
                <a:spLocks noChangeArrowheads="1"/>
              </p:cNvSpPr>
              <p:nvPr/>
            </p:nvSpPr>
            <p:spPr bwMode="auto">
              <a:xfrm>
                <a:off x="1673" y="2599"/>
                <a:ext cx="3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Reset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102" name="Group 41"/>
              <p:cNvGrpSpPr>
                <a:grpSpLocks/>
              </p:cNvGrpSpPr>
              <p:nvPr/>
            </p:nvGrpSpPr>
            <p:grpSpPr bwMode="auto">
              <a:xfrm>
                <a:off x="2567" y="2599"/>
                <a:ext cx="335" cy="125"/>
                <a:chOff x="2567" y="2599"/>
                <a:chExt cx="335" cy="125"/>
              </a:xfrm>
            </p:grpSpPr>
            <p:sp>
              <p:nvSpPr>
                <p:cNvPr id="88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67" y="2599"/>
                  <a:ext cx="9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T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618" y="2599"/>
                  <a:ext cx="28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oggle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103" name="Group 44"/>
              <p:cNvGrpSpPr>
                <a:grpSpLocks/>
              </p:cNvGrpSpPr>
              <p:nvPr/>
            </p:nvGrpSpPr>
            <p:grpSpPr bwMode="auto">
              <a:xfrm>
                <a:off x="2133" y="2484"/>
                <a:ext cx="301" cy="240"/>
                <a:chOff x="2133" y="2484"/>
                <a:chExt cx="301" cy="240"/>
              </a:xfrm>
            </p:grpSpPr>
            <p:sp>
              <p:nvSpPr>
                <p:cNvPr id="881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197" y="2484"/>
                  <a:ext cx="18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1's 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8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3" y="2599"/>
                  <a:ext cx="30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Catch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4" name="Line 45"/>
              <p:cNvSpPr>
                <a:spLocks noChangeShapeType="1"/>
              </p:cNvSpPr>
              <p:nvPr/>
            </p:nvSpPr>
            <p:spPr bwMode="auto">
              <a:xfrm flipV="1">
                <a:off x="1354" y="2803"/>
                <a:ext cx="1" cy="132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5" name="Line 46"/>
              <p:cNvSpPr>
                <a:spLocks noChangeShapeType="1"/>
              </p:cNvSpPr>
              <p:nvPr/>
            </p:nvSpPr>
            <p:spPr bwMode="auto">
              <a:xfrm flipV="1">
                <a:off x="1814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6" name="Line 47"/>
              <p:cNvSpPr>
                <a:spLocks noChangeShapeType="1"/>
              </p:cNvSpPr>
              <p:nvPr/>
            </p:nvSpPr>
            <p:spPr bwMode="auto">
              <a:xfrm flipV="1">
                <a:off x="2273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7" name="Line 48"/>
              <p:cNvSpPr>
                <a:spLocks noChangeShapeType="1"/>
              </p:cNvSpPr>
              <p:nvPr/>
            </p:nvSpPr>
            <p:spPr bwMode="auto">
              <a:xfrm flipV="1">
                <a:off x="2720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8" name="Rectangle 49"/>
              <p:cNvSpPr>
                <a:spLocks noChangeArrowheads="1"/>
              </p:cNvSpPr>
              <p:nvPr/>
            </p:nvSpPr>
            <p:spPr bwMode="auto">
              <a:xfrm>
                <a:off x="3321" y="259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9" name="Freeform 50"/>
              <p:cNvSpPr>
                <a:spLocks/>
              </p:cNvSpPr>
              <p:nvPr/>
            </p:nvSpPr>
            <p:spPr bwMode="auto">
              <a:xfrm>
                <a:off x="1124" y="2917"/>
                <a:ext cx="2874" cy="64"/>
              </a:xfrm>
              <a:custGeom>
                <a:avLst/>
                <a:gdLst>
                  <a:gd name="T0" fmla="*/ 0 w 2874"/>
                  <a:gd name="T1" fmla="*/ 64 h 64"/>
                  <a:gd name="T2" fmla="*/ 128 w 2874"/>
                  <a:gd name="T3" fmla="*/ 64 h 64"/>
                  <a:gd name="T4" fmla="*/ 128 w 2874"/>
                  <a:gd name="T5" fmla="*/ 0 h 64"/>
                  <a:gd name="T6" fmla="*/ 575 w 2874"/>
                  <a:gd name="T7" fmla="*/ 0 h 64"/>
                  <a:gd name="T8" fmla="*/ 575 w 2874"/>
                  <a:gd name="T9" fmla="*/ 64 h 64"/>
                  <a:gd name="T10" fmla="*/ 1188 w 2874"/>
                  <a:gd name="T11" fmla="*/ 64 h 64"/>
                  <a:gd name="T12" fmla="*/ 1188 w 2874"/>
                  <a:gd name="T13" fmla="*/ 0 h 64"/>
                  <a:gd name="T14" fmla="*/ 1290 w 2874"/>
                  <a:gd name="T15" fmla="*/ 0 h 64"/>
                  <a:gd name="T16" fmla="*/ 1290 w 2874"/>
                  <a:gd name="T17" fmla="*/ 64 h 64"/>
                  <a:gd name="T18" fmla="*/ 1494 w 2874"/>
                  <a:gd name="T19" fmla="*/ 64 h 64"/>
                  <a:gd name="T20" fmla="*/ 1494 w 2874"/>
                  <a:gd name="T21" fmla="*/ 0 h 64"/>
                  <a:gd name="T22" fmla="*/ 2874 w 2874"/>
                  <a:gd name="T23" fmla="*/ 0 h 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74"/>
                  <a:gd name="T37" fmla="*/ 0 h 64"/>
                  <a:gd name="T38" fmla="*/ 2874 w 2874"/>
                  <a:gd name="T39" fmla="*/ 64 h 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74" h="64">
                    <a:moveTo>
                      <a:pt x="0" y="64"/>
                    </a:moveTo>
                    <a:lnTo>
                      <a:pt x="128" y="64"/>
                    </a:lnTo>
                    <a:lnTo>
                      <a:pt x="128" y="0"/>
                    </a:lnTo>
                    <a:lnTo>
                      <a:pt x="575" y="0"/>
                    </a:lnTo>
                    <a:lnTo>
                      <a:pt x="575" y="64"/>
                    </a:lnTo>
                    <a:lnTo>
                      <a:pt x="1188" y="64"/>
                    </a:lnTo>
                    <a:lnTo>
                      <a:pt x="1188" y="0"/>
                    </a:lnTo>
                    <a:lnTo>
                      <a:pt x="1290" y="0"/>
                    </a:lnTo>
                    <a:lnTo>
                      <a:pt x="1290" y="64"/>
                    </a:lnTo>
                    <a:lnTo>
                      <a:pt x="1494" y="64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0" name="Freeform 51"/>
              <p:cNvSpPr>
                <a:spLocks/>
              </p:cNvSpPr>
              <p:nvPr/>
            </p:nvSpPr>
            <p:spPr bwMode="auto">
              <a:xfrm>
                <a:off x="1124" y="3108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779 w 2874"/>
                  <a:gd name="T3" fmla="*/ 51 h 51"/>
                  <a:gd name="T4" fmla="*/ 779 w 2874"/>
                  <a:gd name="T5" fmla="*/ 0 h 51"/>
                  <a:gd name="T6" fmla="*/ 1009 w 2874"/>
                  <a:gd name="T7" fmla="*/ 0 h 51"/>
                  <a:gd name="T8" fmla="*/ 1009 w 2874"/>
                  <a:gd name="T9" fmla="*/ 51 h 51"/>
                  <a:gd name="T10" fmla="*/ 1494 w 2874"/>
                  <a:gd name="T11" fmla="*/ 51 h 51"/>
                  <a:gd name="T12" fmla="*/ 1494 w 2874"/>
                  <a:gd name="T13" fmla="*/ 0 h 51"/>
                  <a:gd name="T14" fmla="*/ 2874 w 2874"/>
                  <a:gd name="T15" fmla="*/ 0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74"/>
                  <a:gd name="T25" fmla="*/ 0 h 51"/>
                  <a:gd name="T26" fmla="*/ 2874 w 2874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74" h="51">
                    <a:moveTo>
                      <a:pt x="0" y="51"/>
                    </a:moveTo>
                    <a:lnTo>
                      <a:pt x="779" y="51"/>
                    </a:lnTo>
                    <a:lnTo>
                      <a:pt x="779" y="0"/>
                    </a:lnTo>
                    <a:lnTo>
                      <a:pt x="1009" y="0"/>
                    </a:lnTo>
                    <a:lnTo>
                      <a:pt x="1009" y="51"/>
                    </a:lnTo>
                    <a:lnTo>
                      <a:pt x="1494" y="51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1" name="Freeform 52"/>
              <p:cNvSpPr>
                <a:spLocks/>
              </p:cNvSpPr>
              <p:nvPr/>
            </p:nvSpPr>
            <p:spPr bwMode="auto">
              <a:xfrm>
                <a:off x="1124" y="3287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230 w 2874"/>
                  <a:gd name="T3" fmla="*/ 51 h 51"/>
                  <a:gd name="T4" fmla="*/ 230 w 2874"/>
                  <a:gd name="T5" fmla="*/ 0 h 51"/>
                  <a:gd name="T6" fmla="*/ 460 w 2874"/>
                  <a:gd name="T7" fmla="*/ 0 h 51"/>
                  <a:gd name="T8" fmla="*/ 460 w 2874"/>
                  <a:gd name="T9" fmla="*/ 51 h 51"/>
                  <a:gd name="T10" fmla="*/ 690 w 2874"/>
                  <a:gd name="T11" fmla="*/ 51 h 51"/>
                  <a:gd name="T12" fmla="*/ 690 w 2874"/>
                  <a:gd name="T13" fmla="*/ 0 h 51"/>
                  <a:gd name="T14" fmla="*/ 920 w 2874"/>
                  <a:gd name="T15" fmla="*/ 0 h 51"/>
                  <a:gd name="T16" fmla="*/ 920 w 2874"/>
                  <a:gd name="T17" fmla="*/ 51 h 51"/>
                  <a:gd name="T18" fmla="*/ 1149 w 2874"/>
                  <a:gd name="T19" fmla="*/ 51 h 51"/>
                  <a:gd name="T20" fmla="*/ 1149 w 2874"/>
                  <a:gd name="T21" fmla="*/ 0 h 51"/>
                  <a:gd name="T22" fmla="*/ 1367 w 2874"/>
                  <a:gd name="T23" fmla="*/ 0 h 51"/>
                  <a:gd name="T24" fmla="*/ 1367 w 2874"/>
                  <a:gd name="T25" fmla="*/ 51 h 51"/>
                  <a:gd name="T26" fmla="*/ 1596 w 2874"/>
                  <a:gd name="T27" fmla="*/ 51 h 51"/>
                  <a:gd name="T28" fmla="*/ 1596 w 2874"/>
                  <a:gd name="T29" fmla="*/ 0 h 51"/>
                  <a:gd name="T30" fmla="*/ 1826 w 2874"/>
                  <a:gd name="T31" fmla="*/ 0 h 51"/>
                  <a:gd name="T32" fmla="*/ 1826 w 2874"/>
                  <a:gd name="T33" fmla="*/ 51 h 51"/>
                  <a:gd name="T34" fmla="*/ 2056 w 2874"/>
                  <a:gd name="T35" fmla="*/ 51 h 51"/>
                  <a:gd name="T36" fmla="*/ 2056 w 2874"/>
                  <a:gd name="T37" fmla="*/ 0 h 51"/>
                  <a:gd name="T38" fmla="*/ 2286 w 2874"/>
                  <a:gd name="T39" fmla="*/ 0 h 51"/>
                  <a:gd name="T40" fmla="*/ 2286 w 2874"/>
                  <a:gd name="T41" fmla="*/ 51 h 51"/>
                  <a:gd name="T42" fmla="*/ 2516 w 2874"/>
                  <a:gd name="T43" fmla="*/ 51 h 51"/>
                  <a:gd name="T44" fmla="*/ 2516 w 2874"/>
                  <a:gd name="T45" fmla="*/ 0 h 51"/>
                  <a:gd name="T46" fmla="*/ 2733 w 2874"/>
                  <a:gd name="T47" fmla="*/ 0 h 51"/>
                  <a:gd name="T48" fmla="*/ 2733 w 2874"/>
                  <a:gd name="T49" fmla="*/ 51 h 51"/>
                  <a:gd name="T50" fmla="*/ 2759 w 2874"/>
                  <a:gd name="T51" fmla="*/ 51 h 51"/>
                  <a:gd name="T52" fmla="*/ 2797 w 2874"/>
                  <a:gd name="T53" fmla="*/ 51 h 51"/>
                  <a:gd name="T54" fmla="*/ 2874 w 2874"/>
                  <a:gd name="T55" fmla="*/ 51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874"/>
                  <a:gd name="T85" fmla="*/ 0 h 51"/>
                  <a:gd name="T86" fmla="*/ 2874 w 2874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874" h="51">
                    <a:moveTo>
                      <a:pt x="0" y="51"/>
                    </a:moveTo>
                    <a:lnTo>
                      <a:pt x="230" y="51"/>
                    </a:lnTo>
                    <a:lnTo>
                      <a:pt x="230" y="0"/>
                    </a:lnTo>
                    <a:lnTo>
                      <a:pt x="460" y="0"/>
                    </a:lnTo>
                    <a:lnTo>
                      <a:pt x="460" y="51"/>
                    </a:lnTo>
                    <a:lnTo>
                      <a:pt x="690" y="51"/>
                    </a:lnTo>
                    <a:lnTo>
                      <a:pt x="690" y="0"/>
                    </a:lnTo>
                    <a:lnTo>
                      <a:pt x="920" y="0"/>
                    </a:lnTo>
                    <a:lnTo>
                      <a:pt x="920" y="51"/>
                    </a:lnTo>
                    <a:lnTo>
                      <a:pt x="1149" y="51"/>
                    </a:lnTo>
                    <a:lnTo>
                      <a:pt x="1149" y="0"/>
                    </a:lnTo>
                    <a:lnTo>
                      <a:pt x="1367" y="0"/>
                    </a:lnTo>
                    <a:lnTo>
                      <a:pt x="1367" y="51"/>
                    </a:lnTo>
                    <a:lnTo>
                      <a:pt x="1596" y="51"/>
                    </a:lnTo>
                    <a:lnTo>
                      <a:pt x="1596" y="0"/>
                    </a:lnTo>
                    <a:lnTo>
                      <a:pt x="1826" y="0"/>
                    </a:lnTo>
                    <a:lnTo>
                      <a:pt x="1826" y="51"/>
                    </a:lnTo>
                    <a:lnTo>
                      <a:pt x="2056" y="51"/>
                    </a:lnTo>
                    <a:lnTo>
                      <a:pt x="2056" y="0"/>
                    </a:lnTo>
                    <a:lnTo>
                      <a:pt x="2286" y="0"/>
                    </a:lnTo>
                    <a:lnTo>
                      <a:pt x="2286" y="51"/>
                    </a:lnTo>
                    <a:lnTo>
                      <a:pt x="2516" y="51"/>
                    </a:lnTo>
                    <a:lnTo>
                      <a:pt x="2516" y="0"/>
                    </a:lnTo>
                    <a:lnTo>
                      <a:pt x="2733" y="0"/>
                    </a:lnTo>
                    <a:lnTo>
                      <a:pt x="2733" y="51"/>
                    </a:lnTo>
                    <a:lnTo>
                      <a:pt x="2759" y="51"/>
                    </a:lnTo>
                    <a:lnTo>
                      <a:pt x="2797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2" name="Freeform 53"/>
              <p:cNvSpPr>
                <a:spLocks/>
              </p:cNvSpPr>
              <p:nvPr/>
            </p:nvSpPr>
            <p:spPr bwMode="auto">
              <a:xfrm>
                <a:off x="1124" y="3465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307 w 2874"/>
                  <a:gd name="T3" fmla="*/ 51 h 51"/>
                  <a:gd name="T4" fmla="*/ 307 w 2874"/>
                  <a:gd name="T5" fmla="*/ 0 h 51"/>
                  <a:gd name="T6" fmla="*/ 830 w 2874"/>
                  <a:gd name="T7" fmla="*/ 0 h 51"/>
                  <a:gd name="T8" fmla="*/ 830 w 2874"/>
                  <a:gd name="T9" fmla="*/ 51 h 51"/>
                  <a:gd name="T10" fmla="*/ 1264 w 2874"/>
                  <a:gd name="T11" fmla="*/ 51 h 51"/>
                  <a:gd name="T12" fmla="*/ 1264 w 2874"/>
                  <a:gd name="T13" fmla="*/ 0 h 51"/>
                  <a:gd name="T14" fmla="*/ 1648 w 2874"/>
                  <a:gd name="T15" fmla="*/ 0 h 51"/>
                  <a:gd name="T16" fmla="*/ 1648 w 2874"/>
                  <a:gd name="T17" fmla="*/ 51 h 51"/>
                  <a:gd name="T18" fmla="*/ 2120 w 2874"/>
                  <a:gd name="T19" fmla="*/ 51 h 51"/>
                  <a:gd name="T20" fmla="*/ 2120 w 2874"/>
                  <a:gd name="T21" fmla="*/ 0 h 51"/>
                  <a:gd name="T22" fmla="*/ 2554 w 2874"/>
                  <a:gd name="T23" fmla="*/ 0 h 51"/>
                  <a:gd name="T24" fmla="*/ 2554 w 2874"/>
                  <a:gd name="T25" fmla="*/ 51 h 51"/>
                  <a:gd name="T26" fmla="*/ 2874 w 2874"/>
                  <a:gd name="T27" fmla="*/ 51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51"/>
                  <a:gd name="T44" fmla="*/ 2874 w 287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51">
                    <a:moveTo>
                      <a:pt x="0" y="51"/>
                    </a:moveTo>
                    <a:lnTo>
                      <a:pt x="307" y="51"/>
                    </a:lnTo>
                    <a:lnTo>
                      <a:pt x="307" y="0"/>
                    </a:lnTo>
                    <a:lnTo>
                      <a:pt x="830" y="0"/>
                    </a:lnTo>
                    <a:lnTo>
                      <a:pt x="830" y="51"/>
                    </a:lnTo>
                    <a:lnTo>
                      <a:pt x="1264" y="51"/>
                    </a:lnTo>
                    <a:lnTo>
                      <a:pt x="1264" y="0"/>
                    </a:lnTo>
                    <a:lnTo>
                      <a:pt x="1648" y="0"/>
                    </a:lnTo>
                    <a:lnTo>
                      <a:pt x="1648" y="51"/>
                    </a:lnTo>
                    <a:lnTo>
                      <a:pt x="2120" y="51"/>
                    </a:lnTo>
                    <a:lnTo>
                      <a:pt x="2120" y="0"/>
                    </a:lnTo>
                    <a:lnTo>
                      <a:pt x="2554" y="0"/>
                    </a:lnTo>
                    <a:lnTo>
                      <a:pt x="2554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3" name="Freeform 54"/>
              <p:cNvSpPr>
                <a:spLocks/>
              </p:cNvSpPr>
              <p:nvPr/>
            </p:nvSpPr>
            <p:spPr bwMode="auto">
              <a:xfrm>
                <a:off x="1124" y="3643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281 w 2874"/>
                  <a:gd name="T3" fmla="*/ 0 h 64"/>
                  <a:gd name="T4" fmla="*/ 281 w 2874"/>
                  <a:gd name="T5" fmla="*/ 64 h 64"/>
                  <a:gd name="T6" fmla="*/ 856 w 2874"/>
                  <a:gd name="T7" fmla="*/ 64 h 64"/>
                  <a:gd name="T8" fmla="*/ 856 w 2874"/>
                  <a:gd name="T9" fmla="*/ 0 h 64"/>
                  <a:gd name="T10" fmla="*/ 1239 w 2874"/>
                  <a:gd name="T11" fmla="*/ 0 h 64"/>
                  <a:gd name="T12" fmla="*/ 1239 w 2874"/>
                  <a:gd name="T13" fmla="*/ 64 h 64"/>
                  <a:gd name="T14" fmla="*/ 1673 w 2874"/>
                  <a:gd name="T15" fmla="*/ 64 h 64"/>
                  <a:gd name="T16" fmla="*/ 1673 w 2874"/>
                  <a:gd name="T17" fmla="*/ 0 h 64"/>
                  <a:gd name="T18" fmla="*/ 2107 w 2874"/>
                  <a:gd name="T19" fmla="*/ 0 h 64"/>
                  <a:gd name="T20" fmla="*/ 2107 w 2874"/>
                  <a:gd name="T21" fmla="*/ 64 h 64"/>
                  <a:gd name="T22" fmla="*/ 2580 w 2874"/>
                  <a:gd name="T23" fmla="*/ 64 h 64"/>
                  <a:gd name="T24" fmla="*/ 2580 w 2874"/>
                  <a:gd name="T25" fmla="*/ 0 h 64"/>
                  <a:gd name="T26" fmla="*/ 2593 w 2874"/>
                  <a:gd name="T27" fmla="*/ 0 h 64"/>
                  <a:gd name="T28" fmla="*/ 2644 w 2874"/>
                  <a:gd name="T29" fmla="*/ 0 h 64"/>
                  <a:gd name="T30" fmla="*/ 2733 w 2874"/>
                  <a:gd name="T31" fmla="*/ 0 h 64"/>
                  <a:gd name="T32" fmla="*/ 2874 w 2874"/>
                  <a:gd name="T33" fmla="*/ 0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74"/>
                  <a:gd name="T52" fmla="*/ 0 h 64"/>
                  <a:gd name="T53" fmla="*/ 2874 w 2874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74" h="64">
                    <a:moveTo>
                      <a:pt x="0" y="0"/>
                    </a:moveTo>
                    <a:lnTo>
                      <a:pt x="281" y="0"/>
                    </a:lnTo>
                    <a:lnTo>
                      <a:pt x="281" y="64"/>
                    </a:lnTo>
                    <a:lnTo>
                      <a:pt x="856" y="64"/>
                    </a:lnTo>
                    <a:lnTo>
                      <a:pt x="856" y="0"/>
                    </a:lnTo>
                    <a:lnTo>
                      <a:pt x="1239" y="0"/>
                    </a:lnTo>
                    <a:lnTo>
                      <a:pt x="1239" y="64"/>
                    </a:lnTo>
                    <a:lnTo>
                      <a:pt x="1673" y="64"/>
                    </a:lnTo>
                    <a:lnTo>
                      <a:pt x="1673" y="0"/>
                    </a:lnTo>
                    <a:lnTo>
                      <a:pt x="2107" y="0"/>
                    </a:lnTo>
                    <a:lnTo>
                      <a:pt x="2107" y="64"/>
                    </a:lnTo>
                    <a:lnTo>
                      <a:pt x="2580" y="64"/>
                    </a:lnTo>
                    <a:lnTo>
                      <a:pt x="2580" y="0"/>
                    </a:lnTo>
                    <a:lnTo>
                      <a:pt x="2593" y="0"/>
                    </a:lnTo>
                    <a:lnTo>
                      <a:pt x="2644" y="0"/>
                    </a:lnTo>
                    <a:lnTo>
                      <a:pt x="273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4" name="Freeform 55"/>
              <p:cNvSpPr>
                <a:spLocks/>
              </p:cNvSpPr>
              <p:nvPr/>
            </p:nvSpPr>
            <p:spPr bwMode="auto">
              <a:xfrm>
                <a:off x="1124" y="3822"/>
                <a:ext cx="2874" cy="63"/>
              </a:xfrm>
              <a:custGeom>
                <a:avLst/>
                <a:gdLst>
                  <a:gd name="T0" fmla="*/ 0 w 2874"/>
                  <a:gd name="T1" fmla="*/ 63 h 63"/>
                  <a:gd name="T2" fmla="*/ 562 w 2874"/>
                  <a:gd name="T3" fmla="*/ 63 h 63"/>
                  <a:gd name="T4" fmla="*/ 562 w 2874"/>
                  <a:gd name="T5" fmla="*/ 0 h 63"/>
                  <a:gd name="T6" fmla="*/ 996 w 2874"/>
                  <a:gd name="T7" fmla="*/ 0 h 63"/>
                  <a:gd name="T8" fmla="*/ 996 w 2874"/>
                  <a:gd name="T9" fmla="*/ 63 h 63"/>
                  <a:gd name="T10" fmla="*/ 1469 w 2874"/>
                  <a:gd name="T11" fmla="*/ 63 h 63"/>
                  <a:gd name="T12" fmla="*/ 1469 w 2874"/>
                  <a:gd name="T13" fmla="*/ 0 h 63"/>
                  <a:gd name="T14" fmla="*/ 1903 w 2874"/>
                  <a:gd name="T15" fmla="*/ 0 h 63"/>
                  <a:gd name="T16" fmla="*/ 1903 w 2874"/>
                  <a:gd name="T17" fmla="*/ 63 h 63"/>
                  <a:gd name="T18" fmla="*/ 2376 w 2874"/>
                  <a:gd name="T19" fmla="*/ 63 h 63"/>
                  <a:gd name="T20" fmla="*/ 2376 w 2874"/>
                  <a:gd name="T21" fmla="*/ 0 h 63"/>
                  <a:gd name="T22" fmla="*/ 2810 w 2874"/>
                  <a:gd name="T23" fmla="*/ 0 h 63"/>
                  <a:gd name="T24" fmla="*/ 2810 w 2874"/>
                  <a:gd name="T25" fmla="*/ 63 h 63"/>
                  <a:gd name="T26" fmla="*/ 2823 w 2874"/>
                  <a:gd name="T27" fmla="*/ 63 h 63"/>
                  <a:gd name="T28" fmla="*/ 2874 w 2874"/>
                  <a:gd name="T29" fmla="*/ 63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74"/>
                  <a:gd name="T46" fmla="*/ 0 h 63"/>
                  <a:gd name="T47" fmla="*/ 2874 w 2874"/>
                  <a:gd name="T48" fmla="*/ 63 h 6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74" h="63">
                    <a:moveTo>
                      <a:pt x="0" y="63"/>
                    </a:moveTo>
                    <a:lnTo>
                      <a:pt x="562" y="63"/>
                    </a:lnTo>
                    <a:lnTo>
                      <a:pt x="562" y="0"/>
                    </a:lnTo>
                    <a:lnTo>
                      <a:pt x="996" y="0"/>
                    </a:lnTo>
                    <a:lnTo>
                      <a:pt x="996" y="63"/>
                    </a:lnTo>
                    <a:lnTo>
                      <a:pt x="1469" y="63"/>
                    </a:lnTo>
                    <a:lnTo>
                      <a:pt x="1469" y="0"/>
                    </a:lnTo>
                    <a:lnTo>
                      <a:pt x="1903" y="0"/>
                    </a:lnTo>
                    <a:lnTo>
                      <a:pt x="1903" y="63"/>
                    </a:lnTo>
                    <a:lnTo>
                      <a:pt x="2376" y="63"/>
                    </a:lnTo>
                    <a:lnTo>
                      <a:pt x="2376" y="0"/>
                    </a:lnTo>
                    <a:lnTo>
                      <a:pt x="2810" y="0"/>
                    </a:lnTo>
                    <a:lnTo>
                      <a:pt x="2810" y="63"/>
                    </a:lnTo>
                    <a:lnTo>
                      <a:pt x="2823" y="63"/>
                    </a:lnTo>
                    <a:lnTo>
                      <a:pt x="2874" y="6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5" name="Freeform 56"/>
              <p:cNvSpPr>
                <a:spLocks/>
              </p:cNvSpPr>
              <p:nvPr/>
            </p:nvSpPr>
            <p:spPr bwMode="auto">
              <a:xfrm>
                <a:off x="1124" y="4000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536 w 2874"/>
                  <a:gd name="T3" fmla="*/ 0 h 64"/>
                  <a:gd name="T4" fmla="*/ 536 w 2874"/>
                  <a:gd name="T5" fmla="*/ 64 h 64"/>
                  <a:gd name="T6" fmla="*/ 1009 w 2874"/>
                  <a:gd name="T7" fmla="*/ 64 h 64"/>
                  <a:gd name="T8" fmla="*/ 1009 w 2874"/>
                  <a:gd name="T9" fmla="*/ 0 h 64"/>
                  <a:gd name="T10" fmla="*/ 1443 w 2874"/>
                  <a:gd name="T11" fmla="*/ 0 h 64"/>
                  <a:gd name="T12" fmla="*/ 1443 w 2874"/>
                  <a:gd name="T13" fmla="*/ 64 h 64"/>
                  <a:gd name="T14" fmla="*/ 1916 w 2874"/>
                  <a:gd name="T15" fmla="*/ 64 h 64"/>
                  <a:gd name="T16" fmla="*/ 1916 w 2874"/>
                  <a:gd name="T17" fmla="*/ 0 h 64"/>
                  <a:gd name="T18" fmla="*/ 2350 w 2874"/>
                  <a:gd name="T19" fmla="*/ 0 h 64"/>
                  <a:gd name="T20" fmla="*/ 2350 w 2874"/>
                  <a:gd name="T21" fmla="*/ 64 h 64"/>
                  <a:gd name="T22" fmla="*/ 2823 w 2874"/>
                  <a:gd name="T23" fmla="*/ 64 h 64"/>
                  <a:gd name="T24" fmla="*/ 2823 w 2874"/>
                  <a:gd name="T25" fmla="*/ 0 h 64"/>
                  <a:gd name="T26" fmla="*/ 2874 w 2874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64"/>
                  <a:gd name="T44" fmla="*/ 2874 w 2874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64">
                    <a:moveTo>
                      <a:pt x="0" y="0"/>
                    </a:moveTo>
                    <a:lnTo>
                      <a:pt x="536" y="0"/>
                    </a:lnTo>
                    <a:lnTo>
                      <a:pt x="536" y="64"/>
                    </a:lnTo>
                    <a:lnTo>
                      <a:pt x="1009" y="64"/>
                    </a:lnTo>
                    <a:lnTo>
                      <a:pt x="1009" y="0"/>
                    </a:lnTo>
                    <a:lnTo>
                      <a:pt x="1443" y="0"/>
                    </a:lnTo>
                    <a:lnTo>
                      <a:pt x="1443" y="64"/>
                    </a:lnTo>
                    <a:lnTo>
                      <a:pt x="1916" y="64"/>
                    </a:lnTo>
                    <a:lnTo>
                      <a:pt x="1916" y="0"/>
                    </a:lnTo>
                    <a:lnTo>
                      <a:pt x="2350" y="0"/>
                    </a:lnTo>
                    <a:lnTo>
                      <a:pt x="2350" y="64"/>
                    </a:lnTo>
                    <a:lnTo>
                      <a:pt x="2823" y="64"/>
                    </a:lnTo>
                    <a:lnTo>
                      <a:pt x="282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116" name="Group 70"/>
              <p:cNvGrpSpPr>
                <a:grpSpLocks/>
              </p:cNvGrpSpPr>
              <p:nvPr/>
            </p:nvGrpSpPr>
            <p:grpSpPr bwMode="auto">
              <a:xfrm>
                <a:off x="728" y="2841"/>
                <a:ext cx="197" cy="1354"/>
                <a:chOff x="728" y="2841"/>
                <a:chExt cx="197" cy="1354"/>
              </a:xfrm>
            </p:grpSpPr>
            <p:sp>
              <p:nvSpPr>
                <p:cNvPr id="88124" name="Rectangle 57"/>
                <p:cNvSpPr>
                  <a:spLocks noChangeArrowheads="1"/>
                </p:cNvSpPr>
                <p:nvPr/>
              </p:nvSpPr>
              <p:spPr bwMode="auto">
                <a:xfrm>
                  <a:off x="792" y="2841"/>
                  <a:ext cx="8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J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5" name="Rectangle 58"/>
                <p:cNvSpPr>
                  <a:spLocks noChangeArrowheads="1"/>
                </p:cNvSpPr>
                <p:nvPr/>
              </p:nvSpPr>
              <p:spPr bwMode="auto">
                <a:xfrm>
                  <a:off x="766" y="3032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6" name="Rectangle 59"/>
                <p:cNvSpPr>
                  <a:spLocks noChangeArrowheads="1"/>
                </p:cNvSpPr>
                <p:nvPr/>
              </p:nvSpPr>
              <p:spPr bwMode="auto">
                <a:xfrm>
                  <a:off x="728" y="3210"/>
                  <a:ext cx="75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7" name="Rectangle 60"/>
                <p:cNvSpPr>
                  <a:spLocks noChangeArrowheads="1"/>
                </p:cNvSpPr>
                <p:nvPr/>
              </p:nvSpPr>
              <p:spPr bwMode="auto">
                <a:xfrm>
                  <a:off x="881" y="321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8" name="Rectangle 61"/>
                <p:cNvSpPr>
                  <a:spLocks noChangeArrowheads="1"/>
                </p:cNvSpPr>
                <p:nvPr/>
              </p:nvSpPr>
              <p:spPr bwMode="auto">
                <a:xfrm>
                  <a:off x="779" y="3388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9" name="Rectangle 62"/>
                <p:cNvSpPr>
                  <a:spLocks noChangeArrowheads="1"/>
                </p:cNvSpPr>
                <p:nvPr/>
              </p:nvSpPr>
              <p:spPr bwMode="auto">
                <a:xfrm>
                  <a:off x="843" y="338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0" name="Rectangle 63"/>
                <p:cNvSpPr>
                  <a:spLocks noChangeArrowheads="1"/>
                </p:cNvSpPr>
                <p:nvPr/>
              </p:nvSpPr>
              <p:spPr bwMode="auto">
                <a:xfrm>
                  <a:off x="741" y="358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1" name="Rectangle 64"/>
                <p:cNvSpPr>
                  <a:spLocks noChangeArrowheads="1"/>
                </p:cNvSpPr>
                <p:nvPr/>
              </p:nvSpPr>
              <p:spPr bwMode="auto">
                <a:xfrm>
                  <a:off x="805" y="3580"/>
                  <a:ext cx="92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869" y="3580"/>
                  <a:ext cx="2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3" name="Rectangle 66"/>
                <p:cNvSpPr>
                  <a:spLocks noChangeArrowheads="1"/>
                </p:cNvSpPr>
                <p:nvPr/>
              </p:nvSpPr>
              <p:spPr bwMode="auto">
                <a:xfrm>
                  <a:off x="766" y="3758"/>
                  <a:ext cx="110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4" name="Rectangle 67"/>
                <p:cNvSpPr>
                  <a:spLocks noChangeArrowheads="1"/>
                </p:cNvSpPr>
                <p:nvPr/>
              </p:nvSpPr>
              <p:spPr bwMode="auto">
                <a:xfrm>
                  <a:off x="843" y="375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5" name="Rectangle 68"/>
                <p:cNvSpPr>
                  <a:spLocks noChangeArrowheads="1"/>
                </p:cNvSpPr>
                <p:nvPr/>
              </p:nvSpPr>
              <p:spPr bwMode="auto">
                <a:xfrm>
                  <a:off x="741" y="3936"/>
                  <a:ext cx="1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6" name="Rectangle 69"/>
                <p:cNvSpPr>
                  <a:spLocks noChangeArrowheads="1"/>
                </p:cNvSpPr>
                <p:nvPr/>
              </p:nvSpPr>
              <p:spPr bwMode="auto">
                <a:xfrm>
                  <a:off x="792" y="3936"/>
                  <a:ext cx="13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Q’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17" name="Line 71"/>
              <p:cNvSpPr>
                <a:spLocks noChangeShapeType="1"/>
              </p:cNvSpPr>
              <p:nvPr/>
            </p:nvSpPr>
            <p:spPr bwMode="auto">
              <a:xfrm flipH="1" flipV="1">
                <a:off x="1954" y="3465"/>
                <a:ext cx="153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8" name="Freeform 72"/>
              <p:cNvSpPr>
                <a:spLocks/>
              </p:cNvSpPr>
              <p:nvPr/>
            </p:nvSpPr>
            <p:spPr bwMode="auto">
              <a:xfrm>
                <a:off x="2095" y="4000"/>
                <a:ext cx="25" cy="51"/>
              </a:xfrm>
              <a:custGeom>
                <a:avLst/>
                <a:gdLst>
                  <a:gd name="T0" fmla="*/ 12 w 25"/>
                  <a:gd name="T1" fmla="*/ 25 h 51"/>
                  <a:gd name="T2" fmla="*/ 0 w 25"/>
                  <a:gd name="T3" fmla="*/ 13 h 51"/>
                  <a:gd name="T4" fmla="*/ 12 w 25"/>
                  <a:gd name="T5" fmla="*/ 13 h 51"/>
                  <a:gd name="T6" fmla="*/ 25 w 25"/>
                  <a:gd name="T7" fmla="*/ 0 h 51"/>
                  <a:gd name="T8" fmla="*/ 25 w 25"/>
                  <a:gd name="T9" fmla="*/ 13 h 51"/>
                  <a:gd name="T10" fmla="*/ 25 w 25"/>
                  <a:gd name="T11" fmla="*/ 51 h 51"/>
                  <a:gd name="T12" fmla="*/ 12 w 25"/>
                  <a:gd name="T13" fmla="*/ 25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51"/>
                  <a:gd name="T23" fmla="*/ 25 w 25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51">
                    <a:moveTo>
                      <a:pt x="12" y="25"/>
                    </a:moveTo>
                    <a:lnTo>
                      <a:pt x="0" y="13"/>
                    </a:lnTo>
                    <a:lnTo>
                      <a:pt x="12" y="13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9" name="Line 73"/>
              <p:cNvSpPr>
                <a:spLocks noChangeShapeType="1"/>
              </p:cNvSpPr>
              <p:nvPr/>
            </p:nvSpPr>
            <p:spPr bwMode="auto">
              <a:xfrm flipH="1" flipV="1">
                <a:off x="1980" y="3694"/>
                <a:ext cx="14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0" name="Freeform 74"/>
              <p:cNvSpPr>
                <a:spLocks/>
              </p:cNvSpPr>
              <p:nvPr/>
            </p:nvSpPr>
            <p:spPr bwMode="auto">
              <a:xfrm>
                <a:off x="1635" y="3758"/>
                <a:ext cx="38" cy="51"/>
              </a:xfrm>
              <a:custGeom>
                <a:avLst/>
                <a:gdLst>
                  <a:gd name="T0" fmla="*/ 13 w 38"/>
                  <a:gd name="T1" fmla="*/ 38 h 51"/>
                  <a:gd name="T2" fmla="*/ 0 w 38"/>
                  <a:gd name="T3" fmla="*/ 25 h 51"/>
                  <a:gd name="T4" fmla="*/ 13 w 38"/>
                  <a:gd name="T5" fmla="*/ 25 h 51"/>
                  <a:gd name="T6" fmla="*/ 13 w 38"/>
                  <a:gd name="T7" fmla="*/ 13 h 51"/>
                  <a:gd name="T8" fmla="*/ 25 w 38"/>
                  <a:gd name="T9" fmla="*/ 0 h 51"/>
                  <a:gd name="T10" fmla="*/ 25 w 38"/>
                  <a:gd name="T11" fmla="*/ 25 h 51"/>
                  <a:gd name="T12" fmla="*/ 38 w 38"/>
                  <a:gd name="T13" fmla="*/ 51 h 51"/>
                  <a:gd name="T14" fmla="*/ 13 w 38"/>
                  <a:gd name="T15" fmla="*/ 38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51"/>
                  <a:gd name="T26" fmla="*/ 38 w 38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25"/>
                    </a:lnTo>
                    <a:lnTo>
                      <a:pt x="13" y="13"/>
                    </a:lnTo>
                    <a:lnTo>
                      <a:pt x="25" y="0"/>
                    </a:lnTo>
                    <a:lnTo>
                      <a:pt x="25" y="25"/>
                    </a:lnTo>
                    <a:lnTo>
                      <a:pt x="38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1" name="Line 75"/>
              <p:cNvSpPr>
                <a:spLocks noChangeShapeType="1"/>
              </p:cNvSpPr>
              <p:nvPr/>
            </p:nvSpPr>
            <p:spPr bwMode="auto">
              <a:xfrm flipH="1" flipV="1">
                <a:off x="1431" y="3465"/>
                <a:ext cx="229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2" name="Freeform 76"/>
              <p:cNvSpPr>
                <a:spLocks/>
              </p:cNvSpPr>
              <p:nvPr/>
            </p:nvSpPr>
            <p:spPr bwMode="auto">
              <a:xfrm>
                <a:off x="1609" y="4000"/>
                <a:ext cx="39" cy="51"/>
              </a:xfrm>
              <a:custGeom>
                <a:avLst/>
                <a:gdLst>
                  <a:gd name="T0" fmla="*/ 13 w 39"/>
                  <a:gd name="T1" fmla="*/ 38 h 51"/>
                  <a:gd name="T2" fmla="*/ 0 w 39"/>
                  <a:gd name="T3" fmla="*/ 25 h 51"/>
                  <a:gd name="T4" fmla="*/ 13 w 39"/>
                  <a:gd name="T5" fmla="*/ 13 h 51"/>
                  <a:gd name="T6" fmla="*/ 26 w 39"/>
                  <a:gd name="T7" fmla="*/ 0 h 51"/>
                  <a:gd name="T8" fmla="*/ 26 w 39"/>
                  <a:gd name="T9" fmla="*/ 25 h 51"/>
                  <a:gd name="T10" fmla="*/ 39 w 39"/>
                  <a:gd name="T11" fmla="*/ 51 h 51"/>
                  <a:gd name="T12" fmla="*/ 13 w 39"/>
                  <a:gd name="T13" fmla="*/ 3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"/>
                  <a:gd name="T22" fmla="*/ 0 h 51"/>
                  <a:gd name="T23" fmla="*/ 39 w 3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13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39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3" name="Line 77"/>
              <p:cNvSpPr>
                <a:spLocks noChangeShapeType="1"/>
              </p:cNvSpPr>
              <p:nvPr/>
            </p:nvSpPr>
            <p:spPr bwMode="auto">
              <a:xfrm flipH="1" flipV="1">
                <a:off x="1405" y="3707"/>
                <a:ext cx="23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88075" name="Rectangle 76"/>
          <p:cNvSpPr>
            <a:spLocks noChangeArrowheads="1"/>
          </p:cNvSpPr>
          <p:nvPr/>
        </p:nvSpPr>
        <p:spPr bwMode="auto">
          <a:xfrm>
            <a:off x="2143125" y="4214813"/>
            <a:ext cx="357188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6" name="Rectangle 77"/>
          <p:cNvSpPr>
            <a:spLocks noChangeArrowheads="1"/>
          </p:cNvSpPr>
          <p:nvPr/>
        </p:nvSpPr>
        <p:spPr bwMode="auto">
          <a:xfrm>
            <a:off x="2903538" y="4214813"/>
            <a:ext cx="3571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7" name="Rectangle 78"/>
          <p:cNvSpPr>
            <a:spLocks noChangeArrowheads="1"/>
          </p:cNvSpPr>
          <p:nvPr/>
        </p:nvSpPr>
        <p:spPr bwMode="auto">
          <a:xfrm>
            <a:off x="3621088" y="4214813"/>
            <a:ext cx="32543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8" name="Rectangle 79"/>
          <p:cNvSpPr>
            <a:spLocks noChangeArrowheads="1"/>
          </p:cNvSpPr>
          <p:nvPr/>
        </p:nvSpPr>
        <p:spPr bwMode="auto">
          <a:xfrm>
            <a:off x="4316413" y="4214813"/>
            <a:ext cx="3698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6BF22-156A-44A7-B882-55A5A45E699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FF</a:t>
            </a:r>
          </a:p>
        </p:txBody>
      </p:sp>
      <p:sp>
        <p:nvSpPr>
          <p:cNvPr id="1872901" name="Rectangle 5"/>
          <p:cNvSpPr>
            <a:spLocks noChangeArrowheads="1"/>
          </p:cNvSpPr>
          <p:nvPr/>
        </p:nvSpPr>
        <p:spPr bwMode="auto">
          <a:xfrm>
            <a:off x="5734050" y="2019300"/>
            <a:ext cx="2959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Negative Edge-Triggered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D flipflop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4-5 gate delays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setup, hold times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necessary to successfully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latch the input </a:t>
            </a:r>
          </a:p>
        </p:txBody>
      </p:sp>
      <p:pic>
        <p:nvPicPr>
          <p:cNvPr id="187290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2" y="1340768"/>
            <a:ext cx="52307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D6C84-7390-45A7-914C-E19BF6D5D3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 Flip-Flop</a:t>
            </a:r>
          </a:p>
        </p:txBody>
      </p:sp>
      <p:sp>
        <p:nvSpPr>
          <p:cNvPr id="92164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1674813" cy="6413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 Flip-Flop</a:t>
            </a:r>
          </a:p>
        </p:txBody>
      </p:sp>
      <p:pic>
        <p:nvPicPr>
          <p:cNvPr id="92165" name="Picture 29" descr="roth+f11-2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031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998" name="Group 54"/>
          <p:cNvGraphicFramePr>
            <a:graphicFrameLocks noGrp="1"/>
          </p:cNvGraphicFramePr>
          <p:nvPr/>
        </p:nvGraphicFramePr>
        <p:xfrm>
          <a:off x="3352800" y="2057400"/>
          <a:ext cx="1524000" cy="147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2173" name="Object 45"/>
          <p:cNvGraphicFramePr>
            <a:graphicFrameLocks noChangeAspect="1"/>
          </p:cNvGraphicFramePr>
          <p:nvPr/>
        </p:nvGraphicFramePr>
        <p:xfrm>
          <a:off x="3563938" y="1989138"/>
          <a:ext cx="239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0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89138"/>
                        <a:ext cx="239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46"/>
          <p:cNvGraphicFramePr>
            <a:graphicFrameLocks noChangeAspect="1"/>
          </p:cNvGraphicFramePr>
          <p:nvPr/>
        </p:nvGraphicFramePr>
        <p:xfrm>
          <a:off x="4008438" y="1989138"/>
          <a:ext cx="2222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1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989138"/>
                        <a:ext cx="2222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47"/>
          <p:cNvGraphicFramePr>
            <a:graphicFrameLocks noChangeAspect="1"/>
          </p:cNvGraphicFramePr>
          <p:nvPr/>
        </p:nvGraphicFramePr>
        <p:xfrm>
          <a:off x="4495800" y="198913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2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913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48"/>
          <p:cNvGraphicFramePr>
            <a:graphicFrameLocks noChangeAspect="1"/>
          </p:cNvGraphicFramePr>
          <p:nvPr/>
        </p:nvGraphicFramePr>
        <p:xfrm>
          <a:off x="50292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3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49"/>
          <p:cNvGraphicFramePr>
            <a:graphicFrameLocks noChangeAspect="1"/>
          </p:cNvGraphicFramePr>
          <p:nvPr/>
        </p:nvGraphicFramePr>
        <p:xfrm>
          <a:off x="5700713" y="2667000"/>
          <a:ext cx="2833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4" name="Equation" r:id="rId13" imgW="1485900" imgH="228600" progId="Equation.3">
                  <p:embed/>
                </p:oleObj>
              </mc:Choice>
              <mc:Fallback>
                <p:oleObj name="Equation" r:id="rId13" imgW="1485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667000"/>
                        <a:ext cx="2833687" cy="4365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Text Box 50"/>
          <p:cNvSpPr txBox="1">
            <a:spLocks noChangeArrowheads="1"/>
          </p:cNvSpPr>
          <p:nvPr/>
        </p:nvSpPr>
        <p:spPr bwMode="auto">
          <a:xfrm>
            <a:off x="304800" y="3886200"/>
            <a:ext cx="829945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Diagram for T Flip-Flop (Falling-Edge Trigger)</a:t>
            </a:r>
          </a:p>
        </p:txBody>
      </p:sp>
      <p:pic>
        <p:nvPicPr>
          <p:cNvPr id="92179" name="Picture 51" descr="roth+f11-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16450"/>
            <a:ext cx="6172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4E32E-E2E9-4AB3-BE09-D8B017E9B1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Implementation of T-FF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50292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Implementation of T Flip-Flop </a:t>
            </a:r>
          </a:p>
        </p:txBody>
      </p:sp>
      <p:pic>
        <p:nvPicPr>
          <p:cNvPr id="94213" name="Picture 8" descr="roth+f1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98675"/>
            <a:ext cx="53498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4" name="Object 9"/>
          <p:cNvGraphicFramePr>
            <a:graphicFrameLocks noChangeAspect="1"/>
          </p:cNvGraphicFramePr>
          <p:nvPr/>
        </p:nvGraphicFramePr>
        <p:xfrm>
          <a:off x="2847975" y="5734050"/>
          <a:ext cx="3703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5" imgW="1727200" imgH="228600" progId="Equation.3">
                  <p:embed/>
                </p:oleObj>
              </mc:Choice>
              <mc:Fallback>
                <p:oleObj name="Equation" r:id="rId5" imgW="1727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34050"/>
                        <a:ext cx="3703638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27FB-93D7-4AC2-8EB0-C75FF1A98F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FFs with Additional Inputs</a:t>
            </a:r>
          </a:p>
        </p:txBody>
      </p:sp>
      <p:sp>
        <p:nvSpPr>
          <p:cNvPr id="96260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51054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 Flip-Flop with Clock Enable</a:t>
            </a:r>
          </a:p>
        </p:txBody>
      </p:sp>
      <p:pic>
        <p:nvPicPr>
          <p:cNvPr id="96261" name="Picture 11" descr="roth+f11-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2" name="Object 12"/>
          <p:cNvGraphicFramePr>
            <a:graphicFrameLocks noChangeAspect="1"/>
          </p:cNvGraphicFramePr>
          <p:nvPr/>
        </p:nvGraphicFramePr>
        <p:xfrm>
          <a:off x="5026025" y="4648200"/>
          <a:ext cx="2209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8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8200"/>
                        <a:ext cx="2209800" cy="3794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3"/>
          <p:cNvGraphicFramePr>
            <a:graphicFrameLocks noChangeAspect="1"/>
          </p:cNvGraphicFramePr>
          <p:nvPr/>
        </p:nvGraphicFramePr>
        <p:xfrm>
          <a:off x="5000625" y="5181600"/>
          <a:ext cx="2667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9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181600"/>
                        <a:ext cx="2667000" cy="384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4"/>
          <p:cNvSpPr txBox="1">
            <a:spLocks noChangeArrowheads="1"/>
          </p:cNvSpPr>
          <p:nvPr/>
        </p:nvSpPr>
        <p:spPr bwMode="auto">
          <a:xfrm>
            <a:off x="2273300" y="5232400"/>
            <a:ext cx="1851025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MUX output :</a:t>
            </a:r>
          </a:p>
        </p:txBody>
      </p:sp>
      <p:sp>
        <p:nvSpPr>
          <p:cNvPr id="96265" name="Text Box 15"/>
          <p:cNvSpPr txBox="1">
            <a:spLocks noChangeArrowheads="1"/>
          </p:cNvSpPr>
          <p:nvPr/>
        </p:nvSpPr>
        <p:spPr bwMode="auto">
          <a:xfrm>
            <a:off x="323850" y="4724400"/>
            <a:ext cx="3729038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characteristic equation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7DE7B-AC2F-4B47-BFD3-A7BDD5A457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Preset/Clear</a:t>
            </a:r>
          </a:p>
        </p:txBody>
      </p:sp>
      <p:sp>
        <p:nvSpPr>
          <p:cNvPr id="1881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" y="1219200"/>
            <a:ext cx="6337300" cy="4648200"/>
          </a:xfrm>
          <a:noFill/>
        </p:spPr>
        <p:txBody>
          <a:bodyPr/>
          <a:lstStyle/>
          <a:p>
            <a:pPr lvl="1" eaLnBrk="1" hangingPunct="1"/>
            <a:r>
              <a:rPr lang="en-US" altLang="en-US" sz="2000" dirty="0" smtClean="0"/>
              <a:t>Many times it is desirable to asynchronously (i.e., </a:t>
            </a:r>
            <a:r>
              <a:rPr lang="en-US" altLang="en-US" sz="2000" dirty="0" smtClean="0">
                <a:solidFill>
                  <a:srgbClr val="FF0000"/>
                </a:solidFill>
              </a:rPr>
              <a:t>independent of the clock</a:t>
            </a:r>
            <a:r>
              <a:rPr lang="en-US" altLang="en-US" sz="2000" dirty="0" smtClean="0"/>
              <a:t>) set or reset </a:t>
            </a:r>
            <a:r>
              <a:rPr lang="en-US" altLang="en-US" sz="2000" dirty="0" err="1" smtClean="0"/>
              <a:t>FFs</a:t>
            </a:r>
            <a:r>
              <a:rPr lang="en-US" altLang="en-US" sz="2000" dirty="0" smtClean="0"/>
              <a:t>.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Example: At power-up, we can start from a known state.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Asynchronous set == direct set == </a:t>
            </a:r>
            <a:r>
              <a:rPr lang="en-US" altLang="en-US" sz="2000" b="1" i="1" dirty="0" smtClean="0"/>
              <a:t>Preset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Asynchronous reset == direct reset == </a:t>
            </a:r>
            <a:r>
              <a:rPr lang="en-US" altLang="en-US" sz="2000" b="1" i="1" dirty="0" smtClean="0"/>
              <a:t>Clear</a:t>
            </a:r>
          </a:p>
          <a:p>
            <a:pPr lvl="1" eaLnBrk="1" hangingPunct="1"/>
            <a:endParaRPr lang="en-US" altLang="en-US" sz="2000" b="1" i="1" dirty="0" smtClean="0"/>
          </a:p>
          <a:p>
            <a:pPr lvl="1" eaLnBrk="1" hangingPunct="1"/>
            <a:r>
              <a:rPr lang="en-US" altLang="en-US" sz="2000" dirty="0" smtClean="0"/>
              <a:t>There may be “synchronous” preset and clear.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0" dirty="0" smtClean="0"/>
          </a:p>
        </p:txBody>
      </p:sp>
      <p:sp>
        <p:nvSpPr>
          <p:cNvPr id="98309" name="Rectangle 25"/>
          <p:cNvSpPr>
            <a:spLocks noChangeArrowheads="1"/>
          </p:cNvSpPr>
          <p:nvPr/>
        </p:nvSpPr>
        <p:spPr bwMode="auto">
          <a:xfrm>
            <a:off x="6399213" y="1295400"/>
            <a:ext cx="2133600" cy="2667000"/>
          </a:xfrm>
          <a:prstGeom prst="rect">
            <a:avLst/>
          </a:prstGeom>
          <a:solidFill>
            <a:srgbClr val="0099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8310" name="Group 45"/>
          <p:cNvGrpSpPr>
            <a:grpSpLocks/>
          </p:cNvGrpSpPr>
          <p:nvPr/>
        </p:nvGrpSpPr>
        <p:grpSpPr bwMode="auto">
          <a:xfrm>
            <a:off x="6604000" y="1333500"/>
            <a:ext cx="1863725" cy="2578100"/>
            <a:chOff x="4160" y="840"/>
            <a:chExt cx="1174" cy="1624"/>
          </a:xfrm>
        </p:grpSpPr>
        <p:sp>
          <p:nvSpPr>
            <p:cNvPr id="98311" name="Line 27"/>
            <p:cNvSpPr>
              <a:spLocks noChangeAspect="1" noChangeShapeType="1"/>
            </p:cNvSpPr>
            <p:nvPr/>
          </p:nvSpPr>
          <p:spPr bwMode="auto">
            <a:xfrm flipV="1">
              <a:off x="4736" y="2272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2" name="Line 28"/>
            <p:cNvSpPr>
              <a:spLocks noChangeAspect="1" noChangeShapeType="1"/>
            </p:cNvSpPr>
            <p:nvPr/>
          </p:nvSpPr>
          <p:spPr bwMode="auto">
            <a:xfrm flipV="1">
              <a:off x="4736" y="840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3" name="Line 29"/>
            <p:cNvSpPr>
              <a:spLocks noChangeAspect="1" noChangeShapeType="1"/>
            </p:cNvSpPr>
            <p:nvPr/>
          </p:nvSpPr>
          <p:spPr bwMode="auto">
            <a:xfrm>
              <a:off x="4160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4" name="Oval 30"/>
            <p:cNvSpPr>
              <a:spLocks noChangeAspect="1" noChangeArrowheads="1"/>
            </p:cNvSpPr>
            <p:nvPr/>
          </p:nvSpPr>
          <p:spPr bwMode="auto">
            <a:xfrm>
              <a:off x="4313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5" name="Line 31"/>
            <p:cNvSpPr>
              <a:spLocks noChangeAspect="1" noChangeShapeType="1"/>
            </p:cNvSpPr>
            <p:nvPr/>
          </p:nvSpPr>
          <p:spPr bwMode="auto">
            <a:xfrm>
              <a:off x="5098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6" name="Line 32"/>
            <p:cNvSpPr>
              <a:spLocks noChangeAspect="1" noChangeShapeType="1"/>
            </p:cNvSpPr>
            <p:nvPr/>
          </p:nvSpPr>
          <p:spPr bwMode="auto">
            <a:xfrm>
              <a:off x="4160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33"/>
            <p:cNvSpPr>
              <a:spLocks noChangeAspect="1"/>
            </p:cNvSpPr>
            <p:nvPr/>
          </p:nvSpPr>
          <p:spPr bwMode="auto">
            <a:xfrm>
              <a:off x="4396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41356 w 467"/>
                <a:gd name="T3" fmla="*/ 0 h 708"/>
                <a:gd name="T4" fmla="*/ 41356 w 467"/>
                <a:gd name="T5" fmla="*/ 63175 h 708"/>
                <a:gd name="T6" fmla="*/ 0 w 467"/>
                <a:gd name="T7" fmla="*/ 63175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708"/>
                <a:gd name="T20" fmla="*/ 467 w 467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Rectangle 34"/>
            <p:cNvSpPr>
              <a:spLocks noChangeAspect="1" noChangeArrowheads="1"/>
            </p:cNvSpPr>
            <p:nvPr/>
          </p:nvSpPr>
          <p:spPr bwMode="auto">
            <a:xfrm>
              <a:off x="4437" y="127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9" name="Rectangle 35"/>
            <p:cNvSpPr>
              <a:spLocks noChangeAspect="1" noChangeArrowheads="1"/>
            </p:cNvSpPr>
            <p:nvPr/>
          </p:nvSpPr>
          <p:spPr bwMode="auto">
            <a:xfrm>
              <a:off x="4596" y="186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0" name="Freeform 36"/>
            <p:cNvSpPr>
              <a:spLocks noChangeAspect="1"/>
            </p:cNvSpPr>
            <p:nvPr/>
          </p:nvSpPr>
          <p:spPr bwMode="auto">
            <a:xfrm>
              <a:off x="4396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9070 w 101"/>
                <a:gd name="T3" fmla="*/ 2694 h 77"/>
                <a:gd name="T4" fmla="*/ 0 w 101"/>
                <a:gd name="T5" fmla="*/ 6370 h 77"/>
                <a:gd name="T6" fmla="*/ 0 60000 65536"/>
                <a:gd name="T7" fmla="*/ 0 60000 65536"/>
                <a:gd name="T8" fmla="*/ 0 60000 65536"/>
                <a:gd name="T9" fmla="*/ 0 w 101"/>
                <a:gd name="T10" fmla="*/ 0 h 77"/>
                <a:gd name="T11" fmla="*/ 101 w 10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Oval 37"/>
            <p:cNvSpPr>
              <a:spLocks noChangeAspect="1" noChangeArrowheads="1"/>
            </p:cNvSpPr>
            <p:nvPr/>
          </p:nvSpPr>
          <p:spPr bwMode="auto">
            <a:xfrm>
              <a:off x="5098" y="1902"/>
              <a:ext cx="83" cy="8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2" name="Oval 38"/>
            <p:cNvSpPr>
              <a:spLocks noChangeAspect="1" noChangeArrowheads="1"/>
            </p:cNvSpPr>
            <p:nvPr/>
          </p:nvSpPr>
          <p:spPr bwMode="auto">
            <a:xfrm>
              <a:off x="4701" y="1035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3" name="Oval 39"/>
            <p:cNvSpPr>
              <a:spLocks noChangeAspect="1" noChangeArrowheads="1"/>
            </p:cNvSpPr>
            <p:nvPr/>
          </p:nvSpPr>
          <p:spPr bwMode="auto">
            <a:xfrm>
              <a:off x="4701" y="2190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4" name="Rectangle 40"/>
            <p:cNvSpPr>
              <a:spLocks noChangeAspect="1" noChangeArrowheads="1"/>
            </p:cNvSpPr>
            <p:nvPr/>
          </p:nvSpPr>
          <p:spPr bwMode="auto">
            <a:xfrm>
              <a:off x="4701" y="11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S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5" name="Rectangle 41"/>
            <p:cNvSpPr>
              <a:spLocks noChangeAspect="1" noChangeArrowheads="1"/>
            </p:cNvSpPr>
            <p:nvPr/>
          </p:nvSpPr>
          <p:spPr bwMode="auto">
            <a:xfrm>
              <a:off x="4689" y="198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6" name="Rectangle 42"/>
            <p:cNvSpPr>
              <a:spLocks noChangeAspect="1" noChangeArrowheads="1"/>
            </p:cNvSpPr>
            <p:nvPr/>
          </p:nvSpPr>
          <p:spPr bwMode="auto">
            <a:xfrm>
              <a:off x="4933" y="1279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7" name="Rectangle 43"/>
            <p:cNvSpPr>
              <a:spLocks noChangeAspect="1" noChangeArrowheads="1"/>
            </p:cNvSpPr>
            <p:nvPr/>
          </p:nvSpPr>
          <p:spPr bwMode="auto">
            <a:xfrm>
              <a:off x="4921" y="1871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8" name="Line 44"/>
            <p:cNvSpPr>
              <a:spLocks noChangeAspect="1" noChangeShapeType="1"/>
            </p:cNvSpPr>
            <p:nvPr/>
          </p:nvSpPr>
          <p:spPr bwMode="auto">
            <a:xfrm>
              <a:off x="5194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ACDC3-FF0C-4FB3-8D40-B1F719CBC11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Feedback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129463" cy="1512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Feedback: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 signal s1 depends on another signal whose value depends on s1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(perhaps with several intermediate signals).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372225" y="2997200"/>
            <a:ext cx="647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b="0">
                <a:solidFill>
                  <a:srgbClr val="FF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15366" name="AutoShape 8"/>
          <p:cNvSpPr>
            <a:spLocks noChangeAspect="1" noChangeArrowheads="1" noTextEdit="1"/>
          </p:cNvSpPr>
          <p:nvPr/>
        </p:nvSpPr>
        <p:spPr bwMode="auto">
          <a:xfrm>
            <a:off x="1835150" y="3063875"/>
            <a:ext cx="60483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7" name="Freeform 10"/>
          <p:cNvSpPr>
            <a:spLocks noEditPoints="1"/>
          </p:cNvSpPr>
          <p:nvPr/>
        </p:nvSpPr>
        <p:spPr bwMode="auto">
          <a:xfrm>
            <a:off x="3201988" y="3194050"/>
            <a:ext cx="847725" cy="212725"/>
          </a:xfrm>
          <a:custGeom>
            <a:avLst/>
            <a:gdLst>
              <a:gd name="T0" fmla="*/ 0 w 534"/>
              <a:gd name="T1" fmla="*/ 0 h 134"/>
              <a:gd name="T2" fmla="*/ 2147483646 w 534"/>
              <a:gd name="T3" fmla="*/ 0 h 134"/>
              <a:gd name="T4" fmla="*/ 0 w 534"/>
              <a:gd name="T5" fmla="*/ 2147483646 h 134"/>
              <a:gd name="T6" fmla="*/ 2147483646 w 534"/>
              <a:gd name="T7" fmla="*/ 2147483646 h 134"/>
              <a:gd name="T8" fmla="*/ 2147483646 w 534"/>
              <a:gd name="T9" fmla="*/ 2147483646 h 134"/>
              <a:gd name="T10" fmla="*/ 2147483646 w 534"/>
              <a:gd name="T11" fmla="*/ 214748364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4"/>
              <a:gd name="T20" fmla="*/ 534 w 534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4">
                <a:moveTo>
                  <a:pt x="0" y="0"/>
                </a:moveTo>
                <a:lnTo>
                  <a:pt x="267" y="0"/>
                </a:lnTo>
                <a:moveTo>
                  <a:pt x="0" y="134"/>
                </a:moveTo>
                <a:lnTo>
                  <a:pt x="267" y="134"/>
                </a:lnTo>
                <a:moveTo>
                  <a:pt x="534" y="68"/>
                </a:moveTo>
                <a:lnTo>
                  <a:pt x="267" y="68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8" name="Freeform 11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69" name="Freeform 12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0" name="Freeform 13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1" name="Freeform 14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2622550" y="3194050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22550" y="3406775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4049713" y="3302000"/>
            <a:ext cx="900112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5" name="Freeform 18"/>
          <p:cNvSpPr>
            <a:spLocks noEditPoints="1"/>
          </p:cNvSpPr>
          <p:nvPr/>
        </p:nvSpPr>
        <p:spPr bwMode="auto">
          <a:xfrm>
            <a:off x="4949825" y="3303588"/>
            <a:ext cx="847725" cy="211137"/>
          </a:xfrm>
          <a:custGeom>
            <a:avLst/>
            <a:gdLst>
              <a:gd name="T0" fmla="*/ 0 w 534"/>
              <a:gd name="T1" fmla="*/ 0 h 133"/>
              <a:gd name="T2" fmla="*/ 2147483646 w 534"/>
              <a:gd name="T3" fmla="*/ 0 h 133"/>
              <a:gd name="T4" fmla="*/ 0 w 534"/>
              <a:gd name="T5" fmla="*/ 2147483646 h 133"/>
              <a:gd name="T6" fmla="*/ 2147483646 w 534"/>
              <a:gd name="T7" fmla="*/ 2147483646 h 133"/>
              <a:gd name="T8" fmla="*/ 2147483646 w 534"/>
              <a:gd name="T9" fmla="*/ 2147483646 h 133"/>
              <a:gd name="T10" fmla="*/ 2147483646 w 534"/>
              <a:gd name="T11" fmla="*/ 2147483646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3"/>
              <a:gd name="T20" fmla="*/ 534 w 534"/>
              <a:gd name="T21" fmla="*/ 133 h 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3">
                <a:moveTo>
                  <a:pt x="0" y="0"/>
                </a:moveTo>
                <a:lnTo>
                  <a:pt x="267" y="0"/>
                </a:lnTo>
                <a:moveTo>
                  <a:pt x="0" y="133"/>
                </a:moveTo>
                <a:lnTo>
                  <a:pt x="267" y="133"/>
                </a:lnTo>
                <a:moveTo>
                  <a:pt x="534" y="66"/>
                </a:moveTo>
                <a:lnTo>
                  <a:pt x="267" y="6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6" name="Freeform 19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7" name="Freeform 20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5797550" y="3408363"/>
            <a:ext cx="21590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9" name="Freeform 22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80" name="Freeform 23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6302375" y="3402013"/>
            <a:ext cx="6032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2" name="Freeform 25"/>
          <p:cNvSpPr>
            <a:spLocks/>
          </p:cNvSpPr>
          <p:nvPr/>
        </p:nvSpPr>
        <p:spPr bwMode="auto">
          <a:xfrm>
            <a:off x="6842125" y="3338513"/>
            <a:ext cx="63500" cy="127000"/>
          </a:xfrm>
          <a:custGeom>
            <a:avLst/>
            <a:gdLst>
              <a:gd name="T0" fmla="*/ 0 w 40"/>
              <a:gd name="T1" fmla="*/ 2147483646 h 80"/>
              <a:gd name="T2" fmla="*/ 2147483646 w 40"/>
              <a:gd name="T3" fmla="*/ 2147483646 h 80"/>
              <a:gd name="T4" fmla="*/ 0 w 40"/>
              <a:gd name="T5" fmla="*/ 0 h 80"/>
              <a:gd name="T6" fmla="*/ 0 60000 65536"/>
              <a:gd name="T7" fmla="*/ 0 60000 65536"/>
              <a:gd name="T8" fmla="*/ 0 60000 65536"/>
              <a:gd name="T9" fmla="*/ 0 w 40"/>
              <a:gd name="T10" fmla="*/ 0 h 80"/>
              <a:gd name="T11" fmla="*/ 40 w 4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0">
                <a:moveTo>
                  <a:pt x="0" y="80"/>
                </a:moveTo>
                <a:lnTo>
                  <a:pt x="40" y="40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6550025" y="3402013"/>
            <a:ext cx="534988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4" name="Freeform 27"/>
          <p:cNvSpPr>
            <a:spLocks/>
          </p:cNvSpPr>
          <p:nvPr/>
        </p:nvSpPr>
        <p:spPr bwMode="auto">
          <a:xfrm>
            <a:off x="5835650" y="3402013"/>
            <a:ext cx="892175" cy="579437"/>
          </a:xfrm>
          <a:custGeom>
            <a:avLst/>
            <a:gdLst>
              <a:gd name="T0" fmla="*/ 2147483646 w 562"/>
              <a:gd name="T1" fmla="*/ 0 h 365"/>
              <a:gd name="T2" fmla="*/ 2147483646 w 562"/>
              <a:gd name="T3" fmla="*/ 2147483646 h 365"/>
              <a:gd name="T4" fmla="*/ 0 w 562"/>
              <a:gd name="T5" fmla="*/ 2147483646 h 365"/>
              <a:gd name="T6" fmla="*/ 0 60000 65536"/>
              <a:gd name="T7" fmla="*/ 0 60000 65536"/>
              <a:gd name="T8" fmla="*/ 0 60000 65536"/>
              <a:gd name="T9" fmla="*/ 0 w 562"/>
              <a:gd name="T10" fmla="*/ 0 h 365"/>
              <a:gd name="T11" fmla="*/ 562 w 562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" h="365">
                <a:moveTo>
                  <a:pt x="562" y="0"/>
                </a:moveTo>
                <a:lnTo>
                  <a:pt x="562" y="365"/>
                </a:lnTo>
                <a:lnTo>
                  <a:pt x="0" y="365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5" name="Freeform 28"/>
          <p:cNvSpPr>
            <a:spLocks/>
          </p:cNvSpPr>
          <p:nvPr/>
        </p:nvSpPr>
        <p:spPr bwMode="auto">
          <a:xfrm>
            <a:off x="5835650" y="3917950"/>
            <a:ext cx="63500" cy="128588"/>
          </a:xfrm>
          <a:custGeom>
            <a:avLst/>
            <a:gdLst>
              <a:gd name="T0" fmla="*/ 2147483646 w 40"/>
              <a:gd name="T1" fmla="*/ 0 h 81"/>
              <a:gd name="T2" fmla="*/ 0 w 40"/>
              <a:gd name="T3" fmla="*/ 2147483646 h 81"/>
              <a:gd name="T4" fmla="*/ 2147483646 w 40"/>
              <a:gd name="T5" fmla="*/ 2147483646 h 81"/>
              <a:gd name="T6" fmla="*/ 0 60000 65536"/>
              <a:gd name="T7" fmla="*/ 0 60000 65536"/>
              <a:gd name="T8" fmla="*/ 0 60000 65536"/>
              <a:gd name="T9" fmla="*/ 0 w 40"/>
              <a:gd name="T10" fmla="*/ 0 h 81"/>
              <a:gd name="T11" fmla="*/ 40 w 40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1">
                <a:moveTo>
                  <a:pt x="40" y="0"/>
                </a:moveTo>
                <a:lnTo>
                  <a:pt x="0" y="40"/>
                </a:lnTo>
                <a:lnTo>
                  <a:pt x="40" y="81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6" name="Freeform 29"/>
          <p:cNvSpPr>
            <a:spLocks/>
          </p:cNvSpPr>
          <p:nvPr/>
        </p:nvSpPr>
        <p:spPr bwMode="auto">
          <a:xfrm>
            <a:off x="4586288" y="3624263"/>
            <a:ext cx="1249362" cy="357187"/>
          </a:xfrm>
          <a:custGeom>
            <a:avLst/>
            <a:gdLst>
              <a:gd name="T0" fmla="*/ 2147483646 w 787"/>
              <a:gd name="T1" fmla="*/ 2147483646 h 225"/>
              <a:gd name="T2" fmla="*/ 0 w 787"/>
              <a:gd name="T3" fmla="*/ 2147483646 h 225"/>
              <a:gd name="T4" fmla="*/ 0 w 787"/>
              <a:gd name="T5" fmla="*/ 0 h 225"/>
              <a:gd name="T6" fmla="*/ 0 60000 65536"/>
              <a:gd name="T7" fmla="*/ 0 60000 65536"/>
              <a:gd name="T8" fmla="*/ 0 60000 65536"/>
              <a:gd name="T9" fmla="*/ 0 w 787"/>
              <a:gd name="T10" fmla="*/ 0 h 225"/>
              <a:gd name="T11" fmla="*/ 787 w 78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" h="225">
                <a:moveTo>
                  <a:pt x="787" y="225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 flipV="1">
            <a:off x="4586288" y="3514725"/>
            <a:ext cx="1587" cy="1095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586288" y="3514725"/>
            <a:ext cx="3635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563938" y="4724400"/>
            <a:ext cx="2376487" cy="1595438"/>
            <a:chOff x="3606" y="2976"/>
            <a:chExt cx="1497" cy="1005"/>
          </a:xfrm>
        </p:grpSpPr>
        <p:sp>
          <p:nvSpPr>
            <p:cNvPr id="15390" name="Arc 36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1" name="Arc 37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2" name="Arc 38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3" name="Arc 39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4" name="Arc 40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5" name="Arc 41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6" name="Arc 42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7" name="Arc 43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>
              <a:off x="4027" y="308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>
              <a:off x="4027" y="3216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0" name="Oval 46"/>
            <p:cNvSpPr>
              <a:spLocks noChangeArrowheads="1"/>
            </p:cNvSpPr>
            <p:nvPr/>
          </p:nvSpPr>
          <p:spPr bwMode="auto">
            <a:xfrm>
              <a:off x="4498" y="3127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01" name="Arc 47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2" name="Arc 48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3" name="Arc 49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4" name="Arc 50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5" name="Arc 51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6" name="Arc 52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7" name="Arc 53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8" name="Arc 54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9" name="Line 55"/>
            <p:cNvSpPr>
              <a:spLocks noChangeShapeType="1"/>
            </p:cNvSpPr>
            <p:nvPr/>
          </p:nvSpPr>
          <p:spPr bwMode="auto">
            <a:xfrm>
              <a:off x="4027" y="3612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0" name="Line 56"/>
            <p:cNvSpPr>
              <a:spLocks noChangeShapeType="1"/>
            </p:cNvSpPr>
            <p:nvPr/>
          </p:nvSpPr>
          <p:spPr bwMode="auto">
            <a:xfrm>
              <a:off x="4027" y="374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1" name="Oval 57"/>
            <p:cNvSpPr>
              <a:spLocks noChangeArrowheads="1"/>
            </p:cNvSpPr>
            <p:nvPr/>
          </p:nvSpPr>
          <p:spPr bwMode="auto">
            <a:xfrm>
              <a:off x="4498" y="3656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12" name="Line 58"/>
            <p:cNvSpPr>
              <a:spLocks noChangeShapeType="1"/>
            </p:cNvSpPr>
            <p:nvPr/>
          </p:nvSpPr>
          <p:spPr bwMode="auto">
            <a:xfrm>
              <a:off x="3894" y="308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3" name="Rectangle 60"/>
            <p:cNvSpPr>
              <a:spLocks noChangeArrowheads="1"/>
            </p:cNvSpPr>
            <p:nvPr/>
          </p:nvSpPr>
          <p:spPr bwMode="auto">
            <a:xfrm>
              <a:off x="3651" y="2976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5414" name="Line 61"/>
            <p:cNvSpPr>
              <a:spLocks noChangeShapeType="1"/>
            </p:cNvSpPr>
            <p:nvPr/>
          </p:nvSpPr>
          <p:spPr bwMode="auto">
            <a:xfrm>
              <a:off x="3894" y="374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5" name="Rectangle 63"/>
            <p:cNvSpPr>
              <a:spLocks noChangeArrowheads="1"/>
            </p:cNvSpPr>
            <p:nvPr/>
          </p:nvSpPr>
          <p:spPr bwMode="auto">
            <a:xfrm>
              <a:off x="3606" y="3793"/>
              <a:ext cx="19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5416" name="Line 64"/>
            <p:cNvSpPr>
              <a:spLocks noChangeShapeType="1"/>
            </p:cNvSpPr>
            <p:nvPr/>
          </p:nvSpPr>
          <p:spPr bwMode="auto">
            <a:xfrm>
              <a:off x="4560" y="3149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7" name="Line 65"/>
            <p:cNvSpPr>
              <a:spLocks noChangeShapeType="1"/>
            </p:cNvSpPr>
            <p:nvPr/>
          </p:nvSpPr>
          <p:spPr bwMode="auto">
            <a:xfrm>
              <a:off x="3894" y="3612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8" name="Rectangle 72"/>
            <p:cNvSpPr>
              <a:spLocks noChangeArrowheads="1"/>
            </p:cNvSpPr>
            <p:nvPr/>
          </p:nvSpPr>
          <p:spPr bwMode="auto">
            <a:xfrm>
              <a:off x="4894" y="3028"/>
              <a:ext cx="20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5419" name="Line 73"/>
            <p:cNvSpPr>
              <a:spLocks noChangeShapeType="1"/>
            </p:cNvSpPr>
            <p:nvPr/>
          </p:nvSpPr>
          <p:spPr bwMode="auto">
            <a:xfrm>
              <a:off x="3894" y="3216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0" name="Line 74"/>
            <p:cNvSpPr>
              <a:spLocks noChangeShapeType="1"/>
            </p:cNvSpPr>
            <p:nvPr/>
          </p:nvSpPr>
          <p:spPr bwMode="auto">
            <a:xfrm flipV="1">
              <a:off x="4560" y="3657"/>
              <a:ext cx="316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1" name="Rectangle 80"/>
            <p:cNvSpPr>
              <a:spLocks noChangeArrowheads="1"/>
            </p:cNvSpPr>
            <p:nvPr/>
          </p:nvSpPr>
          <p:spPr bwMode="auto">
            <a:xfrm>
              <a:off x="4849" y="3593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  <p:sp>
          <p:nvSpPr>
            <p:cNvPr id="15422" name="Freeform 82"/>
            <p:cNvSpPr>
              <a:spLocks/>
            </p:cNvSpPr>
            <p:nvPr/>
          </p:nvSpPr>
          <p:spPr bwMode="auto">
            <a:xfrm>
              <a:off x="3787" y="3158"/>
              <a:ext cx="907" cy="454"/>
            </a:xfrm>
            <a:custGeom>
              <a:avLst/>
              <a:gdLst>
                <a:gd name="T0" fmla="*/ 907 w 907"/>
                <a:gd name="T1" fmla="*/ 0 h 454"/>
                <a:gd name="T2" fmla="*/ 907 w 907"/>
                <a:gd name="T3" fmla="*/ 227 h 454"/>
                <a:gd name="T4" fmla="*/ 0 w 907"/>
                <a:gd name="T5" fmla="*/ 227 h 454"/>
                <a:gd name="T6" fmla="*/ 0 w 907"/>
                <a:gd name="T7" fmla="*/ 454 h 454"/>
                <a:gd name="T8" fmla="*/ 272 w 907"/>
                <a:gd name="T9" fmla="*/ 454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454"/>
                <a:gd name="T17" fmla="*/ 907 w 907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454">
                  <a:moveTo>
                    <a:pt x="907" y="0"/>
                  </a:moveTo>
                  <a:lnTo>
                    <a:pt x="907" y="227"/>
                  </a:lnTo>
                  <a:lnTo>
                    <a:pt x="0" y="227"/>
                  </a:lnTo>
                  <a:lnTo>
                    <a:pt x="0" y="454"/>
                  </a:lnTo>
                  <a:lnTo>
                    <a:pt x="272" y="4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84"/>
            <p:cNvSpPr>
              <a:spLocks noChangeShapeType="1"/>
            </p:cNvSpPr>
            <p:nvPr/>
          </p:nvSpPr>
          <p:spPr bwMode="auto">
            <a:xfrm flipH="1">
              <a:off x="3651" y="37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85"/>
            <p:cNvSpPr>
              <a:spLocks noChangeShapeType="1"/>
            </p:cNvSpPr>
            <p:nvPr/>
          </p:nvSpPr>
          <p:spPr bwMode="auto">
            <a:xfrm>
              <a:off x="4694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F5C38-25EF-4525-9661-F2BDD494378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Set/Reset</a:t>
            </a:r>
          </a:p>
        </p:txBody>
      </p:sp>
      <p:grpSp>
        <p:nvGrpSpPr>
          <p:cNvPr id="100356" name="Group 200"/>
          <p:cNvGrpSpPr>
            <a:grpSpLocks/>
          </p:cNvGrpSpPr>
          <p:nvPr/>
        </p:nvGrpSpPr>
        <p:grpSpPr bwMode="auto">
          <a:xfrm>
            <a:off x="557213" y="1493838"/>
            <a:ext cx="2327275" cy="2438400"/>
            <a:chOff x="480" y="1440"/>
            <a:chExt cx="1226" cy="1104"/>
          </a:xfrm>
        </p:grpSpPr>
        <p:sp>
          <p:nvSpPr>
            <p:cNvPr id="100413" name="Rectangle 201"/>
            <p:cNvSpPr>
              <a:spLocks noChangeArrowheads="1"/>
            </p:cNvSpPr>
            <p:nvPr/>
          </p:nvSpPr>
          <p:spPr bwMode="auto">
            <a:xfrm>
              <a:off x="746" y="1440"/>
              <a:ext cx="694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14" name="Line 202"/>
            <p:cNvSpPr>
              <a:spLocks noChangeShapeType="1"/>
            </p:cNvSpPr>
            <p:nvPr/>
          </p:nvSpPr>
          <p:spPr bwMode="auto">
            <a:xfrm>
              <a:off x="480" y="201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5" name="Line 203"/>
            <p:cNvSpPr>
              <a:spLocks noChangeShapeType="1"/>
            </p:cNvSpPr>
            <p:nvPr/>
          </p:nvSpPr>
          <p:spPr bwMode="auto">
            <a:xfrm>
              <a:off x="1516" y="2261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6" name="Line 204"/>
            <p:cNvSpPr>
              <a:spLocks noChangeShapeType="1"/>
            </p:cNvSpPr>
            <p:nvPr/>
          </p:nvSpPr>
          <p:spPr bwMode="auto">
            <a:xfrm>
              <a:off x="1440" y="1685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7" name="Oval 205"/>
            <p:cNvSpPr>
              <a:spLocks noChangeArrowheads="1"/>
            </p:cNvSpPr>
            <p:nvPr/>
          </p:nvSpPr>
          <p:spPr bwMode="auto">
            <a:xfrm>
              <a:off x="1440" y="2219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66" name="Text Box 206"/>
            <p:cNvSpPr txBox="1">
              <a:spLocks noChangeArrowheads="1"/>
            </p:cNvSpPr>
            <p:nvPr/>
          </p:nvSpPr>
          <p:spPr bwMode="auto">
            <a:xfrm>
              <a:off x="739" y="1511"/>
              <a:ext cx="1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>
                  <a:latin typeface="+mn-lt"/>
                </a:rPr>
                <a:t>S</a:t>
              </a:r>
            </a:p>
          </p:txBody>
        </p:sp>
        <p:sp>
          <p:nvSpPr>
            <p:cNvPr id="51267" name="Text Box 207"/>
            <p:cNvSpPr txBox="1">
              <a:spLocks noChangeArrowheads="1"/>
            </p:cNvSpPr>
            <p:nvPr/>
          </p:nvSpPr>
          <p:spPr bwMode="auto">
            <a:xfrm>
              <a:off x="805" y="1929"/>
              <a:ext cx="25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C1</a:t>
              </a:r>
            </a:p>
          </p:txBody>
        </p:sp>
        <p:sp>
          <p:nvSpPr>
            <p:cNvPr id="100420" name="Line 208"/>
            <p:cNvSpPr>
              <a:spLocks noChangeShapeType="1"/>
            </p:cNvSpPr>
            <p:nvPr/>
          </p:nvSpPr>
          <p:spPr bwMode="auto">
            <a:xfrm>
              <a:off x="768" y="196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1" name="Line 209"/>
            <p:cNvSpPr>
              <a:spLocks noChangeShapeType="1"/>
            </p:cNvSpPr>
            <p:nvPr/>
          </p:nvSpPr>
          <p:spPr bwMode="auto">
            <a:xfrm flipH="1">
              <a:off x="768" y="2016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2" name="Line 210"/>
            <p:cNvSpPr>
              <a:spLocks noChangeShapeType="1"/>
            </p:cNvSpPr>
            <p:nvPr/>
          </p:nvSpPr>
          <p:spPr bwMode="auto">
            <a:xfrm>
              <a:off x="481" y="1833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1" name="Text Box 211"/>
            <p:cNvSpPr txBox="1">
              <a:spLocks noChangeArrowheads="1"/>
            </p:cNvSpPr>
            <p:nvPr/>
          </p:nvSpPr>
          <p:spPr bwMode="auto">
            <a:xfrm>
              <a:off x="740" y="1737"/>
              <a:ext cx="2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1J</a:t>
              </a:r>
            </a:p>
          </p:txBody>
        </p:sp>
        <p:sp>
          <p:nvSpPr>
            <p:cNvPr id="100424" name="Line 212"/>
            <p:cNvSpPr>
              <a:spLocks noChangeShapeType="1"/>
            </p:cNvSpPr>
            <p:nvPr/>
          </p:nvSpPr>
          <p:spPr bwMode="auto">
            <a:xfrm>
              <a:off x="480" y="2217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3" name="Text Box 213"/>
            <p:cNvSpPr txBox="1">
              <a:spLocks noChangeArrowheads="1"/>
            </p:cNvSpPr>
            <p:nvPr/>
          </p:nvSpPr>
          <p:spPr bwMode="auto">
            <a:xfrm>
              <a:off x="739" y="2121"/>
              <a:ext cx="24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1K</a:t>
              </a:r>
            </a:p>
          </p:txBody>
        </p:sp>
        <p:sp>
          <p:nvSpPr>
            <p:cNvPr id="100426" name="Line 214"/>
            <p:cNvSpPr>
              <a:spLocks noChangeShapeType="1"/>
            </p:cNvSpPr>
            <p:nvPr/>
          </p:nvSpPr>
          <p:spPr bwMode="auto">
            <a:xfrm>
              <a:off x="48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5" name="Text Box 215"/>
            <p:cNvSpPr txBox="1">
              <a:spLocks noChangeArrowheads="1"/>
            </p:cNvSpPr>
            <p:nvPr/>
          </p:nvSpPr>
          <p:spPr bwMode="auto">
            <a:xfrm>
              <a:off x="739" y="230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R</a:t>
              </a:r>
            </a:p>
          </p:txBody>
        </p:sp>
        <p:sp>
          <p:nvSpPr>
            <p:cNvPr id="100428" name="Oval 216"/>
            <p:cNvSpPr>
              <a:spLocks noChangeArrowheads="1"/>
            </p:cNvSpPr>
            <p:nvPr/>
          </p:nvSpPr>
          <p:spPr bwMode="auto">
            <a:xfrm>
              <a:off x="672" y="2363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29" name="Line 217"/>
            <p:cNvSpPr>
              <a:spLocks noChangeShapeType="1"/>
            </p:cNvSpPr>
            <p:nvPr/>
          </p:nvSpPr>
          <p:spPr bwMode="auto">
            <a:xfrm>
              <a:off x="480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30" name="Oval 218"/>
            <p:cNvSpPr>
              <a:spLocks noChangeArrowheads="1"/>
            </p:cNvSpPr>
            <p:nvPr/>
          </p:nvSpPr>
          <p:spPr bwMode="auto">
            <a:xfrm>
              <a:off x="672" y="1595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00357" name="Text Box 219"/>
          <p:cNvSpPr txBox="1">
            <a:spLocks noChangeArrowheads="1"/>
          </p:cNvSpPr>
          <p:nvPr/>
        </p:nvSpPr>
        <p:spPr bwMode="auto">
          <a:xfrm>
            <a:off x="903288" y="4008438"/>
            <a:ext cx="1603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cs typeface="Arial" panose="020B0604020202020204" pitchFamily="34" charset="0"/>
              </a:rPr>
              <a:t>IEEE standard graphical symbol for JK-FF with direct set &amp; reset</a:t>
            </a:r>
          </a:p>
        </p:txBody>
      </p:sp>
      <p:sp>
        <p:nvSpPr>
          <p:cNvPr id="100358" name="Text Box 220"/>
          <p:cNvSpPr txBox="1">
            <a:spLocks noChangeArrowheads="1"/>
          </p:cNvSpPr>
          <p:nvPr/>
        </p:nvSpPr>
        <p:spPr bwMode="auto">
          <a:xfrm>
            <a:off x="3113088" y="1131888"/>
            <a:ext cx="587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Cn indicates that Cn controls all other inputs whose label starts with 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In this case, C1 controls 1J and 1K.</a:t>
            </a:r>
          </a:p>
        </p:txBody>
      </p:sp>
      <p:graphicFrame>
        <p:nvGraphicFramePr>
          <p:cNvPr id="1883435" name="Group 299"/>
          <p:cNvGraphicFramePr>
            <a:graphicFrameLocks noGrp="1"/>
          </p:cNvGraphicFramePr>
          <p:nvPr/>
        </p:nvGraphicFramePr>
        <p:xfrm>
          <a:off x="3265488" y="2732088"/>
          <a:ext cx="5865812" cy="2925856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/>
                  </a:extLst>
                </a:gridCol>
                <a:gridCol w="692150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693738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2392362">
                  <a:extLst>
                    <a:ext uri="{9D8B030D-6E8A-4147-A177-3AD203B41FA5}"/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R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1J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1K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Q(t+1)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Clear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Undefined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 – Hold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Q(t)’ -- Complement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0412" name="Text Box 296"/>
          <p:cNvSpPr txBox="1">
            <a:spLocks noChangeArrowheads="1"/>
          </p:cNvSpPr>
          <p:nvPr/>
        </p:nvSpPr>
        <p:spPr bwMode="auto">
          <a:xfrm>
            <a:off x="4938713" y="2274888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panose="020B0604020202020204" pitchFamily="34" charset="0"/>
              </a:rPr>
              <a:t>Function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72038-153E-4F69-8874-A9BC8D0699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Inputs</a:t>
            </a:r>
          </a:p>
        </p:txBody>
      </p:sp>
      <p:pic>
        <p:nvPicPr>
          <p:cNvPr id="102404" name="Picture 3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706" r="-29"/>
          <a:stretch/>
        </p:blipFill>
        <p:spPr>
          <a:xfrm>
            <a:off x="685800" y="2205211"/>
            <a:ext cx="7774632" cy="4104109"/>
          </a:xfr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4925" y="1219200"/>
            <a:ext cx="63373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0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+mn-lt"/>
                <a:cs typeface="+mn-cs"/>
              </a:defRPr>
            </a:lvl2pPr>
            <a:lvl3pPr marL="1422400" indent="-393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+mn-lt"/>
                <a:cs typeface="+mn-cs"/>
              </a:defRPr>
            </a:lvl3pPr>
            <a:lvl4pPr marL="1887538" indent="-3508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293938" indent="-2921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751138" indent="-2921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208338" indent="-2921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665538" indent="-2921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4122738" indent="-2921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/>
            <a:r>
              <a:rPr lang="en-US" altLang="en-US" sz="2000" b="0" kern="0" dirty="0" smtClean="0"/>
              <a:t>Asynchronous Clear</a:t>
            </a:r>
          </a:p>
          <a:p>
            <a:pPr lvl="1" eaLnBrk="1" hangingPunct="1"/>
            <a:r>
              <a:rPr lang="en-US" altLang="en-US" sz="2000" b="0" kern="0" dirty="0"/>
              <a:t>Asynchronous </a:t>
            </a:r>
            <a:r>
              <a:rPr lang="en-US" altLang="en-US" sz="2000" b="0" kern="0" dirty="0" smtClean="0"/>
              <a:t>Preset</a:t>
            </a:r>
            <a:endParaRPr lang="en-US" altLang="en-US" sz="20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3779-4A78-4145-B742-83F36596414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Synchronous Reset</a:t>
            </a:r>
          </a:p>
        </p:txBody>
      </p:sp>
      <p:pic>
        <p:nvPicPr>
          <p:cNvPr id="1044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2066925"/>
            <a:ext cx="7132637" cy="2952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</a:t>
            </a:r>
          </a:p>
          <a:p>
            <a:pPr marL="1250950" lvl="2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38414764"/>
              </p:ext>
            </p:extLst>
          </p:nvPr>
        </p:nvGraphicFramePr>
        <p:xfrm>
          <a:off x="2123728" y="3853895"/>
          <a:ext cx="5688632" cy="647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53895"/>
                        <a:ext cx="5688632" cy="647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5652120" y="4043288"/>
            <a:ext cx="15121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either 0 or 1 </a:t>
            </a:r>
            <a:endParaRPr lang="en-US" altLang="en-US" sz="1500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9072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smtClean="0"/>
              <a:t>It </a:t>
            </a:r>
            <a:r>
              <a:rPr lang="en-US" altLang="en-US" sz="2400" dirty="0" smtClean="0"/>
              <a:t>can differentiate between two different states</a:t>
            </a:r>
          </a:p>
          <a:p>
            <a:pPr marL="1250950" lvl="2" indent="-285750" eaLnBrk="1" hangingPunct="1">
              <a:lnSpc>
                <a:spcPct val="80000"/>
              </a:lnSpc>
            </a:pPr>
            <a:r>
              <a:rPr lang="en-US" altLang="en-US" sz="2000" dirty="0"/>
              <a:t>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A circuit with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feedback lines has </a:t>
            </a:r>
            <a:r>
              <a:rPr lang="en-US" altLang="en-US" sz="2400" dirty="0" err="1" smtClean="0"/>
              <a:t>2</a:t>
            </a:r>
            <a:r>
              <a:rPr lang="en-US" altLang="en-US" sz="2400" i="1" baseline="30000" dirty="0" err="1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smtClean="0"/>
              <a:t>potential states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smtClean="0"/>
              <a:t>Memory of our circuit </a:t>
            </a:r>
            <a:r>
              <a:rPr lang="en-US" altLang="en-US" sz="2400" dirty="0" smtClean="0"/>
              <a:t>depends on the number of its feedback lines: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29375" y="4919663"/>
          <a:ext cx="3713163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8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919663"/>
                        <a:ext cx="3713163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33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2788" y="4857750"/>
          <a:ext cx="22320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9" name="Visio" r:id="rId6" imgW="1310164" imgH="914162" progId="Visio.Drawing.6">
                  <p:embed/>
                </p:oleObj>
              </mc:Choice>
              <mc:Fallback>
                <p:oleObj name="Visio" r:id="rId6" imgW="1310164" imgH="91416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857750"/>
                        <a:ext cx="22320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2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6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94000" cy="2235200"/>
            <a:chOff x="498" y="1519"/>
            <a:chExt cx="1760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68" cy="1164"/>
              <a:chOff x="1190" y="1519"/>
              <a:chExt cx="1068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r>
                  <a:rPr kumimoji="0" lang="fa-IR" altLang="fa-IR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1777762" name="Line 98"/>
          <p:cNvSpPr>
            <a:spLocks noChangeShapeType="1"/>
          </p:cNvSpPr>
          <p:nvPr/>
        </p:nvSpPr>
        <p:spPr bwMode="auto">
          <a:xfrm>
            <a:off x="4119563" y="4202113"/>
            <a:ext cx="2684462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3" name="Line 99"/>
          <p:cNvSpPr>
            <a:spLocks noChangeShapeType="1"/>
          </p:cNvSpPr>
          <p:nvPr/>
        </p:nvSpPr>
        <p:spPr bwMode="auto">
          <a:xfrm>
            <a:off x="5651500" y="3941763"/>
            <a:ext cx="0" cy="2366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4" name="Rectangle 100"/>
          <p:cNvSpPr>
            <a:spLocks noChangeArrowheads="1"/>
          </p:cNvSpPr>
          <p:nvPr/>
        </p:nvSpPr>
        <p:spPr bwMode="auto">
          <a:xfrm>
            <a:off x="3995738" y="323215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77765" name="Text Box 101"/>
          <p:cNvSpPr txBox="1">
            <a:spLocks noChangeArrowheads="1"/>
          </p:cNvSpPr>
          <p:nvPr/>
        </p:nvSpPr>
        <p:spPr bwMode="auto">
          <a:xfrm>
            <a:off x="4094163" y="3876675"/>
            <a:ext cx="32146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  <p:sp>
        <p:nvSpPr>
          <p:cNvPr id="1777766" name="Line 102"/>
          <p:cNvSpPr>
            <a:spLocks noChangeShapeType="1"/>
          </p:cNvSpPr>
          <p:nvPr/>
        </p:nvSpPr>
        <p:spPr bwMode="auto">
          <a:xfrm>
            <a:off x="5076825" y="4005263"/>
            <a:ext cx="0" cy="2303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7" name="Line 103"/>
          <p:cNvSpPr>
            <a:spLocks noChangeShapeType="1"/>
          </p:cNvSpPr>
          <p:nvPr/>
        </p:nvSpPr>
        <p:spPr bwMode="auto">
          <a:xfrm>
            <a:off x="4140200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8" name="Line 104"/>
          <p:cNvSpPr>
            <a:spLocks noChangeShapeType="1"/>
          </p:cNvSpPr>
          <p:nvPr/>
        </p:nvSpPr>
        <p:spPr bwMode="auto">
          <a:xfrm>
            <a:off x="4140200" y="52292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9" name="Line 105"/>
          <p:cNvSpPr>
            <a:spLocks noChangeShapeType="1"/>
          </p:cNvSpPr>
          <p:nvPr/>
        </p:nvSpPr>
        <p:spPr bwMode="auto">
          <a:xfrm>
            <a:off x="4140200" y="56610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09863" cy="2235200"/>
            <a:chOff x="498" y="1519"/>
            <a:chExt cx="1707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15" cy="1164"/>
              <a:chOff x="1190" y="1519"/>
              <a:chExt cx="1015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476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7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7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7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7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7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62" grpId="0" animBg="1"/>
      <p:bldP spid="1777763" grpId="0" animBg="1"/>
      <p:bldP spid="1777764" grpId="0"/>
      <p:bldP spid="1777765" grpId="0"/>
      <p:bldP spid="1777766" grpId="0" animBg="1"/>
      <p:bldP spid="1777767" grpId="0" animBg="1"/>
      <p:bldP spid="1777768" grpId="0" animBg="1"/>
      <p:bldP spid="1777769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64879</TotalTime>
  <Words>2263</Words>
  <Application>Microsoft Office PowerPoint</Application>
  <PresentationFormat>On-screen Show (4:3)</PresentationFormat>
  <Paragraphs>810</Paragraphs>
  <Slides>52</Slides>
  <Notes>52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Arial</vt:lpstr>
      <vt:lpstr>Comic Sans MS</vt:lpstr>
      <vt:lpstr>Garamond</vt:lpstr>
      <vt:lpstr>굴림</vt:lpstr>
      <vt:lpstr>굴림</vt:lpstr>
      <vt:lpstr>Helv</vt:lpstr>
      <vt:lpstr>Symbol</vt:lpstr>
      <vt:lpstr>Tahoma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Visio</vt:lpstr>
      <vt:lpstr>Bitmap Image</vt:lpstr>
      <vt:lpstr>Equation</vt:lpstr>
      <vt:lpstr>Sequential Circuits</vt:lpstr>
      <vt:lpstr>ياداوري</vt:lpstr>
      <vt:lpstr>Sequential vs. Combinational</vt:lpstr>
      <vt:lpstr>Sequential Logic</vt:lpstr>
      <vt:lpstr>Feedback Loop</vt:lpstr>
      <vt:lpstr>Base of Memory</vt:lpstr>
      <vt:lpstr>Base of Memory</vt:lpstr>
      <vt:lpstr>SR latch (NOR version)</vt:lpstr>
      <vt:lpstr>SR latch (NOR version)</vt:lpstr>
      <vt:lpstr>SR Latch</vt:lpstr>
      <vt:lpstr>R=S=1 ??</vt:lpstr>
      <vt:lpstr>Timing Diagram</vt:lpstr>
      <vt:lpstr>Timing Diagram of SR Latch</vt:lpstr>
      <vt:lpstr>SR Latch State Diagram</vt:lpstr>
      <vt:lpstr>S’R’ Latch (NAND version)</vt:lpstr>
      <vt:lpstr>S’R’ Latch (NAND version)</vt:lpstr>
      <vt:lpstr>S’R’ Latch (NAND version)</vt:lpstr>
      <vt:lpstr>S’R’ Latch (NAND version)</vt:lpstr>
      <vt:lpstr>S’R’ Latch (NAND version)</vt:lpstr>
      <vt:lpstr>SR Latch with Control (Enable)</vt:lpstr>
      <vt:lpstr>D Latch</vt:lpstr>
      <vt:lpstr>D Latch (cont.)</vt:lpstr>
      <vt:lpstr>D Latch Timing Diagram</vt:lpstr>
      <vt:lpstr>D-Latch Circuit</vt:lpstr>
      <vt:lpstr>PowerPoint Presentation</vt:lpstr>
      <vt:lpstr>JK Latch</vt:lpstr>
      <vt:lpstr>JK Latch Using SR Latch</vt:lpstr>
      <vt:lpstr>JK Latch Race Condition</vt:lpstr>
      <vt:lpstr>JK Latch Race Condition</vt:lpstr>
      <vt:lpstr>Flip-Flops</vt:lpstr>
      <vt:lpstr>Alternatives in FF choice</vt:lpstr>
      <vt:lpstr>D-FF</vt:lpstr>
      <vt:lpstr>Symbols</vt:lpstr>
      <vt:lpstr>Compare 3 Types</vt:lpstr>
      <vt:lpstr>Rising Edge D-FF</vt:lpstr>
      <vt:lpstr>Setup &amp; Hold Time and Propagation Delay</vt:lpstr>
      <vt:lpstr>Setup &amp; Hold Time and Propagation Delay</vt:lpstr>
      <vt:lpstr>Timing Parameters of a D-Latch</vt:lpstr>
      <vt:lpstr>Edge-Triggered D Flip-Flop</vt:lpstr>
      <vt:lpstr>Edge-Triggered D Flip-Flop</vt:lpstr>
      <vt:lpstr>Master-Slave FF Configuration  Using SR Latches</vt:lpstr>
      <vt:lpstr>PowerPoint Presentation</vt:lpstr>
      <vt:lpstr>PowerPoint Presentation</vt:lpstr>
      <vt:lpstr>PowerPoint Presentation</vt:lpstr>
      <vt:lpstr>Edge-Triggered FF</vt:lpstr>
      <vt:lpstr>T Flip-Flop</vt:lpstr>
      <vt:lpstr>Implementation of T-FF</vt:lpstr>
      <vt:lpstr>FFs with Additional Inputs</vt:lpstr>
      <vt:lpstr>Asynchronous Preset/Clear</vt:lpstr>
      <vt:lpstr>Asynchronous Set/Reset</vt:lpstr>
      <vt:lpstr>Asynchronous Inputs</vt:lpstr>
      <vt:lpstr>Synchronous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435</cp:revision>
  <dcterms:created xsi:type="dcterms:W3CDTF">1601-01-01T00:00:00Z</dcterms:created>
  <dcterms:modified xsi:type="dcterms:W3CDTF">2024-11-04T19:55:50Z</dcterms:modified>
</cp:coreProperties>
</file>