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7"/>
  </p:notesMasterIdLst>
  <p:sldIdLst>
    <p:sldId id="290" r:id="rId3"/>
    <p:sldId id="291" r:id="rId4"/>
    <p:sldId id="298" r:id="rId5"/>
    <p:sldId id="300" r:id="rId6"/>
    <p:sldId id="363" r:id="rId7"/>
    <p:sldId id="292" r:id="rId8"/>
    <p:sldId id="293" r:id="rId9"/>
    <p:sldId id="294" r:id="rId10"/>
    <p:sldId id="295" r:id="rId11"/>
    <p:sldId id="356" r:id="rId12"/>
    <p:sldId id="355" r:id="rId13"/>
    <p:sldId id="339" r:id="rId14"/>
    <p:sldId id="297" r:id="rId15"/>
    <p:sldId id="361" r:id="rId16"/>
    <p:sldId id="299" r:id="rId17"/>
    <p:sldId id="301" r:id="rId18"/>
    <p:sldId id="302" r:id="rId19"/>
    <p:sldId id="303" r:id="rId20"/>
    <p:sldId id="304" r:id="rId21"/>
    <p:sldId id="305" r:id="rId22"/>
    <p:sldId id="306" r:id="rId23"/>
    <p:sldId id="318" r:id="rId24"/>
    <p:sldId id="320" r:id="rId25"/>
    <p:sldId id="322" r:id="rId26"/>
    <p:sldId id="341" r:id="rId27"/>
    <p:sldId id="321" r:id="rId28"/>
    <p:sldId id="342" r:id="rId29"/>
    <p:sldId id="343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4" r:id="rId38"/>
    <p:sldId id="335" r:id="rId39"/>
    <p:sldId id="333" r:id="rId40"/>
    <p:sldId id="365" r:id="rId41"/>
    <p:sldId id="344" r:id="rId42"/>
    <p:sldId id="345" r:id="rId43"/>
    <p:sldId id="357" r:id="rId44"/>
    <p:sldId id="346" r:id="rId45"/>
    <p:sldId id="358" r:id="rId46"/>
    <p:sldId id="347" r:id="rId47"/>
    <p:sldId id="359" r:id="rId48"/>
    <p:sldId id="348" r:id="rId49"/>
    <p:sldId id="349" r:id="rId50"/>
    <p:sldId id="350" r:id="rId51"/>
    <p:sldId id="351" r:id="rId52"/>
    <p:sldId id="352" r:id="rId53"/>
    <p:sldId id="360" r:id="rId54"/>
    <p:sldId id="353" r:id="rId55"/>
    <p:sldId id="354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E44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15" autoAdjust="0"/>
  </p:normalViewPr>
  <p:slideViewPr>
    <p:cSldViewPr showGuides="1">
      <p:cViewPr varScale="1">
        <p:scale>
          <a:sx n="58" d="100"/>
          <a:sy n="58" d="100"/>
        </p:scale>
        <p:origin x="98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AE98337-287E-4120-B423-753DB2257F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40475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9612E4-4084-4F47-B0AF-FB6E66E359D4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6952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1CE0C-1B0B-4073-9591-DF10E9DE5E0A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3948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849EB2-5E4F-47E3-9832-D2DB3826330E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2956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1CAB8-4433-4458-BCCC-354F206D9776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9204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1CAB8-4433-4458-BCCC-354F206D9776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28931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2EF6E-D52E-46F0-8B99-369C2FD6822D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0905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78819-F4A1-48F1-AB44-5AC71405AB04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9229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8EF20-BB22-4883-AF67-F71A8EE1D609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52127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6DBB5-A7D4-470D-8F4E-1E910FF410F4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1674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17F15-E92A-4A42-B70B-9C3251395012}" type="slidenum">
              <a:rPr lang="en-US" altLang="fa-IR"/>
              <a:pPr>
                <a:spcBef>
                  <a:spcPct val="0"/>
                </a:spcBef>
              </a:pPr>
              <a:t>19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387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5992DC-0642-4E80-B25B-E02A7A30D003}" type="slidenum">
              <a:rPr lang="en-US" altLang="fa-IR"/>
              <a:pPr>
                <a:spcBef>
                  <a:spcPct val="0"/>
                </a:spcBef>
              </a:pPr>
              <a:t>20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9715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9B8830-B774-45D1-998F-3C492AE3702B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574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807715-F882-4812-8182-686CA521B7C2}" type="slidenum">
              <a:rPr lang="en-US" altLang="fa-IR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743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0CA8F1-0AC0-44D8-BCBA-274BD76B663E}" type="slidenum">
              <a:rPr lang="en-US" altLang="fa-IR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06096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8920C1-6617-4A6B-AA11-D543C1007379}" type="slidenum">
              <a:rPr lang="en-US" altLang="fa-IR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2891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0BEC1-8A26-4D6E-A838-9D7667295F45}" type="slidenum">
              <a:rPr lang="en-US" altLang="fa-IR"/>
              <a:pPr>
                <a:spcBef>
                  <a:spcPct val="0"/>
                </a:spcBef>
              </a:pPr>
              <a:t>24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65074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24350C-995C-4667-9438-5D08D18962AC}" type="slidenum">
              <a:rPr lang="en-US" altLang="fa-IR"/>
              <a:pPr>
                <a:spcBef>
                  <a:spcPct val="0"/>
                </a:spcBef>
              </a:pPr>
              <a:t>25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7998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80102C-43F3-4E19-9735-79F0101D4058}" type="slidenum">
              <a:rPr lang="en-US" altLang="fa-IR"/>
              <a:pPr>
                <a:spcBef>
                  <a:spcPct val="0"/>
                </a:spcBef>
              </a:pPr>
              <a:t>26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39939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70763-1528-42FB-88C7-B8CBBDD5BE21}" type="slidenum">
              <a:rPr lang="en-US" altLang="fa-IR"/>
              <a:pPr>
                <a:spcBef>
                  <a:spcPct val="0"/>
                </a:spcBef>
              </a:pPr>
              <a:t>27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5054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2D5EB0-2EF5-46DA-A88F-7D05372F6189}" type="slidenum">
              <a:rPr lang="en-US" altLang="fa-IR"/>
              <a:pPr>
                <a:spcBef>
                  <a:spcPct val="0"/>
                </a:spcBef>
              </a:pPr>
              <a:t>28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2019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6E785-4236-4816-A7E1-D55D964488AB}" type="slidenum">
              <a:rPr lang="en-US" altLang="fa-IR"/>
              <a:pPr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25569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CDF497-091D-4143-9100-CE7CD27CE1CD}" type="slidenum">
              <a:rPr lang="en-US" altLang="fa-IR"/>
              <a:pPr>
                <a:spcBef>
                  <a:spcPct val="0"/>
                </a:spcBef>
              </a:pPr>
              <a:t>30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5743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81620-4202-44CC-88EB-17110422DF24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811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67FE2-5134-4970-ADC2-B897162188ED}" type="slidenum">
              <a:rPr lang="en-US" altLang="fa-IR"/>
              <a:pPr>
                <a:spcBef>
                  <a:spcPct val="0"/>
                </a:spcBef>
              </a:pPr>
              <a:t>31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31578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CF96CC-19A2-4886-888F-AD820302AD72}" type="slidenum">
              <a:rPr lang="en-US" altLang="fa-IR"/>
              <a:pPr>
                <a:spcBef>
                  <a:spcPct val="0"/>
                </a:spcBef>
              </a:pPr>
              <a:t>32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94041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C74722-01EF-4C37-96CE-C63530A9AD88}" type="slidenum">
              <a:rPr lang="en-US" altLang="fa-IR"/>
              <a:pPr>
                <a:spcBef>
                  <a:spcPct val="0"/>
                </a:spcBef>
              </a:pPr>
              <a:t>33</a:t>
            </a:fld>
            <a:endParaRPr lang="en-US" altLang="fa-I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5636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F30AD0-8098-4176-8FED-1EBCD2DCCDCF}" type="slidenum">
              <a:rPr lang="en-US" altLang="fa-IR"/>
              <a:pPr>
                <a:spcBef>
                  <a:spcPct val="0"/>
                </a:spcBef>
              </a:pPr>
              <a:t>34</a:t>
            </a:fld>
            <a:endParaRPr lang="en-US" altLang="fa-I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366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DA410F-5C5A-4741-BF2C-0C5B432D9F27}" type="slidenum">
              <a:rPr lang="en-US" altLang="fa-IR"/>
              <a:pPr>
                <a:spcBef>
                  <a:spcPct val="0"/>
                </a:spcBef>
              </a:pPr>
              <a:t>35</a:t>
            </a:fld>
            <a:endParaRPr lang="en-US" altLang="fa-I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1026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0CF7A5-78D2-4149-ABE0-BFC40B94C467}" type="slidenum">
              <a:rPr lang="en-US" altLang="fa-IR"/>
              <a:pPr>
                <a:spcBef>
                  <a:spcPct val="0"/>
                </a:spcBef>
              </a:pPr>
              <a:t>36</a:t>
            </a:fld>
            <a:endParaRPr lang="en-US" altLang="fa-I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9441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B14D02-F862-4812-8CCC-8D0FE45D0D1D}" type="slidenum">
              <a:rPr lang="en-US" altLang="fa-IR"/>
              <a:pPr>
                <a:spcBef>
                  <a:spcPct val="0"/>
                </a:spcBef>
              </a:pPr>
              <a:t>37</a:t>
            </a:fld>
            <a:endParaRPr lang="en-US" altLang="fa-I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3263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79606B-F693-4F3B-A032-294CBCE90F26}" type="slidenum">
              <a:rPr lang="en-US" altLang="fa-IR"/>
              <a:pPr>
                <a:spcBef>
                  <a:spcPct val="0"/>
                </a:spcBef>
              </a:pPr>
              <a:t>38</a:t>
            </a:fld>
            <a:endParaRPr lang="en-US" altLang="fa-I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37494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70B76-4890-409D-8650-74D89A2300FB}" type="slidenum">
              <a:rPr lang="en-US" altLang="fa-IR"/>
              <a:pPr>
                <a:spcBef>
                  <a:spcPct val="0"/>
                </a:spcBef>
              </a:pPr>
              <a:t>40</a:t>
            </a:fld>
            <a:endParaRPr lang="en-US" altLang="fa-I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99113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4D2110-B0AA-4EE0-8789-49B1173A08F9}" type="slidenum">
              <a:rPr lang="en-US" altLang="fa-IR"/>
              <a:pPr>
                <a:spcBef>
                  <a:spcPct val="0"/>
                </a:spcBef>
              </a:pPr>
              <a:t>41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9159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A022F0-D33B-4427-B27B-881804F1C414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38641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4D2110-B0AA-4EE0-8789-49B1173A08F9}" type="slidenum">
              <a:rPr lang="en-US" altLang="fa-IR"/>
              <a:pPr>
                <a:spcBef>
                  <a:spcPct val="0"/>
                </a:spcBef>
              </a:pPr>
              <a:t>42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60818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122AA-B6B2-45FD-8D92-A2D091ACEECB}" type="slidenum">
              <a:rPr lang="en-US" altLang="fa-IR"/>
              <a:pPr>
                <a:spcBef>
                  <a:spcPct val="0"/>
                </a:spcBef>
              </a:pPr>
              <a:t>43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0282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122AA-B6B2-45FD-8D92-A2D091ACEECB}" type="slidenum">
              <a:rPr lang="en-US" altLang="fa-IR"/>
              <a:pPr>
                <a:spcBef>
                  <a:spcPct val="0"/>
                </a:spcBef>
              </a:pPr>
              <a:t>44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141050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8187-C6EB-4071-B822-62A3EBB0F141}" type="slidenum">
              <a:rPr lang="en-US" altLang="fa-IR"/>
              <a:pPr>
                <a:spcBef>
                  <a:spcPct val="0"/>
                </a:spcBef>
              </a:pPr>
              <a:t>45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074791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8187-C6EB-4071-B822-62A3EBB0F141}" type="slidenum">
              <a:rPr lang="en-US" altLang="fa-IR"/>
              <a:pPr>
                <a:spcBef>
                  <a:spcPct val="0"/>
                </a:spcBef>
              </a:pPr>
              <a:t>46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79159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D5FF85-B395-4D11-B617-58B173922A1B}" type="slidenum">
              <a:rPr lang="en-US" altLang="fa-IR"/>
              <a:pPr>
                <a:spcBef>
                  <a:spcPct val="0"/>
                </a:spcBef>
              </a:pPr>
              <a:t>47</a:t>
            </a:fld>
            <a:endParaRPr lang="en-US" altLang="fa-I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4355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A8ADA1-E85E-43B2-ADFA-59B601D54D74}" type="slidenum">
              <a:rPr lang="en-US" altLang="fa-IR"/>
              <a:pPr>
                <a:spcBef>
                  <a:spcPct val="0"/>
                </a:spcBef>
              </a:pPr>
              <a:t>48</a:t>
            </a:fld>
            <a:endParaRPr lang="en-US" altLang="fa-I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9634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D35FFA-E5FB-4F23-A275-E292003A493B}" type="slidenum">
              <a:rPr lang="en-US" altLang="fa-IR"/>
              <a:pPr>
                <a:spcBef>
                  <a:spcPct val="0"/>
                </a:spcBef>
              </a:pPr>
              <a:t>49</a:t>
            </a:fld>
            <a:endParaRPr lang="en-US" altLang="fa-I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840880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8AEEA-0562-42E0-826C-A0C06CA722F5}" type="slidenum">
              <a:rPr lang="en-US" altLang="fa-IR"/>
              <a:pPr>
                <a:spcBef>
                  <a:spcPct val="0"/>
                </a:spcBef>
              </a:pPr>
              <a:t>50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824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E2B53-D115-4FC5-9FBA-003DAB7CC4BC}" type="slidenum">
              <a:rPr lang="en-US" altLang="fa-IR"/>
              <a:pPr>
                <a:spcBef>
                  <a:spcPct val="0"/>
                </a:spcBef>
              </a:pPr>
              <a:t>51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589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59D3F2-09E9-4FD9-BF1A-A4B39871EC84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890092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E2B53-D115-4FC5-9FBA-003DAB7CC4BC}" type="slidenum">
              <a:rPr lang="en-US" altLang="fa-IR"/>
              <a:pPr>
                <a:spcBef>
                  <a:spcPct val="0"/>
                </a:spcBef>
              </a:pPr>
              <a:t>52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90069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03846-054C-4C80-A110-16A11A72F5B6}" type="slidenum">
              <a:rPr lang="en-US" altLang="fa-IR"/>
              <a:pPr>
                <a:spcBef>
                  <a:spcPct val="0"/>
                </a:spcBef>
              </a:pPr>
              <a:t>53</a:t>
            </a:fld>
            <a:endParaRPr lang="en-US" altLang="fa-I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78686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3D3F10-CD71-4393-BACC-0F0E5FD11540}" type="slidenum">
              <a:rPr lang="en-US" altLang="fa-IR"/>
              <a:pPr>
                <a:spcBef>
                  <a:spcPct val="0"/>
                </a:spcBef>
              </a:pPr>
              <a:t>54</a:t>
            </a:fld>
            <a:endParaRPr lang="en-US" altLang="fa-I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396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74C0E-A234-48DB-9578-531A87C1FAE9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8330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8F6BC2-AD15-4AFE-916A-4D9AD9D0D183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311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24FCD-F986-4DA6-ABB0-D995A90237FA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8500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24FCD-F986-4DA6-ABB0-D995A90237FA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936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EC87-FEE1-479A-B1EE-0D6A5235E6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788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6442-2523-496B-B8E9-B4ECDAA87F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728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226099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609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22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7980-FDE0-4378-93A1-C39653DBD0D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908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9D8E2-D8BF-4F93-844C-CC8FF421557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5067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33F17-1A19-471F-8E94-B78BA41054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8717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92C-69C9-4190-89B2-FFB38BFD50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6549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D021-1FC0-4F9C-AEE1-9A312BDFFD0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8515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CA08E-B580-4A87-9704-11BD8AAF74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4517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A37DC-74C1-450D-AC03-DBDB6C3C5E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195E-5C20-4472-A34C-7A2D6AC570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6096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701A-3334-44DF-8D84-6EB5536DC0F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12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7645-56EB-4367-A730-E39D9F8A3C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12760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7FB5-A972-4CED-B2CB-FFA2731D089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5930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B58CF-121C-44AE-BDE9-6C8078C4181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310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08CC-427C-4D55-8C40-F7794635BB9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339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D9A9-AE79-470D-ADDA-81589EA7D3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27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8DE94-97EB-425A-A123-36A626DE2C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083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94FF-0E13-407B-9E87-ABD507DB12C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537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317CF-3681-4F2F-BFDC-CB250774AB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832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9AFB-A089-4DE4-97B8-9040AC0432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40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E9AEF-D980-4868-A3D4-FA37CB98D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8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3C410C-76FB-42E7-A048-41288D7B1C1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225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C40D1E-2612-4B01-88F0-408D84D09E5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Sequential Circuit Design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45918-8691-49DB-B654-C1A5B8EDBA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246563" cy="5540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State Table:</a:t>
            </a:r>
          </a:p>
        </p:txBody>
      </p:sp>
      <p:graphicFrame>
        <p:nvGraphicFramePr>
          <p:cNvPr id="2020569" name="Group 217"/>
          <p:cNvGraphicFramePr>
            <a:graphicFrameLocks noGrp="1"/>
          </p:cNvGraphicFramePr>
          <p:nvPr/>
        </p:nvGraphicFramePr>
        <p:xfrm>
          <a:off x="395288" y="1525588"/>
          <a:ext cx="6303964" cy="2119356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6948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0573" name="Group 221"/>
          <p:cNvGraphicFramePr>
            <a:graphicFrameLocks noGrp="1"/>
          </p:cNvGraphicFramePr>
          <p:nvPr/>
        </p:nvGraphicFramePr>
        <p:xfrm>
          <a:off x="1116013" y="44370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0570" name="Rectangle 218"/>
          <p:cNvSpPr>
            <a:spLocks noChangeArrowheads="1"/>
          </p:cNvSpPr>
          <p:nvPr/>
        </p:nvSpPr>
        <p:spPr bwMode="auto">
          <a:xfrm>
            <a:off x="684213" y="3811588"/>
            <a:ext cx="6911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800"/>
              <a:t>State Table with State Assignment:</a:t>
            </a:r>
          </a:p>
        </p:txBody>
      </p:sp>
      <p:sp>
        <p:nvSpPr>
          <p:cNvPr id="2020574" name="Rectangle 222"/>
          <p:cNvSpPr>
            <a:spLocks noChangeArrowheads="1"/>
          </p:cNvSpPr>
          <p:nvPr/>
        </p:nvSpPr>
        <p:spPr bwMode="auto">
          <a:xfrm>
            <a:off x="2916238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5" name="Rectangle 223"/>
          <p:cNvSpPr>
            <a:spLocks noChangeArrowheads="1"/>
          </p:cNvSpPr>
          <p:nvPr/>
        </p:nvSpPr>
        <p:spPr bwMode="auto">
          <a:xfrm>
            <a:off x="3419475" y="4437063"/>
            <a:ext cx="360363" cy="431800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6" name="Rectangle 224"/>
          <p:cNvSpPr>
            <a:spLocks noChangeArrowheads="1"/>
          </p:cNvSpPr>
          <p:nvPr/>
        </p:nvSpPr>
        <p:spPr bwMode="auto">
          <a:xfrm>
            <a:off x="4140200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8" name="Text Box 226"/>
          <p:cNvSpPr txBox="1">
            <a:spLocks noChangeArrowheads="1"/>
          </p:cNvSpPr>
          <p:nvPr/>
        </p:nvSpPr>
        <p:spPr bwMode="auto">
          <a:xfrm>
            <a:off x="3348038" y="41878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9" name="Text Box 227"/>
          <p:cNvSpPr txBox="1">
            <a:spLocks noChangeArrowheads="1"/>
          </p:cNvSpPr>
          <p:nvPr/>
        </p:nvSpPr>
        <p:spPr bwMode="auto">
          <a:xfrm>
            <a:off x="3708400" y="41878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228" descr="roth+f14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6273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9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0570" grpId="0"/>
      <p:bldP spid="2020574" grpId="0" animBg="1"/>
      <p:bldP spid="2020575" grpId="0" animBg="1"/>
      <p:bldP spid="2020576" grpId="0" animBg="1"/>
      <p:bldP spid="2020578" grpId="0"/>
      <p:bldP spid="2020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ED0A52-B95B-4F92-B547-37068E260F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1116013" y="10715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77332"/>
              </p:ext>
            </p:extLst>
          </p:nvPr>
        </p:nvGraphicFramePr>
        <p:xfrm>
          <a:off x="1116013" y="3286125"/>
          <a:ext cx="4170362" cy="2743200"/>
        </p:xfrm>
        <a:graphic>
          <a:graphicData uri="http://schemas.openxmlformats.org/drawingml/2006/table">
            <a:tbl>
              <a:tblPr/>
              <a:tblGrid>
                <a:gridCol w="720664"/>
                <a:gridCol w="469943"/>
                <a:gridCol w="992389"/>
                <a:gridCol w="1987366"/>
              </a:tblGrid>
              <a:tr h="1428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D6438-BB2C-43D5-AFFE-D3D84A052B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Derive Boolean Equations:</a:t>
            </a:r>
          </a:p>
        </p:txBody>
      </p:sp>
      <p:grpSp>
        <p:nvGrpSpPr>
          <p:cNvPr id="24581" name="Group 114"/>
          <p:cNvGrpSpPr>
            <a:grpSpLocks/>
          </p:cNvGrpSpPr>
          <p:nvPr/>
        </p:nvGrpSpPr>
        <p:grpSpPr bwMode="auto">
          <a:xfrm>
            <a:off x="395288" y="2038350"/>
            <a:ext cx="2843212" cy="2759075"/>
            <a:chOff x="249" y="1284"/>
            <a:chExt cx="1791" cy="1738"/>
          </a:xfrm>
        </p:grpSpPr>
        <p:sp>
          <p:nvSpPr>
            <p:cNvPr id="24653" name="Rectangle 8"/>
            <p:cNvSpPr>
              <a:spLocks noChangeArrowheads="1"/>
            </p:cNvSpPr>
            <p:nvPr/>
          </p:nvSpPr>
          <p:spPr bwMode="auto">
            <a:xfrm>
              <a:off x="591" y="1681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54" name="Line 9"/>
            <p:cNvSpPr>
              <a:spLocks noChangeShapeType="1"/>
            </p:cNvSpPr>
            <p:nvPr/>
          </p:nvSpPr>
          <p:spPr bwMode="auto">
            <a:xfrm>
              <a:off x="584" y="2008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5" name="Line 10"/>
            <p:cNvSpPr>
              <a:spLocks noChangeShapeType="1"/>
            </p:cNvSpPr>
            <p:nvPr/>
          </p:nvSpPr>
          <p:spPr bwMode="auto">
            <a:xfrm>
              <a:off x="918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6" name="Line 11"/>
            <p:cNvSpPr>
              <a:spLocks noChangeShapeType="1"/>
            </p:cNvSpPr>
            <p:nvPr/>
          </p:nvSpPr>
          <p:spPr bwMode="auto">
            <a:xfrm flipH="1" flipV="1">
              <a:off x="374" y="1465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7" name="Line 12"/>
            <p:cNvSpPr>
              <a:spLocks noChangeShapeType="1"/>
            </p:cNvSpPr>
            <p:nvPr/>
          </p:nvSpPr>
          <p:spPr bwMode="auto">
            <a:xfrm>
              <a:off x="1280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8" name="Line 13"/>
            <p:cNvSpPr>
              <a:spLocks noChangeShapeType="1"/>
            </p:cNvSpPr>
            <p:nvPr/>
          </p:nvSpPr>
          <p:spPr bwMode="auto">
            <a:xfrm>
              <a:off x="1657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59" name="Group 17"/>
            <p:cNvGrpSpPr>
              <a:grpSpLocks/>
            </p:cNvGrpSpPr>
            <p:nvPr/>
          </p:nvGrpSpPr>
          <p:grpSpPr bwMode="auto">
            <a:xfrm>
              <a:off x="932" y="2356"/>
              <a:ext cx="726" cy="71"/>
              <a:chOff x="1114" y="2356"/>
              <a:chExt cx="726" cy="71"/>
            </a:xfrm>
          </p:grpSpPr>
          <p:sp>
            <p:nvSpPr>
              <p:cNvPr id="24685" name="Line 14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6" name="Line 15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7" name="Line 16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60" name="Line 18"/>
            <p:cNvSpPr>
              <a:spLocks noChangeShapeType="1"/>
            </p:cNvSpPr>
            <p:nvPr/>
          </p:nvSpPr>
          <p:spPr bwMode="auto">
            <a:xfrm flipV="1">
              <a:off x="2005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1" name="Line 19"/>
            <p:cNvSpPr>
              <a:spLocks noChangeShapeType="1"/>
            </p:cNvSpPr>
            <p:nvPr/>
          </p:nvSpPr>
          <p:spPr bwMode="auto">
            <a:xfrm flipH="1">
              <a:off x="1280" y="1451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2" name="Line 20"/>
            <p:cNvSpPr>
              <a:spLocks noChangeShapeType="1"/>
            </p:cNvSpPr>
            <p:nvPr/>
          </p:nvSpPr>
          <p:spPr bwMode="auto">
            <a:xfrm flipV="1">
              <a:off x="1280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3" name="Rectangle 22"/>
            <p:cNvSpPr>
              <a:spLocks noChangeArrowheads="1"/>
            </p:cNvSpPr>
            <p:nvPr/>
          </p:nvSpPr>
          <p:spPr bwMode="auto">
            <a:xfrm>
              <a:off x="1064" y="1706"/>
              <a:ext cx="558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64" name="Group 26"/>
            <p:cNvGrpSpPr>
              <a:grpSpLocks/>
            </p:cNvGrpSpPr>
            <p:nvPr/>
          </p:nvGrpSpPr>
          <p:grpSpPr bwMode="auto">
            <a:xfrm>
              <a:off x="416" y="1340"/>
              <a:ext cx="221" cy="134"/>
              <a:chOff x="598" y="1340"/>
              <a:chExt cx="221" cy="134"/>
            </a:xfrm>
          </p:grpSpPr>
          <p:sp>
            <p:nvSpPr>
              <p:cNvPr id="24683" name="Rectangle 24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84" name="Rectangle 25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65" name="Rectangle 27"/>
            <p:cNvSpPr>
              <a:spLocks noChangeArrowheads="1"/>
            </p:cNvSpPr>
            <p:nvPr/>
          </p:nvSpPr>
          <p:spPr bwMode="auto">
            <a:xfrm>
              <a:off x="1601" y="128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6" name="Rectangle 28"/>
            <p:cNvSpPr>
              <a:spLocks noChangeArrowheads="1"/>
            </p:cNvSpPr>
            <p:nvPr/>
          </p:nvSpPr>
          <p:spPr bwMode="auto">
            <a:xfrm>
              <a:off x="1211" y="246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7" name="Rectangle 29"/>
            <p:cNvSpPr>
              <a:spLocks noChangeArrowheads="1"/>
            </p:cNvSpPr>
            <p:nvPr/>
          </p:nvSpPr>
          <p:spPr bwMode="auto">
            <a:xfrm>
              <a:off x="249" y="15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8" name="Rectangle 30"/>
            <p:cNvSpPr>
              <a:spLocks noChangeArrowheads="1"/>
            </p:cNvSpPr>
            <p:nvPr/>
          </p:nvSpPr>
          <p:spPr bwMode="auto">
            <a:xfrm>
              <a:off x="681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9" name="Rectangle 31"/>
            <p:cNvSpPr>
              <a:spLocks noChangeArrowheads="1"/>
            </p:cNvSpPr>
            <p:nvPr/>
          </p:nvSpPr>
          <p:spPr bwMode="auto">
            <a:xfrm>
              <a:off x="1057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0" name="Rectangle 32"/>
            <p:cNvSpPr>
              <a:spLocks noChangeArrowheads="1"/>
            </p:cNvSpPr>
            <p:nvPr/>
          </p:nvSpPr>
          <p:spPr bwMode="auto">
            <a:xfrm>
              <a:off x="1434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1" name="Rectangle 33"/>
            <p:cNvSpPr>
              <a:spLocks noChangeArrowheads="1"/>
            </p:cNvSpPr>
            <p:nvPr/>
          </p:nvSpPr>
          <p:spPr bwMode="auto">
            <a:xfrm>
              <a:off x="1810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2" name="Rectangle 34"/>
            <p:cNvSpPr>
              <a:spLocks noChangeArrowheads="1"/>
            </p:cNvSpPr>
            <p:nvPr/>
          </p:nvSpPr>
          <p:spPr bwMode="auto">
            <a:xfrm>
              <a:off x="444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3" name="Rectangle 35"/>
            <p:cNvSpPr>
              <a:spLocks noChangeArrowheads="1"/>
            </p:cNvSpPr>
            <p:nvPr/>
          </p:nvSpPr>
          <p:spPr bwMode="auto">
            <a:xfrm>
              <a:off x="444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4" name="Rectangle 36"/>
            <p:cNvSpPr>
              <a:spLocks noChangeArrowheads="1"/>
            </p:cNvSpPr>
            <p:nvPr/>
          </p:nvSpPr>
          <p:spPr bwMode="auto">
            <a:xfrm>
              <a:off x="723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5" name="Rectangle 37"/>
            <p:cNvSpPr>
              <a:spLocks noChangeArrowheads="1"/>
            </p:cNvSpPr>
            <p:nvPr/>
          </p:nvSpPr>
          <p:spPr bwMode="auto">
            <a:xfrm>
              <a:off x="723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6" name="Rectangle 38"/>
            <p:cNvSpPr>
              <a:spLocks noChangeArrowheads="1"/>
            </p:cNvSpPr>
            <p:nvPr/>
          </p:nvSpPr>
          <p:spPr bwMode="auto">
            <a:xfrm>
              <a:off x="1085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7" name="Rectangle 39"/>
            <p:cNvSpPr>
              <a:spLocks noChangeArrowheads="1"/>
            </p:cNvSpPr>
            <p:nvPr/>
          </p:nvSpPr>
          <p:spPr bwMode="auto">
            <a:xfrm>
              <a:off x="1085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8" name="Rectangle 40"/>
            <p:cNvSpPr>
              <a:spLocks noChangeArrowheads="1"/>
            </p:cNvSpPr>
            <p:nvPr/>
          </p:nvSpPr>
          <p:spPr bwMode="auto">
            <a:xfrm>
              <a:off x="1462" y="174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9" name="Rectangle 41"/>
            <p:cNvSpPr>
              <a:spLocks noChangeArrowheads="1"/>
            </p:cNvSpPr>
            <p:nvPr/>
          </p:nvSpPr>
          <p:spPr bwMode="auto">
            <a:xfrm>
              <a:off x="1462" y="206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0" name="Rectangle 42"/>
            <p:cNvSpPr>
              <a:spLocks noChangeArrowheads="1"/>
            </p:cNvSpPr>
            <p:nvPr/>
          </p:nvSpPr>
          <p:spPr bwMode="auto">
            <a:xfrm>
              <a:off x="1838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1" name="Rectangle 43"/>
            <p:cNvSpPr>
              <a:spLocks noChangeArrowheads="1"/>
            </p:cNvSpPr>
            <p:nvPr/>
          </p:nvSpPr>
          <p:spPr bwMode="auto">
            <a:xfrm>
              <a:off x="1838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2" name="Text Box 44"/>
            <p:cNvSpPr txBox="1">
              <a:spLocks noChangeArrowheads="1"/>
            </p:cNvSpPr>
            <p:nvPr/>
          </p:nvSpPr>
          <p:spPr bwMode="auto">
            <a:xfrm>
              <a:off x="476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X’.B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457575" y="2060575"/>
            <a:ext cx="2843213" cy="2736850"/>
            <a:chOff x="2178" y="1298"/>
            <a:chExt cx="1791" cy="1724"/>
          </a:xfrm>
        </p:grpSpPr>
        <p:sp>
          <p:nvSpPr>
            <p:cNvPr id="24618" name="Rectangle 45"/>
            <p:cNvSpPr>
              <a:spLocks noChangeArrowheads="1"/>
            </p:cNvSpPr>
            <p:nvPr/>
          </p:nvSpPr>
          <p:spPr bwMode="auto">
            <a:xfrm>
              <a:off x="2520" y="1695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9" name="Line 46"/>
            <p:cNvSpPr>
              <a:spLocks noChangeShapeType="1"/>
            </p:cNvSpPr>
            <p:nvPr/>
          </p:nvSpPr>
          <p:spPr bwMode="auto">
            <a:xfrm>
              <a:off x="2513" y="2022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0" name="Line 47"/>
            <p:cNvSpPr>
              <a:spLocks noChangeShapeType="1"/>
            </p:cNvSpPr>
            <p:nvPr/>
          </p:nvSpPr>
          <p:spPr bwMode="auto">
            <a:xfrm>
              <a:off x="2847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1" name="Line 48"/>
            <p:cNvSpPr>
              <a:spLocks noChangeShapeType="1"/>
            </p:cNvSpPr>
            <p:nvPr/>
          </p:nvSpPr>
          <p:spPr bwMode="auto">
            <a:xfrm flipH="1" flipV="1">
              <a:off x="2303" y="1479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2" name="Line 49"/>
            <p:cNvSpPr>
              <a:spLocks noChangeShapeType="1"/>
            </p:cNvSpPr>
            <p:nvPr/>
          </p:nvSpPr>
          <p:spPr bwMode="auto">
            <a:xfrm>
              <a:off x="3209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3" name="Line 50"/>
            <p:cNvSpPr>
              <a:spLocks noChangeShapeType="1"/>
            </p:cNvSpPr>
            <p:nvPr/>
          </p:nvSpPr>
          <p:spPr bwMode="auto">
            <a:xfrm>
              <a:off x="3586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24" name="Group 51"/>
            <p:cNvGrpSpPr>
              <a:grpSpLocks/>
            </p:cNvGrpSpPr>
            <p:nvPr/>
          </p:nvGrpSpPr>
          <p:grpSpPr bwMode="auto">
            <a:xfrm>
              <a:off x="2861" y="2370"/>
              <a:ext cx="726" cy="71"/>
              <a:chOff x="1114" y="2356"/>
              <a:chExt cx="726" cy="71"/>
            </a:xfrm>
          </p:grpSpPr>
          <p:sp>
            <p:nvSpPr>
              <p:cNvPr id="24650" name="Line 52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1" name="Line 53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2" name="Line 54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25" name="Line 55"/>
            <p:cNvSpPr>
              <a:spLocks noChangeShapeType="1"/>
            </p:cNvSpPr>
            <p:nvPr/>
          </p:nvSpPr>
          <p:spPr bwMode="auto">
            <a:xfrm flipV="1">
              <a:off x="3934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6" name="Line 56"/>
            <p:cNvSpPr>
              <a:spLocks noChangeShapeType="1"/>
            </p:cNvSpPr>
            <p:nvPr/>
          </p:nvSpPr>
          <p:spPr bwMode="auto">
            <a:xfrm flipH="1">
              <a:off x="3209" y="1465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7" name="Line 57"/>
            <p:cNvSpPr>
              <a:spLocks noChangeShapeType="1"/>
            </p:cNvSpPr>
            <p:nvPr/>
          </p:nvSpPr>
          <p:spPr bwMode="auto">
            <a:xfrm flipV="1">
              <a:off x="3209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8" name="Rectangle 58"/>
            <p:cNvSpPr>
              <a:spLocks noChangeArrowheads="1"/>
            </p:cNvSpPr>
            <p:nvPr/>
          </p:nvSpPr>
          <p:spPr bwMode="auto">
            <a:xfrm>
              <a:off x="2608" y="2069"/>
              <a:ext cx="1270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29" name="Group 59"/>
            <p:cNvGrpSpPr>
              <a:grpSpLocks/>
            </p:cNvGrpSpPr>
            <p:nvPr/>
          </p:nvGrpSpPr>
          <p:grpSpPr bwMode="auto">
            <a:xfrm>
              <a:off x="2345" y="1354"/>
              <a:ext cx="221" cy="134"/>
              <a:chOff x="598" y="1340"/>
              <a:chExt cx="221" cy="134"/>
            </a:xfrm>
          </p:grpSpPr>
          <p:sp>
            <p:nvSpPr>
              <p:cNvPr id="24648" name="Rectangle 60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49" name="Rectangle 61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30" name="Rectangle 62"/>
            <p:cNvSpPr>
              <a:spLocks noChangeArrowheads="1"/>
            </p:cNvSpPr>
            <p:nvPr/>
          </p:nvSpPr>
          <p:spPr bwMode="auto">
            <a:xfrm>
              <a:off x="3530" y="129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1" name="Rectangle 63"/>
            <p:cNvSpPr>
              <a:spLocks noChangeArrowheads="1"/>
            </p:cNvSpPr>
            <p:nvPr/>
          </p:nvSpPr>
          <p:spPr bwMode="auto">
            <a:xfrm>
              <a:off x="3140" y="248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2" name="Rectangle 64"/>
            <p:cNvSpPr>
              <a:spLocks noChangeArrowheads="1"/>
            </p:cNvSpPr>
            <p:nvPr/>
          </p:nvSpPr>
          <p:spPr bwMode="auto">
            <a:xfrm>
              <a:off x="2178" y="156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3" name="Rectangle 65"/>
            <p:cNvSpPr>
              <a:spLocks noChangeArrowheads="1"/>
            </p:cNvSpPr>
            <p:nvPr/>
          </p:nvSpPr>
          <p:spPr bwMode="auto">
            <a:xfrm>
              <a:off x="2610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4" name="Rectangle 66"/>
            <p:cNvSpPr>
              <a:spLocks noChangeArrowheads="1"/>
            </p:cNvSpPr>
            <p:nvPr/>
          </p:nvSpPr>
          <p:spPr bwMode="auto">
            <a:xfrm>
              <a:off x="2986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5" name="Rectangle 67"/>
            <p:cNvSpPr>
              <a:spLocks noChangeArrowheads="1"/>
            </p:cNvSpPr>
            <p:nvPr/>
          </p:nvSpPr>
          <p:spPr bwMode="auto">
            <a:xfrm>
              <a:off x="3363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6" name="Rectangle 68"/>
            <p:cNvSpPr>
              <a:spLocks noChangeArrowheads="1"/>
            </p:cNvSpPr>
            <p:nvPr/>
          </p:nvSpPr>
          <p:spPr bwMode="auto">
            <a:xfrm>
              <a:off x="3739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7" name="Rectangle 69"/>
            <p:cNvSpPr>
              <a:spLocks noChangeArrowheads="1"/>
            </p:cNvSpPr>
            <p:nvPr/>
          </p:nvSpPr>
          <p:spPr bwMode="auto">
            <a:xfrm>
              <a:off x="2373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8" name="Rectangle 70"/>
            <p:cNvSpPr>
              <a:spLocks noChangeArrowheads="1"/>
            </p:cNvSpPr>
            <p:nvPr/>
          </p:nvSpPr>
          <p:spPr bwMode="auto">
            <a:xfrm>
              <a:off x="2373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9" name="Rectangle 71"/>
            <p:cNvSpPr>
              <a:spLocks noChangeArrowheads="1"/>
            </p:cNvSpPr>
            <p:nvPr/>
          </p:nvSpPr>
          <p:spPr bwMode="auto">
            <a:xfrm>
              <a:off x="2652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0" name="Rectangle 72"/>
            <p:cNvSpPr>
              <a:spLocks noChangeArrowheads="1"/>
            </p:cNvSpPr>
            <p:nvPr/>
          </p:nvSpPr>
          <p:spPr bwMode="auto">
            <a:xfrm>
              <a:off x="2653" y="206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1" name="Rectangle 73"/>
            <p:cNvSpPr>
              <a:spLocks noChangeArrowheads="1"/>
            </p:cNvSpPr>
            <p:nvPr/>
          </p:nvSpPr>
          <p:spPr bwMode="auto">
            <a:xfrm>
              <a:off x="3014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2" name="Rectangle 74"/>
            <p:cNvSpPr>
              <a:spLocks noChangeArrowheads="1"/>
            </p:cNvSpPr>
            <p:nvPr/>
          </p:nvSpPr>
          <p:spPr bwMode="auto">
            <a:xfrm>
              <a:off x="3014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3" name="Rectangle 75"/>
            <p:cNvSpPr>
              <a:spLocks noChangeArrowheads="1"/>
            </p:cNvSpPr>
            <p:nvPr/>
          </p:nvSpPr>
          <p:spPr bwMode="auto">
            <a:xfrm>
              <a:off x="3391" y="175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4" name="Rectangle 76"/>
            <p:cNvSpPr>
              <a:spLocks noChangeArrowheads="1"/>
            </p:cNvSpPr>
            <p:nvPr/>
          </p:nvSpPr>
          <p:spPr bwMode="auto">
            <a:xfrm>
              <a:off x="3391" y="207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5" name="Rectangle 77"/>
            <p:cNvSpPr>
              <a:spLocks noChangeArrowheads="1"/>
            </p:cNvSpPr>
            <p:nvPr/>
          </p:nvSpPr>
          <p:spPr bwMode="auto">
            <a:xfrm>
              <a:off x="3767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6" name="Rectangle 78"/>
            <p:cNvSpPr>
              <a:spLocks noChangeArrowheads="1"/>
            </p:cNvSpPr>
            <p:nvPr/>
          </p:nvSpPr>
          <p:spPr bwMode="auto">
            <a:xfrm>
              <a:off x="3767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7" name="Text Box 79"/>
            <p:cNvSpPr txBox="1">
              <a:spLocks noChangeArrowheads="1"/>
            </p:cNvSpPr>
            <p:nvPr/>
          </p:nvSpPr>
          <p:spPr bwMode="auto">
            <a:xfrm>
              <a:off x="2653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3924300" y="4364038"/>
            <a:ext cx="4679950" cy="2092325"/>
            <a:chOff x="2472" y="2749"/>
            <a:chExt cx="2948" cy="1318"/>
          </a:xfrm>
        </p:grpSpPr>
        <p:sp>
          <p:nvSpPr>
            <p:cNvPr id="24584" name="Rectangle 105"/>
            <p:cNvSpPr>
              <a:spLocks noChangeArrowheads="1"/>
            </p:cNvSpPr>
            <p:nvPr/>
          </p:nvSpPr>
          <p:spPr bwMode="auto">
            <a:xfrm>
              <a:off x="4103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5" name="Rectangle 80"/>
            <p:cNvSpPr>
              <a:spLocks noChangeArrowheads="1"/>
            </p:cNvSpPr>
            <p:nvPr/>
          </p:nvSpPr>
          <p:spPr bwMode="auto">
            <a:xfrm>
              <a:off x="3971" y="3146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6" name="Line 81"/>
            <p:cNvSpPr>
              <a:spLocks noChangeShapeType="1"/>
            </p:cNvSpPr>
            <p:nvPr/>
          </p:nvSpPr>
          <p:spPr bwMode="auto">
            <a:xfrm>
              <a:off x="3964" y="3473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7" name="Line 82"/>
            <p:cNvSpPr>
              <a:spLocks noChangeShapeType="1"/>
            </p:cNvSpPr>
            <p:nvPr/>
          </p:nvSpPr>
          <p:spPr bwMode="auto">
            <a:xfrm>
              <a:off x="4298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8" name="Line 83"/>
            <p:cNvSpPr>
              <a:spLocks noChangeShapeType="1"/>
            </p:cNvSpPr>
            <p:nvPr/>
          </p:nvSpPr>
          <p:spPr bwMode="auto">
            <a:xfrm flipH="1" flipV="1">
              <a:off x="3754" y="2930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9" name="Line 84"/>
            <p:cNvSpPr>
              <a:spLocks noChangeShapeType="1"/>
            </p:cNvSpPr>
            <p:nvPr/>
          </p:nvSpPr>
          <p:spPr bwMode="auto">
            <a:xfrm>
              <a:off x="4660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0" name="Line 85"/>
            <p:cNvSpPr>
              <a:spLocks noChangeShapeType="1"/>
            </p:cNvSpPr>
            <p:nvPr/>
          </p:nvSpPr>
          <p:spPr bwMode="auto">
            <a:xfrm>
              <a:off x="5037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591" name="Group 86"/>
            <p:cNvGrpSpPr>
              <a:grpSpLocks/>
            </p:cNvGrpSpPr>
            <p:nvPr/>
          </p:nvGrpSpPr>
          <p:grpSpPr bwMode="auto">
            <a:xfrm>
              <a:off x="4312" y="3821"/>
              <a:ext cx="726" cy="71"/>
              <a:chOff x="1114" y="2356"/>
              <a:chExt cx="726" cy="71"/>
            </a:xfrm>
          </p:grpSpPr>
          <p:sp>
            <p:nvSpPr>
              <p:cNvPr id="24615" name="Line 87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6" name="Line 88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7" name="Line 89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592" name="Line 90"/>
            <p:cNvSpPr>
              <a:spLocks noChangeShapeType="1"/>
            </p:cNvSpPr>
            <p:nvPr/>
          </p:nvSpPr>
          <p:spPr bwMode="auto">
            <a:xfrm flipV="1">
              <a:off x="5385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91"/>
            <p:cNvSpPr>
              <a:spLocks noChangeShapeType="1"/>
            </p:cNvSpPr>
            <p:nvPr/>
          </p:nvSpPr>
          <p:spPr bwMode="auto">
            <a:xfrm flipH="1">
              <a:off x="4660" y="291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Line 92"/>
            <p:cNvSpPr>
              <a:spLocks noChangeShapeType="1"/>
            </p:cNvSpPr>
            <p:nvPr/>
          </p:nvSpPr>
          <p:spPr bwMode="auto">
            <a:xfrm flipV="1">
              <a:off x="4660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5" name="Rectangle 93"/>
            <p:cNvSpPr>
              <a:spLocks noChangeArrowheads="1"/>
            </p:cNvSpPr>
            <p:nvPr/>
          </p:nvSpPr>
          <p:spPr bwMode="auto">
            <a:xfrm>
              <a:off x="4740" y="3521"/>
              <a:ext cx="589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596" name="Group 94"/>
            <p:cNvGrpSpPr>
              <a:grpSpLocks/>
            </p:cNvGrpSpPr>
            <p:nvPr/>
          </p:nvGrpSpPr>
          <p:grpSpPr bwMode="auto">
            <a:xfrm>
              <a:off x="3796" y="2805"/>
              <a:ext cx="221" cy="134"/>
              <a:chOff x="598" y="1340"/>
              <a:chExt cx="221" cy="134"/>
            </a:xfrm>
          </p:grpSpPr>
          <p:sp>
            <p:nvSpPr>
              <p:cNvPr id="24613" name="Rectangle 95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14" name="Rectangle 96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97" name="Rectangle 97"/>
            <p:cNvSpPr>
              <a:spLocks noChangeArrowheads="1"/>
            </p:cNvSpPr>
            <p:nvPr/>
          </p:nvSpPr>
          <p:spPr bwMode="auto">
            <a:xfrm>
              <a:off x="4981" y="27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8" name="Rectangle 98"/>
            <p:cNvSpPr>
              <a:spLocks noChangeArrowheads="1"/>
            </p:cNvSpPr>
            <p:nvPr/>
          </p:nvSpPr>
          <p:spPr bwMode="auto">
            <a:xfrm>
              <a:off x="4591" y="393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9" name="Rectangle 99"/>
            <p:cNvSpPr>
              <a:spLocks noChangeArrowheads="1"/>
            </p:cNvSpPr>
            <p:nvPr/>
          </p:nvSpPr>
          <p:spPr bwMode="auto">
            <a:xfrm>
              <a:off x="4061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0" name="Rectangle 100"/>
            <p:cNvSpPr>
              <a:spLocks noChangeArrowheads="1"/>
            </p:cNvSpPr>
            <p:nvPr/>
          </p:nvSpPr>
          <p:spPr bwMode="auto">
            <a:xfrm>
              <a:off x="4437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1" name="Rectangle 101"/>
            <p:cNvSpPr>
              <a:spLocks noChangeArrowheads="1"/>
            </p:cNvSpPr>
            <p:nvPr/>
          </p:nvSpPr>
          <p:spPr bwMode="auto">
            <a:xfrm>
              <a:off x="4814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2" name="Rectangle 102"/>
            <p:cNvSpPr>
              <a:spLocks noChangeArrowheads="1"/>
            </p:cNvSpPr>
            <p:nvPr/>
          </p:nvSpPr>
          <p:spPr bwMode="auto">
            <a:xfrm>
              <a:off x="5190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3" name="Rectangle 103"/>
            <p:cNvSpPr>
              <a:spLocks noChangeArrowheads="1"/>
            </p:cNvSpPr>
            <p:nvPr/>
          </p:nvSpPr>
          <p:spPr bwMode="auto">
            <a:xfrm>
              <a:off x="3824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4" name="Rectangle 104"/>
            <p:cNvSpPr>
              <a:spLocks noChangeArrowheads="1"/>
            </p:cNvSpPr>
            <p:nvPr/>
          </p:nvSpPr>
          <p:spPr bwMode="auto">
            <a:xfrm>
              <a:off x="3824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5" name="Rectangle 106"/>
            <p:cNvSpPr>
              <a:spLocks noChangeArrowheads="1"/>
            </p:cNvSpPr>
            <p:nvPr/>
          </p:nvSpPr>
          <p:spPr bwMode="auto">
            <a:xfrm>
              <a:off x="4104" y="352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6" name="Rectangle 107"/>
            <p:cNvSpPr>
              <a:spLocks noChangeArrowheads="1"/>
            </p:cNvSpPr>
            <p:nvPr/>
          </p:nvSpPr>
          <p:spPr bwMode="auto">
            <a:xfrm>
              <a:off x="4465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7" name="Rectangle 108"/>
            <p:cNvSpPr>
              <a:spLocks noChangeArrowheads="1"/>
            </p:cNvSpPr>
            <p:nvPr/>
          </p:nvSpPr>
          <p:spPr bwMode="auto">
            <a:xfrm>
              <a:off x="4465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8" name="Rectangle 109"/>
            <p:cNvSpPr>
              <a:spLocks noChangeArrowheads="1"/>
            </p:cNvSpPr>
            <p:nvPr/>
          </p:nvSpPr>
          <p:spPr bwMode="auto">
            <a:xfrm>
              <a:off x="4842" y="320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9" name="Rectangle 110"/>
            <p:cNvSpPr>
              <a:spLocks noChangeArrowheads="1"/>
            </p:cNvSpPr>
            <p:nvPr/>
          </p:nvSpPr>
          <p:spPr bwMode="auto">
            <a:xfrm>
              <a:off x="4842" y="352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0" name="Rectangle 111"/>
            <p:cNvSpPr>
              <a:spLocks noChangeArrowheads="1"/>
            </p:cNvSpPr>
            <p:nvPr/>
          </p:nvSpPr>
          <p:spPr bwMode="auto">
            <a:xfrm>
              <a:off x="5218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1" name="Rectangle 112"/>
            <p:cNvSpPr>
              <a:spLocks noChangeArrowheads="1"/>
            </p:cNvSpPr>
            <p:nvPr/>
          </p:nvSpPr>
          <p:spPr bwMode="auto">
            <a:xfrm>
              <a:off x="5218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2" name="Text Box 113"/>
            <p:cNvSpPr txBox="1">
              <a:spLocks noChangeArrowheads="1"/>
            </p:cNvSpPr>
            <p:nvPr/>
          </p:nvSpPr>
          <p:spPr bwMode="auto">
            <a:xfrm>
              <a:off x="2472" y="3566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Z = X.A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DFE32-78BB-4A93-BAE5-CE274A5F39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pic>
        <p:nvPicPr>
          <p:cNvPr id="26628" name="Picture 8" descr="roth+f14-05"/>
          <p:cNvPicPr>
            <a:picLocks noChangeAspect="1" noChangeArrowheads="1"/>
          </p:cNvPicPr>
          <p:nvPr/>
        </p:nvPicPr>
        <p:blipFill>
          <a:blip r:embed="rId3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41438"/>
            <a:ext cx="49688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DFE32-78BB-4A93-BAE5-CE274A5F39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pic>
        <p:nvPicPr>
          <p:cNvPr id="26628" name="Picture 8" descr="roth+f14-05"/>
          <p:cNvPicPr>
            <a:picLocks noChangeAspect="1" noChangeArrowheads="1"/>
          </p:cNvPicPr>
          <p:nvPr/>
        </p:nvPicPr>
        <p:blipFill>
          <a:blip r:embed="rId3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9697" y="1968677"/>
            <a:ext cx="4017167" cy="211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2412" name="Text Box 12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4103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Compare with Typical Mealy Machine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00563" y="4149725"/>
            <a:ext cx="4175125" cy="2016125"/>
            <a:chOff x="2835" y="2614"/>
            <a:chExt cx="2630" cy="1270"/>
          </a:xfrm>
        </p:grpSpPr>
        <p:sp>
          <p:nvSpPr>
            <p:cNvPr id="26631" name="Rectangle 13"/>
            <p:cNvSpPr>
              <a:spLocks noChangeAspect="1" noChangeArrowheads="1"/>
            </p:cNvSpPr>
            <p:nvPr/>
          </p:nvSpPr>
          <p:spPr bwMode="auto">
            <a:xfrm rot="-5400000">
              <a:off x="3942" y="3013"/>
              <a:ext cx="797" cy="2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 Register</a:t>
              </a:r>
            </a:p>
          </p:txBody>
        </p:sp>
        <p:sp>
          <p:nvSpPr>
            <p:cNvPr id="26632" name="Rectangle 14"/>
            <p:cNvSpPr>
              <a:spLocks noChangeAspect="1" noChangeArrowheads="1"/>
            </p:cNvSpPr>
            <p:nvPr/>
          </p:nvSpPr>
          <p:spPr bwMode="auto">
            <a:xfrm>
              <a:off x="3351" y="2851"/>
              <a:ext cx="387" cy="5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6633" name="Line 15"/>
            <p:cNvSpPr>
              <a:spLocks noChangeAspect="1" noChangeShapeType="1"/>
            </p:cNvSpPr>
            <p:nvPr/>
          </p:nvSpPr>
          <p:spPr bwMode="auto">
            <a:xfrm>
              <a:off x="3072" y="3303"/>
              <a:ext cx="2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4" name="Line 16"/>
            <p:cNvSpPr>
              <a:spLocks noChangeAspect="1" noChangeShapeType="1"/>
            </p:cNvSpPr>
            <p:nvPr/>
          </p:nvSpPr>
          <p:spPr bwMode="auto">
            <a:xfrm>
              <a:off x="3244" y="3303"/>
              <a:ext cx="0" cy="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5" name="Line 17"/>
            <p:cNvSpPr>
              <a:spLocks noChangeAspect="1" noChangeShapeType="1"/>
            </p:cNvSpPr>
            <p:nvPr/>
          </p:nvSpPr>
          <p:spPr bwMode="auto">
            <a:xfrm>
              <a:off x="3244" y="3776"/>
              <a:ext cx="15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6" name="Line 18"/>
            <p:cNvSpPr>
              <a:spLocks noChangeAspect="1" noChangeShapeType="1"/>
            </p:cNvSpPr>
            <p:nvPr/>
          </p:nvSpPr>
          <p:spPr bwMode="auto">
            <a:xfrm>
              <a:off x="3738" y="3088"/>
              <a:ext cx="4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7" name="Line 19"/>
            <p:cNvSpPr>
              <a:spLocks noChangeAspect="1" noChangeShapeType="1"/>
            </p:cNvSpPr>
            <p:nvPr/>
          </p:nvSpPr>
          <p:spPr bwMode="auto">
            <a:xfrm flipV="1">
              <a:off x="4341" y="3540"/>
              <a:ext cx="0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8" name="Line 20"/>
            <p:cNvSpPr>
              <a:spLocks noChangeAspect="1" noChangeShapeType="1"/>
            </p:cNvSpPr>
            <p:nvPr/>
          </p:nvSpPr>
          <p:spPr bwMode="auto">
            <a:xfrm>
              <a:off x="3222" y="2915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9" name="Line 21"/>
            <p:cNvSpPr>
              <a:spLocks noChangeAspect="1" noChangeShapeType="1"/>
            </p:cNvSpPr>
            <p:nvPr/>
          </p:nvSpPr>
          <p:spPr bwMode="auto">
            <a:xfrm flipV="1">
              <a:off x="3222" y="2614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0" name="Line 22"/>
            <p:cNvSpPr>
              <a:spLocks noChangeAspect="1" noChangeShapeType="1"/>
            </p:cNvSpPr>
            <p:nvPr/>
          </p:nvSpPr>
          <p:spPr bwMode="auto">
            <a:xfrm>
              <a:off x="3222" y="2614"/>
              <a:ext cx="13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1" name="Line 23"/>
            <p:cNvSpPr>
              <a:spLocks noChangeAspect="1" noChangeShapeType="1"/>
            </p:cNvSpPr>
            <p:nvPr/>
          </p:nvSpPr>
          <p:spPr bwMode="auto">
            <a:xfrm>
              <a:off x="4599" y="2614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2" name="Line 24"/>
            <p:cNvSpPr>
              <a:spLocks noChangeAspect="1" noChangeShapeType="1"/>
            </p:cNvSpPr>
            <p:nvPr/>
          </p:nvSpPr>
          <p:spPr bwMode="auto">
            <a:xfrm flipH="1">
              <a:off x="4470" y="3088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3" name="Text Box 25"/>
            <p:cNvSpPr txBox="1">
              <a:spLocks noChangeAspect="1" noChangeArrowheads="1"/>
            </p:cNvSpPr>
            <p:nvPr/>
          </p:nvSpPr>
          <p:spPr bwMode="auto">
            <a:xfrm>
              <a:off x="2878" y="332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x(t)</a:t>
              </a:r>
            </a:p>
          </p:txBody>
        </p:sp>
        <p:sp>
          <p:nvSpPr>
            <p:cNvPr id="26644" name="Text Box 26"/>
            <p:cNvSpPr txBox="1">
              <a:spLocks noChangeAspect="1" noChangeArrowheads="1"/>
            </p:cNvSpPr>
            <p:nvPr/>
          </p:nvSpPr>
          <p:spPr bwMode="auto">
            <a:xfrm>
              <a:off x="3799" y="3056"/>
              <a:ext cx="3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s(t+1)</a:t>
              </a:r>
            </a:p>
          </p:txBody>
        </p:sp>
        <p:sp>
          <p:nvSpPr>
            <p:cNvPr id="26645" name="Text Box 27"/>
            <p:cNvSpPr txBox="1">
              <a:spLocks noChangeAspect="1" noChangeArrowheads="1"/>
            </p:cNvSpPr>
            <p:nvPr/>
          </p:nvSpPr>
          <p:spPr bwMode="auto">
            <a:xfrm>
              <a:off x="4513" y="3200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s(t)</a:t>
              </a:r>
            </a:p>
          </p:txBody>
        </p:sp>
        <p:sp>
          <p:nvSpPr>
            <p:cNvPr id="26646" name="Text Box 28"/>
            <p:cNvSpPr txBox="1">
              <a:spLocks noChangeAspect="1" noChangeArrowheads="1"/>
            </p:cNvSpPr>
            <p:nvPr/>
          </p:nvSpPr>
          <p:spPr bwMode="auto">
            <a:xfrm>
              <a:off x="5182" y="3393"/>
              <a:ext cx="2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z(t)</a:t>
              </a:r>
            </a:p>
          </p:txBody>
        </p:sp>
        <p:sp>
          <p:nvSpPr>
            <p:cNvPr id="26647" name="Text Box 29"/>
            <p:cNvSpPr txBox="1">
              <a:spLocks noChangeAspect="1" noChangeArrowheads="1"/>
            </p:cNvSpPr>
            <p:nvPr/>
          </p:nvSpPr>
          <p:spPr bwMode="auto">
            <a:xfrm>
              <a:off x="4014" y="3521"/>
              <a:ext cx="3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clock</a:t>
              </a:r>
            </a:p>
          </p:txBody>
        </p:sp>
        <p:sp>
          <p:nvSpPr>
            <p:cNvPr id="26648" name="Text Box 30"/>
            <p:cNvSpPr txBox="1">
              <a:spLocks noChangeAspect="1" noChangeArrowheads="1"/>
            </p:cNvSpPr>
            <p:nvPr/>
          </p:nvSpPr>
          <p:spPr bwMode="auto">
            <a:xfrm>
              <a:off x="4449" y="3322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state</a:t>
              </a:r>
            </a:p>
          </p:txBody>
        </p:sp>
        <p:sp>
          <p:nvSpPr>
            <p:cNvPr id="26649" name="Text Box 31"/>
            <p:cNvSpPr txBox="1">
              <a:spLocks noChangeAspect="1" noChangeArrowheads="1"/>
            </p:cNvSpPr>
            <p:nvPr/>
          </p:nvSpPr>
          <p:spPr bwMode="auto">
            <a:xfrm>
              <a:off x="2835" y="3458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inputs</a:t>
              </a:r>
            </a:p>
          </p:txBody>
        </p:sp>
        <p:sp>
          <p:nvSpPr>
            <p:cNvPr id="26650" name="Text Box 32"/>
            <p:cNvSpPr txBox="1">
              <a:spLocks noChangeAspect="1" noChangeArrowheads="1"/>
            </p:cNvSpPr>
            <p:nvPr/>
          </p:nvSpPr>
          <p:spPr bwMode="auto">
            <a:xfrm>
              <a:off x="3825" y="3179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next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6651" name="Rectangle 33"/>
            <p:cNvSpPr>
              <a:spLocks noChangeAspect="1" noChangeArrowheads="1"/>
            </p:cNvSpPr>
            <p:nvPr/>
          </p:nvSpPr>
          <p:spPr bwMode="auto">
            <a:xfrm>
              <a:off x="4771" y="2872"/>
              <a:ext cx="322" cy="10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6652" name="Line 34"/>
            <p:cNvSpPr>
              <a:spLocks noChangeAspect="1" noChangeShapeType="1"/>
            </p:cNvSpPr>
            <p:nvPr/>
          </p:nvSpPr>
          <p:spPr bwMode="auto">
            <a:xfrm>
              <a:off x="4599" y="3088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3" name="Line 35"/>
            <p:cNvSpPr>
              <a:spLocks noChangeAspect="1" noChangeShapeType="1"/>
            </p:cNvSpPr>
            <p:nvPr/>
          </p:nvSpPr>
          <p:spPr bwMode="auto">
            <a:xfrm>
              <a:off x="5093" y="3389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4" name="Oval 36"/>
            <p:cNvSpPr>
              <a:spLocks noChangeAspect="1" noChangeArrowheads="1"/>
            </p:cNvSpPr>
            <p:nvPr/>
          </p:nvSpPr>
          <p:spPr bwMode="auto">
            <a:xfrm>
              <a:off x="3222" y="3281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5" name="Oval 37"/>
            <p:cNvSpPr>
              <a:spLocks noChangeAspect="1" noChangeArrowheads="1"/>
            </p:cNvSpPr>
            <p:nvPr/>
          </p:nvSpPr>
          <p:spPr bwMode="auto">
            <a:xfrm>
              <a:off x="4577" y="3066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4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1B39B-D383-49EC-B1A5-E7EEB9E41C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769938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A Moore Sequence Detector: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 rot="-5400000">
            <a:off x="4076700" y="3390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981200" y="2819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990600" y="4419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33528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5240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V="1">
            <a:off x="1524000" y="1981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1524000" y="1981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6400800" y="1981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304800" y="4191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3565525" y="3170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6172200" y="3738563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8232775" y="31289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029200" y="5486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5867400" y="4114800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152400" y="45720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3657600" y="3657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7010400" y="2514600"/>
            <a:ext cx="1143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>
            <a:off x="64008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81534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8" name="Oval 27"/>
          <p:cNvSpPr>
            <a:spLocks noChangeArrowheads="1"/>
          </p:cNvSpPr>
          <p:nvPr/>
        </p:nvSpPr>
        <p:spPr bwMode="auto">
          <a:xfrm>
            <a:off x="6324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2969C-7955-4557-A31A-9B6DF13F54D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30725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39813" name="Group 5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BD36E-9664-4DCF-AFC6-D3CA431A9AD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2772" name="Picture 3" descr="roth+u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65513"/>
            <a:ext cx="33845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BB3A6-51D3-48EA-A530-0107B1A733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4820" name="Picture 4" descr="roth+f1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060575"/>
            <a:ext cx="4249737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E5D07-E618-49B7-ACBC-C1F6D135EE1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919288"/>
            <a:ext cx="1674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State Table</a:t>
            </a:r>
          </a:p>
        </p:txBody>
      </p:sp>
      <p:graphicFrame>
        <p:nvGraphicFramePr>
          <p:cNvPr id="2059336" name="Group 72"/>
          <p:cNvGraphicFramePr>
            <a:graphicFrameLocks noGrp="1"/>
          </p:cNvGraphicFramePr>
          <p:nvPr/>
        </p:nvGraphicFramePr>
        <p:xfrm>
          <a:off x="395288" y="2957513"/>
          <a:ext cx="4411662" cy="2499268"/>
        </p:xfrm>
        <a:graphic>
          <a:graphicData uri="http://schemas.openxmlformats.org/drawingml/2006/table">
            <a:tbl>
              <a:tblPr/>
              <a:tblGrid>
                <a:gridCol w="857188"/>
                <a:gridCol w="208266"/>
                <a:gridCol w="969893"/>
                <a:gridCol w="954018"/>
                <a:gridCol w="1422297"/>
              </a:tblGrid>
              <a:tr h="3961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 (Z)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3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9339" name="Group 75"/>
          <p:cNvGraphicFramePr>
            <a:graphicFrameLocks noGrp="1"/>
          </p:cNvGraphicFramePr>
          <p:nvPr/>
        </p:nvGraphicFramePr>
        <p:xfrm>
          <a:off x="5076825" y="3163888"/>
          <a:ext cx="3768726" cy="2286000"/>
        </p:xfrm>
        <a:graphic>
          <a:graphicData uri="http://schemas.openxmlformats.org/drawingml/2006/table">
            <a:tbl>
              <a:tblPr/>
              <a:tblGrid>
                <a:gridCol w="890513"/>
                <a:gridCol w="208264"/>
                <a:gridCol w="942895"/>
                <a:gridCol w="1007978"/>
                <a:gridCol w="719076"/>
              </a:tblGrid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 B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03" name="Text Box 64"/>
          <p:cNvSpPr txBox="1">
            <a:spLocks noChangeArrowheads="1"/>
          </p:cNvSpPr>
          <p:nvPr/>
        </p:nvSpPr>
        <p:spPr bwMode="auto">
          <a:xfrm>
            <a:off x="5148263" y="1981200"/>
            <a:ext cx="3538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Transition Table with State assignment</a:t>
            </a:r>
          </a:p>
        </p:txBody>
      </p:sp>
      <p:sp>
        <p:nvSpPr>
          <p:cNvPr id="2059341" name="Text Box 77"/>
          <p:cNvSpPr txBox="1">
            <a:spLocks noChangeArrowheads="1"/>
          </p:cNvSpPr>
          <p:nvPr/>
        </p:nvSpPr>
        <p:spPr bwMode="auto">
          <a:xfrm>
            <a:off x="6732588" y="28924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9342" name="Text Box 78"/>
          <p:cNvSpPr txBox="1">
            <a:spLocks noChangeArrowheads="1"/>
          </p:cNvSpPr>
          <p:nvPr/>
        </p:nvSpPr>
        <p:spPr bwMode="auto">
          <a:xfrm>
            <a:off x="7092950" y="28924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41" grpId="0"/>
      <p:bldP spid="20593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47E4F7-556E-4A43-A049-0FF3353ECD0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Procedure</a:t>
            </a:r>
          </a:p>
        </p:txBody>
      </p:sp>
      <p:sp>
        <p:nvSpPr>
          <p:cNvPr id="189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569325" cy="51625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Specification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Formulation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Obtain a state diagram or state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State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Assign binary codes to the states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Flip-Flop Input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Select flip-flop types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flip-flop equations from next state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Output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output equations from output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Optimization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Optimize the equations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Technology Mapping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Find circuit from equations and map to flip-flops and gate technology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Verification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Verify correctness of final design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CA34D8-FB44-4695-B7F6-ECC5CD26B51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Diagram Development</a:t>
            </a:r>
          </a:p>
        </p:txBody>
      </p:sp>
      <p:sp>
        <p:nvSpPr>
          <p:cNvPr id="206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836712"/>
            <a:ext cx="7772400" cy="5473700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400" dirty="0" smtClean="0"/>
              <a:t>To develop a sequence recognizer state diagram: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Construct some sample input and output sequences to make sure that you understand the problem statement.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Begin in an initial state in which NONE of the initial portion of the sequence has occurred (typically “reset” state).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Add a state that recognizes that the first symbol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Add states that recognize each successive symbol occurring.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Each time you add an arrow to the state graph, determine it can go to one of the previously defined states or whether a new state must be added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The final state represents the input sequence occurrence.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Add state transition arcs which specify what happens when a symbol </a:t>
            </a:r>
            <a:r>
              <a:rPr lang="en-US" altLang="fa-IR" sz="1800" i="1" dirty="0" smtClean="0"/>
              <a:t>not</a:t>
            </a:r>
            <a:r>
              <a:rPr lang="en-US" altLang="fa-IR" sz="1800" dirty="0" smtClean="0"/>
              <a:t> in the proper sequence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Check your state graph for completeness and non-redundant arcs.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When your state graph is complete, test it by applying the input sequences formulated in </a:t>
            </a:r>
            <a:r>
              <a:rPr lang="en-US" altLang="fa-IR" sz="1800" dirty="0" err="1" smtClean="0"/>
              <a:t>part1</a:t>
            </a:r>
            <a:r>
              <a:rPr lang="en-US" altLang="fa-IR" sz="1800" dirty="0" smtClean="0"/>
              <a:t> and making sure the output sequences are correct</a:t>
            </a:r>
          </a:p>
          <a:p>
            <a:pPr marL="742950" lvl="1" indent="-285750" eaLnBrk="1" hangingPunct="1"/>
            <a:endParaRPr lang="en-US" altLang="fa-IR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3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8DE9B-4D3D-4B56-909B-A90D00F22E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</a:t>
            </a:r>
          </a:p>
        </p:txBody>
      </p:sp>
      <p:sp>
        <p:nvSpPr>
          <p:cNvPr id="206236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19138" y="1225550"/>
            <a:ext cx="7772400" cy="5027613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Each of the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> states must be assigned a unique code.</a:t>
            </a:r>
          </a:p>
          <a:p>
            <a:pPr marL="742950" lvl="1" indent="-285750" eaLnBrk="1" hangingPunct="1"/>
            <a:r>
              <a:rPr lang="en-US" altLang="fa-IR" sz="2800" dirty="0" smtClean="0"/>
              <a:t>Minimum number of bits required is </a:t>
            </a:r>
            <a:r>
              <a:rPr lang="en-US" altLang="fa-IR" sz="2800" i="1" dirty="0" smtClean="0"/>
              <a:t>n </a:t>
            </a:r>
            <a:r>
              <a:rPr lang="en-US" altLang="fa-IR" sz="2800" dirty="0" smtClean="0"/>
              <a:t>such that</a:t>
            </a:r>
            <a:br>
              <a:rPr lang="en-US" altLang="fa-IR" sz="2800" dirty="0" smtClean="0"/>
            </a:br>
            <a:r>
              <a:rPr lang="en-US" altLang="fa-IR" sz="2800" dirty="0" smtClean="0"/>
              <a:t>	</a:t>
            </a:r>
            <a:r>
              <a:rPr lang="en-US" altLang="fa-IR" sz="2800" i="1" dirty="0" smtClean="0"/>
              <a:t>n</a:t>
            </a:r>
            <a:r>
              <a:rPr lang="en-US" altLang="fa-IR" sz="2800" dirty="0" smtClean="0"/>
              <a:t> ≥   </a:t>
            </a:r>
            <a:r>
              <a:rPr lang="en-US" altLang="fa-IR" sz="2800" dirty="0" err="1" smtClean="0"/>
              <a:t>log</a:t>
            </a:r>
            <a:r>
              <a:rPr lang="en-US" altLang="fa-IR" sz="2800" baseline="-25000" dirty="0" err="1" smtClean="0"/>
              <a:t>2</a:t>
            </a:r>
            <a:r>
              <a:rPr lang="en-US" altLang="fa-IR" sz="2800" baseline="-25000" dirty="0" smtClean="0"/>
              <a:t>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/>
            </a:r>
            <a:br>
              <a:rPr lang="en-US" altLang="fa-IR" sz="2800" dirty="0" smtClean="0"/>
            </a:br>
            <a:r>
              <a:rPr lang="en-US" altLang="fa-IR" sz="2800" dirty="0" smtClean="0"/>
              <a:t>where   </a:t>
            </a:r>
            <a:r>
              <a:rPr lang="en-US" altLang="fa-IR" sz="2800" i="1" dirty="0" smtClean="0"/>
              <a:t>x</a:t>
            </a:r>
            <a:r>
              <a:rPr lang="en-US" altLang="fa-IR" sz="2800" dirty="0" smtClean="0"/>
              <a:t>  is the smallest integer ≥ </a:t>
            </a:r>
            <a:r>
              <a:rPr lang="en-US" altLang="fa-IR" sz="2800" i="1" dirty="0" smtClean="0"/>
              <a:t>x.</a:t>
            </a:r>
          </a:p>
          <a:p>
            <a:pPr marL="742950" lvl="1" indent="-285750" eaLnBrk="1" hangingPunct="1"/>
            <a:r>
              <a:rPr lang="en-US" altLang="fa-IR" sz="2800" dirty="0" smtClean="0"/>
              <a:t>There are </a:t>
            </a:r>
            <a:r>
              <a:rPr lang="en-US" altLang="fa-IR" sz="2800" dirty="0" err="1" smtClean="0"/>
              <a:t>2</a:t>
            </a:r>
            <a:r>
              <a:rPr lang="en-US" altLang="fa-IR" sz="2800" baseline="30000" dirty="0" err="1" smtClean="0"/>
              <a:t>n</a:t>
            </a:r>
            <a:r>
              <a:rPr lang="en-US" altLang="fa-IR" sz="2800" dirty="0" smtClean="0"/>
              <a:t> - m unused states.</a:t>
            </a:r>
          </a:p>
          <a:p>
            <a:pPr marL="742950" lvl="1" indent="-285750" eaLnBrk="1" hangingPunct="1"/>
            <a:r>
              <a:rPr lang="en-US" altLang="fa-IR" sz="2800" dirty="0" smtClean="0"/>
              <a:t>(There are useful state assignments that use more than the minimum number of bits).</a:t>
            </a:r>
          </a:p>
        </p:txBody>
      </p:sp>
      <p:sp>
        <p:nvSpPr>
          <p:cNvPr id="40965" name="Line 32"/>
          <p:cNvSpPr>
            <a:spLocks noChangeShapeType="1"/>
          </p:cNvSpPr>
          <p:nvPr/>
        </p:nvSpPr>
        <p:spPr bwMode="auto">
          <a:xfrm flipH="1" flipV="1">
            <a:off x="3657600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6" name="Line 33"/>
          <p:cNvSpPr>
            <a:spLocks noChangeShapeType="1"/>
          </p:cNvSpPr>
          <p:nvPr/>
        </p:nvSpPr>
        <p:spPr bwMode="auto">
          <a:xfrm flipH="1">
            <a:off x="3492500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Line 35"/>
          <p:cNvSpPr>
            <a:spLocks noChangeShapeType="1"/>
          </p:cNvSpPr>
          <p:nvPr/>
        </p:nvSpPr>
        <p:spPr bwMode="auto">
          <a:xfrm flipV="1">
            <a:off x="2497138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36"/>
          <p:cNvSpPr>
            <a:spLocks noChangeShapeType="1"/>
          </p:cNvSpPr>
          <p:nvPr/>
        </p:nvSpPr>
        <p:spPr bwMode="auto">
          <a:xfrm>
            <a:off x="2484438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38"/>
          <p:cNvSpPr>
            <a:spLocks noChangeShapeType="1"/>
          </p:cNvSpPr>
          <p:nvPr/>
        </p:nvSpPr>
        <p:spPr bwMode="auto">
          <a:xfrm flipH="1" flipV="1">
            <a:off x="3119438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39"/>
          <p:cNvSpPr>
            <a:spLocks noChangeShapeType="1"/>
          </p:cNvSpPr>
          <p:nvPr/>
        </p:nvSpPr>
        <p:spPr bwMode="auto">
          <a:xfrm flipH="1">
            <a:off x="2954338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41"/>
          <p:cNvSpPr>
            <a:spLocks noChangeShapeType="1"/>
          </p:cNvSpPr>
          <p:nvPr/>
        </p:nvSpPr>
        <p:spPr bwMode="auto">
          <a:xfrm flipV="1">
            <a:off x="2678113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42"/>
          <p:cNvSpPr>
            <a:spLocks noChangeShapeType="1"/>
          </p:cNvSpPr>
          <p:nvPr/>
        </p:nvSpPr>
        <p:spPr bwMode="auto">
          <a:xfrm>
            <a:off x="2665413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5AF55-6BB2-4EB1-A2DD-A22E7C466BA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525838" y="2544763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3" name="Rectangle 127"/>
          <p:cNvSpPr>
            <a:spLocks noChangeArrowheads="1"/>
          </p:cNvSpPr>
          <p:nvPr/>
        </p:nvSpPr>
        <p:spPr bwMode="auto">
          <a:xfrm>
            <a:off x="2057400" y="1447800"/>
            <a:ext cx="5486400" cy="228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4" name="Rectangle 128"/>
          <p:cNvSpPr>
            <a:spLocks noGrp="1" noChangeArrowheads="1"/>
          </p:cNvSpPr>
          <p:nvPr>
            <p:ph type="body" idx="1"/>
          </p:nvPr>
        </p:nvSpPr>
        <p:spPr>
          <a:xfrm>
            <a:off x="457200" y="3859213"/>
            <a:ext cx="8229600" cy="226377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How many assignments of codes with a minimum number of bits?</a:t>
            </a:r>
          </a:p>
          <a:p>
            <a:pPr marL="1143000" lvl="2" indent="-228600" eaLnBrk="1" hangingPunct="1"/>
            <a:r>
              <a:rPr lang="en-US" altLang="fa-IR" sz="2400" dirty="0" smtClean="0"/>
              <a:t>4 </a:t>
            </a:r>
            <a:r>
              <a:rPr lang="en-US" altLang="fa-IR" sz="2400" dirty="0" smtClean="0">
                <a:sym typeface="Symbol" panose="05050102010706020507" pitchFamily="18" charset="2"/>
              </a:rPr>
              <a:t> 3  2  1 = 24</a:t>
            </a:r>
          </a:p>
          <a:p>
            <a:pPr marL="742950" lvl="1" indent="-285750" eaLnBrk="1" hangingPunct="1"/>
            <a:r>
              <a:rPr lang="en-US" altLang="fa-IR" sz="2800" dirty="0" smtClean="0"/>
              <a:t>Does code assignment make a difference in cost?</a:t>
            </a:r>
          </a:p>
          <a:p>
            <a:pPr marL="1143000" lvl="2" indent="-228600" eaLnBrk="1" hangingPunct="1">
              <a:lnSpc>
                <a:spcPct val="90000"/>
              </a:lnSpc>
            </a:pPr>
            <a:endParaRPr lang="en-US" altLang="fa-IR" sz="1800" dirty="0" smtClean="0"/>
          </a:p>
        </p:txBody>
      </p:sp>
      <p:sp>
        <p:nvSpPr>
          <p:cNvPr id="43015" name="Rectangle 129"/>
          <p:cNvSpPr>
            <a:spLocks noChangeArrowheads="1"/>
          </p:cNvSpPr>
          <p:nvPr/>
        </p:nvSpPr>
        <p:spPr bwMode="auto">
          <a:xfrm>
            <a:off x="3559175" y="3297238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6" name="Rectangle 130"/>
          <p:cNvSpPr>
            <a:spLocks noChangeArrowheads="1"/>
          </p:cNvSpPr>
          <p:nvPr/>
        </p:nvSpPr>
        <p:spPr bwMode="auto">
          <a:xfrm>
            <a:off x="2132013" y="3654425"/>
            <a:ext cx="14271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7" name="Rectangle 131"/>
          <p:cNvSpPr>
            <a:spLocks noChangeArrowheads="1"/>
          </p:cNvSpPr>
          <p:nvPr/>
        </p:nvSpPr>
        <p:spPr bwMode="auto">
          <a:xfrm>
            <a:off x="3559175" y="365442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8" name="Rectangle 132"/>
          <p:cNvSpPr>
            <a:spLocks noChangeArrowheads="1"/>
          </p:cNvSpPr>
          <p:nvPr/>
        </p:nvSpPr>
        <p:spPr bwMode="auto">
          <a:xfrm>
            <a:off x="3568700" y="3654425"/>
            <a:ext cx="19859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9" name="Rectangle 133"/>
          <p:cNvSpPr>
            <a:spLocks noChangeArrowheads="1"/>
          </p:cNvSpPr>
          <p:nvPr/>
        </p:nvSpPr>
        <p:spPr bwMode="auto">
          <a:xfrm>
            <a:off x="5554663" y="36544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0" name="Rectangle 134"/>
          <p:cNvSpPr>
            <a:spLocks noChangeArrowheads="1"/>
          </p:cNvSpPr>
          <p:nvPr/>
        </p:nvSpPr>
        <p:spPr bwMode="auto">
          <a:xfrm>
            <a:off x="5562600" y="3654425"/>
            <a:ext cx="1909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1" name="Rectangle 135"/>
          <p:cNvSpPr>
            <a:spLocks noChangeArrowheads="1"/>
          </p:cNvSpPr>
          <p:nvPr/>
        </p:nvSpPr>
        <p:spPr bwMode="auto">
          <a:xfrm>
            <a:off x="7472363" y="3654425"/>
            <a:ext cx="174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2" name="Rectangle 136"/>
          <p:cNvSpPr>
            <a:spLocks noChangeArrowheads="1"/>
          </p:cNvSpPr>
          <p:nvPr/>
        </p:nvSpPr>
        <p:spPr bwMode="auto">
          <a:xfrm>
            <a:off x="2132013" y="3297238"/>
            <a:ext cx="190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3" name="Rectangle 137"/>
          <p:cNvSpPr>
            <a:spLocks noChangeArrowheads="1"/>
          </p:cNvSpPr>
          <p:nvPr/>
        </p:nvSpPr>
        <p:spPr bwMode="auto">
          <a:xfrm>
            <a:off x="2151063" y="3297238"/>
            <a:ext cx="1408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4" name="Rectangle 138"/>
          <p:cNvSpPr>
            <a:spLocks noChangeArrowheads="1"/>
          </p:cNvSpPr>
          <p:nvPr/>
        </p:nvSpPr>
        <p:spPr bwMode="auto">
          <a:xfrm>
            <a:off x="3568700" y="3297238"/>
            <a:ext cx="19859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5" name="Rectangle 139"/>
          <p:cNvSpPr>
            <a:spLocks noChangeArrowheads="1"/>
          </p:cNvSpPr>
          <p:nvPr/>
        </p:nvSpPr>
        <p:spPr bwMode="auto">
          <a:xfrm>
            <a:off x="5554663" y="3297238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6" name="Rectangle 140"/>
          <p:cNvSpPr>
            <a:spLocks noChangeArrowheads="1"/>
          </p:cNvSpPr>
          <p:nvPr/>
        </p:nvSpPr>
        <p:spPr bwMode="auto">
          <a:xfrm>
            <a:off x="5562600" y="3297238"/>
            <a:ext cx="19097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7" name="Rectangle 141"/>
          <p:cNvSpPr>
            <a:spLocks noChangeArrowheads="1"/>
          </p:cNvSpPr>
          <p:nvPr/>
        </p:nvSpPr>
        <p:spPr bwMode="auto">
          <a:xfrm>
            <a:off x="7472363" y="3297238"/>
            <a:ext cx="1746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8" name="Rectangle 142"/>
          <p:cNvSpPr>
            <a:spLocks noChangeArrowheads="1"/>
          </p:cNvSpPr>
          <p:nvPr/>
        </p:nvSpPr>
        <p:spPr bwMode="auto">
          <a:xfrm>
            <a:off x="2152650" y="366871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rgbClr val="00FF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3029" name="Group 143"/>
          <p:cNvGrpSpPr>
            <a:grpSpLocks/>
          </p:cNvGrpSpPr>
          <p:nvPr/>
        </p:nvGrpSpPr>
        <p:grpSpPr bwMode="auto">
          <a:xfrm>
            <a:off x="2132013" y="1511300"/>
            <a:ext cx="5357812" cy="2171700"/>
            <a:chOff x="1343" y="952"/>
            <a:chExt cx="3375" cy="1368"/>
          </a:xfrm>
        </p:grpSpPr>
        <p:sp>
          <p:nvSpPr>
            <p:cNvPr id="43030" name="Rectangle 144"/>
            <p:cNvSpPr>
              <a:spLocks noChangeArrowheads="1"/>
            </p:cNvSpPr>
            <p:nvPr/>
          </p:nvSpPr>
          <p:spPr bwMode="auto">
            <a:xfrm>
              <a:off x="1500" y="972"/>
              <a:ext cx="63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Present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Rectangle 145"/>
            <p:cNvSpPr>
              <a:spLocks noChangeArrowheads="1"/>
            </p:cNvSpPr>
            <p:nvPr/>
          </p:nvSpPr>
          <p:spPr bwMode="auto">
            <a:xfrm>
              <a:off x="1596" y="1191"/>
              <a:ext cx="39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2" name="Rectangle 146"/>
            <p:cNvSpPr>
              <a:spLocks noChangeArrowheads="1"/>
            </p:cNvSpPr>
            <p:nvPr/>
          </p:nvSpPr>
          <p:spPr bwMode="auto">
            <a:xfrm>
              <a:off x="1999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3" name="Rectangle 147"/>
            <p:cNvSpPr>
              <a:spLocks noChangeArrowheads="1"/>
            </p:cNvSpPr>
            <p:nvPr/>
          </p:nvSpPr>
          <p:spPr bwMode="auto">
            <a:xfrm>
              <a:off x="2464" y="972"/>
              <a:ext cx="8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Next 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4" name="Rectangle 148"/>
            <p:cNvSpPr>
              <a:spLocks noChangeArrowheads="1"/>
            </p:cNvSpPr>
            <p:nvPr/>
          </p:nvSpPr>
          <p:spPr bwMode="auto">
            <a:xfrm>
              <a:off x="3283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5" name="Rectangle 149"/>
            <p:cNvSpPr>
              <a:spLocks noChangeArrowheads="1"/>
            </p:cNvSpPr>
            <p:nvPr/>
          </p:nvSpPr>
          <p:spPr bwMode="auto">
            <a:xfrm>
              <a:off x="2464" y="1191"/>
              <a:ext cx="8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6" name="Rectangle 150"/>
            <p:cNvSpPr>
              <a:spLocks noChangeArrowheads="1"/>
            </p:cNvSpPr>
            <p:nvPr/>
          </p:nvSpPr>
          <p:spPr bwMode="auto">
            <a:xfrm>
              <a:off x="3281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7" name="Rectangle 151"/>
            <p:cNvSpPr>
              <a:spLocks noChangeArrowheads="1"/>
            </p:cNvSpPr>
            <p:nvPr/>
          </p:nvSpPr>
          <p:spPr bwMode="auto">
            <a:xfrm>
              <a:off x="3815" y="972"/>
              <a:ext cx="5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8" name="Rectangle 152"/>
            <p:cNvSpPr>
              <a:spLocks noChangeArrowheads="1"/>
            </p:cNvSpPr>
            <p:nvPr/>
          </p:nvSpPr>
          <p:spPr bwMode="auto">
            <a:xfrm>
              <a:off x="4396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9" name="Rectangle 153"/>
            <p:cNvSpPr>
              <a:spLocks noChangeArrowheads="1"/>
            </p:cNvSpPr>
            <p:nvPr/>
          </p:nvSpPr>
          <p:spPr bwMode="auto">
            <a:xfrm>
              <a:off x="3744" y="1191"/>
              <a:ext cx="71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0" name="Rectangle 154"/>
            <p:cNvSpPr>
              <a:spLocks noChangeArrowheads="1"/>
            </p:cNvSpPr>
            <p:nvPr/>
          </p:nvSpPr>
          <p:spPr bwMode="auto">
            <a:xfrm>
              <a:off x="4468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1" name="Rectangle 155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2" name="Line 156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Line 157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Rectangle 158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5" name="Line 159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160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Rectangle 161"/>
            <p:cNvSpPr>
              <a:spLocks noChangeArrowheads="1"/>
            </p:cNvSpPr>
            <p:nvPr/>
          </p:nvSpPr>
          <p:spPr bwMode="auto">
            <a:xfrm>
              <a:off x="1355" y="953"/>
              <a:ext cx="88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8" name="Line 162"/>
            <p:cNvSpPr>
              <a:spLocks noChangeShapeType="1"/>
            </p:cNvSpPr>
            <p:nvPr/>
          </p:nvSpPr>
          <p:spPr bwMode="auto">
            <a:xfrm>
              <a:off x="1355" y="95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Rectangle 163"/>
            <p:cNvSpPr>
              <a:spLocks noChangeArrowheads="1"/>
            </p:cNvSpPr>
            <p:nvPr/>
          </p:nvSpPr>
          <p:spPr bwMode="auto">
            <a:xfrm>
              <a:off x="2252" y="953"/>
              <a:ext cx="124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0" name="Line 164"/>
            <p:cNvSpPr>
              <a:spLocks noChangeShapeType="1"/>
            </p:cNvSpPr>
            <p:nvPr/>
          </p:nvSpPr>
          <p:spPr bwMode="auto">
            <a:xfrm>
              <a:off x="2252" y="953"/>
              <a:ext cx="12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Rectangle 165"/>
            <p:cNvSpPr>
              <a:spLocks noChangeArrowheads="1"/>
            </p:cNvSpPr>
            <p:nvPr/>
          </p:nvSpPr>
          <p:spPr bwMode="auto">
            <a:xfrm>
              <a:off x="3508" y="953"/>
              <a:ext cx="119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2" name="Line 166"/>
            <p:cNvSpPr>
              <a:spLocks noChangeShapeType="1"/>
            </p:cNvSpPr>
            <p:nvPr/>
          </p:nvSpPr>
          <p:spPr bwMode="auto">
            <a:xfrm>
              <a:off x="3508" y="953"/>
              <a:ext cx="11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Rectangle 167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4" name="Line 168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Line 169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Rectangle 170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7" name="Line 171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Line 172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Rectangle 173"/>
            <p:cNvSpPr>
              <a:spLocks noChangeArrowheads="1"/>
            </p:cNvSpPr>
            <p:nvPr/>
          </p:nvSpPr>
          <p:spPr bwMode="auto">
            <a:xfrm>
              <a:off x="1343" y="964"/>
              <a:ext cx="12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0" name="Line 174"/>
            <p:cNvSpPr>
              <a:spLocks noChangeShapeType="1"/>
            </p:cNvSpPr>
            <p:nvPr/>
          </p:nvSpPr>
          <p:spPr bwMode="auto">
            <a:xfrm>
              <a:off x="1343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Rectangle 175"/>
            <p:cNvSpPr>
              <a:spLocks noChangeArrowheads="1"/>
            </p:cNvSpPr>
            <p:nvPr/>
          </p:nvSpPr>
          <p:spPr bwMode="auto">
            <a:xfrm>
              <a:off x="4707" y="964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2" name="Line 176"/>
            <p:cNvSpPr>
              <a:spLocks noChangeShapeType="1"/>
            </p:cNvSpPr>
            <p:nvPr/>
          </p:nvSpPr>
          <p:spPr bwMode="auto">
            <a:xfrm>
              <a:off x="4707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Rectangle 177"/>
            <p:cNvSpPr>
              <a:spLocks noChangeArrowheads="1"/>
            </p:cNvSpPr>
            <p:nvPr/>
          </p:nvSpPr>
          <p:spPr bwMode="auto">
            <a:xfrm>
              <a:off x="1730" y="1416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4" name="Rectangle 178"/>
            <p:cNvSpPr>
              <a:spLocks noChangeArrowheads="1"/>
            </p:cNvSpPr>
            <p:nvPr/>
          </p:nvSpPr>
          <p:spPr bwMode="auto">
            <a:xfrm>
              <a:off x="186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5" name="Rectangle 179"/>
            <p:cNvSpPr>
              <a:spLocks noChangeArrowheads="1"/>
            </p:cNvSpPr>
            <p:nvPr/>
          </p:nvSpPr>
          <p:spPr bwMode="auto">
            <a:xfrm>
              <a:off x="2581" y="1416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6" name="Rectangle 180"/>
            <p:cNvSpPr>
              <a:spLocks noChangeArrowheads="1"/>
            </p:cNvSpPr>
            <p:nvPr/>
          </p:nvSpPr>
          <p:spPr bwMode="auto">
            <a:xfrm>
              <a:off x="3166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7" name="Rectangle 181"/>
            <p:cNvSpPr>
              <a:spLocks noChangeArrowheads="1"/>
            </p:cNvSpPr>
            <p:nvPr/>
          </p:nvSpPr>
          <p:spPr bwMode="auto">
            <a:xfrm>
              <a:off x="3826" y="1416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8" name="Rectangle 182"/>
            <p:cNvSpPr>
              <a:spLocks noChangeArrowheads="1"/>
            </p:cNvSpPr>
            <p:nvPr/>
          </p:nvSpPr>
          <p:spPr bwMode="auto">
            <a:xfrm>
              <a:off x="438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9" name="Rectangle 183"/>
            <p:cNvSpPr>
              <a:spLocks noChangeArrowheads="1"/>
            </p:cNvSpPr>
            <p:nvPr/>
          </p:nvSpPr>
          <p:spPr bwMode="auto">
            <a:xfrm>
              <a:off x="1343" y="1403"/>
              <a:ext cx="1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0" name="Line 184"/>
            <p:cNvSpPr>
              <a:spLocks noChangeShapeType="1"/>
            </p:cNvSpPr>
            <p:nvPr/>
          </p:nvSpPr>
          <p:spPr bwMode="auto">
            <a:xfrm>
              <a:off x="1343" y="14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Rectangle 185"/>
            <p:cNvSpPr>
              <a:spLocks noChangeArrowheads="1"/>
            </p:cNvSpPr>
            <p:nvPr/>
          </p:nvSpPr>
          <p:spPr bwMode="auto">
            <a:xfrm>
              <a:off x="1355" y="1403"/>
              <a:ext cx="8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2" name="Line 186"/>
            <p:cNvSpPr>
              <a:spLocks noChangeShapeType="1"/>
            </p:cNvSpPr>
            <p:nvPr/>
          </p:nvSpPr>
          <p:spPr bwMode="auto">
            <a:xfrm>
              <a:off x="1355" y="140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Rectangle 187"/>
            <p:cNvSpPr>
              <a:spLocks noChangeArrowheads="1"/>
            </p:cNvSpPr>
            <p:nvPr/>
          </p:nvSpPr>
          <p:spPr bwMode="auto">
            <a:xfrm>
              <a:off x="2257" y="1403"/>
              <a:ext cx="124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4" name="Line 188"/>
            <p:cNvSpPr>
              <a:spLocks noChangeShapeType="1"/>
            </p:cNvSpPr>
            <p:nvPr/>
          </p:nvSpPr>
          <p:spPr bwMode="auto">
            <a:xfrm>
              <a:off x="2257" y="1403"/>
              <a:ext cx="1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Rectangle 189"/>
            <p:cNvSpPr>
              <a:spLocks noChangeArrowheads="1"/>
            </p:cNvSpPr>
            <p:nvPr/>
          </p:nvSpPr>
          <p:spPr bwMode="auto">
            <a:xfrm>
              <a:off x="3514" y="1403"/>
              <a:ext cx="119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6" name="Line 190"/>
            <p:cNvSpPr>
              <a:spLocks noChangeShapeType="1"/>
            </p:cNvSpPr>
            <p:nvPr/>
          </p:nvSpPr>
          <p:spPr bwMode="auto">
            <a:xfrm>
              <a:off x="3514" y="1403"/>
              <a:ext cx="11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Rectangle 191"/>
            <p:cNvSpPr>
              <a:spLocks noChangeArrowheads="1"/>
            </p:cNvSpPr>
            <p:nvPr/>
          </p:nvSpPr>
          <p:spPr bwMode="auto">
            <a:xfrm>
              <a:off x="4707" y="140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8" name="Line 192"/>
            <p:cNvSpPr>
              <a:spLocks noChangeShapeType="1"/>
            </p:cNvSpPr>
            <p:nvPr/>
          </p:nvSpPr>
          <p:spPr bwMode="auto">
            <a:xfrm>
              <a:off x="4707" y="140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Rectangle 193"/>
            <p:cNvSpPr>
              <a:spLocks noChangeArrowheads="1"/>
            </p:cNvSpPr>
            <p:nvPr/>
          </p:nvSpPr>
          <p:spPr bwMode="auto">
            <a:xfrm>
              <a:off x="1343" y="140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0" name="Line 194"/>
            <p:cNvSpPr>
              <a:spLocks noChangeShapeType="1"/>
            </p:cNvSpPr>
            <p:nvPr/>
          </p:nvSpPr>
          <p:spPr bwMode="auto">
            <a:xfrm>
              <a:off x="1343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Rectangle 195"/>
            <p:cNvSpPr>
              <a:spLocks noChangeArrowheads="1"/>
            </p:cNvSpPr>
            <p:nvPr/>
          </p:nvSpPr>
          <p:spPr bwMode="auto">
            <a:xfrm>
              <a:off x="4707" y="140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2" name="Line 196"/>
            <p:cNvSpPr>
              <a:spLocks noChangeShapeType="1"/>
            </p:cNvSpPr>
            <p:nvPr/>
          </p:nvSpPr>
          <p:spPr bwMode="auto">
            <a:xfrm>
              <a:off x="4707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Rectangle 197"/>
            <p:cNvSpPr>
              <a:spLocks noChangeArrowheads="1"/>
            </p:cNvSpPr>
            <p:nvPr/>
          </p:nvSpPr>
          <p:spPr bwMode="auto">
            <a:xfrm>
              <a:off x="1734" y="1640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4" name="Rectangle 198"/>
            <p:cNvSpPr>
              <a:spLocks noChangeArrowheads="1"/>
            </p:cNvSpPr>
            <p:nvPr/>
          </p:nvSpPr>
          <p:spPr bwMode="auto">
            <a:xfrm>
              <a:off x="185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5" name="Rectangle 199"/>
            <p:cNvSpPr>
              <a:spLocks noChangeArrowheads="1"/>
            </p:cNvSpPr>
            <p:nvPr/>
          </p:nvSpPr>
          <p:spPr bwMode="auto">
            <a:xfrm>
              <a:off x="2575" y="1640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6" name="Rectangle 200"/>
            <p:cNvSpPr>
              <a:spLocks noChangeArrowheads="1"/>
            </p:cNvSpPr>
            <p:nvPr/>
          </p:nvSpPr>
          <p:spPr bwMode="auto">
            <a:xfrm>
              <a:off x="316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7" name="Rectangle 201"/>
            <p:cNvSpPr>
              <a:spLocks noChangeArrowheads="1"/>
            </p:cNvSpPr>
            <p:nvPr/>
          </p:nvSpPr>
          <p:spPr bwMode="auto">
            <a:xfrm>
              <a:off x="3826" y="164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8" name="Rectangle 202"/>
            <p:cNvSpPr>
              <a:spLocks noChangeArrowheads="1"/>
            </p:cNvSpPr>
            <p:nvPr/>
          </p:nvSpPr>
          <p:spPr bwMode="auto">
            <a:xfrm>
              <a:off x="4385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9" name="Rectangle 203"/>
            <p:cNvSpPr>
              <a:spLocks noChangeArrowheads="1"/>
            </p:cNvSpPr>
            <p:nvPr/>
          </p:nvSpPr>
          <p:spPr bwMode="auto">
            <a:xfrm>
              <a:off x="1343" y="1627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0" name="Line 204"/>
            <p:cNvSpPr>
              <a:spLocks noChangeShapeType="1"/>
            </p:cNvSpPr>
            <p:nvPr/>
          </p:nvSpPr>
          <p:spPr bwMode="auto">
            <a:xfrm>
              <a:off x="1343" y="16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Rectangle 205"/>
            <p:cNvSpPr>
              <a:spLocks noChangeArrowheads="1"/>
            </p:cNvSpPr>
            <p:nvPr/>
          </p:nvSpPr>
          <p:spPr bwMode="auto">
            <a:xfrm>
              <a:off x="1355" y="1627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2" name="Rectangle 206"/>
            <p:cNvSpPr>
              <a:spLocks noChangeArrowheads="1"/>
            </p:cNvSpPr>
            <p:nvPr/>
          </p:nvSpPr>
          <p:spPr bwMode="auto">
            <a:xfrm>
              <a:off x="2248" y="1627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3" name="Rectangle 207"/>
            <p:cNvSpPr>
              <a:spLocks noChangeArrowheads="1"/>
            </p:cNvSpPr>
            <p:nvPr/>
          </p:nvSpPr>
          <p:spPr bwMode="auto">
            <a:xfrm>
              <a:off x="3504" y="1627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Rectangle 208"/>
            <p:cNvSpPr>
              <a:spLocks noChangeArrowheads="1"/>
            </p:cNvSpPr>
            <p:nvPr/>
          </p:nvSpPr>
          <p:spPr bwMode="auto">
            <a:xfrm>
              <a:off x="4707" y="162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5" name="Line 209"/>
            <p:cNvSpPr>
              <a:spLocks noChangeShapeType="1"/>
            </p:cNvSpPr>
            <p:nvPr/>
          </p:nvSpPr>
          <p:spPr bwMode="auto">
            <a:xfrm>
              <a:off x="4707" y="162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Rectangle 210"/>
            <p:cNvSpPr>
              <a:spLocks noChangeArrowheads="1"/>
            </p:cNvSpPr>
            <p:nvPr/>
          </p:nvSpPr>
          <p:spPr bwMode="auto">
            <a:xfrm>
              <a:off x="1343" y="1633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7" name="Line 211"/>
            <p:cNvSpPr>
              <a:spLocks noChangeShapeType="1"/>
            </p:cNvSpPr>
            <p:nvPr/>
          </p:nvSpPr>
          <p:spPr bwMode="auto">
            <a:xfrm>
              <a:off x="1343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Rectangle 212"/>
            <p:cNvSpPr>
              <a:spLocks noChangeArrowheads="1"/>
            </p:cNvSpPr>
            <p:nvPr/>
          </p:nvSpPr>
          <p:spPr bwMode="auto">
            <a:xfrm>
              <a:off x="4707" y="1633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9" name="Line 213"/>
            <p:cNvSpPr>
              <a:spLocks noChangeShapeType="1"/>
            </p:cNvSpPr>
            <p:nvPr/>
          </p:nvSpPr>
          <p:spPr bwMode="auto">
            <a:xfrm>
              <a:off x="4707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Rectangle 214"/>
            <p:cNvSpPr>
              <a:spLocks noChangeArrowheads="1"/>
            </p:cNvSpPr>
            <p:nvPr/>
          </p:nvSpPr>
          <p:spPr bwMode="auto">
            <a:xfrm>
              <a:off x="1730" y="1865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1" name="Rectangle 215"/>
            <p:cNvSpPr>
              <a:spLocks noChangeArrowheads="1"/>
            </p:cNvSpPr>
            <p:nvPr/>
          </p:nvSpPr>
          <p:spPr bwMode="auto">
            <a:xfrm>
              <a:off x="186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2" name="Rectangle 216"/>
            <p:cNvSpPr>
              <a:spLocks noChangeArrowheads="1"/>
            </p:cNvSpPr>
            <p:nvPr/>
          </p:nvSpPr>
          <p:spPr bwMode="auto">
            <a:xfrm>
              <a:off x="2575" y="1865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Rectangle 217"/>
            <p:cNvSpPr>
              <a:spLocks noChangeArrowheads="1"/>
            </p:cNvSpPr>
            <p:nvPr/>
          </p:nvSpPr>
          <p:spPr bwMode="auto">
            <a:xfrm>
              <a:off x="3169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4" name="Rectangle 218"/>
            <p:cNvSpPr>
              <a:spLocks noChangeArrowheads="1"/>
            </p:cNvSpPr>
            <p:nvPr/>
          </p:nvSpPr>
          <p:spPr bwMode="auto">
            <a:xfrm>
              <a:off x="3826" y="1865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Rectangle 219"/>
            <p:cNvSpPr>
              <a:spLocks noChangeArrowheads="1"/>
            </p:cNvSpPr>
            <p:nvPr/>
          </p:nvSpPr>
          <p:spPr bwMode="auto">
            <a:xfrm>
              <a:off x="438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6" name="Rectangle 220"/>
            <p:cNvSpPr>
              <a:spLocks noChangeArrowheads="1"/>
            </p:cNvSpPr>
            <p:nvPr/>
          </p:nvSpPr>
          <p:spPr bwMode="auto">
            <a:xfrm>
              <a:off x="1343" y="1852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7" name="Line 221"/>
            <p:cNvSpPr>
              <a:spLocks noChangeShapeType="1"/>
            </p:cNvSpPr>
            <p:nvPr/>
          </p:nvSpPr>
          <p:spPr bwMode="auto">
            <a:xfrm>
              <a:off x="1343" y="185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Rectangle 222"/>
            <p:cNvSpPr>
              <a:spLocks noChangeArrowheads="1"/>
            </p:cNvSpPr>
            <p:nvPr/>
          </p:nvSpPr>
          <p:spPr bwMode="auto">
            <a:xfrm>
              <a:off x="1355" y="1852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9" name="Line 223"/>
            <p:cNvSpPr>
              <a:spLocks noChangeShapeType="1"/>
            </p:cNvSpPr>
            <p:nvPr/>
          </p:nvSpPr>
          <p:spPr bwMode="auto">
            <a:xfrm>
              <a:off x="1355" y="1852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Rectangle 224"/>
            <p:cNvSpPr>
              <a:spLocks noChangeArrowheads="1"/>
            </p:cNvSpPr>
            <p:nvPr/>
          </p:nvSpPr>
          <p:spPr bwMode="auto">
            <a:xfrm>
              <a:off x="2248" y="1852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1" name="Line 225"/>
            <p:cNvSpPr>
              <a:spLocks noChangeShapeType="1"/>
            </p:cNvSpPr>
            <p:nvPr/>
          </p:nvSpPr>
          <p:spPr bwMode="auto">
            <a:xfrm>
              <a:off x="2248" y="185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26"/>
            <p:cNvSpPr>
              <a:spLocks noChangeArrowheads="1"/>
            </p:cNvSpPr>
            <p:nvPr/>
          </p:nvSpPr>
          <p:spPr bwMode="auto">
            <a:xfrm>
              <a:off x="3504" y="1852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27"/>
            <p:cNvSpPr>
              <a:spLocks noChangeShapeType="1"/>
            </p:cNvSpPr>
            <p:nvPr/>
          </p:nvSpPr>
          <p:spPr bwMode="auto">
            <a:xfrm>
              <a:off x="3504" y="185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28"/>
            <p:cNvSpPr>
              <a:spLocks noChangeArrowheads="1"/>
            </p:cNvSpPr>
            <p:nvPr/>
          </p:nvSpPr>
          <p:spPr bwMode="auto">
            <a:xfrm>
              <a:off x="4707" y="185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29"/>
            <p:cNvSpPr>
              <a:spLocks noChangeShapeType="1"/>
            </p:cNvSpPr>
            <p:nvPr/>
          </p:nvSpPr>
          <p:spPr bwMode="auto">
            <a:xfrm>
              <a:off x="4707" y="18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Rectangle 230"/>
            <p:cNvSpPr>
              <a:spLocks noChangeArrowheads="1"/>
            </p:cNvSpPr>
            <p:nvPr/>
          </p:nvSpPr>
          <p:spPr bwMode="auto">
            <a:xfrm>
              <a:off x="1343" y="185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7" name="Line 231"/>
            <p:cNvSpPr>
              <a:spLocks noChangeShapeType="1"/>
            </p:cNvSpPr>
            <p:nvPr/>
          </p:nvSpPr>
          <p:spPr bwMode="auto">
            <a:xfrm>
              <a:off x="1343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Rectangle 232"/>
            <p:cNvSpPr>
              <a:spLocks noChangeArrowheads="1"/>
            </p:cNvSpPr>
            <p:nvPr/>
          </p:nvSpPr>
          <p:spPr bwMode="auto">
            <a:xfrm>
              <a:off x="4707" y="185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9" name="Line 233"/>
            <p:cNvSpPr>
              <a:spLocks noChangeShapeType="1"/>
            </p:cNvSpPr>
            <p:nvPr/>
          </p:nvSpPr>
          <p:spPr bwMode="auto">
            <a:xfrm>
              <a:off x="4707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Rectangle 234"/>
            <p:cNvSpPr>
              <a:spLocks noChangeArrowheads="1"/>
            </p:cNvSpPr>
            <p:nvPr/>
          </p:nvSpPr>
          <p:spPr bwMode="auto">
            <a:xfrm>
              <a:off x="1730" y="2090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1" name="Rectangle 235"/>
            <p:cNvSpPr>
              <a:spLocks noChangeArrowheads="1"/>
            </p:cNvSpPr>
            <p:nvPr/>
          </p:nvSpPr>
          <p:spPr bwMode="auto">
            <a:xfrm>
              <a:off x="186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2" name="Rectangle 236"/>
            <p:cNvSpPr>
              <a:spLocks noChangeArrowheads="1"/>
            </p:cNvSpPr>
            <p:nvPr/>
          </p:nvSpPr>
          <p:spPr bwMode="auto">
            <a:xfrm>
              <a:off x="2581" y="2090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3" name="Rectangle 237"/>
            <p:cNvSpPr>
              <a:spLocks noChangeArrowheads="1"/>
            </p:cNvSpPr>
            <p:nvPr/>
          </p:nvSpPr>
          <p:spPr bwMode="auto">
            <a:xfrm>
              <a:off x="3166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4" name="Rectangle 238"/>
            <p:cNvSpPr>
              <a:spLocks noChangeArrowheads="1"/>
            </p:cNvSpPr>
            <p:nvPr/>
          </p:nvSpPr>
          <p:spPr bwMode="auto">
            <a:xfrm>
              <a:off x="3826" y="209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Rectangle 239"/>
            <p:cNvSpPr>
              <a:spLocks noChangeArrowheads="1"/>
            </p:cNvSpPr>
            <p:nvPr/>
          </p:nvSpPr>
          <p:spPr bwMode="auto">
            <a:xfrm>
              <a:off x="438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6" name="Line 240"/>
            <p:cNvSpPr>
              <a:spLocks noChangeShapeType="1"/>
            </p:cNvSpPr>
            <p:nvPr/>
          </p:nvSpPr>
          <p:spPr bwMode="auto">
            <a:xfrm>
              <a:off x="1343" y="207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7" name="Line 241"/>
            <p:cNvSpPr>
              <a:spLocks noChangeShapeType="1"/>
            </p:cNvSpPr>
            <p:nvPr/>
          </p:nvSpPr>
          <p:spPr bwMode="auto">
            <a:xfrm>
              <a:off x="1355" y="2077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42"/>
            <p:cNvSpPr>
              <a:spLocks noChangeShapeType="1"/>
            </p:cNvSpPr>
            <p:nvPr/>
          </p:nvSpPr>
          <p:spPr bwMode="auto">
            <a:xfrm>
              <a:off x="2248" y="2077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43"/>
            <p:cNvSpPr>
              <a:spLocks noChangeShapeType="1"/>
            </p:cNvSpPr>
            <p:nvPr/>
          </p:nvSpPr>
          <p:spPr bwMode="auto">
            <a:xfrm>
              <a:off x="3504" y="2077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44"/>
            <p:cNvSpPr>
              <a:spLocks noChangeShapeType="1"/>
            </p:cNvSpPr>
            <p:nvPr/>
          </p:nvSpPr>
          <p:spPr bwMode="auto">
            <a:xfrm>
              <a:off x="4707" y="207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Rectangle 245"/>
            <p:cNvSpPr>
              <a:spLocks noChangeArrowheads="1"/>
            </p:cNvSpPr>
            <p:nvPr/>
          </p:nvSpPr>
          <p:spPr bwMode="auto">
            <a:xfrm>
              <a:off x="1343" y="2082"/>
              <a:ext cx="12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2" name="Line 246"/>
            <p:cNvSpPr>
              <a:spLocks noChangeShapeType="1"/>
            </p:cNvSpPr>
            <p:nvPr/>
          </p:nvSpPr>
          <p:spPr bwMode="auto">
            <a:xfrm>
              <a:off x="1343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Line 247"/>
            <p:cNvSpPr>
              <a:spLocks noChangeShapeType="1"/>
            </p:cNvSpPr>
            <p:nvPr/>
          </p:nvSpPr>
          <p:spPr bwMode="auto">
            <a:xfrm>
              <a:off x="1343" y="2302"/>
              <a:ext cx="8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4" name="Line 248"/>
            <p:cNvSpPr>
              <a:spLocks noChangeShapeType="1"/>
            </p:cNvSpPr>
            <p:nvPr/>
          </p:nvSpPr>
          <p:spPr bwMode="auto">
            <a:xfrm>
              <a:off x="2248" y="230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49"/>
            <p:cNvSpPr>
              <a:spLocks noChangeShapeType="1"/>
            </p:cNvSpPr>
            <p:nvPr/>
          </p:nvSpPr>
          <p:spPr bwMode="auto">
            <a:xfrm>
              <a:off x="3504" y="230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Rectangle 250"/>
            <p:cNvSpPr>
              <a:spLocks noChangeArrowheads="1"/>
            </p:cNvSpPr>
            <p:nvPr/>
          </p:nvSpPr>
          <p:spPr bwMode="auto">
            <a:xfrm>
              <a:off x="4707" y="2082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7" name="Line 251"/>
            <p:cNvSpPr>
              <a:spLocks noChangeShapeType="1"/>
            </p:cNvSpPr>
            <p:nvPr/>
          </p:nvSpPr>
          <p:spPr bwMode="auto">
            <a:xfrm>
              <a:off x="4707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52"/>
            <p:cNvSpPr>
              <a:spLocks noChangeShapeType="1"/>
            </p:cNvSpPr>
            <p:nvPr/>
          </p:nvSpPr>
          <p:spPr bwMode="auto">
            <a:xfrm>
              <a:off x="4707" y="23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53"/>
            <p:cNvSpPr>
              <a:spLocks noChangeShapeType="1"/>
            </p:cNvSpPr>
            <p:nvPr/>
          </p:nvSpPr>
          <p:spPr bwMode="auto">
            <a:xfrm>
              <a:off x="2248" y="952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54"/>
            <p:cNvSpPr>
              <a:spLocks noChangeShapeType="1"/>
            </p:cNvSpPr>
            <p:nvPr/>
          </p:nvSpPr>
          <p:spPr bwMode="auto">
            <a:xfrm>
              <a:off x="3504" y="968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A30B2-1E9E-420D-AC92-BFE1F6BE8E9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2094166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772400" cy="1684337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 1: </a:t>
            </a:r>
          </a:p>
          <a:p>
            <a:pPr marL="1143000" lvl="2" indent="-228600" eaLnBrk="1" hangingPunct="1"/>
            <a:r>
              <a:rPr lang="en-US" altLang="fa-IR" smtClean="0"/>
              <a:t>A = 00, B = 01, C = 10, D = 11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</a:t>
            </a:r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z="1800" smtClean="0"/>
          </a:p>
        </p:txBody>
      </p:sp>
      <p:graphicFrame>
        <p:nvGraphicFramePr>
          <p:cNvPr id="2094208" name="Group 128"/>
          <p:cNvGraphicFramePr>
            <a:graphicFrameLocks noGrp="1"/>
          </p:cNvGraphicFramePr>
          <p:nvPr/>
        </p:nvGraphicFramePr>
        <p:xfrm>
          <a:off x="1835150" y="3044825"/>
          <a:ext cx="5027613" cy="3051176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97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4205" name="Object 12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4206" name="Object 126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50BC7-D5F6-4D52-A24C-5916B0DE338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1)</a:t>
            </a:r>
          </a:p>
        </p:txBody>
      </p:sp>
      <p:grpSp>
        <p:nvGrpSpPr>
          <p:cNvPr id="49156" name="Group 270"/>
          <p:cNvGrpSpPr>
            <a:grpSpLocks/>
          </p:cNvGrpSpPr>
          <p:nvPr/>
        </p:nvGrpSpPr>
        <p:grpSpPr bwMode="auto">
          <a:xfrm>
            <a:off x="323850" y="2924175"/>
            <a:ext cx="3384550" cy="2757488"/>
            <a:chOff x="204" y="1842"/>
            <a:chExt cx="2132" cy="1737"/>
          </a:xfrm>
        </p:grpSpPr>
        <p:sp>
          <p:nvSpPr>
            <p:cNvPr id="49195" name="Rectangle 198"/>
            <p:cNvSpPr>
              <a:spLocks noChangeArrowheads="1"/>
            </p:cNvSpPr>
            <p:nvPr/>
          </p:nvSpPr>
          <p:spPr bwMode="auto">
            <a:xfrm>
              <a:off x="591" y="223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6" name="Line 199"/>
            <p:cNvSpPr>
              <a:spLocks noChangeShapeType="1"/>
            </p:cNvSpPr>
            <p:nvPr/>
          </p:nvSpPr>
          <p:spPr bwMode="auto">
            <a:xfrm>
              <a:off x="584" y="2566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7" name="Line 200"/>
            <p:cNvSpPr>
              <a:spLocks noChangeShapeType="1"/>
            </p:cNvSpPr>
            <p:nvPr/>
          </p:nvSpPr>
          <p:spPr bwMode="auto">
            <a:xfrm>
              <a:off x="918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8" name="Line 201"/>
            <p:cNvSpPr>
              <a:spLocks noChangeShapeType="1"/>
            </p:cNvSpPr>
            <p:nvPr/>
          </p:nvSpPr>
          <p:spPr bwMode="auto">
            <a:xfrm flipH="1" flipV="1">
              <a:off x="374" y="202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9" name="Line 202"/>
            <p:cNvSpPr>
              <a:spLocks noChangeShapeType="1"/>
            </p:cNvSpPr>
            <p:nvPr/>
          </p:nvSpPr>
          <p:spPr bwMode="auto">
            <a:xfrm>
              <a:off x="1280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0" name="Line 203"/>
            <p:cNvSpPr>
              <a:spLocks noChangeShapeType="1"/>
            </p:cNvSpPr>
            <p:nvPr/>
          </p:nvSpPr>
          <p:spPr bwMode="auto">
            <a:xfrm>
              <a:off x="1657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9201" name="Group 204"/>
            <p:cNvGrpSpPr>
              <a:grpSpLocks/>
            </p:cNvGrpSpPr>
            <p:nvPr/>
          </p:nvGrpSpPr>
          <p:grpSpPr bwMode="auto">
            <a:xfrm>
              <a:off x="932" y="2914"/>
              <a:ext cx="726" cy="71"/>
              <a:chOff x="1114" y="2356"/>
              <a:chExt cx="726" cy="71"/>
            </a:xfrm>
          </p:grpSpPr>
          <p:sp>
            <p:nvSpPr>
              <p:cNvPr id="49228" name="Line 205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29" name="Line 206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30" name="Line 207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49202" name="Line 208"/>
            <p:cNvSpPr>
              <a:spLocks noChangeShapeType="1"/>
            </p:cNvSpPr>
            <p:nvPr/>
          </p:nvSpPr>
          <p:spPr bwMode="auto">
            <a:xfrm flipV="1">
              <a:off x="2005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3" name="Line 209"/>
            <p:cNvSpPr>
              <a:spLocks noChangeShapeType="1"/>
            </p:cNvSpPr>
            <p:nvPr/>
          </p:nvSpPr>
          <p:spPr bwMode="auto">
            <a:xfrm flipH="1">
              <a:off x="1280" y="2009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4" name="Line 210"/>
            <p:cNvSpPr>
              <a:spLocks noChangeShapeType="1"/>
            </p:cNvSpPr>
            <p:nvPr/>
          </p:nvSpPr>
          <p:spPr bwMode="auto">
            <a:xfrm flipV="1">
              <a:off x="1280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5" name="Rectangle 211"/>
            <p:cNvSpPr>
              <a:spLocks noChangeArrowheads="1"/>
            </p:cNvSpPr>
            <p:nvPr/>
          </p:nvSpPr>
          <p:spPr bwMode="auto">
            <a:xfrm>
              <a:off x="1746" y="2264"/>
              <a:ext cx="181" cy="576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206" name="Group 212"/>
            <p:cNvGrpSpPr>
              <a:grpSpLocks/>
            </p:cNvGrpSpPr>
            <p:nvPr/>
          </p:nvGrpSpPr>
          <p:grpSpPr bwMode="auto">
            <a:xfrm>
              <a:off x="416" y="1898"/>
              <a:ext cx="221" cy="134"/>
              <a:chOff x="598" y="1340"/>
              <a:chExt cx="221" cy="134"/>
            </a:xfrm>
          </p:grpSpPr>
          <p:sp>
            <p:nvSpPr>
              <p:cNvPr id="49226" name="Rectangle 213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27" name="Rectangle 214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207" name="Rectangle 215"/>
            <p:cNvSpPr>
              <a:spLocks noChangeArrowheads="1"/>
            </p:cNvSpPr>
            <p:nvPr/>
          </p:nvSpPr>
          <p:spPr bwMode="auto">
            <a:xfrm>
              <a:off x="1601" y="184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8" name="Rectangle 216"/>
            <p:cNvSpPr>
              <a:spLocks noChangeArrowheads="1"/>
            </p:cNvSpPr>
            <p:nvPr/>
          </p:nvSpPr>
          <p:spPr bwMode="auto">
            <a:xfrm>
              <a:off x="1211" y="302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9" name="Rectangle 217"/>
            <p:cNvSpPr>
              <a:spLocks noChangeArrowheads="1"/>
            </p:cNvSpPr>
            <p:nvPr/>
          </p:nvSpPr>
          <p:spPr bwMode="auto">
            <a:xfrm>
              <a:off x="249" y="2107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0" name="Rectangle 218"/>
            <p:cNvSpPr>
              <a:spLocks noChangeArrowheads="1"/>
            </p:cNvSpPr>
            <p:nvPr/>
          </p:nvSpPr>
          <p:spPr bwMode="auto">
            <a:xfrm>
              <a:off x="681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1" name="Rectangle 219"/>
            <p:cNvSpPr>
              <a:spLocks noChangeArrowheads="1"/>
            </p:cNvSpPr>
            <p:nvPr/>
          </p:nvSpPr>
          <p:spPr bwMode="auto">
            <a:xfrm>
              <a:off x="1057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2" name="Rectangle 220"/>
            <p:cNvSpPr>
              <a:spLocks noChangeArrowheads="1"/>
            </p:cNvSpPr>
            <p:nvPr/>
          </p:nvSpPr>
          <p:spPr bwMode="auto">
            <a:xfrm>
              <a:off x="1434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3" name="Rectangle 221"/>
            <p:cNvSpPr>
              <a:spLocks noChangeArrowheads="1"/>
            </p:cNvSpPr>
            <p:nvPr/>
          </p:nvSpPr>
          <p:spPr bwMode="auto">
            <a:xfrm>
              <a:off x="1810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4" name="Rectangle 222"/>
            <p:cNvSpPr>
              <a:spLocks noChangeArrowheads="1"/>
            </p:cNvSpPr>
            <p:nvPr/>
          </p:nvSpPr>
          <p:spPr bwMode="auto">
            <a:xfrm>
              <a:off x="444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5" name="Rectangle 223"/>
            <p:cNvSpPr>
              <a:spLocks noChangeArrowheads="1"/>
            </p:cNvSpPr>
            <p:nvPr/>
          </p:nvSpPr>
          <p:spPr bwMode="auto">
            <a:xfrm>
              <a:off x="444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6" name="Rectangle 224"/>
            <p:cNvSpPr>
              <a:spLocks noChangeArrowheads="1"/>
            </p:cNvSpPr>
            <p:nvPr/>
          </p:nvSpPr>
          <p:spPr bwMode="auto">
            <a:xfrm>
              <a:off x="723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7" name="Rectangle 225"/>
            <p:cNvSpPr>
              <a:spLocks noChangeArrowheads="1"/>
            </p:cNvSpPr>
            <p:nvPr/>
          </p:nvSpPr>
          <p:spPr bwMode="auto">
            <a:xfrm>
              <a:off x="723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8" name="Rectangle 226"/>
            <p:cNvSpPr>
              <a:spLocks noChangeArrowheads="1"/>
            </p:cNvSpPr>
            <p:nvPr/>
          </p:nvSpPr>
          <p:spPr bwMode="auto">
            <a:xfrm>
              <a:off x="1085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9" name="Rectangle 227"/>
            <p:cNvSpPr>
              <a:spLocks noChangeArrowheads="1"/>
            </p:cNvSpPr>
            <p:nvPr/>
          </p:nvSpPr>
          <p:spPr bwMode="auto">
            <a:xfrm>
              <a:off x="1085" y="262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0" name="Rectangle 228"/>
            <p:cNvSpPr>
              <a:spLocks noChangeArrowheads="1"/>
            </p:cNvSpPr>
            <p:nvPr/>
          </p:nvSpPr>
          <p:spPr bwMode="auto">
            <a:xfrm>
              <a:off x="1462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1" name="Rectangle 229"/>
            <p:cNvSpPr>
              <a:spLocks noChangeArrowheads="1"/>
            </p:cNvSpPr>
            <p:nvPr/>
          </p:nvSpPr>
          <p:spPr bwMode="auto">
            <a:xfrm>
              <a:off x="1462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2" name="Rectangle 230"/>
            <p:cNvSpPr>
              <a:spLocks noChangeArrowheads="1"/>
            </p:cNvSpPr>
            <p:nvPr/>
          </p:nvSpPr>
          <p:spPr bwMode="auto">
            <a:xfrm>
              <a:off x="1838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3" name="Rectangle 231"/>
            <p:cNvSpPr>
              <a:spLocks noChangeArrowheads="1"/>
            </p:cNvSpPr>
            <p:nvPr/>
          </p:nvSpPr>
          <p:spPr bwMode="auto">
            <a:xfrm>
              <a:off x="1838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4" name="Text Box 232"/>
            <p:cNvSpPr txBox="1">
              <a:spLocks noChangeArrowheads="1"/>
            </p:cNvSpPr>
            <p:nvPr/>
          </p:nvSpPr>
          <p:spPr bwMode="auto">
            <a:xfrm>
              <a:off x="204" y="3262"/>
              <a:ext cx="2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A.B’ + X.A’.B</a:t>
              </a:r>
            </a:p>
          </p:txBody>
        </p:sp>
        <p:sp>
          <p:nvSpPr>
            <p:cNvPr id="49225" name="Rectangle 233"/>
            <p:cNvSpPr>
              <a:spLocks noChangeArrowheads="1"/>
            </p:cNvSpPr>
            <p:nvPr/>
          </p:nvSpPr>
          <p:spPr bwMode="auto">
            <a:xfrm>
              <a:off x="1021" y="2614"/>
              <a:ext cx="135" cy="213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57" name="Rectangle 234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235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236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0" name="Line 237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1" name="Line 238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2" name="Line 239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3" name="Group 240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49192" name="Line 24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3" name="Line 24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4" name="Line 24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4" name="Line 244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5" name="Line 245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6" name="Line 246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7" name="Rectangle 247"/>
          <p:cNvSpPr>
            <a:spLocks noChangeArrowheads="1"/>
          </p:cNvSpPr>
          <p:nvPr/>
        </p:nvSpPr>
        <p:spPr bwMode="auto">
          <a:xfrm>
            <a:off x="6300788" y="3594100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9168" name="Group 248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49190" name="Rectangle 24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1" name="Rectangle 25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69" name="Rectangle 251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252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53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2" name="Rectangle 254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3" name="Rectangle 255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4" name="Rectangle 256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Rectangle 257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58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Rectangle 259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60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9" name="Rectangle 261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0" name="Rectangle 262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263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2" name="Rectangle 264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3" name="Rectangle 265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266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5" name="Rectangle 267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6" name="Text Box 268"/>
          <p:cNvSpPr txBox="1">
            <a:spLocks noChangeArrowheads="1"/>
          </p:cNvSpPr>
          <p:nvPr/>
        </p:nvSpPr>
        <p:spPr bwMode="auto">
          <a:xfrm>
            <a:off x="3708400" y="5178425"/>
            <a:ext cx="52927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X’.A.B’ + X.A’.B’+X.A.B</a:t>
            </a:r>
          </a:p>
        </p:txBody>
      </p:sp>
      <p:sp>
        <p:nvSpPr>
          <p:cNvPr id="49187" name="Rectangle 269"/>
          <p:cNvSpPr>
            <a:spLocks noChangeArrowheads="1"/>
          </p:cNvSpPr>
          <p:nvPr/>
        </p:nvSpPr>
        <p:spPr bwMode="auto">
          <a:xfrm>
            <a:off x="4643438" y="4149725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8" name="Rectangle 271"/>
          <p:cNvSpPr>
            <a:spLocks noChangeArrowheads="1"/>
          </p:cNvSpPr>
          <p:nvPr/>
        </p:nvSpPr>
        <p:spPr bwMode="auto">
          <a:xfrm>
            <a:off x="5726113" y="4168775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9" name="Rectangle 274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8080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Assume D flip-flops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9000B-947A-46FD-B71E-A29897F32D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1)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0" name="Group 11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1237" name="Line 12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8" name="Line 13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9" name="Line 14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11" name="Line 15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3" name="Line 17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4" name="Group 19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1235" name="Rectangle 20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36" name="Rectangle 21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1215" name="Rectangle 22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6" name="Rectangle 23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7" name="Rectangle 24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8" name="Rectangle 25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9" name="Rectangle 26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0" name="Rectangle 27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1" name="Rectangle 28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2" name="Rectangle 29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3" name="Rectangle 30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4" name="Rectangle 31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5" name="Rectangle 32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6" name="Rectangle 33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7" name="Rectangle 34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8" name="Rectangle 35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9" name="Rectangle 36"/>
          <p:cNvSpPr>
            <a:spLocks noChangeArrowheads="1"/>
          </p:cNvSpPr>
          <p:nvPr/>
        </p:nvSpPr>
        <p:spPr bwMode="auto">
          <a:xfrm>
            <a:off x="43370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0" name="Rectangle 37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1" name="Rectangle 38"/>
          <p:cNvSpPr>
            <a:spLocks noChangeArrowheads="1"/>
          </p:cNvSpPr>
          <p:nvPr/>
        </p:nvSpPr>
        <p:spPr bwMode="auto">
          <a:xfrm>
            <a:off x="49339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2" name="Text Box 39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A.B.X</a:t>
            </a:r>
          </a:p>
        </p:txBody>
      </p:sp>
      <p:sp>
        <p:nvSpPr>
          <p:cNvPr id="51233" name="Rectangle 40"/>
          <p:cNvSpPr>
            <a:spLocks noChangeArrowheads="1"/>
          </p:cNvSpPr>
          <p:nvPr/>
        </p:nvSpPr>
        <p:spPr bwMode="auto">
          <a:xfrm>
            <a:off x="4211638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4" name="Rectangle 79"/>
          <p:cNvSpPr>
            <a:spLocks noChangeArrowheads="1"/>
          </p:cNvSpPr>
          <p:nvPr/>
        </p:nvSpPr>
        <p:spPr bwMode="auto">
          <a:xfrm>
            <a:off x="4567238" y="4508500"/>
            <a:ext cx="3508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22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8D27C-A3A6-4CCD-AF9D-B821724BD0E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20951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36588" y="1260475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2: </a:t>
            </a:r>
          </a:p>
          <a:p>
            <a:pPr marL="1143000" lvl="2" indent="-228600" eaLnBrk="1" hangingPunct="1"/>
            <a:r>
              <a:rPr lang="en-US" altLang="fa-IR" smtClean="0"/>
              <a:t>A = 00, B = 01, C = 11, D = 10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 </a:t>
            </a:r>
          </a:p>
        </p:txBody>
      </p:sp>
      <p:graphicFrame>
        <p:nvGraphicFramePr>
          <p:cNvPr id="2095192" name="Group 88"/>
          <p:cNvGraphicFramePr>
            <a:graphicFrameLocks noGrp="1"/>
          </p:cNvGraphicFramePr>
          <p:nvPr/>
        </p:nvGraphicFramePr>
        <p:xfrm>
          <a:off x="2057400" y="3048000"/>
          <a:ext cx="5027613" cy="2835275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762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5188" name="Object 8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5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5189" name="Object 8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6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93B73-2D3F-4881-9F3C-E7DF49844E1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2)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38213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927100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4573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 flipV="1">
            <a:off x="593725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03200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630488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479550" y="4625975"/>
            <a:ext cx="1152525" cy="112713"/>
            <a:chOff x="1114" y="2356"/>
            <a:chExt cx="726" cy="71"/>
          </a:xfrm>
        </p:grpSpPr>
        <p:sp>
          <p:nvSpPr>
            <p:cNvPr id="53321" name="Line 1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2" name="Line 1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3" name="Line 1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59" name="Line 14"/>
          <p:cNvSpPr>
            <a:spLocks noChangeShapeType="1"/>
          </p:cNvSpPr>
          <p:nvPr/>
        </p:nvSpPr>
        <p:spPr bwMode="auto">
          <a:xfrm flipV="1">
            <a:off x="3182938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0" name="Line 15"/>
          <p:cNvSpPr>
            <a:spLocks noChangeShapeType="1"/>
          </p:cNvSpPr>
          <p:nvPr/>
        </p:nvSpPr>
        <p:spPr bwMode="auto">
          <a:xfrm flipH="1">
            <a:off x="2032000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 flipV="1">
            <a:off x="2032000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2" name="Rectangle 17"/>
          <p:cNvSpPr>
            <a:spLocks noChangeArrowheads="1"/>
          </p:cNvSpPr>
          <p:nvPr/>
        </p:nvSpPr>
        <p:spPr bwMode="auto">
          <a:xfrm>
            <a:off x="2195513" y="3594100"/>
            <a:ext cx="287337" cy="9144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3263" name="Group 18"/>
          <p:cNvGrpSpPr>
            <a:grpSpLocks/>
          </p:cNvGrpSpPr>
          <p:nvPr/>
        </p:nvGrpSpPr>
        <p:grpSpPr bwMode="auto">
          <a:xfrm>
            <a:off x="660400" y="3013075"/>
            <a:ext cx="350838" cy="212725"/>
            <a:chOff x="598" y="1340"/>
            <a:chExt cx="221" cy="134"/>
          </a:xfrm>
        </p:grpSpPr>
        <p:sp>
          <p:nvSpPr>
            <p:cNvPr id="53319" name="Rectangle 1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20" name="Rectangle 2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2541588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1922463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395288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7" name="Rectangle 24"/>
          <p:cNvSpPr>
            <a:spLocks noChangeArrowheads="1"/>
          </p:cNvSpPr>
          <p:nvPr/>
        </p:nvSpPr>
        <p:spPr bwMode="auto">
          <a:xfrm>
            <a:off x="10810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8" name="Rectangle 25"/>
          <p:cNvSpPr>
            <a:spLocks noChangeArrowheads="1"/>
          </p:cNvSpPr>
          <p:nvPr/>
        </p:nvSpPr>
        <p:spPr bwMode="auto">
          <a:xfrm>
            <a:off x="16779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9" name="Rectangle 26"/>
          <p:cNvSpPr>
            <a:spLocks noChangeArrowheads="1"/>
          </p:cNvSpPr>
          <p:nvPr/>
        </p:nvSpPr>
        <p:spPr bwMode="auto">
          <a:xfrm>
            <a:off x="22764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0" name="Rectangle 27"/>
          <p:cNvSpPr>
            <a:spLocks noChangeArrowheads="1"/>
          </p:cNvSpPr>
          <p:nvPr/>
        </p:nvSpPr>
        <p:spPr bwMode="auto">
          <a:xfrm>
            <a:off x="28733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1" name="Rectangle 28"/>
          <p:cNvSpPr>
            <a:spLocks noChangeArrowheads="1"/>
          </p:cNvSpPr>
          <p:nvPr/>
        </p:nvSpPr>
        <p:spPr bwMode="auto">
          <a:xfrm>
            <a:off x="7048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2" name="Rectangle 29"/>
          <p:cNvSpPr>
            <a:spLocks noChangeArrowheads="1"/>
          </p:cNvSpPr>
          <p:nvPr/>
        </p:nvSpPr>
        <p:spPr bwMode="auto">
          <a:xfrm>
            <a:off x="7048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3" name="Rectangle 30"/>
          <p:cNvSpPr>
            <a:spLocks noChangeArrowheads="1"/>
          </p:cNvSpPr>
          <p:nvPr/>
        </p:nvSpPr>
        <p:spPr bwMode="auto">
          <a:xfrm>
            <a:off x="11477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4" name="Rectangle 31"/>
          <p:cNvSpPr>
            <a:spLocks noChangeArrowheads="1"/>
          </p:cNvSpPr>
          <p:nvPr/>
        </p:nvSpPr>
        <p:spPr bwMode="auto">
          <a:xfrm>
            <a:off x="1147763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5" name="Rectangle 32"/>
          <p:cNvSpPr>
            <a:spLocks noChangeArrowheads="1"/>
          </p:cNvSpPr>
          <p:nvPr/>
        </p:nvSpPr>
        <p:spPr bwMode="auto">
          <a:xfrm>
            <a:off x="172243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6" name="Rectangle 33"/>
          <p:cNvSpPr>
            <a:spLocks noChangeArrowheads="1"/>
          </p:cNvSpPr>
          <p:nvPr/>
        </p:nvSpPr>
        <p:spPr bwMode="auto">
          <a:xfrm>
            <a:off x="1722438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7" name="Rectangle 34"/>
          <p:cNvSpPr>
            <a:spLocks noChangeArrowheads="1"/>
          </p:cNvSpPr>
          <p:nvPr/>
        </p:nvSpPr>
        <p:spPr bwMode="auto">
          <a:xfrm>
            <a:off x="23209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8" name="Rectangle 35"/>
          <p:cNvSpPr>
            <a:spLocks noChangeArrowheads="1"/>
          </p:cNvSpPr>
          <p:nvPr/>
        </p:nvSpPr>
        <p:spPr bwMode="auto">
          <a:xfrm>
            <a:off x="2320925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9" name="Rectangle 36"/>
          <p:cNvSpPr>
            <a:spLocks noChangeArrowheads="1"/>
          </p:cNvSpPr>
          <p:nvPr/>
        </p:nvSpPr>
        <p:spPr bwMode="auto">
          <a:xfrm>
            <a:off x="29178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0" name="Rectangle 37"/>
          <p:cNvSpPr>
            <a:spLocks noChangeArrowheads="1"/>
          </p:cNvSpPr>
          <p:nvPr/>
        </p:nvSpPr>
        <p:spPr bwMode="auto">
          <a:xfrm>
            <a:off x="291782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323850" y="5178425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A.B + X.B</a:t>
            </a:r>
          </a:p>
        </p:txBody>
      </p:sp>
      <p:sp>
        <p:nvSpPr>
          <p:cNvPr id="53282" name="Rectangle 39"/>
          <p:cNvSpPr>
            <a:spLocks noChangeArrowheads="1"/>
          </p:cNvSpPr>
          <p:nvPr/>
        </p:nvSpPr>
        <p:spPr bwMode="auto">
          <a:xfrm>
            <a:off x="1620838" y="4149725"/>
            <a:ext cx="935037" cy="4318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3" name="Rectangle 40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4" name="Line 41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5" name="Line 42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6" name="Line 43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7" name="Line 44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8" name="Line 45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89" name="Group 46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53316" name="Line 47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7" name="Line 48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8" name="Line 49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90" name="Line 50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1" name="Line 51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2" name="Line 52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93" name="Group 54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53314" name="Rectangle 55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15" name="Rectangle 56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94" name="Rectangle 57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5" name="Rectangle 58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6" name="Rectangle 59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7" name="Rectangle 60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8" name="Rectangle 61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9" name="Rectangle 62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0" name="Rectangle 63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1" name="Rectangle 64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2" name="Rectangle 65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3" name="Rectangle 66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4" name="Rectangle 67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5" name="Rectangle 68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6" name="Rectangle 69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7" name="Rectangle 70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8" name="Rectangle 71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9" name="Rectangle 72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0" name="Rectangle 73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1" name="Text Box 74"/>
          <p:cNvSpPr txBox="1">
            <a:spLocks noChangeArrowheads="1"/>
          </p:cNvSpPr>
          <p:nvPr/>
        </p:nvSpPr>
        <p:spPr bwMode="auto">
          <a:xfrm>
            <a:off x="3925888" y="5178425"/>
            <a:ext cx="49672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</a:t>
            </a:r>
          </a:p>
        </p:txBody>
      </p:sp>
      <p:sp>
        <p:nvSpPr>
          <p:cNvPr id="53312" name="Rectangle 75"/>
          <p:cNvSpPr>
            <a:spLocks noChangeArrowheads="1"/>
          </p:cNvSpPr>
          <p:nvPr/>
        </p:nvSpPr>
        <p:spPr bwMode="auto">
          <a:xfrm>
            <a:off x="4643438" y="4149725"/>
            <a:ext cx="2016125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862013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Assume D flip-flops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6E4BB-FAEA-4EE7-BB96-A0B1DD94428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2)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06" name="Group 9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5334" name="Line 10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Line 11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6" name="Line 12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5307" name="Line 13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10" name="Group 16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5332" name="Rectangle 17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Rectangle 18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5311" name="Rectangle 19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2" name="Rectangle 20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3" name="Rectangle 21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4" name="Rectangle 22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5" name="Rectangle 23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6" name="Rectangle 24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7" name="Rectangle 25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8" name="Rectangle 26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9" name="Rectangle 27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0" name="Rectangle 28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1" name="Rectangle 29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2" name="Rectangle 30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3" name="Rectangle 31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4" name="Rectangle 32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5" name="Rectangle 33"/>
          <p:cNvSpPr>
            <a:spLocks noChangeArrowheads="1"/>
          </p:cNvSpPr>
          <p:nvPr/>
        </p:nvSpPr>
        <p:spPr bwMode="auto">
          <a:xfrm>
            <a:off x="42846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6" name="Rectangle 34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7" name="Rectangle 35"/>
          <p:cNvSpPr>
            <a:spLocks noChangeArrowheads="1"/>
          </p:cNvSpPr>
          <p:nvPr/>
        </p:nvSpPr>
        <p:spPr bwMode="auto">
          <a:xfrm>
            <a:off x="4933950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8" name="Text Box 36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A.B’.X</a:t>
            </a:r>
          </a:p>
        </p:txBody>
      </p:sp>
      <p:sp>
        <p:nvSpPr>
          <p:cNvPr id="55329" name="Rectangle 37"/>
          <p:cNvSpPr>
            <a:spLocks noChangeArrowheads="1"/>
          </p:cNvSpPr>
          <p:nvPr/>
        </p:nvSpPr>
        <p:spPr bwMode="auto">
          <a:xfrm>
            <a:off x="4862513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30" name="Rectangle 39"/>
          <p:cNvSpPr>
            <a:spLocks noChangeArrowheads="1"/>
          </p:cNvSpPr>
          <p:nvPr/>
        </p:nvSpPr>
        <p:spPr bwMode="auto">
          <a:xfrm>
            <a:off x="4567238" y="4508500"/>
            <a:ext cx="3317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9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331" name="Rectangle 41"/>
          <p:cNvSpPr>
            <a:spLocks noChangeArrowheads="1"/>
          </p:cNvSpPr>
          <p:nvPr/>
        </p:nvSpPr>
        <p:spPr bwMode="auto">
          <a:xfrm>
            <a:off x="3492500" y="5445125"/>
            <a:ext cx="4794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Select this state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E40BB0-9AEF-45CB-A321-E1E57F040BC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Implementation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01888" y="1752600"/>
            <a:ext cx="65532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11125" y="1714500"/>
            <a:ext cx="2667000" cy="5027613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Library:	</a:t>
            </a:r>
          </a:p>
          <a:p>
            <a:pPr marL="742950" lvl="1" indent="-285750" eaLnBrk="1" hangingPunct="1"/>
            <a:r>
              <a:rPr lang="en-US" altLang="fa-IR" sz="2000" smtClean="0"/>
              <a:t>D Flip-flops</a:t>
            </a:r>
            <a:br>
              <a:rPr lang="en-US" altLang="fa-IR" sz="2000" smtClean="0"/>
            </a:br>
            <a:r>
              <a:rPr lang="en-US" altLang="fa-IR" sz="2000" smtClean="0"/>
              <a:t>with Reset</a:t>
            </a:r>
            <a:br>
              <a:rPr lang="en-US" altLang="fa-IR" sz="2000" smtClean="0"/>
            </a:br>
            <a:r>
              <a:rPr lang="en-US" altLang="fa-IR" sz="2000" smtClean="0"/>
              <a:t>(not inverted)</a:t>
            </a:r>
          </a:p>
          <a:p>
            <a:pPr marL="742950" lvl="1" indent="-285750" eaLnBrk="1" hangingPunct="1"/>
            <a:r>
              <a:rPr lang="en-US" altLang="fa-IR" sz="2000" smtClean="0"/>
              <a:t>NAND gates</a:t>
            </a:r>
            <a:br>
              <a:rPr lang="en-US" altLang="fa-IR" sz="2000" smtClean="0"/>
            </a:br>
            <a:r>
              <a:rPr lang="en-US" altLang="fa-IR" sz="2000" smtClean="0"/>
              <a:t>with up to 4</a:t>
            </a:r>
            <a:br>
              <a:rPr lang="en-US" altLang="fa-IR" sz="2000" smtClean="0"/>
            </a:br>
            <a:r>
              <a:rPr lang="en-US" altLang="fa-IR" sz="2000" smtClean="0"/>
              <a:t>inputs and</a:t>
            </a:r>
            <a:br>
              <a:rPr lang="en-US" altLang="fa-IR" sz="2000" smtClean="0"/>
            </a:br>
            <a:r>
              <a:rPr lang="en-US" altLang="fa-IR" sz="2000" smtClean="0"/>
              <a:t>inverters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1800" smtClean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235325" y="1174750"/>
            <a:ext cx="28321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8925" indent="-28892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Initial Circuit:</a:t>
            </a:r>
            <a:endParaRPr lang="en-US" altLang="fa-IR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574800" y="1743075"/>
            <a:ext cx="7389813" cy="4214813"/>
            <a:chOff x="1007" y="1098"/>
            <a:chExt cx="4655" cy="2655"/>
          </a:xfrm>
        </p:grpSpPr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1007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53" name="Freeform 9"/>
            <p:cNvSpPr>
              <a:spLocks/>
            </p:cNvSpPr>
            <p:nvPr/>
          </p:nvSpPr>
          <p:spPr bwMode="auto">
            <a:xfrm>
              <a:off x="2135" y="1205"/>
              <a:ext cx="2989" cy="1173"/>
            </a:xfrm>
            <a:custGeom>
              <a:avLst/>
              <a:gdLst>
                <a:gd name="T0" fmla="*/ 444 w 2989"/>
                <a:gd name="T1" fmla="*/ 152 h 1173"/>
                <a:gd name="T2" fmla="*/ 0 w 2989"/>
                <a:gd name="T3" fmla="*/ 152 h 1173"/>
                <a:gd name="T4" fmla="*/ 0 w 2989"/>
                <a:gd name="T5" fmla="*/ 0 h 1173"/>
                <a:gd name="T6" fmla="*/ 2521 w 2989"/>
                <a:gd name="T7" fmla="*/ 0 h 1173"/>
                <a:gd name="T8" fmla="*/ 2521 w 2989"/>
                <a:gd name="T9" fmla="*/ 1173 h 1173"/>
                <a:gd name="T10" fmla="*/ 2989 w 2989"/>
                <a:gd name="T11" fmla="*/ 1173 h 1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9"/>
                <a:gd name="T19" fmla="*/ 0 h 1173"/>
                <a:gd name="T20" fmla="*/ 2989 w 2989"/>
                <a:gd name="T21" fmla="*/ 1173 h 1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9" h="1173">
                  <a:moveTo>
                    <a:pt x="444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521" y="0"/>
                  </a:lnTo>
                  <a:lnTo>
                    <a:pt x="2521" y="1173"/>
                  </a:lnTo>
                  <a:lnTo>
                    <a:pt x="2989" y="117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4" name="Freeform 10"/>
            <p:cNvSpPr>
              <a:spLocks/>
            </p:cNvSpPr>
            <p:nvPr/>
          </p:nvSpPr>
          <p:spPr bwMode="auto">
            <a:xfrm>
              <a:off x="1759" y="1550"/>
              <a:ext cx="2897" cy="1381"/>
            </a:xfrm>
            <a:custGeom>
              <a:avLst/>
              <a:gdLst>
                <a:gd name="T0" fmla="*/ 820 w 2897"/>
                <a:gd name="T1" fmla="*/ 0 h 1381"/>
                <a:gd name="T2" fmla="*/ 376 w 2897"/>
                <a:gd name="T3" fmla="*/ 0 h 1381"/>
                <a:gd name="T4" fmla="*/ 376 w 2897"/>
                <a:gd name="T5" fmla="*/ 1018 h 1381"/>
                <a:gd name="T6" fmla="*/ 2897 w 2897"/>
                <a:gd name="T7" fmla="*/ 1018 h 1381"/>
                <a:gd name="T8" fmla="*/ 2897 w 2897"/>
                <a:gd name="T9" fmla="*/ 1381 h 1381"/>
                <a:gd name="T10" fmla="*/ 0 w 2897"/>
                <a:gd name="T11" fmla="*/ 1381 h 13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7"/>
                <a:gd name="T19" fmla="*/ 0 h 1381"/>
                <a:gd name="T20" fmla="*/ 2897 w 2897"/>
                <a:gd name="T21" fmla="*/ 1381 h 13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7" h="1381">
                  <a:moveTo>
                    <a:pt x="820" y="0"/>
                  </a:moveTo>
                  <a:lnTo>
                    <a:pt x="376" y="0"/>
                  </a:lnTo>
                  <a:lnTo>
                    <a:pt x="376" y="1018"/>
                  </a:lnTo>
                  <a:lnTo>
                    <a:pt x="2897" y="1018"/>
                  </a:lnTo>
                  <a:lnTo>
                    <a:pt x="2897" y="1381"/>
                  </a:lnTo>
                  <a:lnTo>
                    <a:pt x="0" y="138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5" name="Freeform 11"/>
            <p:cNvSpPr>
              <a:spLocks/>
            </p:cNvSpPr>
            <p:nvPr/>
          </p:nvSpPr>
          <p:spPr bwMode="auto">
            <a:xfrm>
              <a:off x="1985" y="2570"/>
              <a:ext cx="3079" cy="822"/>
            </a:xfrm>
            <a:custGeom>
              <a:avLst/>
              <a:gdLst>
                <a:gd name="T0" fmla="*/ 3079 w 3079"/>
                <a:gd name="T1" fmla="*/ 0 h 822"/>
                <a:gd name="T2" fmla="*/ 2760 w 3079"/>
                <a:gd name="T3" fmla="*/ 0 h 822"/>
                <a:gd name="T4" fmla="*/ 2760 w 3079"/>
                <a:gd name="T5" fmla="*/ 822 h 822"/>
                <a:gd name="T6" fmla="*/ 0 w 3079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9"/>
                <a:gd name="T13" fmla="*/ 0 h 822"/>
                <a:gd name="T14" fmla="*/ 3079 w 3079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9" h="822">
                  <a:moveTo>
                    <a:pt x="3079" y="0"/>
                  </a:moveTo>
                  <a:lnTo>
                    <a:pt x="2760" y="0"/>
                  </a:lnTo>
                  <a:lnTo>
                    <a:pt x="2760" y="822"/>
                  </a:lnTo>
                  <a:lnTo>
                    <a:pt x="0" y="8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6" name="Freeform 12"/>
            <p:cNvSpPr>
              <a:spLocks/>
            </p:cNvSpPr>
            <p:nvPr/>
          </p:nvSpPr>
          <p:spPr bwMode="auto">
            <a:xfrm>
              <a:off x="1985" y="3248"/>
              <a:ext cx="2186" cy="433"/>
            </a:xfrm>
            <a:custGeom>
              <a:avLst/>
              <a:gdLst>
                <a:gd name="T0" fmla="*/ 2186 w 2186"/>
                <a:gd name="T1" fmla="*/ 0 h 433"/>
                <a:gd name="T2" fmla="*/ 2186 w 2186"/>
                <a:gd name="T3" fmla="*/ 433 h 433"/>
                <a:gd name="T4" fmla="*/ 0 w 2186"/>
                <a:gd name="T5" fmla="*/ 433 h 433"/>
                <a:gd name="T6" fmla="*/ 0 60000 65536"/>
                <a:gd name="T7" fmla="*/ 0 60000 65536"/>
                <a:gd name="T8" fmla="*/ 0 60000 65536"/>
                <a:gd name="T9" fmla="*/ 0 w 2186"/>
                <a:gd name="T10" fmla="*/ 0 h 433"/>
                <a:gd name="T11" fmla="*/ 2186 w 2186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6" h="433">
                  <a:moveTo>
                    <a:pt x="2186" y="0"/>
                  </a:moveTo>
                  <a:lnTo>
                    <a:pt x="2186" y="433"/>
                  </a:lnTo>
                  <a:lnTo>
                    <a:pt x="0" y="4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7" name="Freeform 13"/>
            <p:cNvSpPr>
              <a:spLocks/>
            </p:cNvSpPr>
            <p:nvPr/>
          </p:nvSpPr>
          <p:spPr bwMode="auto">
            <a:xfrm>
              <a:off x="1901" y="1933"/>
              <a:ext cx="579" cy="998"/>
            </a:xfrm>
            <a:custGeom>
              <a:avLst/>
              <a:gdLst>
                <a:gd name="T0" fmla="*/ 579 w 579"/>
                <a:gd name="T1" fmla="*/ 0 h 998"/>
                <a:gd name="T2" fmla="*/ 0 w 579"/>
                <a:gd name="T3" fmla="*/ 0 h 998"/>
                <a:gd name="T4" fmla="*/ 0 w 579"/>
                <a:gd name="T5" fmla="*/ 998 h 998"/>
                <a:gd name="T6" fmla="*/ 0 60000 65536"/>
                <a:gd name="T7" fmla="*/ 0 60000 65536"/>
                <a:gd name="T8" fmla="*/ 0 60000 65536"/>
                <a:gd name="T9" fmla="*/ 0 w 579"/>
                <a:gd name="T10" fmla="*/ 0 h 998"/>
                <a:gd name="T11" fmla="*/ 579 w 579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998">
                  <a:moveTo>
                    <a:pt x="579" y="0"/>
                  </a:moveTo>
                  <a:lnTo>
                    <a:pt x="0" y="0"/>
                  </a:lnTo>
                  <a:lnTo>
                    <a:pt x="0" y="99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1901" y="2474"/>
              <a:ext cx="36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2135" y="1740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0" name="Freeform 16"/>
            <p:cNvSpPr>
              <a:spLocks/>
            </p:cNvSpPr>
            <p:nvPr/>
          </p:nvSpPr>
          <p:spPr bwMode="auto">
            <a:xfrm>
              <a:off x="2494" y="1455"/>
              <a:ext cx="630" cy="84"/>
            </a:xfrm>
            <a:custGeom>
              <a:avLst/>
              <a:gdLst>
                <a:gd name="T0" fmla="*/ 0 w 630"/>
                <a:gd name="T1" fmla="*/ 0 h 84"/>
                <a:gd name="T2" fmla="*/ 393 w 630"/>
                <a:gd name="T3" fmla="*/ 0 h 84"/>
                <a:gd name="T4" fmla="*/ 393 w 630"/>
                <a:gd name="T5" fmla="*/ 84 h 84"/>
                <a:gd name="T6" fmla="*/ 630 w 630"/>
                <a:gd name="T7" fmla="*/ 84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84"/>
                <a:gd name="T14" fmla="*/ 630 w 630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84">
                  <a:moveTo>
                    <a:pt x="0" y="0"/>
                  </a:moveTo>
                  <a:lnTo>
                    <a:pt x="393" y="0"/>
                  </a:lnTo>
                  <a:lnTo>
                    <a:pt x="393" y="84"/>
                  </a:lnTo>
                  <a:lnTo>
                    <a:pt x="630" y="8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1" name="Freeform 17"/>
            <p:cNvSpPr>
              <a:spLocks/>
            </p:cNvSpPr>
            <p:nvPr/>
          </p:nvSpPr>
          <p:spPr bwMode="auto">
            <a:xfrm>
              <a:off x="2494" y="1734"/>
              <a:ext cx="630" cy="104"/>
            </a:xfrm>
            <a:custGeom>
              <a:avLst/>
              <a:gdLst>
                <a:gd name="T0" fmla="*/ 0 w 630"/>
                <a:gd name="T1" fmla="*/ 104 h 104"/>
                <a:gd name="T2" fmla="*/ 393 w 630"/>
                <a:gd name="T3" fmla="*/ 104 h 104"/>
                <a:gd name="T4" fmla="*/ 393 w 630"/>
                <a:gd name="T5" fmla="*/ 0 h 104"/>
                <a:gd name="T6" fmla="*/ 630 w 630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4"/>
                <a:gd name="T14" fmla="*/ 630 w 630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4">
                  <a:moveTo>
                    <a:pt x="0" y="104"/>
                  </a:moveTo>
                  <a:lnTo>
                    <a:pt x="393" y="104"/>
                  </a:lnTo>
                  <a:lnTo>
                    <a:pt x="393" y="0"/>
                  </a:lnTo>
                  <a:lnTo>
                    <a:pt x="6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>
              <a:off x="3179" y="1632"/>
              <a:ext cx="14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3" name="Freeform 19"/>
            <p:cNvSpPr>
              <a:spLocks/>
            </p:cNvSpPr>
            <p:nvPr/>
          </p:nvSpPr>
          <p:spPr bwMode="auto">
            <a:xfrm>
              <a:off x="3637" y="2089"/>
              <a:ext cx="558" cy="1303"/>
            </a:xfrm>
            <a:custGeom>
              <a:avLst/>
              <a:gdLst>
                <a:gd name="T0" fmla="*/ 558 w 558"/>
                <a:gd name="T1" fmla="*/ 0 h 1303"/>
                <a:gd name="T2" fmla="*/ 0 w 558"/>
                <a:gd name="T3" fmla="*/ 0 h 1303"/>
                <a:gd name="T4" fmla="*/ 0 w 558"/>
                <a:gd name="T5" fmla="*/ 1303 h 1303"/>
                <a:gd name="T6" fmla="*/ 0 60000 65536"/>
                <a:gd name="T7" fmla="*/ 0 60000 65536"/>
                <a:gd name="T8" fmla="*/ 0 60000 65536"/>
                <a:gd name="T9" fmla="*/ 0 w 558"/>
                <a:gd name="T10" fmla="*/ 0 h 1303"/>
                <a:gd name="T11" fmla="*/ 558 w 558"/>
                <a:gd name="T12" fmla="*/ 1303 h 1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8" h="1303">
                  <a:moveTo>
                    <a:pt x="558" y="0"/>
                  </a:moveTo>
                  <a:lnTo>
                    <a:pt x="0" y="0"/>
                  </a:lnTo>
                  <a:lnTo>
                    <a:pt x="0" y="130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4" name="Freeform 20"/>
            <p:cNvSpPr>
              <a:spLocks/>
            </p:cNvSpPr>
            <p:nvPr/>
          </p:nvSpPr>
          <p:spPr bwMode="auto">
            <a:xfrm>
              <a:off x="3764" y="2127"/>
              <a:ext cx="397" cy="1554"/>
            </a:xfrm>
            <a:custGeom>
              <a:avLst/>
              <a:gdLst>
                <a:gd name="T0" fmla="*/ 0 w 397"/>
                <a:gd name="T1" fmla="*/ 1554 h 1554"/>
                <a:gd name="T2" fmla="*/ 0 w 397"/>
                <a:gd name="T3" fmla="*/ 237 h 1554"/>
                <a:gd name="T4" fmla="*/ 397 w 397"/>
                <a:gd name="T5" fmla="*/ 237 h 1554"/>
                <a:gd name="T6" fmla="*/ 397 w 397"/>
                <a:gd name="T7" fmla="*/ 0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7"/>
                <a:gd name="T13" fmla="*/ 0 h 1554"/>
                <a:gd name="T14" fmla="*/ 397 w 397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7" h="1554">
                  <a:moveTo>
                    <a:pt x="0" y="1554"/>
                  </a:moveTo>
                  <a:lnTo>
                    <a:pt x="0" y="237"/>
                  </a:lnTo>
                  <a:lnTo>
                    <a:pt x="397" y="237"/>
                  </a:lnTo>
                  <a:lnTo>
                    <a:pt x="39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3867" y="1402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3879" y="2719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7" name="Freeform 23"/>
            <p:cNvSpPr>
              <a:spLocks/>
            </p:cNvSpPr>
            <p:nvPr/>
          </p:nvSpPr>
          <p:spPr bwMode="auto">
            <a:xfrm>
              <a:off x="4968" y="2326"/>
              <a:ext cx="354" cy="295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868 h 172"/>
                <a:gd name="T4" fmla="*/ 608 w 206"/>
                <a:gd name="T5" fmla="*/ 868 h 172"/>
                <a:gd name="T6" fmla="*/ 1045 w 206"/>
                <a:gd name="T7" fmla="*/ 439 h 172"/>
                <a:gd name="T8" fmla="*/ 620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8" name="Freeform 24"/>
            <p:cNvSpPr>
              <a:spLocks/>
            </p:cNvSpPr>
            <p:nvPr/>
          </p:nvSpPr>
          <p:spPr bwMode="auto">
            <a:xfrm>
              <a:off x="2399" y="1689"/>
              <a:ext cx="356" cy="297"/>
            </a:xfrm>
            <a:custGeom>
              <a:avLst/>
              <a:gdLst>
                <a:gd name="T0" fmla="*/ 5 w 207"/>
                <a:gd name="T1" fmla="*/ 0 h 173"/>
                <a:gd name="T2" fmla="*/ 0 w 207"/>
                <a:gd name="T3" fmla="*/ 876 h 173"/>
                <a:gd name="T4" fmla="*/ 609 w 207"/>
                <a:gd name="T5" fmla="*/ 869 h 173"/>
                <a:gd name="T6" fmla="*/ 1053 w 207"/>
                <a:gd name="T7" fmla="*/ 439 h 173"/>
                <a:gd name="T8" fmla="*/ 621 w 207"/>
                <a:gd name="T9" fmla="*/ 0 h 173"/>
                <a:gd name="T10" fmla="*/ 5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9" name="Freeform 25"/>
            <p:cNvSpPr>
              <a:spLocks/>
            </p:cNvSpPr>
            <p:nvPr/>
          </p:nvSpPr>
          <p:spPr bwMode="auto">
            <a:xfrm>
              <a:off x="2399" y="1306"/>
              <a:ext cx="356" cy="295"/>
            </a:xfrm>
            <a:custGeom>
              <a:avLst/>
              <a:gdLst>
                <a:gd name="T0" fmla="*/ 5 w 207"/>
                <a:gd name="T1" fmla="*/ 0 h 172"/>
                <a:gd name="T2" fmla="*/ 0 w 207"/>
                <a:gd name="T3" fmla="*/ 868 h 172"/>
                <a:gd name="T4" fmla="*/ 609 w 207"/>
                <a:gd name="T5" fmla="*/ 868 h 172"/>
                <a:gd name="T6" fmla="*/ 1053 w 207"/>
                <a:gd name="T7" fmla="*/ 439 h 172"/>
                <a:gd name="T8" fmla="*/ 621 w 207"/>
                <a:gd name="T9" fmla="*/ 0 h 172"/>
                <a:gd name="T10" fmla="*/ 5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0" name="Freeform 26"/>
            <p:cNvSpPr>
              <a:spLocks/>
            </p:cNvSpPr>
            <p:nvPr/>
          </p:nvSpPr>
          <p:spPr bwMode="auto">
            <a:xfrm>
              <a:off x="3012" y="1488"/>
              <a:ext cx="378" cy="297"/>
            </a:xfrm>
            <a:custGeom>
              <a:avLst/>
              <a:gdLst>
                <a:gd name="T0" fmla="*/ 15 w 220"/>
                <a:gd name="T1" fmla="*/ 848 h 173"/>
                <a:gd name="T2" fmla="*/ 127 w 220"/>
                <a:gd name="T3" fmla="*/ 419 h 173"/>
                <a:gd name="T4" fmla="*/ 21 w 220"/>
                <a:gd name="T5" fmla="*/ 21 h 173"/>
                <a:gd name="T6" fmla="*/ 5 w 220"/>
                <a:gd name="T7" fmla="*/ 0 h 173"/>
                <a:gd name="T8" fmla="*/ 366 w 220"/>
                <a:gd name="T9" fmla="*/ 0 h 173"/>
                <a:gd name="T10" fmla="*/ 1115 w 220"/>
                <a:gd name="T11" fmla="*/ 424 h 173"/>
                <a:gd name="T12" fmla="*/ 1110 w 220"/>
                <a:gd name="T13" fmla="*/ 452 h 173"/>
                <a:gd name="T14" fmla="*/ 366 w 220"/>
                <a:gd name="T15" fmla="*/ 876 h 173"/>
                <a:gd name="T16" fmla="*/ 0 w 220"/>
                <a:gd name="T17" fmla="*/ 876 h 173"/>
                <a:gd name="T18" fmla="*/ 15 w 220"/>
                <a:gd name="T19" fmla="*/ 848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0"/>
                <a:gd name="T31" fmla="*/ 0 h 173"/>
                <a:gd name="T32" fmla="*/ 220 w 220"/>
                <a:gd name="T33" fmla="*/ 173 h 1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0" h="173">
                  <a:moveTo>
                    <a:pt x="3" y="168"/>
                  </a:moveTo>
                  <a:cubicBezTo>
                    <a:pt x="17" y="142"/>
                    <a:pt x="25" y="113"/>
                    <a:pt x="25" y="83"/>
                  </a:cubicBezTo>
                  <a:cubicBezTo>
                    <a:pt x="25" y="55"/>
                    <a:pt x="18" y="28"/>
                    <a:pt x="4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3" y="0"/>
                    <a:pt x="189" y="32"/>
                    <a:pt x="220" y="8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188" y="141"/>
                    <a:pt x="132" y="173"/>
                    <a:pt x="72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" y="168"/>
                    <a:pt x="3" y="168"/>
                    <a:pt x="3" y="16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4453" y="2039"/>
              <a:ext cx="86" cy="8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2" name="Oval 28"/>
            <p:cNvSpPr>
              <a:spLocks noChangeArrowheads="1"/>
            </p:cNvSpPr>
            <p:nvPr/>
          </p:nvSpPr>
          <p:spPr bwMode="auto">
            <a:xfrm>
              <a:off x="4465" y="3350"/>
              <a:ext cx="86" cy="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3" name="Freeform 29"/>
            <p:cNvSpPr>
              <a:spLocks/>
            </p:cNvSpPr>
            <p:nvPr/>
          </p:nvSpPr>
          <p:spPr bwMode="auto">
            <a:xfrm>
              <a:off x="3879" y="3341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4" name="Freeform 30"/>
            <p:cNvSpPr>
              <a:spLocks/>
            </p:cNvSpPr>
            <p:nvPr/>
          </p:nvSpPr>
          <p:spPr bwMode="auto">
            <a:xfrm>
              <a:off x="3867" y="2038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5" name="Oval 31"/>
            <p:cNvSpPr>
              <a:spLocks noChangeArrowheads="1"/>
            </p:cNvSpPr>
            <p:nvPr/>
          </p:nvSpPr>
          <p:spPr bwMode="auto">
            <a:xfrm>
              <a:off x="2109" y="1715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6" name="Oval 32"/>
            <p:cNvSpPr>
              <a:spLocks noChangeArrowheads="1"/>
            </p:cNvSpPr>
            <p:nvPr/>
          </p:nvSpPr>
          <p:spPr bwMode="auto">
            <a:xfrm>
              <a:off x="1875" y="2448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7" name="Oval 33"/>
            <p:cNvSpPr>
              <a:spLocks noChangeArrowheads="1"/>
            </p:cNvSpPr>
            <p:nvPr/>
          </p:nvSpPr>
          <p:spPr bwMode="auto">
            <a:xfrm>
              <a:off x="1875" y="2905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8" name="Oval 34"/>
            <p:cNvSpPr>
              <a:spLocks noChangeArrowheads="1"/>
            </p:cNvSpPr>
            <p:nvPr/>
          </p:nvSpPr>
          <p:spPr bwMode="auto">
            <a:xfrm>
              <a:off x="3611" y="3367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4630" y="1606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0" name="Oval 36"/>
            <p:cNvSpPr>
              <a:spLocks noChangeArrowheads="1"/>
            </p:cNvSpPr>
            <p:nvPr/>
          </p:nvSpPr>
          <p:spPr bwMode="auto">
            <a:xfrm>
              <a:off x="3739" y="3655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1599" y="3305"/>
              <a:ext cx="33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2" name="Rectangle 38"/>
            <p:cNvSpPr>
              <a:spLocks noChangeArrowheads="1"/>
            </p:cNvSpPr>
            <p:nvPr/>
          </p:nvSpPr>
          <p:spPr bwMode="auto">
            <a:xfrm>
              <a:off x="3904" y="154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3919" y="2852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4089" y="330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4114" y="343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4505" y="2761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5573" y="2387"/>
              <a:ext cx="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8" name="Rectangle 44"/>
            <p:cNvSpPr>
              <a:spLocks noChangeArrowheads="1"/>
            </p:cNvSpPr>
            <p:nvPr/>
          </p:nvSpPr>
          <p:spPr bwMode="auto">
            <a:xfrm>
              <a:off x="4076" y="200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4105" y="212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0" name="Rectangle 46"/>
            <p:cNvSpPr>
              <a:spLocks noChangeArrowheads="1"/>
            </p:cNvSpPr>
            <p:nvPr/>
          </p:nvSpPr>
          <p:spPr bwMode="auto">
            <a:xfrm>
              <a:off x="4484" y="1464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1618" y="285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1607" y="3590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F1986-8BF9-4A3D-BCCF-7E9051A6FB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sp>
        <p:nvSpPr>
          <p:cNvPr id="10244" name="Rectangle 126"/>
          <p:cNvSpPr>
            <a:spLocks noChangeArrowheads="1"/>
          </p:cNvSpPr>
          <p:nvPr/>
        </p:nvSpPr>
        <p:spPr bwMode="auto">
          <a:xfrm rot="-5400000">
            <a:off x="4076700" y="3009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10245" name="Rectangle 127"/>
          <p:cNvSpPr>
            <a:spLocks noChangeArrowheads="1"/>
          </p:cNvSpPr>
          <p:nvPr/>
        </p:nvSpPr>
        <p:spPr bwMode="auto">
          <a:xfrm>
            <a:off x="1981200" y="2438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0246" name="Line 128"/>
          <p:cNvSpPr>
            <a:spLocks noChangeShapeType="1"/>
          </p:cNvSpPr>
          <p:nvPr/>
        </p:nvSpPr>
        <p:spPr bwMode="auto">
          <a:xfrm>
            <a:off x="990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7" name="Line 129"/>
          <p:cNvSpPr>
            <a:spLocks noChangeShapeType="1"/>
          </p:cNvSpPr>
          <p:nvPr/>
        </p:nvSpPr>
        <p:spPr bwMode="auto">
          <a:xfrm>
            <a:off x="1600200" y="4038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8" name="Line 130"/>
          <p:cNvSpPr>
            <a:spLocks noChangeShapeType="1"/>
          </p:cNvSpPr>
          <p:nvPr/>
        </p:nvSpPr>
        <p:spPr bwMode="auto">
          <a:xfrm>
            <a:off x="1600200" y="57150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9" name="Line 131"/>
          <p:cNvSpPr>
            <a:spLocks noChangeShapeType="1"/>
          </p:cNvSpPr>
          <p:nvPr/>
        </p:nvSpPr>
        <p:spPr bwMode="auto">
          <a:xfrm>
            <a:off x="3352800" y="3276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0" name="Line 132"/>
          <p:cNvSpPr>
            <a:spLocks noChangeShapeType="1"/>
          </p:cNvSpPr>
          <p:nvPr/>
        </p:nvSpPr>
        <p:spPr bwMode="auto">
          <a:xfrm flipV="1">
            <a:off x="5486400" y="4876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1" name="Line 133"/>
          <p:cNvSpPr>
            <a:spLocks noChangeShapeType="1"/>
          </p:cNvSpPr>
          <p:nvPr/>
        </p:nvSpPr>
        <p:spPr bwMode="auto">
          <a:xfrm>
            <a:off x="15240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2" name="Line 134"/>
          <p:cNvSpPr>
            <a:spLocks noChangeShapeType="1"/>
          </p:cNvSpPr>
          <p:nvPr/>
        </p:nvSpPr>
        <p:spPr bwMode="auto">
          <a:xfrm flipV="1">
            <a:off x="1524000" y="1600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3" name="Line 135"/>
          <p:cNvSpPr>
            <a:spLocks noChangeShapeType="1"/>
          </p:cNvSpPr>
          <p:nvPr/>
        </p:nvSpPr>
        <p:spPr bwMode="auto">
          <a:xfrm>
            <a:off x="1524000" y="1600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4" name="Line 136"/>
          <p:cNvSpPr>
            <a:spLocks noChangeShapeType="1"/>
          </p:cNvSpPr>
          <p:nvPr/>
        </p:nvSpPr>
        <p:spPr bwMode="auto">
          <a:xfrm>
            <a:off x="6400800" y="1600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5" name="Line 137"/>
          <p:cNvSpPr>
            <a:spLocks noChangeShapeType="1"/>
          </p:cNvSpPr>
          <p:nvPr/>
        </p:nvSpPr>
        <p:spPr bwMode="auto">
          <a:xfrm flipH="1">
            <a:off x="59436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6" name="Text Box 138"/>
          <p:cNvSpPr txBox="1">
            <a:spLocks noChangeArrowheads="1"/>
          </p:cNvSpPr>
          <p:nvPr/>
        </p:nvSpPr>
        <p:spPr bwMode="auto">
          <a:xfrm>
            <a:off x="304800" y="3810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10257" name="Text Box 139"/>
          <p:cNvSpPr txBox="1">
            <a:spLocks noChangeArrowheads="1"/>
          </p:cNvSpPr>
          <p:nvPr/>
        </p:nvSpPr>
        <p:spPr bwMode="auto">
          <a:xfrm>
            <a:off x="3565525" y="2789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10258" name="Text Box 140"/>
          <p:cNvSpPr txBox="1">
            <a:spLocks noChangeArrowheads="1"/>
          </p:cNvSpPr>
          <p:nvPr/>
        </p:nvSpPr>
        <p:spPr bwMode="auto">
          <a:xfrm>
            <a:off x="6096000" y="3352800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10259" name="Text Box 141"/>
          <p:cNvSpPr txBox="1">
            <a:spLocks noChangeArrowheads="1"/>
          </p:cNvSpPr>
          <p:nvPr/>
        </p:nvSpPr>
        <p:spPr bwMode="auto">
          <a:xfrm>
            <a:off x="8232775" y="37385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10260" name="Text Box 142"/>
          <p:cNvSpPr txBox="1">
            <a:spLocks noChangeArrowheads="1"/>
          </p:cNvSpPr>
          <p:nvPr/>
        </p:nvSpPr>
        <p:spPr bwMode="auto">
          <a:xfrm>
            <a:off x="5029200" y="5105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0261" name="Text Box 143"/>
          <p:cNvSpPr txBox="1">
            <a:spLocks noChangeArrowheads="1"/>
          </p:cNvSpPr>
          <p:nvPr/>
        </p:nvSpPr>
        <p:spPr bwMode="auto">
          <a:xfrm>
            <a:off x="5867400" y="3757613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10262" name="Text Box 144"/>
          <p:cNvSpPr txBox="1">
            <a:spLocks noChangeArrowheads="1"/>
          </p:cNvSpPr>
          <p:nvPr/>
        </p:nvSpPr>
        <p:spPr bwMode="auto">
          <a:xfrm>
            <a:off x="152400" y="42672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10263" name="Text Box 145"/>
          <p:cNvSpPr txBox="1">
            <a:spLocks noChangeArrowheads="1"/>
          </p:cNvSpPr>
          <p:nvPr/>
        </p:nvSpPr>
        <p:spPr bwMode="auto">
          <a:xfrm>
            <a:off x="3657600" y="3276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10264" name="Rectangle 146"/>
          <p:cNvSpPr>
            <a:spLocks noChangeArrowheads="1"/>
          </p:cNvSpPr>
          <p:nvPr/>
        </p:nvSpPr>
        <p:spPr bwMode="auto">
          <a:xfrm>
            <a:off x="7010400" y="2514600"/>
            <a:ext cx="11430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10265" name="Line 147"/>
          <p:cNvSpPr>
            <a:spLocks noChangeShapeType="1"/>
          </p:cNvSpPr>
          <p:nvPr/>
        </p:nvSpPr>
        <p:spPr bwMode="auto">
          <a:xfrm>
            <a:off x="6400800" y="3276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6" name="Line 148"/>
          <p:cNvSpPr>
            <a:spLocks noChangeShapeType="1"/>
          </p:cNvSpPr>
          <p:nvPr/>
        </p:nvSpPr>
        <p:spPr bwMode="auto">
          <a:xfrm>
            <a:off x="8153400" y="4343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7" name="Oval 149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8" name="Oval 15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31767" name="Rectangle 151"/>
          <p:cNvSpPr>
            <a:spLocks noChangeArrowheads="1"/>
          </p:cNvSpPr>
          <p:nvPr/>
        </p:nvSpPr>
        <p:spPr bwMode="auto">
          <a:xfrm>
            <a:off x="468313" y="1052513"/>
            <a:ext cx="30241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/>
              <a:t>Mealy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7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2FE7D-B2A4-4050-85AC-94AC87E06A1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Technology Mapping</a:t>
            </a:r>
          </a:p>
        </p:txBody>
      </p:sp>
      <p:sp>
        <p:nvSpPr>
          <p:cNvPr id="59396" name="Rectangle 108"/>
          <p:cNvSpPr>
            <a:spLocks noChangeArrowheads="1"/>
          </p:cNvSpPr>
          <p:nvPr/>
        </p:nvSpPr>
        <p:spPr bwMode="auto">
          <a:xfrm>
            <a:off x="838200" y="1295400"/>
            <a:ext cx="78486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9397" name="Group 109"/>
          <p:cNvGrpSpPr>
            <a:grpSpLocks/>
          </p:cNvGrpSpPr>
          <p:nvPr/>
        </p:nvGrpSpPr>
        <p:grpSpPr bwMode="auto">
          <a:xfrm>
            <a:off x="1143000" y="1608138"/>
            <a:ext cx="7534275" cy="4424362"/>
            <a:chOff x="720" y="1013"/>
            <a:chExt cx="4746" cy="2787"/>
          </a:xfrm>
        </p:grpSpPr>
        <p:sp>
          <p:nvSpPr>
            <p:cNvPr id="59398" name="Rectangle 110"/>
            <p:cNvSpPr>
              <a:spLocks noChangeArrowheads="1"/>
            </p:cNvSpPr>
            <p:nvPr/>
          </p:nvSpPr>
          <p:spPr bwMode="auto">
            <a:xfrm>
              <a:off x="783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9399" name="Object 111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6" name="Equation" r:id="rId4" imgW="101556" imgH="190417" progId="Equation.3">
                    <p:embed/>
                  </p:oleObj>
                </mc:Choice>
                <mc:Fallback>
                  <p:oleObj name="Equation" r:id="rId4" imgW="101556" imgH="190417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112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7" name="Equation" r:id="rId6" imgW="101556" imgH="190417" progId="Equation.3">
                    <p:embed/>
                  </p:oleObj>
                </mc:Choice>
                <mc:Fallback>
                  <p:oleObj name="Equation" r:id="rId6" imgW="101556" imgH="190417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" name="Freeform 113"/>
            <p:cNvSpPr>
              <a:spLocks/>
            </p:cNvSpPr>
            <p:nvPr/>
          </p:nvSpPr>
          <p:spPr bwMode="auto">
            <a:xfrm>
              <a:off x="1293" y="1013"/>
              <a:ext cx="3199" cy="1294"/>
            </a:xfrm>
            <a:custGeom>
              <a:avLst/>
              <a:gdLst>
                <a:gd name="T0" fmla="*/ 667 w 2700"/>
                <a:gd name="T1" fmla="*/ 253 h 1059"/>
                <a:gd name="T2" fmla="*/ 0 w 2700"/>
                <a:gd name="T3" fmla="*/ 253 h 1059"/>
                <a:gd name="T4" fmla="*/ 0 w 2700"/>
                <a:gd name="T5" fmla="*/ 0 h 1059"/>
                <a:gd name="T6" fmla="*/ 3785 w 2700"/>
                <a:gd name="T7" fmla="*/ 0 h 1059"/>
                <a:gd name="T8" fmla="*/ 3785 w 2700"/>
                <a:gd name="T9" fmla="*/ 1932 h 1059"/>
                <a:gd name="T10" fmla="*/ 4490 w 2700"/>
                <a:gd name="T11" fmla="*/ 1932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00"/>
                <a:gd name="T19" fmla="*/ 0 h 1059"/>
                <a:gd name="T20" fmla="*/ 2700 w 2700"/>
                <a:gd name="T21" fmla="*/ 1059 h 10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00" h="1059">
                  <a:moveTo>
                    <a:pt x="401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276" y="0"/>
                  </a:lnTo>
                  <a:lnTo>
                    <a:pt x="2276" y="1059"/>
                  </a:lnTo>
                  <a:lnTo>
                    <a:pt x="2700" y="10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2" name="Freeform 114"/>
            <p:cNvSpPr>
              <a:spLocks/>
            </p:cNvSpPr>
            <p:nvPr/>
          </p:nvSpPr>
          <p:spPr bwMode="auto">
            <a:xfrm>
              <a:off x="891" y="1394"/>
              <a:ext cx="3099" cy="1524"/>
            </a:xfrm>
            <a:custGeom>
              <a:avLst/>
              <a:gdLst>
                <a:gd name="T0" fmla="*/ 1232 w 2616"/>
                <a:gd name="T1" fmla="*/ 0 h 1247"/>
                <a:gd name="T2" fmla="*/ 565 w 2616"/>
                <a:gd name="T3" fmla="*/ 0 h 1247"/>
                <a:gd name="T4" fmla="*/ 565 w 2616"/>
                <a:gd name="T5" fmla="*/ 1679 h 1247"/>
                <a:gd name="T6" fmla="*/ 4349 w 2616"/>
                <a:gd name="T7" fmla="*/ 1679 h 1247"/>
                <a:gd name="T8" fmla="*/ 4349 w 2616"/>
                <a:gd name="T9" fmla="*/ 2277 h 1247"/>
                <a:gd name="T10" fmla="*/ 0 w 2616"/>
                <a:gd name="T11" fmla="*/ 2277 h 1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16"/>
                <a:gd name="T19" fmla="*/ 0 h 1247"/>
                <a:gd name="T20" fmla="*/ 2616 w 2616"/>
                <a:gd name="T21" fmla="*/ 1247 h 1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16" h="1247">
                  <a:moveTo>
                    <a:pt x="741" y="0"/>
                  </a:moveTo>
                  <a:lnTo>
                    <a:pt x="340" y="0"/>
                  </a:lnTo>
                  <a:lnTo>
                    <a:pt x="340" y="920"/>
                  </a:lnTo>
                  <a:lnTo>
                    <a:pt x="2616" y="920"/>
                  </a:lnTo>
                  <a:lnTo>
                    <a:pt x="2616" y="1247"/>
                  </a:lnTo>
                  <a:lnTo>
                    <a:pt x="0" y="12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3" name="Freeform 115"/>
            <p:cNvSpPr>
              <a:spLocks/>
            </p:cNvSpPr>
            <p:nvPr/>
          </p:nvSpPr>
          <p:spPr bwMode="auto">
            <a:xfrm>
              <a:off x="1133" y="2520"/>
              <a:ext cx="3295" cy="907"/>
            </a:xfrm>
            <a:custGeom>
              <a:avLst/>
              <a:gdLst>
                <a:gd name="T0" fmla="*/ 4626 w 2781"/>
                <a:gd name="T1" fmla="*/ 0 h 743"/>
                <a:gd name="T2" fmla="*/ 4146 w 2781"/>
                <a:gd name="T3" fmla="*/ 0 h 743"/>
                <a:gd name="T4" fmla="*/ 4146 w 2781"/>
                <a:gd name="T5" fmla="*/ 1351 h 743"/>
                <a:gd name="T6" fmla="*/ 0 w 2781"/>
                <a:gd name="T7" fmla="*/ 1351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1"/>
                <a:gd name="T13" fmla="*/ 0 h 743"/>
                <a:gd name="T14" fmla="*/ 2781 w 2781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1" h="743">
                  <a:moveTo>
                    <a:pt x="2781" y="0"/>
                  </a:moveTo>
                  <a:lnTo>
                    <a:pt x="2492" y="0"/>
                  </a:lnTo>
                  <a:lnTo>
                    <a:pt x="2492" y="743"/>
                  </a:lnTo>
                  <a:lnTo>
                    <a:pt x="0" y="7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4" name="Freeform 116"/>
            <p:cNvSpPr>
              <a:spLocks/>
            </p:cNvSpPr>
            <p:nvPr/>
          </p:nvSpPr>
          <p:spPr bwMode="auto">
            <a:xfrm>
              <a:off x="1133" y="3269"/>
              <a:ext cx="2339" cy="477"/>
            </a:xfrm>
            <a:custGeom>
              <a:avLst/>
              <a:gdLst>
                <a:gd name="T0" fmla="*/ 3283 w 1974"/>
                <a:gd name="T1" fmla="*/ 0 h 391"/>
                <a:gd name="T2" fmla="*/ 3283 w 1974"/>
                <a:gd name="T3" fmla="*/ 710 h 391"/>
                <a:gd name="T4" fmla="*/ 0 w 1974"/>
                <a:gd name="T5" fmla="*/ 710 h 391"/>
                <a:gd name="T6" fmla="*/ 0 60000 65536"/>
                <a:gd name="T7" fmla="*/ 0 60000 65536"/>
                <a:gd name="T8" fmla="*/ 0 60000 65536"/>
                <a:gd name="T9" fmla="*/ 0 w 1974"/>
                <a:gd name="T10" fmla="*/ 0 h 391"/>
                <a:gd name="T11" fmla="*/ 1974 w 1974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4" h="391">
                  <a:moveTo>
                    <a:pt x="1974" y="0"/>
                  </a:moveTo>
                  <a:lnTo>
                    <a:pt x="1974" y="391"/>
                  </a:lnTo>
                  <a:lnTo>
                    <a:pt x="0" y="3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5" name="Freeform 117"/>
            <p:cNvSpPr>
              <a:spLocks/>
            </p:cNvSpPr>
            <p:nvPr/>
          </p:nvSpPr>
          <p:spPr bwMode="auto">
            <a:xfrm>
              <a:off x="1043" y="1817"/>
              <a:ext cx="619" cy="1101"/>
            </a:xfrm>
            <a:custGeom>
              <a:avLst/>
              <a:gdLst>
                <a:gd name="T0" fmla="*/ 870 w 522"/>
                <a:gd name="T1" fmla="*/ 0 h 901"/>
                <a:gd name="T2" fmla="*/ 0 w 522"/>
                <a:gd name="T3" fmla="*/ 0 h 901"/>
                <a:gd name="T4" fmla="*/ 0 w 522"/>
                <a:gd name="T5" fmla="*/ 1644 h 901"/>
                <a:gd name="T6" fmla="*/ 0 60000 65536"/>
                <a:gd name="T7" fmla="*/ 0 60000 65536"/>
                <a:gd name="T8" fmla="*/ 0 60000 65536"/>
                <a:gd name="T9" fmla="*/ 0 w 522"/>
                <a:gd name="T10" fmla="*/ 0 h 901"/>
                <a:gd name="T11" fmla="*/ 522 w 522"/>
                <a:gd name="T12" fmla="*/ 901 h 9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2" h="901">
                  <a:moveTo>
                    <a:pt x="522" y="0"/>
                  </a:moveTo>
                  <a:lnTo>
                    <a:pt x="0" y="0"/>
                  </a:lnTo>
                  <a:lnTo>
                    <a:pt x="0" y="90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6" name="Line 118"/>
            <p:cNvSpPr>
              <a:spLocks noChangeShapeType="1"/>
            </p:cNvSpPr>
            <p:nvPr/>
          </p:nvSpPr>
          <p:spPr bwMode="auto">
            <a:xfrm>
              <a:off x="1043" y="2413"/>
              <a:ext cx="38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7" name="Line 119"/>
            <p:cNvSpPr>
              <a:spLocks noChangeShapeType="1"/>
            </p:cNvSpPr>
            <p:nvPr/>
          </p:nvSpPr>
          <p:spPr bwMode="auto">
            <a:xfrm>
              <a:off x="1293" y="1604"/>
              <a:ext cx="39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8" name="Freeform 120"/>
            <p:cNvSpPr>
              <a:spLocks/>
            </p:cNvSpPr>
            <p:nvPr/>
          </p:nvSpPr>
          <p:spPr bwMode="auto">
            <a:xfrm>
              <a:off x="1677" y="1289"/>
              <a:ext cx="674" cy="93"/>
            </a:xfrm>
            <a:custGeom>
              <a:avLst/>
              <a:gdLst>
                <a:gd name="T0" fmla="*/ 0 w 569"/>
                <a:gd name="T1" fmla="*/ 0 h 76"/>
                <a:gd name="T2" fmla="*/ 591 w 569"/>
                <a:gd name="T3" fmla="*/ 0 h 76"/>
                <a:gd name="T4" fmla="*/ 591 w 569"/>
                <a:gd name="T5" fmla="*/ 140 h 76"/>
                <a:gd name="T6" fmla="*/ 945 w 569"/>
                <a:gd name="T7" fmla="*/ 14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76"/>
                <a:gd name="T14" fmla="*/ 569 w 569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76">
                  <a:moveTo>
                    <a:pt x="0" y="0"/>
                  </a:moveTo>
                  <a:lnTo>
                    <a:pt x="355" y="0"/>
                  </a:lnTo>
                  <a:lnTo>
                    <a:pt x="355" y="76"/>
                  </a:lnTo>
                  <a:lnTo>
                    <a:pt x="569" y="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9" name="Freeform 121"/>
            <p:cNvSpPr>
              <a:spLocks/>
            </p:cNvSpPr>
            <p:nvPr/>
          </p:nvSpPr>
          <p:spPr bwMode="auto">
            <a:xfrm>
              <a:off x="1677" y="1597"/>
              <a:ext cx="674" cy="115"/>
            </a:xfrm>
            <a:custGeom>
              <a:avLst/>
              <a:gdLst>
                <a:gd name="T0" fmla="*/ 0 w 569"/>
                <a:gd name="T1" fmla="*/ 173 h 94"/>
                <a:gd name="T2" fmla="*/ 591 w 569"/>
                <a:gd name="T3" fmla="*/ 173 h 94"/>
                <a:gd name="T4" fmla="*/ 591 w 569"/>
                <a:gd name="T5" fmla="*/ 0 h 94"/>
                <a:gd name="T6" fmla="*/ 945 w 569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94"/>
                <a:gd name="T14" fmla="*/ 569 w 569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94">
                  <a:moveTo>
                    <a:pt x="0" y="94"/>
                  </a:moveTo>
                  <a:lnTo>
                    <a:pt x="355" y="94"/>
                  </a:lnTo>
                  <a:lnTo>
                    <a:pt x="355" y="0"/>
                  </a:lnTo>
                  <a:lnTo>
                    <a:pt x="56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0" name="Line 122"/>
            <p:cNvSpPr>
              <a:spLocks noChangeShapeType="1"/>
            </p:cNvSpPr>
            <p:nvPr/>
          </p:nvSpPr>
          <p:spPr bwMode="auto">
            <a:xfrm flipH="1">
              <a:off x="2410" y="1485"/>
              <a:ext cx="15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1" name="Freeform 123"/>
            <p:cNvSpPr>
              <a:spLocks/>
            </p:cNvSpPr>
            <p:nvPr/>
          </p:nvSpPr>
          <p:spPr bwMode="auto">
            <a:xfrm>
              <a:off x="2901" y="1989"/>
              <a:ext cx="597" cy="1438"/>
            </a:xfrm>
            <a:custGeom>
              <a:avLst/>
              <a:gdLst>
                <a:gd name="T0" fmla="*/ 837 w 504"/>
                <a:gd name="T1" fmla="*/ 0 h 1177"/>
                <a:gd name="T2" fmla="*/ 0 w 504"/>
                <a:gd name="T3" fmla="*/ 0 h 1177"/>
                <a:gd name="T4" fmla="*/ 0 w 504"/>
                <a:gd name="T5" fmla="*/ 2147 h 1177"/>
                <a:gd name="T6" fmla="*/ 0 60000 65536"/>
                <a:gd name="T7" fmla="*/ 0 60000 65536"/>
                <a:gd name="T8" fmla="*/ 0 60000 65536"/>
                <a:gd name="T9" fmla="*/ 0 w 504"/>
                <a:gd name="T10" fmla="*/ 0 h 1177"/>
                <a:gd name="T11" fmla="*/ 504 w 504"/>
                <a:gd name="T12" fmla="*/ 1177 h 1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77">
                  <a:moveTo>
                    <a:pt x="504" y="0"/>
                  </a:moveTo>
                  <a:lnTo>
                    <a:pt x="0" y="0"/>
                  </a:lnTo>
                  <a:lnTo>
                    <a:pt x="0" y="11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2" name="Freeform 124"/>
            <p:cNvSpPr>
              <a:spLocks/>
            </p:cNvSpPr>
            <p:nvPr/>
          </p:nvSpPr>
          <p:spPr bwMode="auto">
            <a:xfrm>
              <a:off x="3036" y="2031"/>
              <a:ext cx="425" cy="1715"/>
            </a:xfrm>
            <a:custGeom>
              <a:avLst/>
              <a:gdLst>
                <a:gd name="T0" fmla="*/ 0 w 359"/>
                <a:gd name="T1" fmla="*/ 2559 h 1404"/>
                <a:gd name="T2" fmla="*/ 0 w 359"/>
                <a:gd name="T3" fmla="*/ 390 h 1404"/>
                <a:gd name="T4" fmla="*/ 595 w 359"/>
                <a:gd name="T5" fmla="*/ 390 h 1404"/>
                <a:gd name="T6" fmla="*/ 595 w 359"/>
                <a:gd name="T7" fmla="*/ 0 h 1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9"/>
                <a:gd name="T13" fmla="*/ 0 h 1404"/>
                <a:gd name="T14" fmla="*/ 359 w 359"/>
                <a:gd name="T15" fmla="*/ 1404 h 1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9" h="1404">
                  <a:moveTo>
                    <a:pt x="0" y="1404"/>
                  </a:moveTo>
                  <a:lnTo>
                    <a:pt x="0" y="214"/>
                  </a:lnTo>
                  <a:lnTo>
                    <a:pt x="359" y="214"/>
                  </a:lnTo>
                  <a:lnTo>
                    <a:pt x="3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3" name="Rectangle 125"/>
            <p:cNvSpPr>
              <a:spLocks noChangeArrowheads="1"/>
            </p:cNvSpPr>
            <p:nvPr/>
          </p:nvSpPr>
          <p:spPr bwMode="auto">
            <a:xfrm>
              <a:off x="3146" y="1230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4" name="Rectangle 126"/>
            <p:cNvSpPr>
              <a:spLocks noChangeArrowheads="1"/>
            </p:cNvSpPr>
            <p:nvPr/>
          </p:nvSpPr>
          <p:spPr bwMode="auto">
            <a:xfrm>
              <a:off x="3159" y="2684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5" name="Freeform 127"/>
            <p:cNvSpPr>
              <a:spLocks/>
            </p:cNvSpPr>
            <p:nvPr/>
          </p:nvSpPr>
          <p:spPr bwMode="auto">
            <a:xfrm>
              <a:off x="4325" y="2251"/>
              <a:ext cx="378" cy="326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1171 h 172"/>
                <a:gd name="T4" fmla="*/ 741 w 206"/>
                <a:gd name="T5" fmla="*/ 1171 h 172"/>
                <a:gd name="T6" fmla="*/ 1273 w 206"/>
                <a:gd name="T7" fmla="*/ 593 h 172"/>
                <a:gd name="T8" fmla="*/ 754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6" name="Freeform 128"/>
            <p:cNvSpPr>
              <a:spLocks/>
            </p:cNvSpPr>
            <p:nvPr/>
          </p:nvSpPr>
          <p:spPr bwMode="auto">
            <a:xfrm>
              <a:off x="1575" y="1547"/>
              <a:ext cx="381" cy="329"/>
            </a:xfrm>
            <a:custGeom>
              <a:avLst/>
              <a:gdLst>
                <a:gd name="T0" fmla="*/ 7 w 207"/>
                <a:gd name="T1" fmla="*/ 0 h 173"/>
                <a:gd name="T2" fmla="*/ 0 w 207"/>
                <a:gd name="T3" fmla="*/ 1190 h 173"/>
                <a:gd name="T4" fmla="*/ 749 w 207"/>
                <a:gd name="T5" fmla="*/ 1183 h 173"/>
                <a:gd name="T6" fmla="*/ 1290 w 207"/>
                <a:gd name="T7" fmla="*/ 597 h 173"/>
                <a:gd name="T8" fmla="*/ 762 w 207"/>
                <a:gd name="T9" fmla="*/ 0 h 173"/>
                <a:gd name="T10" fmla="*/ 7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7" name="Freeform 129"/>
            <p:cNvSpPr>
              <a:spLocks/>
            </p:cNvSpPr>
            <p:nvPr/>
          </p:nvSpPr>
          <p:spPr bwMode="auto">
            <a:xfrm>
              <a:off x="1575" y="1124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8" name="Oval 130"/>
            <p:cNvSpPr>
              <a:spLocks noChangeArrowheads="1"/>
            </p:cNvSpPr>
            <p:nvPr/>
          </p:nvSpPr>
          <p:spPr bwMode="auto">
            <a:xfrm>
              <a:off x="3773" y="1934"/>
              <a:ext cx="92" cy="94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9" name="Oval 131"/>
            <p:cNvSpPr>
              <a:spLocks noChangeArrowheads="1"/>
            </p:cNvSpPr>
            <p:nvPr/>
          </p:nvSpPr>
          <p:spPr bwMode="auto">
            <a:xfrm>
              <a:off x="3786" y="3380"/>
              <a:ext cx="92" cy="95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0" name="Freeform 132"/>
            <p:cNvSpPr>
              <a:spLocks/>
            </p:cNvSpPr>
            <p:nvPr/>
          </p:nvSpPr>
          <p:spPr bwMode="auto">
            <a:xfrm>
              <a:off x="3159" y="3371"/>
              <a:ext cx="184" cy="132"/>
            </a:xfrm>
            <a:custGeom>
              <a:avLst/>
              <a:gdLst>
                <a:gd name="T0" fmla="*/ 0 w 155"/>
                <a:gd name="T1" fmla="*/ 0 h 108"/>
                <a:gd name="T2" fmla="*/ 259 w 155"/>
                <a:gd name="T3" fmla="*/ 83 h 108"/>
                <a:gd name="T4" fmla="*/ 0 w 155"/>
                <a:gd name="T5" fmla="*/ 197 h 108"/>
                <a:gd name="T6" fmla="*/ 0 60000 65536"/>
                <a:gd name="T7" fmla="*/ 0 60000 65536"/>
                <a:gd name="T8" fmla="*/ 0 60000 65536"/>
                <a:gd name="T9" fmla="*/ 0 w 155"/>
                <a:gd name="T10" fmla="*/ 0 h 108"/>
                <a:gd name="T11" fmla="*/ 155 w 155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08">
                  <a:moveTo>
                    <a:pt x="0" y="0"/>
                  </a:moveTo>
                  <a:lnTo>
                    <a:pt x="155" y="46"/>
                  </a:lnTo>
                  <a:lnTo>
                    <a:pt x="0" y="108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1" name="Freeform 133"/>
            <p:cNvSpPr>
              <a:spLocks/>
            </p:cNvSpPr>
            <p:nvPr/>
          </p:nvSpPr>
          <p:spPr bwMode="auto">
            <a:xfrm>
              <a:off x="3146" y="1932"/>
              <a:ext cx="185" cy="133"/>
            </a:xfrm>
            <a:custGeom>
              <a:avLst/>
              <a:gdLst>
                <a:gd name="T0" fmla="*/ 0 w 156"/>
                <a:gd name="T1" fmla="*/ 0 h 109"/>
                <a:gd name="T2" fmla="*/ 260 w 156"/>
                <a:gd name="T3" fmla="*/ 85 h 109"/>
                <a:gd name="T4" fmla="*/ 0 w 156"/>
                <a:gd name="T5" fmla="*/ 198 h 109"/>
                <a:gd name="T6" fmla="*/ 0 60000 65536"/>
                <a:gd name="T7" fmla="*/ 0 60000 65536"/>
                <a:gd name="T8" fmla="*/ 0 60000 65536"/>
                <a:gd name="T9" fmla="*/ 0 w 156"/>
                <a:gd name="T10" fmla="*/ 0 h 109"/>
                <a:gd name="T11" fmla="*/ 156 w 156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109">
                  <a:moveTo>
                    <a:pt x="0" y="0"/>
                  </a:moveTo>
                  <a:lnTo>
                    <a:pt x="156" y="47"/>
                  </a:lnTo>
                  <a:lnTo>
                    <a:pt x="0" y="109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2" name="Oval 134"/>
            <p:cNvSpPr>
              <a:spLocks noChangeArrowheads="1"/>
            </p:cNvSpPr>
            <p:nvPr/>
          </p:nvSpPr>
          <p:spPr bwMode="auto">
            <a:xfrm>
              <a:off x="1265" y="1576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3" name="Oval 135"/>
            <p:cNvSpPr>
              <a:spLocks noChangeArrowheads="1"/>
            </p:cNvSpPr>
            <p:nvPr/>
          </p:nvSpPr>
          <p:spPr bwMode="auto">
            <a:xfrm>
              <a:off x="1015" y="2385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4" name="Oval 136"/>
            <p:cNvSpPr>
              <a:spLocks noChangeArrowheads="1"/>
            </p:cNvSpPr>
            <p:nvPr/>
          </p:nvSpPr>
          <p:spPr bwMode="auto">
            <a:xfrm>
              <a:off x="1015" y="2890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5" name="Oval 137"/>
            <p:cNvSpPr>
              <a:spLocks noChangeArrowheads="1"/>
            </p:cNvSpPr>
            <p:nvPr/>
          </p:nvSpPr>
          <p:spPr bwMode="auto">
            <a:xfrm>
              <a:off x="2872" y="3399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6" name="Oval 138"/>
            <p:cNvSpPr>
              <a:spLocks noChangeArrowheads="1"/>
            </p:cNvSpPr>
            <p:nvPr/>
          </p:nvSpPr>
          <p:spPr bwMode="auto">
            <a:xfrm>
              <a:off x="3962" y="145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7" name="Oval 139"/>
            <p:cNvSpPr>
              <a:spLocks noChangeArrowheads="1"/>
            </p:cNvSpPr>
            <p:nvPr/>
          </p:nvSpPr>
          <p:spPr bwMode="auto">
            <a:xfrm>
              <a:off x="3009" y="3718"/>
              <a:ext cx="55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8" name="Rectangle 140"/>
            <p:cNvSpPr>
              <a:spLocks noChangeArrowheads="1"/>
            </p:cNvSpPr>
            <p:nvPr/>
          </p:nvSpPr>
          <p:spPr bwMode="auto">
            <a:xfrm>
              <a:off x="720" y="3332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9" name="Rectangle 141"/>
            <p:cNvSpPr>
              <a:spLocks noChangeArrowheads="1"/>
            </p:cNvSpPr>
            <p:nvPr/>
          </p:nvSpPr>
          <p:spPr bwMode="auto">
            <a:xfrm>
              <a:off x="3185" y="139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0" name="Rectangle 142"/>
            <p:cNvSpPr>
              <a:spLocks noChangeArrowheads="1"/>
            </p:cNvSpPr>
            <p:nvPr/>
          </p:nvSpPr>
          <p:spPr bwMode="auto">
            <a:xfrm>
              <a:off x="3202" y="282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1" name="Rectangle 143"/>
            <p:cNvSpPr>
              <a:spLocks noChangeArrowheads="1"/>
            </p:cNvSpPr>
            <p:nvPr/>
          </p:nvSpPr>
          <p:spPr bwMode="auto">
            <a:xfrm>
              <a:off x="3384" y="333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2" name="Rectangle 144"/>
            <p:cNvSpPr>
              <a:spLocks noChangeArrowheads="1"/>
            </p:cNvSpPr>
            <p:nvPr/>
          </p:nvSpPr>
          <p:spPr bwMode="auto">
            <a:xfrm>
              <a:off x="3410" y="347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3" name="Rectangle 145"/>
            <p:cNvSpPr>
              <a:spLocks noChangeArrowheads="1"/>
            </p:cNvSpPr>
            <p:nvPr/>
          </p:nvSpPr>
          <p:spPr bwMode="auto">
            <a:xfrm>
              <a:off x="3819" y="269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9434" name="Rectangle 146"/>
            <p:cNvSpPr>
              <a:spLocks noChangeArrowheads="1"/>
            </p:cNvSpPr>
            <p:nvPr/>
          </p:nvSpPr>
          <p:spPr bwMode="auto">
            <a:xfrm>
              <a:off x="5388" y="2311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5" name="Rectangle 147"/>
            <p:cNvSpPr>
              <a:spLocks noChangeArrowheads="1"/>
            </p:cNvSpPr>
            <p:nvPr/>
          </p:nvSpPr>
          <p:spPr bwMode="auto">
            <a:xfrm>
              <a:off x="3370" y="18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6" name="Rectangle 148"/>
            <p:cNvSpPr>
              <a:spLocks noChangeArrowheads="1"/>
            </p:cNvSpPr>
            <p:nvPr/>
          </p:nvSpPr>
          <p:spPr bwMode="auto">
            <a:xfrm>
              <a:off x="3401" y="202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7" name="Rectangle 149"/>
            <p:cNvSpPr>
              <a:spLocks noChangeArrowheads="1"/>
            </p:cNvSpPr>
            <p:nvPr/>
          </p:nvSpPr>
          <p:spPr bwMode="auto">
            <a:xfrm>
              <a:off x="3806" y="125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438" name="Rectangle 150"/>
            <p:cNvSpPr>
              <a:spLocks noChangeArrowheads="1"/>
            </p:cNvSpPr>
            <p:nvPr/>
          </p:nvSpPr>
          <p:spPr bwMode="auto">
            <a:xfrm>
              <a:off x="740" y="283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9" name="Rectangle 151"/>
            <p:cNvSpPr>
              <a:spLocks noChangeArrowheads="1"/>
            </p:cNvSpPr>
            <p:nvPr/>
          </p:nvSpPr>
          <p:spPr bwMode="auto">
            <a:xfrm>
              <a:off x="728" y="364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0" name="AutoShape 152"/>
            <p:cNvSpPr>
              <a:spLocks noChangeAspect="1" noChangeArrowheads="1"/>
            </p:cNvSpPr>
            <p:nvPr/>
          </p:nvSpPr>
          <p:spPr bwMode="auto">
            <a:xfrm rot="5400000">
              <a:off x="4912" y="2286"/>
              <a:ext cx="317" cy="254"/>
            </a:xfrm>
            <a:prstGeom prst="triangle">
              <a:avLst>
                <a:gd name="adj" fmla="val 4978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1" name="Oval 153"/>
            <p:cNvSpPr>
              <a:spLocks noChangeArrowheads="1"/>
            </p:cNvSpPr>
            <p:nvPr/>
          </p:nvSpPr>
          <p:spPr bwMode="auto">
            <a:xfrm>
              <a:off x="2728" y="144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2" name="Freeform 154"/>
            <p:cNvSpPr>
              <a:spLocks/>
            </p:cNvSpPr>
            <p:nvPr/>
          </p:nvSpPr>
          <p:spPr bwMode="auto">
            <a:xfrm>
              <a:off x="2343" y="1332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43" name="Oval 155"/>
            <p:cNvSpPr>
              <a:spLocks noChangeArrowheads="1"/>
            </p:cNvSpPr>
            <p:nvPr/>
          </p:nvSpPr>
          <p:spPr bwMode="auto">
            <a:xfrm>
              <a:off x="1952" y="166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4" name="Oval 156"/>
            <p:cNvSpPr>
              <a:spLocks noChangeArrowheads="1"/>
            </p:cNvSpPr>
            <p:nvPr/>
          </p:nvSpPr>
          <p:spPr bwMode="auto">
            <a:xfrm>
              <a:off x="1952" y="124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5" name="Oval 157"/>
            <p:cNvSpPr>
              <a:spLocks noChangeArrowheads="1"/>
            </p:cNvSpPr>
            <p:nvPr/>
          </p:nvSpPr>
          <p:spPr bwMode="auto">
            <a:xfrm>
              <a:off x="4704" y="237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6" name="Oval 158"/>
            <p:cNvSpPr>
              <a:spLocks noChangeArrowheads="1"/>
            </p:cNvSpPr>
            <p:nvPr/>
          </p:nvSpPr>
          <p:spPr bwMode="auto">
            <a:xfrm>
              <a:off x="5192" y="23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7" name="Line 159"/>
            <p:cNvSpPr>
              <a:spLocks noChangeShapeType="1"/>
            </p:cNvSpPr>
            <p:nvPr/>
          </p:nvSpPr>
          <p:spPr bwMode="auto">
            <a:xfrm>
              <a:off x="5304" y="2392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A9A96-1B40-48BD-8DA3-B755AA98A38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dirty="0" smtClean="0"/>
              <a:t>General Machine Concept:</a:t>
            </a:r>
          </a:p>
          <a:p>
            <a:pPr lvl="1" eaLnBrk="1" hangingPunct="1"/>
            <a:r>
              <a:rPr lang="en-US" altLang="fa-IR" sz="2400" dirty="0" smtClean="0"/>
              <a:t>Deliver package of gum after 15 cents deposited</a:t>
            </a:r>
          </a:p>
          <a:p>
            <a:pPr lvl="1" eaLnBrk="1" hangingPunct="1"/>
            <a:r>
              <a:rPr lang="en-US" altLang="fa-IR" sz="2400" dirty="0" smtClean="0"/>
              <a:t>Single coin slot for dimes (10</a:t>
            </a:r>
            <a:r>
              <a:rPr lang="en-US" altLang="fa-IR" sz="2400" dirty="0" smtClean="0">
                <a:cs typeface="Arial" panose="020B0604020202020204" pitchFamily="34" charset="0"/>
              </a:rPr>
              <a:t>¢)</a:t>
            </a:r>
            <a:r>
              <a:rPr lang="en-US" altLang="fa-IR" sz="2400" dirty="0" smtClean="0"/>
              <a:t>, nickels (5</a:t>
            </a:r>
            <a:r>
              <a:rPr lang="en-US" altLang="fa-IR" sz="2400" dirty="0" smtClean="0">
                <a:cs typeface="Arial" panose="020B0604020202020204" pitchFamily="34" charset="0"/>
              </a:rPr>
              <a:t>¢)</a:t>
            </a:r>
          </a:p>
          <a:p>
            <a:pPr lvl="1" eaLnBrk="1" hangingPunct="1"/>
            <a:r>
              <a:rPr lang="en-US" altLang="fa-IR" sz="2400" dirty="0" smtClean="0"/>
              <a:t>No change</a:t>
            </a:r>
          </a:p>
          <a:p>
            <a:pPr lvl="1" eaLnBrk="1" hangingPunct="1"/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CBDAD-1C34-46AB-9939-63C8BD9C7D6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Step 1: Understand the problem:</a:t>
            </a:r>
          </a:p>
          <a:p>
            <a:pPr lvl="1" eaLnBrk="1" hangingPunct="1"/>
            <a:r>
              <a:rPr lang="en-US" altLang="fa-IR" sz="2400" smtClean="0"/>
              <a:t>Draw a picture</a:t>
            </a:r>
          </a:p>
          <a:p>
            <a:pPr lvl="1" eaLnBrk="1" hangingPunct="1"/>
            <a:endParaRPr lang="en-US" altLang="fa-IR" sz="2400" smtClean="0"/>
          </a:p>
        </p:txBody>
      </p:sp>
      <p:grpSp>
        <p:nvGrpSpPr>
          <p:cNvPr id="63493" name="Group 40"/>
          <p:cNvGrpSpPr>
            <a:grpSpLocks/>
          </p:cNvGrpSpPr>
          <p:nvPr/>
        </p:nvGrpSpPr>
        <p:grpSpPr bwMode="auto">
          <a:xfrm>
            <a:off x="2097088" y="3024188"/>
            <a:ext cx="4922837" cy="1628775"/>
            <a:chOff x="2122" y="2317"/>
            <a:chExt cx="3101" cy="1026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auto">
            <a:xfrm>
              <a:off x="3166" y="2414"/>
              <a:ext cx="763" cy="75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3495" name="Group 5"/>
            <p:cNvGrpSpPr>
              <a:grpSpLocks/>
            </p:cNvGrpSpPr>
            <p:nvPr/>
          </p:nvGrpSpPr>
          <p:grpSpPr bwMode="auto">
            <a:xfrm>
              <a:off x="2595" y="2460"/>
              <a:ext cx="565" cy="91"/>
              <a:chOff x="2595" y="2460"/>
              <a:chExt cx="565" cy="91"/>
            </a:xfrm>
          </p:grpSpPr>
          <p:sp>
            <p:nvSpPr>
              <p:cNvPr id="63528" name="Freeform 6"/>
              <p:cNvSpPr>
                <a:spLocks/>
              </p:cNvSpPr>
              <p:nvPr/>
            </p:nvSpPr>
            <p:spPr bwMode="auto">
              <a:xfrm>
                <a:off x="3028" y="2460"/>
                <a:ext cx="132" cy="91"/>
              </a:xfrm>
              <a:custGeom>
                <a:avLst/>
                <a:gdLst>
                  <a:gd name="T0" fmla="*/ 132 w 132"/>
                  <a:gd name="T1" fmla="*/ 39 h 91"/>
                  <a:gd name="T2" fmla="*/ 0 w 132"/>
                  <a:gd name="T3" fmla="*/ 91 h 91"/>
                  <a:gd name="T4" fmla="*/ 53 w 132"/>
                  <a:gd name="T5" fmla="*/ 39 h 91"/>
                  <a:gd name="T6" fmla="*/ 0 w 132"/>
                  <a:gd name="T7" fmla="*/ 0 h 91"/>
                  <a:gd name="T8" fmla="*/ 132 w 132"/>
                  <a:gd name="T9" fmla="*/ 39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1"/>
                  <a:gd name="T17" fmla="*/ 132 w 13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1">
                    <a:moveTo>
                      <a:pt x="132" y="39"/>
                    </a:moveTo>
                    <a:lnTo>
                      <a:pt x="0" y="91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9" name="Line 7"/>
              <p:cNvSpPr>
                <a:spLocks noChangeShapeType="1"/>
              </p:cNvSpPr>
              <p:nvPr/>
            </p:nvSpPr>
            <p:spPr bwMode="auto">
              <a:xfrm>
                <a:off x="2595" y="2499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6" name="Group 8"/>
            <p:cNvGrpSpPr>
              <a:grpSpLocks/>
            </p:cNvGrpSpPr>
            <p:nvPr/>
          </p:nvGrpSpPr>
          <p:grpSpPr bwMode="auto">
            <a:xfrm>
              <a:off x="2595" y="2745"/>
              <a:ext cx="565" cy="78"/>
              <a:chOff x="2595" y="2745"/>
              <a:chExt cx="565" cy="78"/>
            </a:xfrm>
          </p:grpSpPr>
          <p:sp>
            <p:nvSpPr>
              <p:cNvPr id="63526" name="Freeform 9"/>
              <p:cNvSpPr>
                <a:spLocks/>
              </p:cNvSpPr>
              <p:nvPr/>
            </p:nvSpPr>
            <p:spPr bwMode="auto">
              <a:xfrm>
                <a:off x="3028" y="2745"/>
                <a:ext cx="132" cy="78"/>
              </a:xfrm>
              <a:custGeom>
                <a:avLst/>
                <a:gdLst>
                  <a:gd name="T0" fmla="*/ 132 w 132"/>
                  <a:gd name="T1" fmla="*/ 39 h 78"/>
                  <a:gd name="T2" fmla="*/ 0 w 132"/>
                  <a:gd name="T3" fmla="*/ 78 h 78"/>
                  <a:gd name="T4" fmla="*/ 53 w 132"/>
                  <a:gd name="T5" fmla="*/ 39 h 78"/>
                  <a:gd name="T6" fmla="*/ 0 w 132"/>
                  <a:gd name="T7" fmla="*/ 0 h 78"/>
                  <a:gd name="T8" fmla="*/ 132 w 132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78"/>
                  <a:gd name="T17" fmla="*/ 132 w 13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78">
                    <a:moveTo>
                      <a:pt x="132" y="39"/>
                    </a:moveTo>
                    <a:lnTo>
                      <a:pt x="0" y="78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7" name="Line 10"/>
              <p:cNvSpPr>
                <a:spLocks noChangeShapeType="1"/>
              </p:cNvSpPr>
              <p:nvPr/>
            </p:nvSpPr>
            <p:spPr bwMode="auto">
              <a:xfrm>
                <a:off x="2595" y="2784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7" name="Group 11"/>
            <p:cNvGrpSpPr>
              <a:grpSpLocks/>
            </p:cNvGrpSpPr>
            <p:nvPr/>
          </p:nvGrpSpPr>
          <p:grpSpPr bwMode="auto">
            <a:xfrm>
              <a:off x="2595" y="3018"/>
              <a:ext cx="565" cy="90"/>
              <a:chOff x="2595" y="3018"/>
              <a:chExt cx="565" cy="90"/>
            </a:xfrm>
          </p:grpSpPr>
          <p:sp>
            <p:nvSpPr>
              <p:cNvPr id="63524" name="Freeform 12"/>
              <p:cNvSpPr>
                <a:spLocks/>
              </p:cNvSpPr>
              <p:nvPr/>
            </p:nvSpPr>
            <p:spPr bwMode="auto">
              <a:xfrm>
                <a:off x="3028" y="3018"/>
                <a:ext cx="132" cy="90"/>
              </a:xfrm>
              <a:custGeom>
                <a:avLst/>
                <a:gdLst>
                  <a:gd name="T0" fmla="*/ 132 w 132"/>
                  <a:gd name="T1" fmla="*/ 52 h 90"/>
                  <a:gd name="T2" fmla="*/ 0 w 132"/>
                  <a:gd name="T3" fmla="*/ 90 h 90"/>
                  <a:gd name="T4" fmla="*/ 53 w 132"/>
                  <a:gd name="T5" fmla="*/ 52 h 90"/>
                  <a:gd name="T6" fmla="*/ 0 w 132"/>
                  <a:gd name="T7" fmla="*/ 0 h 90"/>
                  <a:gd name="T8" fmla="*/ 132 w 132"/>
                  <a:gd name="T9" fmla="*/ 52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0"/>
                  <a:gd name="T17" fmla="*/ 132 w 132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0">
                    <a:moveTo>
                      <a:pt x="132" y="52"/>
                    </a:moveTo>
                    <a:lnTo>
                      <a:pt x="0" y="90"/>
                    </a:lnTo>
                    <a:lnTo>
                      <a:pt x="53" y="52"/>
                    </a:lnTo>
                    <a:lnTo>
                      <a:pt x="0" y="0"/>
                    </a:lnTo>
                    <a:lnTo>
                      <a:pt x="13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5" name="Line 13"/>
              <p:cNvSpPr>
                <a:spLocks noChangeShapeType="1"/>
              </p:cNvSpPr>
              <p:nvPr/>
            </p:nvSpPr>
            <p:spPr bwMode="auto">
              <a:xfrm>
                <a:off x="2595" y="3070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8" name="Group 14"/>
            <p:cNvGrpSpPr>
              <a:grpSpLocks/>
            </p:cNvGrpSpPr>
            <p:nvPr/>
          </p:nvGrpSpPr>
          <p:grpSpPr bwMode="auto">
            <a:xfrm>
              <a:off x="3922" y="2745"/>
              <a:ext cx="564" cy="78"/>
              <a:chOff x="3922" y="2745"/>
              <a:chExt cx="564" cy="78"/>
            </a:xfrm>
          </p:grpSpPr>
          <p:sp>
            <p:nvSpPr>
              <p:cNvPr id="63522" name="Freeform 15"/>
              <p:cNvSpPr>
                <a:spLocks/>
              </p:cNvSpPr>
              <p:nvPr/>
            </p:nvSpPr>
            <p:spPr bwMode="auto">
              <a:xfrm>
                <a:off x="4355" y="2745"/>
                <a:ext cx="131" cy="78"/>
              </a:xfrm>
              <a:custGeom>
                <a:avLst/>
                <a:gdLst>
                  <a:gd name="T0" fmla="*/ 131 w 131"/>
                  <a:gd name="T1" fmla="*/ 39 h 78"/>
                  <a:gd name="T2" fmla="*/ 0 w 131"/>
                  <a:gd name="T3" fmla="*/ 78 h 78"/>
                  <a:gd name="T4" fmla="*/ 52 w 131"/>
                  <a:gd name="T5" fmla="*/ 39 h 78"/>
                  <a:gd name="T6" fmla="*/ 0 w 131"/>
                  <a:gd name="T7" fmla="*/ 0 h 78"/>
                  <a:gd name="T8" fmla="*/ 131 w 131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78"/>
                  <a:gd name="T17" fmla="*/ 131 w 13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78">
                    <a:moveTo>
                      <a:pt x="131" y="39"/>
                    </a:moveTo>
                    <a:lnTo>
                      <a:pt x="0" y="78"/>
                    </a:lnTo>
                    <a:lnTo>
                      <a:pt x="52" y="39"/>
                    </a:lnTo>
                    <a:lnTo>
                      <a:pt x="0" y="0"/>
                    </a:lnTo>
                    <a:lnTo>
                      <a:pt x="13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3" name="Line 16"/>
              <p:cNvSpPr>
                <a:spLocks noChangeShapeType="1"/>
              </p:cNvSpPr>
              <p:nvPr/>
            </p:nvSpPr>
            <p:spPr bwMode="auto">
              <a:xfrm>
                <a:off x="3922" y="2784"/>
                <a:ext cx="48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499" name="Rectangle 17"/>
            <p:cNvSpPr>
              <a:spLocks noChangeArrowheads="1"/>
            </p:cNvSpPr>
            <p:nvPr/>
          </p:nvSpPr>
          <p:spPr bwMode="auto">
            <a:xfrm>
              <a:off x="3291" y="2537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Vending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0" name="Rectangle 18"/>
            <p:cNvSpPr>
              <a:spLocks noChangeArrowheads="1"/>
            </p:cNvSpPr>
            <p:nvPr/>
          </p:nvSpPr>
          <p:spPr bwMode="auto">
            <a:xfrm>
              <a:off x="3291" y="2680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Machine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1" name="Rectangle 19"/>
            <p:cNvSpPr>
              <a:spLocks noChangeArrowheads="1"/>
            </p:cNvSpPr>
            <p:nvPr/>
          </p:nvSpPr>
          <p:spPr bwMode="auto">
            <a:xfrm>
              <a:off x="3409" y="2836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FSM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2" name="Line 20"/>
            <p:cNvSpPr>
              <a:spLocks noChangeShapeType="1"/>
            </p:cNvSpPr>
            <p:nvPr/>
          </p:nvSpPr>
          <p:spPr bwMode="auto">
            <a:xfrm>
              <a:off x="2582" y="3342"/>
              <a:ext cx="95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503" name="Group 21"/>
            <p:cNvGrpSpPr>
              <a:grpSpLocks/>
            </p:cNvGrpSpPr>
            <p:nvPr/>
          </p:nvGrpSpPr>
          <p:grpSpPr bwMode="auto">
            <a:xfrm>
              <a:off x="3501" y="3160"/>
              <a:ext cx="79" cy="169"/>
              <a:chOff x="3501" y="3160"/>
              <a:chExt cx="79" cy="169"/>
            </a:xfrm>
          </p:grpSpPr>
          <p:sp>
            <p:nvSpPr>
              <p:cNvPr id="63520" name="Freeform 22"/>
              <p:cNvSpPr>
                <a:spLocks/>
              </p:cNvSpPr>
              <p:nvPr/>
            </p:nvSpPr>
            <p:spPr bwMode="auto">
              <a:xfrm>
                <a:off x="3501" y="3160"/>
                <a:ext cx="79" cy="117"/>
              </a:xfrm>
              <a:custGeom>
                <a:avLst/>
                <a:gdLst>
                  <a:gd name="T0" fmla="*/ 40 w 79"/>
                  <a:gd name="T1" fmla="*/ 0 h 117"/>
                  <a:gd name="T2" fmla="*/ 79 w 79"/>
                  <a:gd name="T3" fmla="*/ 117 h 117"/>
                  <a:gd name="T4" fmla="*/ 40 w 79"/>
                  <a:gd name="T5" fmla="*/ 78 h 117"/>
                  <a:gd name="T6" fmla="*/ 0 w 79"/>
                  <a:gd name="T7" fmla="*/ 117 h 117"/>
                  <a:gd name="T8" fmla="*/ 40 w 79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7"/>
                  <a:gd name="T17" fmla="*/ 79 w 79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7">
                    <a:moveTo>
                      <a:pt x="40" y="0"/>
                    </a:moveTo>
                    <a:lnTo>
                      <a:pt x="79" y="117"/>
                    </a:lnTo>
                    <a:lnTo>
                      <a:pt x="40" y="78"/>
                    </a:lnTo>
                    <a:lnTo>
                      <a:pt x="0" y="11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1" name="Line 23"/>
              <p:cNvSpPr>
                <a:spLocks noChangeShapeType="1"/>
              </p:cNvSpPr>
              <p:nvPr/>
            </p:nvSpPr>
            <p:spPr bwMode="auto">
              <a:xfrm flipV="1">
                <a:off x="3541" y="3238"/>
                <a:ext cx="1" cy="9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504" name="Rectangle 24"/>
            <p:cNvSpPr>
              <a:spLocks noChangeArrowheads="1"/>
            </p:cNvSpPr>
            <p:nvPr/>
          </p:nvSpPr>
          <p:spPr bwMode="auto">
            <a:xfrm>
              <a:off x="2700" y="2317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505" name="Rectangle 25"/>
            <p:cNvSpPr>
              <a:spLocks noChangeArrowheads="1"/>
            </p:cNvSpPr>
            <p:nvPr/>
          </p:nvSpPr>
          <p:spPr bwMode="auto">
            <a:xfrm>
              <a:off x="2700" y="260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</a:p>
          </p:txBody>
        </p:sp>
        <p:sp>
          <p:nvSpPr>
            <p:cNvPr id="63506" name="Rectangle 26"/>
            <p:cNvSpPr>
              <a:spLocks noChangeArrowheads="1"/>
            </p:cNvSpPr>
            <p:nvPr/>
          </p:nvSpPr>
          <p:spPr bwMode="auto">
            <a:xfrm>
              <a:off x="2700" y="2875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7" name="Rectangle 27"/>
            <p:cNvSpPr>
              <a:spLocks noChangeArrowheads="1"/>
            </p:cNvSpPr>
            <p:nvPr/>
          </p:nvSpPr>
          <p:spPr bwMode="auto">
            <a:xfrm>
              <a:off x="2700" y="3147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Clk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8" name="Rectangle 28"/>
            <p:cNvSpPr>
              <a:spLocks noChangeArrowheads="1"/>
            </p:cNvSpPr>
            <p:nvPr/>
          </p:nvSpPr>
          <p:spPr bwMode="auto">
            <a:xfrm>
              <a:off x="4013" y="2563"/>
              <a:ext cx="3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9" name="Line 29"/>
            <p:cNvSpPr>
              <a:spLocks noChangeShapeType="1"/>
            </p:cNvSpPr>
            <p:nvPr/>
          </p:nvSpPr>
          <p:spPr bwMode="auto">
            <a:xfrm>
              <a:off x="2188" y="2343"/>
              <a:ext cx="3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0" name="Line 30"/>
            <p:cNvSpPr>
              <a:spLocks noChangeShapeType="1"/>
            </p:cNvSpPr>
            <p:nvPr/>
          </p:nvSpPr>
          <p:spPr bwMode="auto">
            <a:xfrm>
              <a:off x="2582" y="2343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1" name="Line 31"/>
            <p:cNvSpPr>
              <a:spLocks noChangeShapeType="1"/>
            </p:cNvSpPr>
            <p:nvPr/>
          </p:nvSpPr>
          <p:spPr bwMode="auto">
            <a:xfrm flipH="1">
              <a:off x="2201" y="2914"/>
              <a:ext cx="3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2" name="Rectangle 32"/>
            <p:cNvSpPr>
              <a:spLocks noChangeArrowheads="1"/>
            </p:cNvSpPr>
            <p:nvPr/>
          </p:nvSpPr>
          <p:spPr bwMode="auto">
            <a:xfrm>
              <a:off x="2188" y="2472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Coin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3" name="Rectangle 33"/>
            <p:cNvSpPr>
              <a:spLocks noChangeArrowheads="1"/>
            </p:cNvSpPr>
            <p:nvPr/>
          </p:nvSpPr>
          <p:spPr bwMode="auto">
            <a:xfrm>
              <a:off x="2122" y="2615"/>
              <a:ext cx="4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Sensor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4" name="Line 34"/>
            <p:cNvSpPr>
              <a:spLocks noChangeShapeType="1"/>
            </p:cNvSpPr>
            <p:nvPr/>
          </p:nvSpPr>
          <p:spPr bwMode="auto">
            <a:xfrm>
              <a:off x="4473" y="2499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5" name="Rectangle 35"/>
            <p:cNvSpPr>
              <a:spLocks noChangeArrowheads="1"/>
            </p:cNvSpPr>
            <p:nvPr/>
          </p:nvSpPr>
          <p:spPr bwMode="auto">
            <a:xfrm>
              <a:off x="4736" y="2537"/>
              <a:ext cx="3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Gum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6" name="Rectangle 36"/>
            <p:cNvSpPr>
              <a:spLocks noChangeArrowheads="1"/>
            </p:cNvSpPr>
            <p:nvPr/>
          </p:nvSpPr>
          <p:spPr bwMode="auto">
            <a:xfrm>
              <a:off x="4631" y="2680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Release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7" name="Rectangle 37"/>
            <p:cNvSpPr>
              <a:spLocks noChangeArrowheads="1"/>
            </p:cNvSpPr>
            <p:nvPr/>
          </p:nvSpPr>
          <p:spPr bwMode="auto">
            <a:xfrm>
              <a:off x="4526" y="2836"/>
              <a:ext cx="6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Mechanism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8" name="Line 38"/>
            <p:cNvSpPr>
              <a:spLocks noChangeShapeType="1"/>
            </p:cNvSpPr>
            <p:nvPr/>
          </p:nvSpPr>
          <p:spPr bwMode="auto">
            <a:xfrm>
              <a:off x="4473" y="2499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9" name="Line 39"/>
            <p:cNvSpPr>
              <a:spLocks noChangeShapeType="1"/>
            </p:cNvSpPr>
            <p:nvPr/>
          </p:nvSpPr>
          <p:spPr bwMode="auto">
            <a:xfrm>
              <a:off x="4473" y="3070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37F435-26A2-4575-9B7C-CB371042242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</a:pPr>
            <a:r>
              <a:rPr lang="en-US" altLang="fa-IR" sz="2800" smtClean="0"/>
              <a:t>Step 2: Draw state diagram:</a:t>
            </a:r>
          </a:p>
          <a:p>
            <a:pPr marL="914400" lvl="1" indent="-347663" eaLnBrk="1" hangingPunct="1">
              <a:lnSpc>
                <a:spcPct val="90000"/>
              </a:lnSpc>
            </a:pPr>
            <a:r>
              <a:rPr lang="en-US" altLang="fa-IR" sz="2000" smtClean="0"/>
              <a:t>All possible sequences</a:t>
            </a:r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Inputs: N, D, reset</a:t>
            </a:r>
          </a:p>
          <a:p>
            <a:pPr marL="1379538" lvl="2" indent="-290513" eaLnBrk="1" hangingPunct="1">
              <a:lnSpc>
                <a:spcPct val="90000"/>
              </a:lnSpc>
            </a:pPr>
            <a:endParaRPr lang="en-US" altLang="fa-IR" sz="1800" smtClean="0"/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Output: open</a:t>
            </a:r>
          </a:p>
        </p:txBody>
      </p:sp>
      <p:grpSp>
        <p:nvGrpSpPr>
          <p:cNvPr id="65541" name="Group 165"/>
          <p:cNvGrpSpPr>
            <a:grpSpLocks/>
          </p:cNvGrpSpPr>
          <p:nvPr/>
        </p:nvGrpSpPr>
        <p:grpSpPr bwMode="auto">
          <a:xfrm>
            <a:off x="3797300" y="1806575"/>
            <a:ext cx="4864100" cy="4454525"/>
            <a:chOff x="2392" y="1138"/>
            <a:chExt cx="3064" cy="2806"/>
          </a:xfrm>
        </p:grpSpPr>
        <p:sp>
          <p:nvSpPr>
            <p:cNvPr id="65544" name="Oval 41"/>
            <p:cNvSpPr>
              <a:spLocks noChangeArrowheads="1"/>
            </p:cNvSpPr>
            <p:nvPr/>
          </p:nvSpPr>
          <p:spPr bwMode="auto">
            <a:xfrm>
              <a:off x="3840" y="13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5" name="Line 42"/>
            <p:cNvSpPr>
              <a:spLocks noChangeShapeType="1"/>
            </p:cNvSpPr>
            <p:nvPr/>
          </p:nvSpPr>
          <p:spPr bwMode="auto">
            <a:xfrm>
              <a:off x="3511" y="1138"/>
              <a:ext cx="215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46" name="Line 43"/>
            <p:cNvSpPr>
              <a:spLocks noChangeShapeType="1"/>
            </p:cNvSpPr>
            <p:nvPr/>
          </p:nvSpPr>
          <p:spPr bwMode="auto">
            <a:xfrm flipV="1">
              <a:off x="3726" y="1138"/>
              <a:ext cx="1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5547" name="Group 44"/>
            <p:cNvGrpSpPr>
              <a:grpSpLocks/>
            </p:cNvGrpSpPr>
            <p:nvPr/>
          </p:nvGrpSpPr>
          <p:grpSpPr bwMode="auto">
            <a:xfrm>
              <a:off x="3727" y="1138"/>
              <a:ext cx="215" cy="215"/>
              <a:chOff x="3727" y="1138"/>
              <a:chExt cx="215" cy="215"/>
            </a:xfrm>
          </p:grpSpPr>
          <p:sp>
            <p:nvSpPr>
              <p:cNvPr id="65603" name="Freeform 45"/>
              <p:cNvSpPr>
                <a:spLocks/>
              </p:cNvSpPr>
              <p:nvPr/>
            </p:nvSpPr>
            <p:spPr bwMode="auto">
              <a:xfrm>
                <a:off x="3798" y="1210"/>
                <a:ext cx="144" cy="143"/>
              </a:xfrm>
              <a:custGeom>
                <a:avLst/>
                <a:gdLst>
                  <a:gd name="T0" fmla="*/ 144 w 144"/>
                  <a:gd name="T1" fmla="*/ 143 h 143"/>
                  <a:gd name="T2" fmla="*/ 0 w 144"/>
                  <a:gd name="T3" fmla="*/ 72 h 143"/>
                  <a:gd name="T4" fmla="*/ 72 w 144"/>
                  <a:gd name="T5" fmla="*/ 72 h 143"/>
                  <a:gd name="T6" fmla="*/ 72 w 144"/>
                  <a:gd name="T7" fmla="*/ 0 h 143"/>
                  <a:gd name="T8" fmla="*/ 144 w 144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43"/>
                  <a:gd name="T17" fmla="*/ 144 w 14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43">
                    <a:moveTo>
                      <a:pt x="144" y="143"/>
                    </a:moveTo>
                    <a:lnTo>
                      <a:pt x="0" y="72"/>
                    </a:lnTo>
                    <a:lnTo>
                      <a:pt x="72" y="72"/>
                    </a:lnTo>
                    <a:lnTo>
                      <a:pt x="72" y="0"/>
                    </a:lnTo>
                    <a:lnTo>
                      <a:pt x="144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4" name="Line 46"/>
              <p:cNvSpPr>
                <a:spLocks noChangeShapeType="1"/>
              </p:cNvSpPr>
              <p:nvPr/>
            </p:nvSpPr>
            <p:spPr bwMode="auto">
              <a:xfrm>
                <a:off x="3727" y="1138"/>
                <a:ext cx="143" cy="1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48" name="Oval 47"/>
            <p:cNvSpPr>
              <a:spLocks noChangeArrowheads="1"/>
            </p:cNvSpPr>
            <p:nvPr/>
          </p:nvSpPr>
          <p:spPr bwMode="auto">
            <a:xfrm>
              <a:off x="3409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9" name="Oval 48"/>
            <p:cNvSpPr>
              <a:spLocks noChangeArrowheads="1"/>
            </p:cNvSpPr>
            <p:nvPr/>
          </p:nvSpPr>
          <p:spPr bwMode="auto">
            <a:xfrm>
              <a:off x="4271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0" name="Oval 49"/>
            <p:cNvSpPr>
              <a:spLocks noChangeArrowheads="1"/>
            </p:cNvSpPr>
            <p:nvPr/>
          </p:nvSpPr>
          <p:spPr bwMode="auto">
            <a:xfrm>
              <a:off x="3409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1" name="Oval 50"/>
            <p:cNvSpPr>
              <a:spLocks noChangeArrowheads="1"/>
            </p:cNvSpPr>
            <p:nvPr/>
          </p:nvSpPr>
          <p:spPr bwMode="auto">
            <a:xfrm>
              <a:off x="2763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2" name="Oval 51"/>
            <p:cNvSpPr>
              <a:spLocks noChangeArrowheads="1"/>
            </p:cNvSpPr>
            <p:nvPr/>
          </p:nvSpPr>
          <p:spPr bwMode="auto">
            <a:xfrm>
              <a:off x="4271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3" name="Oval 52"/>
            <p:cNvSpPr>
              <a:spLocks noChangeArrowheads="1"/>
            </p:cNvSpPr>
            <p:nvPr/>
          </p:nvSpPr>
          <p:spPr bwMode="auto">
            <a:xfrm>
              <a:off x="5025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4" name="Oval 53"/>
            <p:cNvSpPr>
              <a:spLocks noChangeArrowheads="1"/>
            </p:cNvSpPr>
            <p:nvPr/>
          </p:nvSpPr>
          <p:spPr bwMode="auto">
            <a:xfrm>
              <a:off x="312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55" name="Group 54"/>
            <p:cNvGrpSpPr>
              <a:grpSpLocks/>
            </p:cNvGrpSpPr>
            <p:nvPr/>
          </p:nvGrpSpPr>
          <p:grpSpPr bwMode="auto">
            <a:xfrm>
              <a:off x="3703" y="1760"/>
              <a:ext cx="251" cy="263"/>
              <a:chOff x="3703" y="1760"/>
              <a:chExt cx="251" cy="263"/>
            </a:xfrm>
          </p:grpSpPr>
          <p:sp>
            <p:nvSpPr>
              <p:cNvPr id="65601" name="Freeform 55"/>
              <p:cNvSpPr>
                <a:spLocks/>
              </p:cNvSpPr>
              <p:nvPr/>
            </p:nvSpPr>
            <p:spPr bwMode="auto">
              <a:xfrm>
                <a:off x="3703" y="1880"/>
                <a:ext cx="131" cy="143"/>
              </a:xfrm>
              <a:custGeom>
                <a:avLst/>
                <a:gdLst>
                  <a:gd name="T0" fmla="*/ 0 w 131"/>
                  <a:gd name="T1" fmla="*/ 143 h 143"/>
                  <a:gd name="T2" fmla="*/ 59 w 131"/>
                  <a:gd name="T3" fmla="*/ 0 h 143"/>
                  <a:gd name="T4" fmla="*/ 59 w 131"/>
                  <a:gd name="T5" fmla="*/ 72 h 143"/>
                  <a:gd name="T6" fmla="*/ 131 w 131"/>
                  <a:gd name="T7" fmla="*/ 72 h 143"/>
                  <a:gd name="T8" fmla="*/ 0 w 131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143"/>
                  <a:gd name="T17" fmla="*/ 131 w 13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143">
                    <a:moveTo>
                      <a:pt x="0" y="143"/>
                    </a:moveTo>
                    <a:lnTo>
                      <a:pt x="59" y="0"/>
                    </a:lnTo>
                    <a:lnTo>
                      <a:pt x="59" y="72"/>
                    </a:lnTo>
                    <a:lnTo>
                      <a:pt x="131" y="72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2" name="Line 56"/>
              <p:cNvSpPr>
                <a:spLocks noChangeShapeType="1"/>
              </p:cNvSpPr>
              <p:nvPr/>
            </p:nvSpPr>
            <p:spPr bwMode="auto">
              <a:xfrm flipH="1">
                <a:off x="3762" y="1760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6" name="Group 57"/>
            <p:cNvGrpSpPr>
              <a:grpSpLocks/>
            </p:cNvGrpSpPr>
            <p:nvPr/>
          </p:nvGrpSpPr>
          <p:grpSpPr bwMode="auto">
            <a:xfrm>
              <a:off x="4145" y="1760"/>
              <a:ext cx="252" cy="251"/>
              <a:chOff x="4145" y="1760"/>
              <a:chExt cx="252" cy="251"/>
            </a:xfrm>
          </p:grpSpPr>
          <p:sp>
            <p:nvSpPr>
              <p:cNvPr id="65599" name="Freeform 58"/>
              <p:cNvSpPr>
                <a:spLocks/>
              </p:cNvSpPr>
              <p:nvPr/>
            </p:nvSpPr>
            <p:spPr bwMode="auto">
              <a:xfrm>
                <a:off x="4265" y="1880"/>
                <a:ext cx="132" cy="131"/>
              </a:xfrm>
              <a:custGeom>
                <a:avLst/>
                <a:gdLst>
                  <a:gd name="T0" fmla="*/ 132 w 132"/>
                  <a:gd name="T1" fmla="*/ 131 h 131"/>
                  <a:gd name="T2" fmla="*/ 0 w 132"/>
                  <a:gd name="T3" fmla="*/ 60 h 131"/>
                  <a:gd name="T4" fmla="*/ 60 w 132"/>
                  <a:gd name="T5" fmla="*/ 60 h 131"/>
                  <a:gd name="T6" fmla="*/ 60 w 132"/>
                  <a:gd name="T7" fmla="*/ 0 h 131"/>
                  <a:gd name="T8" fmla="*/ 132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132" y="131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132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0" name="Line 59"/>
              <p:cNvSpPr>
                <a:spLocks noChangeShapeType="1"/>
              </p:cNvSpPr>
              <p:nvPr/>
            </p:nvSpPr>
            <p:spPr bwMode="auto">
              <a:xfrm>
                <a:off x="4145" y="1760"/>
                <a:ext cx="180" cy="1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7" name="Group 60"/>
            <p:cNvGrpSpPr>
              <a:grpSpLocks/>
            </p:cNvGrpSpPr>
            <p:nvPr/>
          </p:nvGrpSpPr>
          <p:grpSpPr bwMode="auto">
            <a:xfrm>
              <a:off x="4433" y="2430"/>
              <a:ext cx="95" cy="323"/>
              <a:chOff x="4433" y="2430"/>
              <a:chExt cx="95" cy="323"/>
            </a:xfrm>
          </p:grpSpPr>
          <p:sp>
            <p:nvSpPr>
              <p:cNvPr id="65597" name="Freeform 61"/>
              <p:cNvSpPr>
                <a:spLocks/>
              </p:cNvSpPr>
              <p:nvPr/>
            </p:nvSpPr>
            <p:spPr bwMode="auto">
              <a:xfrm>
                <a:off x="4433" y="2610"/>
                <a:ext cx="95" cy="143"/>
              </a:xfrm>
              <a:custGeom>
                <a:avLst/>
                <a:gdLst>
                  <a:gd name="T0" fmla="*/ 48 w 95"/>
                  <a:gd name="T1" fmla="*/ 143 h 143"/>
                  <a:gd name="T2" fmla="*/ 0 w 95"/>
                  <a:gd name="T3" fmla="*/ 0 h 143"/>
                  <a:gd name="T4" fmla="*/ 48 w 95"/>
                  <a:gd name="T5" fmla="*/ 48 h 143"/>
                  <a:gd name="T6" fmla="*/ 95 w 95"/>
                  <a:gd name="T7" fmla="*/ 0 h 143"/>
                  <a:gd name="T8" fmla="*/ 48 w 95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143"/>
                  <a:gd name="T17" fmla="*/ 95 w 95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5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8" name="Line 62"/>
              <p:cNvSpPr>
                <a:spLocks noChangeShapeType="1"/>
              </p:cNvSpPr>
              <p:nvPr/>
            </p:nvSpPr>
            <p:spPr bwMode="auto">
              <a:xfrm>
                <a:off x="4481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8" name="Group 63"/>
            <p:cNvGrpSpPr>
              <a:grpSpLocks/>
            </p:cNvGrpSpPr>
            <p:nvPr/>
          </p:nvGrpSpPr>
          <p:grpSpPr bwMode="auto">
            <a:xfrm>
              <a:off x="4588" y="2394"/>
              <a:ext cx="539" cy="383"/>
              <a:chOff x="4588" y="2394"/>
              <a:chExt cx="539" cy="383"/>
            </a:xfrm>
          </p:grpSpPr>
          <p:sp>
            <p:nvSpPr>
              <p:cNvPr id="65595" name="Freeform 64"/>
              <p:cNvSpPr>
                <a:spLocks/>
              </p:cNvSpPr>
              <p:nvPr/>
            </p:nvSpPr>
            <p:spPr bwMode="auto">
              <a:xfrm>
                <a:off x="4971" y="2646"/>
                <a:ext cx="156" cy="131"/>
              </a:xfrm>
              <a:custGeom>
                <a:avLst/>
                <a:gdLst>
                  <a:gd name="T0" fmla="*/ 156 w 156"/>
                  <a:gd name="T1" fmla="*/ 131 h 131"/>
                  <a:gd name="T2" fmla="*/ 0 w 156"/>
                  <a:gd name="T3" fmla="*/ 83 h 131"/>
                  <a:gd name="T4" fmla="*/ 72 w 156"/>
                  <a:gd name="T5" fmla="*/ 71 h 131"/>
                  <a:gd name="T6" fmla="*/ 60 w 156"/>
                  <a:gd name="T7" fmla="*/ 0 h 131"/>
                  <a:gd name="T8" fmla="*/ 156 w 156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31"/>
                  <a:gd name="T17" fmla="*/ 156 w 156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31">
                    <a:moveTo>
                      <a:pt x="156" y="131"/>
                    </a:moveTo>
                    <a:lnTo>
                      <a:pt x="0" y="83"/>
                    </a:lnTo>
                    <a:lnTo>
                      <a:pt x="72" y="71"/>
                    </a:lnTo>
                    <a:lnTo>
                      <a:pt x="60" y="0"/>
                    </a:lnTo>
                    <a:lnTo>
                      <a:pt x="156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6" name="Line 65"/>
              <p:cNvSpPr>
                <a:spLocks noChangeShapeType="1"/>
              </p:cNvSpPr>
              <p:nvPr/>
            </p:nvSpPr>
            <p:spPr bwMode="auto">
              <a:xfrm>
                <a:off x="4588" y="2394"/>
                <a:ext cx="455" cy="3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9" name="Group 66"/>
            <p:cNvGrpSpPr>
              <a:grpSpLocks/>
            </p:cNvGrpSpPr>
            <p:nvPr/>
          </p:nvGrpSpPr>
          <p:grpSpPr bwMode="auto">
            <a:xfrm>
              <a:off x="3571" y="2430"/>
              <a:ext cx="96" cy="323"/>
              <a:chOff x="3571" y="2430"/>
              <a:chExt cx="96" cy="323"/>
            </a:xfrm>
          </p:grpSpPr>
          <p:sp>
            <p:nvSpPr>
              <p:cNvPr id="65593" name="Freeform 67"/>
              <p:cNvSpPr>
                <a:spLocks/>
              </p:cNvSpPr>
              <p:nvPr/>
            </p:nvSpPr>
            <p:spPr bwMode="auto">
              <a:xfrm>
                <a:off x="3571" y="2610"/>
                <a:ext cx="96" cy="143"/>
              </a:xfrm>
              <a:custGeom>
                <a:avLst/>
                <a:gdLst>
                  <a:gd name="T0" fmla="*/ 48 w 96"/>
                  <a:gd name="T1" fmla="*/ 143 h 143"/>
                  <a:gd name="T2" fmla="*/ 0 w 96"/>
                  <a:gd name="T3" fmla="*/ 0 h 143"/>
                  <a:gd name="T4" fmla="*/ 48 w 96"/>
                  <a:gd name="T5" fmla="*/ 48 h 143"/>
                  <a:gd name="T6" fmla="*/ 96 w 96"/>
                  <a:gd name="T7" fmla="*/ 0 h 143"/>
                  <a:gd name="T8" fmla="*/ 48 w 96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3"/>
                  <a:gd name="T17" fmla="*/ 96 w 96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6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4" name="Line 68"/>
              <p:cNvSpPr>
                <a:spLocks noChangeShapeType="1"/>
              </p:cNvSpPr>
              <p:nvPr/>
            </p:nvSpPr>
            <p:spPr bwMode="auto">
              <a:xfrm>
                <a:off x="3619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0" name="Group 69"/>
            <p:cNvGrpSpPr>
              <a:grpSpLocks/>
            </p:cNvGrpSpPr>
            <p:nvPr/>
          </p:nvGrpSpPr>
          <p:grpSpPr bwMode="auto">
            <a:xfrm>
              <a:off x="3068" y="2406"/>
              <a:ext cx="443" cy="371"/>
              <a:chOff x="3068" y="2406"/>
              <a:chExt cx="443" cy="371"/>
            </a:xfrm>
          </p:grpSpPr>
          <p:sp>
            <p:nvSpPr>
              <p:cNvPr id="65591" name="Freeform 70"/>
              <p:cNvSpPr>
                <a:spLocks/>
              </p:cNvSpPr>
              <p:nvPr/>
            </p:nvSpPr>
            <p:spPr bwMode="auto">
              <a:xfrm>
                <a:off x="3068" y="2646"/>
                <a:ext cx="132" cy="131"/>
              </a:xfrm>
              <a:custGeom>
                <a:avLst/>
                <a:gdLst>
                  <a:gd name="T0" fmla="*/ 0 w 132"/>
                  <a:gd name="T1" fmla="*/ 131 h 131"/>
                  <a:gd name="T2" fmla="*/ 72 w 132"/>
                  <a:gd name="T3" fmla="*/ 0 h 131"/>
                  <a:gd name="T4" fmla="*/ 72 w 132"/>
                  <a:gd name="T5" fmla="*/ 71 h 131"/>
                  <a:gd name="T6" fmla="*/ 132 w 132"/>
                  <a:gd name="T7" fmla="*/ 71 h 131"/>
                  <a:gd name="T8" fmla="*/ 0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0" y="131"/>
                    </a:moveTo>
                    <a:lnTo>
                      <a:pt x="72" y="0"/>
                    </a:lnTo>
                    <a:lnTo>
                      <a:pt x="72" y="71"/>
                    </a:lnTo>
                    <a:lnTo>
                      <a:pt x="132" y="71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2" name="Line 71"/>
              <p:cNvSpPr>
                <a:spLocks noChangeShapeType="1"/>
              </p:cNvSpPr>
              <p:nvPr/>
            </p:nvSpPr>
            <p:spPr bwMode="auto">
              <a:xfrm flipH="1">
                <a:off x="3140" y="2406"/>
                <a:ext cx="371" cy="3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1" name="Group 72"/>
            <p:cNvGrpSpPr>
              <a:grpSpLocks/>
            </p:cNvGrpSpPr>
            <p:nvPr/>
          </p:nvGrpSpPr>
          <p:grpSpPr bwMode="auto">
            <a:xfrm>
              <a:off x="3104" y="3160"/>
              <a:ext cx="227" cy="359"/>
              <a:chOff x="3104" y="3160"/>
              <a:chExt cx="227" cy="359"/>
            </a:xfrm>
          </p:grpSpPr>
          <p:sp>
            <p:nvSpPr>
              <p:cNvPr id="65589" name="Freeform 73"/>
              <p:cNvSpPr>
                <a:spLocks/>
              </p:cNvSpPr>
              <p:nvPr/>
            </p:nvSpPr>
            <p:spPr bwMode="auto">
              <a:xfrm>
                <a:off x="3212" y="3364"/>
                <a:ext cx="119" cy="155"/>
              </a:xfrm>
              <a:custGeom>
                <a:avLst/>
                <a:gdLst>
                  <a:gd name="T0" fmla="*/ 119 w 119"/>
                  <a:gd name="T1" fmla="*/ 155 h 155"/>
                  <a:gd name="T2" fmla="*/ 0 w 119"/>
                  <a:gd name="T3" fmla="*/ 59 h 155"/>
                  <a:gd name="T4" fmla="*/ 60 w 119"/>
                  <a:gd name="T5" fmla="*/ 71 h 155"/>
                  <a:gd name="T6" fmla="*/ 72 w 119"/>
                  <a:gd name="T7" fmla="*/ 0 h 155"/>
                  <a:gd name="T8" fmla="*/ 119 w 119"/>
                  <a:gd name="T9" fmla="*/ 155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55"/>
                  <a:gd name="T17" fmla="*/ 119 w 119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55">
                    <a:moveTo>
                      <a:pt x="119" y="155"/>
                    </a:moveTo>
                    <a:lnTo>
                      <a:pt x="0" y="59"/>
                    </a:lnTo>
                    <a:lnTo>
                      <a:pt x="60" y="71"/>
                    </a:lnTo>
                    <a:lnTo>
                      <a:pt x="72" y="0"/>
                    </a:lnTo>
                    <a:lnTo>
                      <a:pt x="119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0" name="Line 74"/>
              <p:cNvSpPr>
                <a:spLocks noChangeShapeType="1"/>
              </p:cNvSpPr>
              <p:nvPr/>
            </p:nvSpPr>
            <p:spPr bwMode="auto">
              <a:xfrm>
                <a:off x="3104" y="3160"/>
                <a:ext cx="167" cy="2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62" name="Rectangle 75"/>
            <p:cNvSpPr>
              <a:spLocks noChangeArrowheads="1"/>
            </p:cNvSpPr>
            <p:nvPr/>
          </p:nvSpPr>
          <p:spPr bwMode="auto">
            <a:xfrm>
              <a:off x="3308" y="1245"/>
              <a:ext cx="3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3" name="Rectangle 76"/>
            <p:cNvSpPr>
              <a:spLocks noChangeArrowheads="1"/>
            </p:cNvSpPr>
            <p:nvPr/>
          </p:nvSpPr>
          <p:spPr bwMode="auto">
            <a:xfrm>
              <a:off x="3750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4" name="Rectangle 77"/>
            <p:cNvSpPr>
              <a:spLocks noChangeArrowheads="1"/>
            </p:cNvSpPr>
            <p:nvPr/>
          </p:nvSpPr>
          <p:spPr bwMode="auto">
            <a:xfrm>
              <a:off x="3212" y="244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5" name="Rectangle 78"/>
            <p:cNvSpPr>
              <a:spLocks noChangeArrowheads="1"/>
            </p:cNvSpPr>
            <p:nvPr/>
          </p:nvSpPr>
          <p:spPr bwMode="auto">
            <a:xfrm>
              <a:off x="2601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6" name="Rectangle 79"/>
            <p:cNvSpPr>
              <a:spLocks noChangeArrowheads="1"/>
            </p:cNvSpPr>
            <p:nvPr/>
          </p:nvSpPr>
          <p:spPr bwMode="auto">
            <a:xfrm>
              <a:off x="3655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7" name="Rectangle 80"/>
            <p:cNvSpPr>
              <a:spLocks noChangeArrowheads="1"/>
            </p:cNvSpPr>
            <p:nvPr/>
          </p:nvSpPr>
          <p:spPr bwMode="auto">
            <a:xfrm>
              <a:off x="4301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8" name="Rectangle 81"/>
            <p:cNvSpPr>
              <a:spLocks noChangeArrowheads="1"/>
            </p:cNvSpPr>
            <p:nvPr/>
          </p:nvSpPr>
          <p:spPr bwMode="auto">
            <a:xfrm>
              <a:off x="4361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9" name="Rectangle 82"/>
            <p:cNvSpPr>
              <a:spLocks noChangeArrowheads="1"/>
            </p:cNvSpPr>
            <p:nvPr/>
          </p:nvSpPr>
          <p:spPr bwMode="auto">
            <a:xfrm>
              <a:off x="4828" y="240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0" name="Rectangle 83"/>
            <p:cNvSpPr>
              <a:spLocks noChangeArrowheads="1"/>
            </p:cNvSpPr>
            <p:nvPr/>
          </p:nvSpPr>
          <p:spPr bwMode="auto">
            <a:xfrm>
              <a:off x="316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1" name="Rectangle 84"/>
            <p:cNvSpPr>
              <a:spLocks noChangeArrowheads="1"/>
            </p:cNvSpPr>
            <p:nvPr/>
          </p:nvSpPr>
          <p:spPr bwMode="auto">
            <a:xfrm>
              <a:off x="3451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2" name="Rectangle 85"/>
            <p:cNvSpPr>
              <a:spLocks noChangeArrowheads="1"/>
            </p:cNvSpPr>
            <p:nvPr/>
          </p:nvSpPr>
          <p:spPr bwMode="auto">
            <a:xfrm>
              <a:off x="4313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3" name="Rectangle 86"/>
            <p:cNvSpPr>
              <a:spLocks noChangeArrowheads="1"/>
            </p:cNvSpPr>
            <p:nvPr/>
          </p:nvSpPr>
          <p:spPr bwMode="auto">
            <a:xfrm>
              <a:off x="5067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4" name="Rectangle 87"/>
            <p:cNvSpPr>
              <a:spLocks noChangeArrowheads="1"/>
            </p:cNvSpPr>
            <p:nvPr/>
          </p:nvSpPr>
          <p:spPr bwMode="auto">
            <a:xfrm>
              <a:off x="3978" y="13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5" name="Rectangle 88"/>
            <p:cNvSpPr>
              <a:spLocks noChangeArrowheads="1"/>
            </p:cNvSpPr>
            <p:nvPr/>
          </p:nvSpPr>
          <p:spPr bwMode="auto">
            <a:xfrm>
              <a:off x="3547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6" name="Rectangle 89"/>
            <p:cNvSpPr>
              <a:spLocks noChangeArrowheads="1"/>
            </p:cNvSpPr>
            <p:nvPr/>
          </p:nvSpPr>
          <p:spPr bwMode="auto">
            <a:xfrm>
              <a:off x="4409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7" name="Rectangle 90"/>
            <p:cNvSpPr>
              <a:spLocks noChangeArrowheads="1"/>
            </p:cNvSpPr>
            <p:nvPr/>
          </p:nvSpPr>
          <p:spPr bwMode="auto">
            <a:xfrm>
              <a:off x="2901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S3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8" name="Rectangle 91"/>
            <p:cNvSpPr>
              <a:spLocks noChangeArrowheads="1"/>
            </p:cNvSpPr>
            <p:nvPr/>
          </p:nvSpPr>
          <p:spPr bwMode="auto">
            <a:xfrm>
              <a:off x="3547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S4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9" name="Rectangle 92"/>
            <p:cNvSpPr>
              <a:spLocks noChangeArrowheads="1"/>
            </p:cNvSpPr>
            <p:nvPr/>
          </p:nvSpPr>
          <p:spPr bwMode="auto">
            <a:xfrm>
              <a:off x="4409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S5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0" name="Rectangle 93"/>
            <p:cNvSpPr>
              <a:spLocks noChangeArrowheads="1"/>
            </p:cNvSpPr>
            <p:nvPr/>
          </p:nvSpPr>
          <p:spPr bwMode="auto">
            <a:xfrm>
              <a:off x="5163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S6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1" name="Rectangle 94"/>
            <p:cNvSpPr>
              <a:spLocks noChangeArrowheads="1"/>
            </p:cNvSpPr>
            <p:nvPr/>
          </p:nvSpPr>
          <p:spPr bwMode="auto">
            <a:xfrm>
              <a:off x="326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S8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2" name="Oval 95"/>
            <p:cNvSpPr>
              <a:spLocks noChangeArrowheads="1"/>
            </p:cNvSpPr>
            <p:nvPr/>
          </p:nvSpPr>
          <p:spPr bwMode="auto">
            <a:xfrm>
              <a:off x="239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3" name="Rectangle 96"/>
            <p:cNvSpPr>
              <a:spLocks noChangeArrowheads="1"/>
            </p:cNvSpPr>
            <p:nvPr/>
          </p:nvSpPr>
          <p:spPr bwMode="auto">
            <a:xfrm>
              <a:off x="243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4" name="Rectangle 97"/>
            <p:cNvSpPr>
              <a:spLocks noChangeArrowheads="1"/>
            </p:cNvSpPr>
            <p:nvPr/>
          </p:nvSpPr>
          <p:spPr bwMode="auto">
            <a:xfrm>
              <a:off x="253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S7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85" name="Group 98"/>
            <p:cNvGrpSpPr>
              <a:grpSpLocks/>
            </p:cNvGrpSpPr>
            <p:nvPr/>
          </p:nvGrpSpPr>
          <p:grpSpPr bwMode="auto">
            <a:xfrm>
              <a:off x="2601" y="3172"/>
              <a:ext cx="252" cy="335"/>
              <a:chOff x="2601" y="3172"/>
              <a:chExt cx="252" cy="335"/>
            </a:xfrm>
          </p:grpSpPr>
          <p:sp>
            <p:nvSpPr>
              <p:cNvPr id="65587" name="Freeform 99"/>
              <p:cNvSpPr>
                <a:spLocks/>
              </p:cNvSpPr>
              <p:nvPr/>
            </p:nvSpPr>
            <p:spPr bwMode="auto">
              <a:xfrm>
                <a:off x="2601" y="3364"/>
                <a:ext cx="120" cy="143"/>
              </a:xfrm>
              <a:custGeom>
                <a:avLst/>
                <a:gdLst>
                  <a:gd name="T0" fmla="*/ 0 w 120"/>
                  <a:gd name="T1" fmla="*/ 143 h 143"/>
                  <a:gd name="T2" fmla="*/ 48 w 120"/>
                  <a:gd name="T3" fmla="*/ 0 h 143"/>
                  <a:gd name="T4" fmla="*/ 48 w 120"/>
                  <a:gd name="T5" fmla="*/ 59 h 143"/>
                  <a:gd name="T6" fmla="*/ 120 w 120"/>
                  <a:gd name="T7" fmla="*/ 48 h 143"/>
                  <a:gd name="T8" fmla="*/ 0 w 120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43"/>
                  <a:gd name="T17" fmla="*/ 120 w 120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43">
                    <a:moveTo>
                      <a:pt x="0" y="143"/>
                    </a:moveTo>
                    <a:lnTo>
                      <a:pt x="48" y="0"/>
                    </a:lnTo>
                    <a:lnTo>
                      <a:pt x="48" y="59"/>
                    </a:lnTo>
                    <a:lnTo>
                      <a:pt x="120" y="48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88" name="Line 100"/>
              <p:cNvSpPr>
                <a:spLocks noChangeShapeType="1"/>
              </p:cNvSpPr>
              <p:nvPr/>
            </p:nvSpPr>
            <p:spPr bwMode="auto">
              <a:xfrm flipH="1">
                <a:off x="2650" y="3172"/>
                <a:ext cx="203" cy="2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86" name="Rectangle 101"/>
            <p:cNvSpPr>
              <a:spLocks noChangeArrowheads="1"/>
            </p:cNvSpPr>
            <p:nvPr/>
          </p:nvSpPr>
          <p:spPr bwMode="auto">
            <a:xfrm>
              <a:off x="3260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5542" name="Text Box 164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sp>
        <p:nvSpPr>
          <p:cNvPr id="65543" name="Rectangle 167"/>
          <p:cNvSpPr>
            <a:spLocks noChangeArrowheads="1"/>
          </p:cNvSpPr>
          <p:nvPr/>
        </p:nvSpPr>
        <p:spPr bwMode="auto">
          <a:xfrm>
            <a:off x="323850" y="4459288"/>
            <a:ext cx="36004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7663" indent="-347663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347663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800"/>
              <a:t>Notes: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If neither N nor D, goes to itself.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Both N and D is not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08E08-7B0B-402B-B61F-5BFE0AE5EA7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dirty="0" smtClean="0"/>
              <a:t>Step 3: State minimization:</a:t>
            </a:r>
          </a:p>
          <a:p>
            <a:pPr marL="914400" lvl="1" indent="-347663" eaLnBrk="1" hangingPunct="1"/>
            <a:r>
              <a:rPr lang="en-US" altLang="fa-IR" sz="2400" smtClean="0"/>
              <a:t>Reuse states whenever possible</a:t>
            </a:r>
          </a:p>
        </p:txBody>
      </p:sp>
      <p:sp>
        <p:nvSpPr>
          <p:cNvPr id="67589" name="Text Box 65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grpSp>
        <p:nvGrpSpPr>
          <p:cNvPr id="67590" name="Group 105"/>
          <p:cNvGrpSpPr>
            <a:grpSpLocks/>
          </p:cNvGrpSpPr>
          <p:nvPr/>
        </p:nvGrpSpPr>
        <p:grpSpPr bwMode="auto">
          <a:xfrm>
            <a:off x="5435600" y="2384425"/>
            <a:ext cx="1595438" cy="3205163"/>
            <a:chOff x="3424" y="1502"/>
            <a:chExt cx="1005" cy="2019"/>
          </a:xfrm>
        </p:grpSpPr>
        <p:sp>
          <p:nvSpPr>
            <p:cNvPr id="67591" name="Oval 6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2" name="Line 6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7593" name="Line 6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7594" name="Group 6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7628" name="Freeform 7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9" name="Line 7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595" name="Oval 7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6" name="Oval 7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7" name="Oval 7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598" name="Group 7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7626" name="Freeform 7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7" name="Line 7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599" name="Group 7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7624" name="Freeform 7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5" name="Line 8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00" name="Group 8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7622" name="Freeform 8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3" name="Line 8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601" name="Rectangle 8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2" name="Rectangle 8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3" name="Rectangle 8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4" name="Rectangle 8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5" name="Rectangle 8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6" name="Rectangle 8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7" name="Rectangle 9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8" name="Rectangle 9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9" name="Rectangle 9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610" name="Group 9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7620" name="Freeform 9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1" name="Line 9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11" name="Group 9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7618" name="Freeform 9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9" name="Rectangle 9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2" name="Group 9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7616" name="Freeform 10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7" name="Rectangle 10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3" name="Group 10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7614" name="Freeform 10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5" name="Line 10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B9B2F-325D-44CC-9297-3E160A77BF12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4: Symbolic State table: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755650" y="2492375"/>
            <a:ext cx="1595438" cy="3205163"/>
            <a:chOff x="3424" y="1502"/>
            <a:chExt cx="1005" cy="2019"/>
          </a:xfrm>
        </p:grpSpPr>
        <p:sp>
          <p:nvSpPr>
            <p:cNvPr id="69730" name="Oval 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1" name="Line 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732" name="Line 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9733" name="Group 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9767" name="Freeform 1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8" name="Line 1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34" name="Oval 1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5" name="Oval 1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6" name="Oval 1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37" name="Group 1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9765" name="Freeform 1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6" name="Line 1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8" name="Group 1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9763" name="Freeform 1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4" name="Line 2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9" name="Group 2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9761" name="Freeform 2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2" name="Line 2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40" name="Rectangle 2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1" name="Rectangle 2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2" name="Rectangle 2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3" name="Rectangle 2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4" name="Rectangle 2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5" name="Rectangle 2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6" name="Rectangle 3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7" name="Rectangle 3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8" name="Rectangle 3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49" name="Group 3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9759" name="Freeform 3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0" name="Line 3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50" name="Group 3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9757" name="Freeform 3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8" name="Rectangle 3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1" name="Group 3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9755" name="Freeform 4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6" name="Rectangle 4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2" name="Group 4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9753" name="Freeform 4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4" name="Line 4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69638" name="Line 45"/>
          <p:cNvSpPr>
            <a:spLocks noChangeShapeType="1"/>
          </p:cNvSpPr>
          <p:nvPr/>
        </p:nvSpPr>
        <p:spPr bwMode="auto">
          <a:xfrm>
            <a:off x="3435350" y="2647950"/>
            <a:ext cx="47371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39" name="Line 46"/>
          <p:cNvSpPr>
            <a:spLocks noChangeShapeType="1"/>
          </p:cNvSpPr>
          <p:nvPr/>
        </p:nvSpPr>
        <p:spPr bwMode="auto">
          <a:xfrm>
            <a:off x="5892800" y="2090738"/>
            <a:ext cx="1588" cy="3570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0" name="Group 47"/>
          <p:cNvGrpSpPr>
            <a:grpSpLocks/>
          </p:cNvGrpSpPr>
          <p:nvPr/>
        </p:nvGrpSpPr>
        <p:grpSpPr bwMode="auto">
          <a:xfrm>
            <a:off x="3890963" y="2116138"/>
            <a:ext cx="757237" cy="3535362"/>
            <a:chOff x="2703" y="1140"/>
            <a:chExt cx="477" cy="2227"/>
          </a:xfrm>
        </p:grpSpPr>
        <p:sp>
          <p:nvSpPr>
            <p:cNvPr id="69714" name="Rectangle 48"/>
            <p:cNvSpPr>
              <a:spLocks noChangeArrowheads="1"/>
            </p:cNvSpPr>
            <p:nvPr/>
          </p:nvSpPr>
          <p:spPr bwMode="auto">
            <a:xfrm>
              <a:off x="2703" y="1140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5" name="Rectangle 49"/>
            <p:cNvSpPr>
              <a:spLocks noChangeArrowheads="1"/>
            </p:cNvSpPr>
            <p:nvPr/>
          </p:nvSpPr>
          <p:spPr bwMode="auto">
            <a:xfrm>
              <a:off x="2767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6" name="Rectangle 50"/>
            <p:cNvSpPr>
              <a:spLocks noChangeArrowheads="1"/>
            </p:cNvSpPr>
            <p:nvPr/>
          </p:nvSpPr>
          <p:spPr bwMode="auto">
            <a:xfrm>
              <a:off x="2847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7" name="Rectangle 51"/>
            <p:cNvSpPr>
              <a:spLocks noChangeArrowheads="1"/>
            </p:cNvSpPr>
            <p:nvPr/>
          </p:nvSpPr>
          <p:spPr bwMode="auto">
            <a:xfrm>
              <a:off x="2990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8" name="Rectangle 52"/>
            <p:cNvSpPr>
              <a:spLocks noChangeArrowheads="1"/>
            </p:cNvSpPr>
            <p:nvPr/>
          </p:nvSpPr>
          <p:spPr bwMode="auto">
            <a:xfrm>
              <a:off x="2911" y="163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9" name="Rectangle 53"/>
            <p:cNvSpPr>
              <a:spLocks noChangeArrowheads="1"/>
            </p:cNvSpPr>
            <p:nvPr/>
          </p:nvSpPr>
          <p:spPr bwMode="auto">
            <a:xfrm>
              <a:off x="2911" y="177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0" name="Rectangle 54"/>
            <p:cNvSpPr>
              <a:spLocks noChangeArrowheads="1"/>
            </p:cNvSpPr>
            <p:nvPr/>
          </p:nvSpPr>
          <p:spPr bwMode="auto">
            <a:xfrm>
              <a:off x="2911" y="192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1" name="Rectangle 55"/>
            <p:cNvSpPr>
              <a:spLocks noChangeArrowheads="1"/>
            </p:cNvSpPr>
            <p:nvPr/>
          </p:nvSpPr>
          <p:spPr bwMode="auto">
            <a:xfrm>
              <a:off x="2847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2" name="Rectangle 56"/>
            <p:cNvSpPr>
              <a:spLocks noChangeArrowheads="1"/>
            </p:cNvSpPr>
            <p:nvPr/>
          </p:nvSpPr>
          <p:spPr bwMode="auto">
            <a:xfrm>
              <a:off x="2911" y="220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3" name="Rectangle 57"/>
            <p:cNvSpPr>
              <a:spLocks noChangeArrowheads="1"/>
            </p:cNvSpPr>
            <p:nvPr/>
          </p:nvSpPr>
          <p:spPr bwMode="auto">
            <a:xfrm>
              <a:off x="2911" y="235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4" name="Rectangle 58"/>
            <p:cNvSpPr>
              <a:spLocks noChangeArrowheads="1"/>
            </p:cNvSpPr>
            <p:nvPr/>
          </p:nvSpPr>
          <p:spPr bwMode="auto">
            <a:xfrm>
              <a:off x="2911" y="249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5" name="Rectangle 59"/>
            <p:cNvSpPr>
              <a:spLocks noChangeArrowheads="1"/>
            </p:cNvSpPr>
            <p:nvPr/>
          </p:nvSpPr>
          <p:spPr bwMode="auto">
            <a:xfrm>
              <a:off x="2815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6" name="Rectangle 60"/>
            <p:cNvSpPr>
              <a:spLocks noChangeArrowheads="1"/>
            </p:cNvSpPr>
            <p:nvPr/>
          </p:nvSpPr>
          <p:spPr bwMode="auto">
            <a:xfrm>
              <a:off x="2911" y="278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7" name="Rectangle 61"/>
            <p:cNvSpPr>
              <a:spLocks noChangeArrowheads="1"/>
            </p:cNvSpPr>
            <p:nvPr/>
          </p:nvSpPr>
          <p:spPr bwMode="auto">
            <a:xfrm>
              <a:off x="2911" y="292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8" name="Rectangle 62"/>
            <p:cNvSpPr>
              <a:spLocks noChangeArrowheads="1"/>
            </p:cNvSpPr>
            <p:nvPr/>
          </p:nvSpPr>
          <p:spPr bwMode="auto">
            <a:xfrm>
              <a:off x="2911" y="3069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9" name="Rectangle 63"/>
            <p:cNvSpPr>
              <a:spLocks noChangeArrowheads="1"/>
            </p:cNvSpPr>
            <p:nvPr/>
          </p:nvSpPr>
          <p:spPr bwMode="auto">
            <a:xfrm>
              <a:off x="2815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1" name="Group 64"/>
          <p:cNvGrpSpPr>
            <a:grpSpLocks/>
          </p:cNvGrpSpPr>
          <p:nvPr/>
        </p:nvGrpSpPr>
        <p:grpSpPr bwMode="auto">
          <a:xfrm>
            <a:off x="5056188" y="2343150"/>
            <a:ext cx="209550" cy="3308350"/>
            <a:chOff x="3437" y="1283"/>
            <a:chExt cx="132" cy="2084"/>
          </a:xfrm>
        </p:grpSpPr>
        <p:sp>
          <p:nvSpPr>
            <p:cNvPr id="69698" name="Rectangle 65"/>
            <p:cNvSpPr>
              <a:spLocks noChangeArrowheads="1"/>
            </p:cNvSpPr>
            <p:nvPr/>
          </p:nvSpPr>
          <p:spPr bwMode="auto">
            <a:xfrm>
              <a:off x="3437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9" name="Rectangle 66"/>
            <p:cNvSpPr>
              <a:spLocks noChangeArrowheads="1"/>
            </p:cNvSpPr>
            <p:nvPr/>
          </p:nvSpPr>
          <p:spPr bwMode="auto">
            <a:xfrm>
              <a:off x="3533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0" name="Rectangle 67"/>
            <p:cNvSpPr>
              <a:spLocks noChangeArrowheads="1"/>
            </p:cNvSpPr>
            <p:nvPr/>
          </p:nvSpPr>
          <p:spPr bwMode="auto">
            <a:xfrm>
              <a:off x="345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1" name="Rectangle 68"/>
            <p:cNvSpPr>
              <a:spLocks noChangeArrowheads="1"/>
            </p:cNvSpPr>
            <p:nvPr/>
          </p:nvSpPr>
          <p:spPr bwMode="auto">
            <a:xfrm>
              <a:off x="3517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2" name="Rectangle 69"/>
            <p:cNvSpPr>
              <a:spLocks noChangeArrowheads="1"/>
            </p:cNvSpPr>
            <p:nvPr/>
          </p:nvSpPr>
          <p:spPr bwMode="auto">
            <a:xfrm>
              <a:off x="345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3" name="Rectangle 70"/>
            <p:cNvSpPr>
              <a:spLocks noChangeArrowheads="1"/>
            </p:cNvSpPr>
            <p:nvPr/>
          </p:nvSpPr>
          <p:spPr bwMode="auto">
            <a:xfrm>
              <a:off x="345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4" name="Rectangle 71"/>
            <p:cNvSpPr>
              <a:spLocks noChangeArrowheads="1"/>
            </p:cNvSpPr>
            <p:nvPr/>
          </p:nvSpPr>
          <p:spPr bwMode="auto">
            <a:xfrm>
              <a:off x="3453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5" name="Rectangle 72"/>
            <p:cNvSpPr>
              <a:spLocks noChangeArrowheads="1"/>
            </p:cNvSpPr>
            <p:nvPr/>
          </p:nvSpPr>
          <p:spPr bwMode="auto">
            <a:xfrm>
              <a:off x="345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6" name="Rectangle 73"/>
            <p:cNvSpPr>
              <a:spLocks noChangeArrowheads="1"/>
            </p:cNvSpPr>
            <p:nvPr/>
          </p:nvSpPr>
          <p:spPr bwMode="auto">
            <a:xfrm>
              <a:off x="345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7" name="Rectangle 74"/>
            <p:cNvSpPr>
              <a:spLocks noChangeArrowheads="1"/>
            </p:cNvSpPr>
            <p:nvPr/>
          </p:nvSpPr>
          <p:spPr bwMode="auto">
            <a:xfrm>
              <a:off x="345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8" name="Rectangle 75"/>
            <p:cNvSpPr>
              <a:spLocks noChangeArrowheads="1"/>
            </p:cNvSpPr>
            <p:nvPr/>
          </p:nvSpPr>
          <p:spPr bwMode="auto">
            <a:xfrm>
              <a:off x="3453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9" name="Rectangle 76"/>
            <p:cNvSpPr>
              <a:spLocks noChangeArrowheads="1"/>
            </p:cNvSpPr>
            <p:nvPr/>
          </p:nvSpPr>
          <p:spPr bwMode="auto">
            <a:xfrm>
              <a:off x="345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0" name="Rectangle 77"/>
            <p:cNvSpPr>
              <a:spLocks noChangeArrowheads="1"/>
            </p:cNvSpPr>
            <p:nvPr/>
          </p:nvSpPr>
          <p:spPr bwMode="auto">
            <a:xfrm>
              <a:off x="345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1" name="Rectangle 78"/>
            <p:cNvSpPr>
              <a:spLocks noChangeArrowheads="1"/>
            </p:cNvSpPr>
            <p:nvPr/>
          </p:nvSpPr>
          <p:spPr bwMode="auto">
            <a:xfrm>
              <a:off x="345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2" name="Rectangle 79"/>
            <p:cNvSpPr>
              <a:spLocks noChangeArrowheads="1"/>
            </p:cNvSpPr>
            <p:nvPr/>
          </p:nvSpPr>
          <p:spPr bwMode="auto">
            <a:xfrm>
              <a:off x="3453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3" name="Rectangle 80"/>
            <p:cNvSpPr>
              <a:spLocks noChangeArrowheads="1"/>
            </p:cNvSpPr>
            <p:nvPr/>
          </p:nvSpPr>
          <p:spPr bwMode="auto">
            <a:xfrm>
              <a:off x="3437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2" name="Group 81"/>
          <p:cNvGrpSpPr>
            <a:grpSpLocks/>
          </p:cNvGrpSpPr>
          <p:nvPr/>
        </p:nvGrpSpPr>
        <p:grpSpPr bwMode="auto">
          <a:xfrm>
            <a:off x="5487988" y="2343150"/>
            <a:ext cx="233362" cy="3308350"/>
            <a:chOff x="3709" y="1283"/>
            <a:chExt cx="147" cy="2084"/>
          </a:xfrm>
        </p:grpSpPr>
        <p:sp>
          <p:nvSpPr>
            <p:cNvPr id="69682" name="Rectangle 82"/>
            <p:cNvSpPr>
              <a:spLocks noChangeArrowheads="1"/>
            </p:cNvSpPr>
            <p:nvPr/>
          </p:nvSpPr>
          <p:spPr bwMode="auto">
            <a:xfrm>
              <a:off x="3709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3" name="Rectangle 83"/>
            <p:cNvSpPr>
              <a:spLocks noChangeArrowheads="1"/>
            </p:cNvSpPr>
            <p:nvPr/>
          </p:nvSpPr>
          <p:spPr bwMode="auto">
            <a:xfrm>
              <a:off x="3820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4" name="Rectangle 84"/>
            <p:cNvSpPr>
              <a:spLocks noChangeArrowheads="1"/>
            </p:cNvSpPr>
            <p:nvPr/>
          </p:nvSpPr>
          <p:spPr bwMode="auto">
            <a:xfrm>
              <a:off x="3725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5" name="Rectangle 85"/>
            <p:cNvSpPr>
              <a:spLocks noChangeArrowheads="1"/>
            </p:cNvSpPr>
            <p:nvPr/>
          </p:nvSpPr>
          <p:spPr bwMode="auto">
            <a:xfrm>
              <a:off x="3804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6" name="Rectangle 86"/>
            <p:cNvSpPr>
              <a:spLocks noChangeArrowheads="1"/>
            </p:cNvSpPr>
            <p:nvPr/>
          </p:nvSpPr>
          <p:spPr bwMode="auto">
            <a:xfrm>
              <a:off x="3725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7" name="Rectangle 87"/>
            <p:cNvSpPr>
              <a:spLocks noChangeArrowheads="1"/>
            </p:cNvSpPr>
            <p:nvPr/>
          </p:nvSpPr>
          <p:spPr bwMode="auto">
            <a:xfrm>
              <a:off x="3725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8" name="Rectangle 88"/>
            <p:cNvSpPr>
              <a:spLocks noChangeArrowheads="1"/>
            </p:cNvSpPr>
            <p:nvPr/>
          </p:nvSpPr>
          <p:spPr bwMode="auto">
            <a:xfrm>
              <a:off x="3725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9" name="Rectangle 89"/>
            <p:cNvSpPr>
              <a:spLocks noChangeArrowheads="1"/>
            </p:cNvSpPr>
            <p:nvPr/>
          </p:nvSpPr>
          <p:spPr bwMode="auto">
            <a:xfrm>
              <a:off x="3725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0" name="Rectangle 90"/>
            <p:cNvSpPr>
              <a:spLocks noChangeArrowheads="1"/>
            </p:cNvSpPr>
            <p:nvPr/>
          </p:nvSpPr>
          <p:spPr bwMode="auto">
            <a:xfrm>
              <a:off x="3725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1" name="Rectangle 91"/>
            <p:cNvSpPr>
              <a:spLocks noChangeArrowheads="1"/>
            </p:cNvSpPr>
            <p:nvPr/>
          </p:nvSpPr>
          <p:spPr bwMode="auto">
            <a:xfrm>
              <a:off x="3725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2" name="Rectangle 92"/>
            <p:cNvSpPr>
              <a:spLocks noChangeArrowheads="1"/>
            </p:cNvSpPr>
            <p:nvPr/>
          </p:nvSpPr>
          <p:spPr bwMode="auto">
            <a:xfrm>
              <a:off x="3725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3" name="Rectangle 93"/>
            <p:cNvSpPr>
              <a:spLocks noChangeArrowheads="1"/>
            </p:cNvSpPr>
            <p:nvPr/>
          </p:nvSpPr>
          <p:spPr bwMode="auto">
            <a:xfrm>
              <a:off x="3725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4" name="Rectangle 94"/>
            <p:cNvSpPr>
              <a:spLocks noChangeArrowheads="1"/>
            </p:cNvSpPr>
            <p:nvPr/>
          </p:nvSpPr>
          <p:spPr bwMode="auto">
            <a:xfrm>
              <a:off x="3725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5" name="Rectangle 95"/>
            <p:cNvSpPr>
              <a:spLocks noChangeArrowheads="1"/>
            </p:cNvSpPr>
            <p:nvPr/>
          </p:nvSpPr>
          <p:spPr bwMode="auto">
            <a:xfrm>
              <a:off x="3725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6" name="Rectangle 96"/>
            <p:cNvSpPr>
              <a:spLocks noChangeArrowheads="1"/>
            </p:cNvSpPr>
            <p:nvPr/>
          </p:nvSpPr>
          <p:spPr bwMode="auto">
            <a:xfrm>
              <a:off x="3725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7" name="Rectangle 97"/>
            <p:cNvSpPr>
              <a:spLocks noChangeArrowheads="1"/>
            </p:cNvSpPr>
            <p:nvPr/>
          </p:nvSpPr>
          <p:spPr bwMode="auto">
            <a:xfrm>
              <a:off x="3725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3" name="Rectangle 98"/>
          <p:cNvSpPr>
            <a:spLocks noChangeArrowheads="1"/>
          </p:cNvSpPr>
          <p:nvPr/>
        </p:nvSpPr>
        <p:spPr bwMode="auto">
          <a:xfrm>
            <a:off x="5056188" y="2116138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44" name="Line 99"/>
          <p:cNvSpPr>
            <a:spLocks noChangeShapeType="1"/>
          </p:cNvSpPr>
          <p:nvPr/>
        </p:nvSpPr>
        <p:spPr bwMode="auto">
          <a:xfrm>
            <a:off x="3435350" y="358457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5" name="Line 100"/>
          <p:cNvSpPr>
            <a:spLocks noChangeShapeType="1"/>
          </p:cNvSpPr>
          <p:nvPr/>
        </p:nvSpPr>
        <p:spPr bwMode="auto">
          <a:xfrm>
            <a:off x="3435350" y="4495800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6" name="Line 101"/>
          <p:cNvSpPr>
            <a:spLocks noChangeShapeType="1"/>
          </p:cNvSpPr>
          <p:nvPr/>
        </p:nvSpPr>
        <p:spPr bwMode="auto">
          <a:xfrm>
            <a:off x="3435350" y="543242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7" name="Group 102"/>
          <p:cNvGrpSpPr>
            <a:grpSpLocks/>
          </p:cNvGrpSpPr>
          <p:nvPr/>
        </p:nvGrpSpPr>
        <p:grpSpPr bwMode="auto">
          <a:xfrm>
            <a:off x="6170613" y="2116138"/>
            <a:ext cx="531812" cy="3535362"/>
            <a:chOff x="4139" y="1140"/>
            <a:chExt cx="335" cy="2227"/>
          </a:xfrm>
        </p:grpSpPr>
        <p:sp>
          <p:nvSpPr>
            <p:cNvPr id="69666" name="Rectangle 103"/>
            <p:cNvSpPr>
              <a:spLocks noChangeArrowheads="1"/>
            </p:cNvSpPr>
            <p:nvPr/>
          </p:nvSpPr>
          <p:spPr bwMode="auto">
            <a:xfrm>
              <a:off x="4155" y="1140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7" name="Rectangle 104"/>
            <p:cNvSpPr>
              <a:spLocks noChangeArrowheads="1"/>
            </p:cNvSpPr>
            <p:nvPr/>
          </p:nvSpPr>
          <p:spPr bwMode="auto">
            <a:xfrm>
              <a:off x="4139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8" name="Rectangle 105"/>
            <p:cNvSpPr>
              <a:spLocks noChangeArrowheads="1"/>
            </p:cNvSpPr>
            <p:nvPr/>
          </p:nvSpPr>
          <p:spPr bwMode="auto">
            <a:xfrm>
              <a:off x="4219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9" name="Rectangle 106"/>
            <p:cNvSpPr>
              <a:spLocks noChangeArrowheads="1"/>
            </p:cNvSpPr>
            <p:nvPr/>
          </p:nvSpPr>
          <p:spPr bwMode="auto">
            <a:xfrm>
              <a:off x="436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0" name="Rectangle 107"/>
            <p:cNvSpPr>
              <a:spLocks noChangeArrowheads="1"/>
            </p:cNvSpPr>
            <p:nvPr/>
          </p:nvSpPr>
          <p:spPr bwMode="auto">
            <a:xfrm>
              <a:off x="4219" y="163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1" name="Rectangle 108"/>
            <p:cNvSpPr>
              <a:spLocks noChangeArrowheads="1"/>
            </p:cNvSpPr>
            <p:nvPr/>
          </p:nvSpPr>
          <p:spPr bwMode="auto">
            <a:xfrm>
              <a:off x="4187" y="1777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2" name="Rectangle 109"/>
            <p:cNvSpPr>
              <a:spLocks noChangeArrowheads="1"/>
            </p:cNvSpPr>
            <p:nvPr/>
          </p:nvSpPr>
          <p:spPr bwMode="auto">
            <a:xfrm>
              <a:off x="4235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3" name="Rectangle 110"/>
            <p:cNvSpPr>
              <a:spLocks noChangeArrowheads="1"/>
            </p:cNvSpPr>
            <p:nvPr/>
          </p:nvSpPr>
          <p:spPr bwMode="auto">
            <a:xfrm>
              <a:off x="4219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4" name="Rectangle 111"/>
            <p:cNvSpPr>
              <a:spLocks noChangeArrowheads="1"/>
            </p:cNvSpPr>
            <p:nvPr/>
          </p:nvSpPr>
          <p:spPr bwMode="auto">
            <a:xfrm>
              <a:off x="4187" y="2208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5" name="Rectangle 112"/>
            <p:cNvSpPr>
              <a:spLocks noChangeArrowheads="1"/>
            </p:cNvSpPr>
            <p:nvPr/>
          </p:nvSpPr>
          <p:spPr bwMode="auto">
            <a:xfrm>
              <a:off x="4187" y="2351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6" name="Rectangle 113"/>
            <p:cNvSpPr>
              <a:spLocks noChangeArrowheads="1"/>
            </p:cNvSpPr>
            <p:nvPr/>
          </p:nvSpPr>
          <p:spPr bwMode="auto">
            <a:xfrm>
              <a:off x="4235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7" name="Rectangle 114"/>
            <p:cNvSpPr>
              <a:spLocks noChangeArrowheads="1"/>
            </p:cNvSpPr>
            <p:nvPr/>
          </p:nvSpPr>
          <p:spPr bwMode="auto">
            <a:xfrm>
              <a:off x="4187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8" name="Rectangle 115"/>
            <p:cNvSpPr>
              <a:spLocks noChangeArrowheads="1"/>
            </p:cNvSpPr>
            <p:nvPr/>
          </p:nvSpPr>
          <p:spPr bwMode="auto">
            <a:xfrm>
              <a:off x="4187" y="2782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9" name="Rectangle 116"/>
            <p:cNvSpPr>
              <a:spLocks noChangeArrowheads="1"/>
            </p:cNvSpPr>
            <p:nvPr/>
          </p:nvSpPr>
          <p:spPr bwMode="auto">
            <a:xfrm>
              <a:off x="4187" y="2926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0" name="Rectangle 117"/>
            <p:cNvSpPr>
              <a:spLocks noChangeArrowheads="1"/>
            </p:cNvSpPr>
            <p:nvPr/>
          </p:nvSpPr>
          <p:spPr bwMode="auto">
            <a:xfrm>
              <a:off x="4235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1" name="Rectangle 118"/>
            <p:cNvSpPr>
              <a:spLocks noChangeArrowheads="1"/>
            </p:cNvSpPr>
            <p:nvPr/>
          </p:nvSpPr>
          <p:spPr bwMode="auto">
            <a:xfrm>
              <a:off x="4187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8" name="Group 119"/>
          <p:cNvGrpSpPr>
            <a:grpSpLocks/>
          </p:cNvGrpSpPr>
          <p:nvPr/>
        </p:nvGrpSpPr>
        <p:grpSpPr bwMode="auto">
          <a:xfrm>
            <a:off x="7058025" y="2116138"/>
            <a:ext cx="668338" cy="3535362"/>
            <a:chOff x="4698" y="1140"/>
            <a:chExt cx="421" cy="2227"/>
          </a:xfrm>
        </p:grpSpPr>
        <p:sp>
          <p:nvSpPr>
            <p:cNvPr id="69650" name="Rectangle 120"/>
            <p:cNvSpPr>
              <a:spLocks noChangeArrowheads="1"/>
            </p:cNvSpPr>
            <p:nvPr/>
          </p:nvSpPr>
          <p:spPr bwMode="auto">
            <a:xfrm>
              <a:off x="4698" y="1140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1" name="Rectangle 121"/>
            <p:cNvSpPr>
              <a:spLocks noChangeArrowheads="1"/>
            </p:cNvSpPr>
            <p:nvPr/>
          </p:nvSpPr>
          <p:spPr bwMode="auto">
            <a:xfrm>
              <a:off x="4746" y="1283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2" name="Rectangle 122"/>
            <p:cNvSpPr>
              <a:spLocks noChangeArrowheads="1"/>
            </p:cNvSpPr>
            <p:nvPr/>
          </p:nvSpPr>
          <p:spPr bwMode="auto">
            <a:xfrm>
              <a:off x="487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3" name="Rectangle 123"/>
            <p:cNvSpPr>
              <a:spLocks noChangeArrowheads="1"/>
            </p:cNvSpPr>
            <p:nvPr/>
          </p:nvSpPr>
          <p:spPr bwMode="auto">
            <a:xfrm>
              <a:off x="495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4" name="Rectangle 124"/>
            <p:cNvSpPr>
              <a:spLocks noChangeArrowheads="1"/>
            </p:cNvSpPr>
            <p:nvPr/>
          </p:nvSpPr>
          <p:spPr bwMode="auto">
            <a:xfrm>
              <a:off x="487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5" name="Rectangle 125"/>
            <p:cNvSpPr>
              <a:spLocks noChangeArrowheads="1"/>
            </p:cNvSpPr>
            <p:nvPr/>
          </p:nvSpPr>
          <p:spPr bwMode="auto">
            <a:xfrm>
              <a:off x="487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6" name="Rectangle 126"/>
            <p:cNvSpPr>
              <a:spLocks noChangeArrowheads="1"/>
            </p:cNvSpPr>
            <p:nvPr/>
          </p:nvSpPr>
          <p:spPr bwMode="auto">
            <a:xfrm>
              <a:off x="4857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7" name="Rectangle 127"/>
            <p:cNvSpPr>
              <a:spLocks noChangeArrowheads="1"/>
            </p:cNvSpPr>
            <p:nvPr/>
          </p:nvSpPr>
          <p:spPr bwMode="auto">
            <a:xfrm>
              <a:off x="487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8" name="Rectangle 128"/>
            <p:cNvSpPr>
              <a:spLocks noChangeArrowheads="1"/>
            </p:cNvSpPr>
            <p:nvPr/>
          </p:nvSpPr>
          <p:spPr bwMode="auto">
            <a:xfrm>
              <a:off x="487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9" name="Rectangle 129"/>
            <p:cNvSpPr>
              <a:spLocks noChangeArrowheads="1"/>
            </p:cNvSpPr>
            <p:nvPr/>
          </p:nvSpPr>
          <p:spPr bwMode="auto">
            <a:xfrm>
              <a:off x="487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0" name="Rectangle 130"/>
            <p:cNvSpPr>
              <a:spLocks noChangeArrowheads="1"/>
            </p:cNvSpPr>
            <p:nvPr/>
          </p:nvSpPr>
          <p:spPr bwMode="auto">
            <a:xfrm>
              <a:off x="4857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1" name="Rectangle 131"/>
            <p:cNvSpPr>
              <a:spLocks noChangeArrowheads="1"/>
            </p:cNvSpPr>
            <p:nvPr/>
          </p:nvSpPr>
          <p:spPr bwMode="auto">
            <a:xfrm>
              <a:off x="487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2" name="Rectangle 132"/>
            <p:cNvSpPr>
              <a:spLocks noChangeArrowheads="1"/>
            </p:cNvSpPr>
            <p:nvPr/>
          </p:nvSpPr>
          <p:spPr bwMode="auto">
            <a:xfrm>
              <a:off x="487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3" name="Rectangle 133"/>
            <p:cNvSpPr>
              <a:spLocks noChangeArrowheads="1"/>
            </p:cNvSpPr>
            <p:nvPr/>
          </p:nvSpPr>
          <p:spPr bwMode="auto">
            <a:xfrm>
              <a:off x="487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4" name="Rectangle 134"/>
            <p:cNvSpPr>
              <a:spLocks noChangeArrowheads="1"/>
            </p:cNvSpPr>
            <p:nvPr/>
          </p:nvSpPr>
          <p:spPr bwMode="auto">
            <a:xfrm>
              <a:off x="4857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5" name="Rectangle 135"/>
            <p:cNvSpPr>
              <a:spLocks noChangeArrowheads="1"/>
            </p:cNvSpPr>
            <p:nvPr/>
          </p:nvSpPr>
          <p:spPr bwMode="auto">
            <a:xfrm>
              <a:off x="4873" y="321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9" name="Text Box 136"/>
          <p:cNvSpPr txBox="1">
            <a:spLocks noChangeArrowheads="1"/>
          </p:cNvSpPr>
          <p:nvPr/>
        </p:nvSpPr>
        <p:spPr bwMode="auto">
          <a:xfrm>
            <a:off x="2987675" y="5876925"/>
            <a:ext cx="54721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accent2"/>
                </a:solidFill>
                <a:cs typeface="Arial" panose="020B0604020202020204" pitchFamily="34" charset="0"/>
              </a:rPr>
              <a:t>From 15¢ state, you may want to go to reset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9D1A0-DE6D-4F0E-B81A-BC2A6DD9C2C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5: State encoding: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71685" name="Group 136"/>
          <p:cNvGrpSpPr>
            <a:grpSpLocks/>
          </p:cNvGrpSpPr>
          <p:nvPr/>
        </p:nvGrpSpPr>
        <p:grpSpPr bwMode="auto">
          <a:xfrm>
            <a:off x="4957763" y="1844675"/>
            <a:ext cx="1006475" cy="4222750"/>
            <a:chOff x="2987" y="823"/>
            <a:chExt cx="634" cy="2660"/>
          </a:xfrm>
        </p:grpSpPr>
        <p:sp>
          <p:nvSpPr>
            <p:cNvPr id="71774" name="Rectangle 137"/>
            <p:cNvSpPr>
              <a:spLocks noChangeArrowheads="1"/>
            </p:cNvSpPr>
            <p:nvPr/>
          </p:nvSpPr>
          <p:spPr bwMode="auto">
            <a:xfrm>
              <a:off x="2987" y="823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5" name="Rectangle 138"/>
            <p:cNvSpPr>
              <a:spLocks noChangeArrowheads="1"/>
            </p:cNvSpPr>
            <p:nvPr/>
          </p:nvSpPr>
          <p:spPr bwMode="auto">
            <a:xfrm>
              <a:off x="3083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6" name="Rectangle 139"/>
            <p:cNvSpPr>
              <a:spLocks noChangeArrowheads="1"/>
            </p:cNvSpPr>
            <p:nvPr/>
          </p:nvSpPr>
          <p:spPr bwMode="auto">
            <a:xfrm>
              <a:off x="3179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7" name="Rectangle 140"/>
            <p:cNvSpPr>
              <a:spLocks noChangeArrowheads="1"/>
            </p:cNvSpPr>
            <p:nvPr/>
          </p:nvSpPr>
          <p:spPr bwMode="auto">
            <a:xfrm>
              <a:off x="3227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8" name="Rectangle 141"/>
            <p:cNvSpPr>
              <a:spLocks noChangeArrowheads="1"/>
            </p:cNvSpPr>
            <p:nvPr/>
          </p:nvSpPr>
          <p:spPr bwMode="auto">
            <a:xfrm>
              <a:off x="3339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9" name="Rectangle 142"/>
            <p:cNvSpPr>
              <a:spLocks noChangeArrowheads="1"/>
            </p:cNvSpPr>
            <p:nvPr/>
          </p:nvSpPr>
          <p:spPr bwMode="auto">
            <a:xfrm>
              <a:off x="3434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0" name="Rectangle 143"/>
            <p:cNvSpPr>
              <a:spLocks noChangeArrowheads="1"/>
            </p:cNvSpPr>
            <p:nvPr/>
          </p:nvSpPr>
          <p:spPr bwMode="auto">
            <a:xfrm>
              <a:off x="348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1" name="Rectangle 144"/>
            <p:cNvSpPr>
              <a:spLocks noChangeArrowheads="1"/>
            </p:cNvSpPr>
            <p:nvPr/>
          </p:nvSpPr>
          <p:spPr bwMode="auto">
            <a:xfrm>
              <a:off x="313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2" name="Rectangle 145"/>
            <p:cNvSpPr>
              <a:spLocks noChangeArrowheads="1"/>
            </p:cNvSpPr>
            <p:nvPr/>
          </p:nvSpPr>
          <p:spPr bwMode="auto">
            <a:xfrm>
              <a:off x="3195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3" name="Rectangle 146"/>
            <p:cNvSpPr>
              <a:spLocks noChangeArrowheads="1"/>
            </p:cNvSpPr>
            <p:nvPr/>
          </p:nvSpPr>
          <p:spPr bwMode="auto">
            <a:xfrm>
              <a:off x="3131" y="131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4" name="Rectangle 147"/>
            <p:cNvSpPr>
              <a:spLocks noChangeArrowheads="1"/>
            </p:cNvSpPr>
            <p:nvPr/>
          </p:nvSpPr>
          <p:spPr bwMode="auto">
            <a:xfrm>
              <a:off x="3131" y="146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5" name="Rectangle 148"/>
            <p:cNvSpPr>
              <a:spLocks noChangeArrowheads="1"/>
            </p:cNvSpPr>
            <p:nvPr/>
          </p:nvSpPr>
          <p:spPr bwMode="auto">
            <a:xfrm>
              <a:off x="3099" y="1605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6" name="Rectangle 149"/>
            <p:cNvSpPr>
              <a:spLocks noChangeArrowheads="1"/>
            </p:cNvSpPr>
            <p:nvPr/>
          </p:nvSpPr>
          <p:spPr bwMode="auto">
            <a:xfrm>
              <a:off x="3131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7" name="Rectangle 150"/>
            <p:cNvSpPr>
              <a:spLocks noChangeArrowheads="1"/>
            </p:cNvSpPr>
            <p:nvPr/>
          </p:nvSpPr>
          <p:spPr bwMode="auto">
            <a:xfrm>
              <a:off x="3131" y="189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8" name="Rectangle 151"/>
            <p:cNvSpPr>
              <a:spLocks noChangeArrowheads="1"/>
            </p:cNvSpPr>
            <p:nvPr/>
          </p:nvSpPr>
          <p:spPr bwMode="auto">
            <a:xfrm>
              <a:off x="3131" y="2036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9" name="Rectangle 152"/>
            <p:cNvSpPr>
              <a:spLocks noChangeArrowheads="1"/>
            </p:cNvSpPr>
            <p:nvPr/>
          </p:nvSpPr>
          <p:spPr bwMode="auto">
            <a:xfrm>
              <a:off x="3115" y="2180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0" name="Rectangle 153"/>
            <p:cNvSpPr>
              <a:spLocks noChangeArrowheads="1"/>
            </p:cNvSpPr>
            <p:nvPr/>
          </p:nvSpPr>
          <p:spPr bwMode="auto">
            <a:xfrm>
              <a:off x="3131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1" name="Rectangle 154"/>
            <p:cNvSpPr>
              <a:spLocks noChangeArrowheads="1"/>
            </p:cNvSpPr>
            <p:nvPr/>
          </p:nvSpPr>
          <p:spPr bwMode="auto">
            <a:xfrm>
              <a:off x="3131" y="2467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2" name="Rectangle 155"/>
            <p:cNvSpPr>
              <a:spLocks noChangeArrowheads="1"/>
            </p:cNvSpPr>
            <p:nvPr/>
          </p:nvSpPr>
          <p:spPr bwMode="auto">
            <a:xfrm>
              <a:off x="3131" y="261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3" name="Rectangle 156"/>
            <p:cNvSpPr>
              <a:spLocks noChangeArrowheads="1"/>
            </p:cNvSpPr>
            <p:nvPr/>
          </p:nvSpPr>
          <p:spPr bwMode="auto">
            <a:xfrm>
              <a:off x="3115" y="2754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4" name="Rectangle 157"/>
            <p:cNvSpPr>
              <a:spLocks noChangeArrowheads="1"/>
            </p:cNvSpPr>
            <p:nvPr/>
          </p:nvSpPr>
          <p:spPr bwMode="auto">
            <a:xfrm>
              <a:off x="3131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5" name="Rectangle 158"/>
            <p:cNvSpPr>
              <a:spLocks noChangeArrowheads="1"/>
            </p:cNvSpPr>
            <p:nvPr/>
          </p:nvSpPr>
          <p:spPr bwMode="auto">
            <a:xfrm>
              <a:off x="3131" y="304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6" name="Rectangle 159"/>
            <p:cNvSpPr>
              <a:spLocks noChangeArrowheads="1"/>
            </p:cNvSpPr>
            <p:nvPr/>
          </p:nvSpPr>
          <p:spPr bwMode="auto">
            <a:xfrm>
              <a:off x="3131" y="3185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7" name="Rectangle 160"/>
            <p:cNvSpPr>
              <a:spLocks noChangeArrowheads="1"/>
            </p:cNvSpPr>
            <p:nvPr/>
          </p:nvSpPr>
          <p:spPr bwMode="auto">
            <a:xfrm>
              <a:off x="3099" y="3329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86" name="Line 161"/>
          <p:cNvSpPr>
            <a:spLocks noChangeShapeType="1"/>
          </p:cNvSpPr>
          <p:nvPr/>
        </p:nvSpPr>
        <p:spPr bwMode="auto">
          <a:xfrm>
            <a:off x="2247900" y="2401888"/>
            <a:ext cx="47879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Line 162"/>
          <p:cNvSpPr>
            <a:spLocks noChangeShapeType="1"/>
          </p:cNvSpPr>
          <p:nvPr/>
        </p:nvSpPr>
        <p:spPr bwMode="auto">
          <a:xfrm>
            <a:off x="4603750" y="1946275"/>
            <a:ext cx="1588" cy="420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88" name="Group 163"/>
          <p:cNvGrpSpPr>
            <a:grpSpLocks/>
          </p:cNvGrpSpPr>
          <p:nvPr/>
        </p:nvGrpSpPr>
        <p:grpSpPr bwMode="auto">
          <a:xfrm>
            <a:off x="2222500" y="1844675"/>
            <a:ext cx="1289050" cy="3538538"/>
            <a:chOff x="1264" y="823"/>
            <a:chExt cx="812" cy="2229"/>
          </a:xfrm>
        </p:grpSpPr>
        <p:sp>
          <p:nvSpPr>
            <p:cNvPr id="71753" name="Rectangle 164"/>
            <p:cNvSpPr>
              <a:spLocks noChangeArrowheads="1"/>
            </p:cNvSpPr>
            <p:nvPr/>
          </p:nvSpPr>
          <p:spPr bwMode="auto">
            <a:xfrm>
              <a:off x="1264" y="823"/>
              <a:ext cx="8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4" name="Rectangle 165"/>
            <p:cNvSpPr>
              <a:spLocks noChangeArrowheads="1"/>
            </p:cNvSpPr>
            <p:nvPr/>
          </p:nvSpPr>
          <p:spPr bwMode="auto">
            <a:xfrm>
              <a:off x="1455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5" name="Rectangle 166"/>
            <p:cNvSpPr>
              <a:spLocks noChangeArrowheads="1"/>
            </p:cNvSpPr>
            <p:nvPr/>
          </p:nvSpPr>
          <p:spPr bwMode="auto">
            <a:xfrm>
              <a:off x="1551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6" name="Rectangle 167"/>
            <p:cNvSpPr>
              <a:spLocks noChangeArrowheads="1"/>
            </p:cNvSpPr>
            <p:nvPr/>
          </p:nvSpPr>
          <p:spPr bwMode="auto">
            <a:xfrm>
              <a:off x="1599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7" name="Rectangle 168"/>
            <p:cNvSpPr>
              <a:spLocks noChangeArrowheads="1"/>
            </p:cNvSpPr>
            <p:nvPr/>
          </p:nvSpPr>
          <p:spPr bwMode="auto">
            <a:xfrm>
              <a:off x="1679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8" name="Rectangle 169"/>
            <p:cNvSpPr>
              <a:spLocks noChangeArrowheads="1"/>
            </p:cNvSpPr>
            <p:nvPr/>
          </p:nvSpPr>
          <p:spPr bwMode="auto">
            <a:xfrm>
              <a:off x="1775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9" name="Rectangle 170"/>
            <p:cNvSpPr>
              <a:spLocks noChangeArrowheads="1"/>
            </p:cNvSpPr>
            <p:nvPr/>
          </p:nvSpPr>
          <p:spPr bwMode="auto">
            <a:xfrm>
              <a:off x="182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0" name="Rectangle 171"/>
            <p:cNvSpPr>
              <a:spLocks noChangeArrowheads="1"/>
            </p:cNvSpPr>
            <p:nvPr/>
          </p:nvSpPr>
          <p:spPr bwMode="auto">
            <a:xfrm>
              <a:off x="148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1" name="Rectangle 172"/>
            <p:cNvSpPr>
              <a:spLocks noChangeArrowheads="1"/>
            </p:cNvSpPr>
            <p:nvPr/>
          </p:nvSpPr>
          <p:spPr bwMode="auto">
            <a:xfrm>
              <a:off x="1551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2" name="Rectangle 173"/>
            <p:cNvSpPr>
              <a:spLocks noChangeArrowheads="1"/>
            </p:cNvSpPr>
            <p:nvPr/>
          </p:nvSpPr>
          <p:spPr bwMode="auto">
            <a:xfrm>
              <a:off x="1647" y="131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3" name="Rectangle 174"/>
            <p:cNvSpPr>
              <a:spLocks noChangeArrowheads="1"/>
            </p:cNvSpPr>
            <p:nvPr/>
          </p:nvSpPr>
          <p:spPr bwMode="auto">
            <a:xfrm>
              <a:off x="1647" y="146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4" name="Rectangle 175"/>
            <p:cNvSpPr>
              <a:spLocks noChangeArrowheads="1"/>
            </p:cNvSpPr>
            <p:nvPr/>
          </p:nvSpPr>
          <p:spPr bwMode="auto">
            <a:xfrm>
              <a:off x="1647" y="160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5" name="Rectangle 176"/>
            <p:cNvSpPr>
              <a:spLocks noChangeArrowheads="1"/>
            </p:cNvSpPr>
            <p:nvPr/>
          </p:nvSpPr>
          <p:spPr bwMode="auto">
            <a:xfrm>
              <a:off x="1487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6" name="Rectangle 177"/>
            <p:cNvSpPr>
              <a:spLocks noChangeArrowheads="1"/>
            </p:cNvSpPr>
            <p:nvPr/>
          </p:nvSpPr>
          <p:spPr bwMode="auto">
            <a:xfrm>
              <a:off x="1647" y="189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7" name="Rectangle 178"/>
            <p:cNvSpPr>
              <a:spLocks noChangeArrowheads="1"/>
            </p:cNvSpPr>
            <p:nvPr/>
          </p:nvSpPr>
          <p:spPr bwMode="auto">
            <a:xfrm>
              <a:off x="1647" y="203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8" name="Rectangle 179"/>
            <p:cNvSpPr>
              <a:spLocks noChangeArrowheads="1"/>
            </p:cNvSpPr>
            <p:nvPr/>
          </p:nvSpPr>
          <p:spPr bwMode="auto">
            <a:xfrm>
              <a:off x="1647" y="218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9" name="Rectangle 180"/>
            <p:cNvSpPr>
              <a:spLocks noChangeArrowheads="1"/>
            </p:cNvSpPr>
            <p:nvPr/>
          </p:nvSpPr>
          <p:spPr bwMode="auto">
            <a:xfrm>
              <a:off x="1487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0" name="Rectangle 181"/>
            <p:cNvSpPr>
              <a:spLocks noChangeArrowheads="1"/>
            </p:cNvSpPr>
            <p:nvPr/>
          </p:nvSpPr>
          <p:spPr bwMode="auto">
            <a:xfrm>
              <a:off x="1647" y="246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1" name="Rectangle 182"/>
            <p:cNvSpPr>
              <a:spLocks noChangeArrowheads="1"/>
            </p:cNvSpPr>
            <p:nvPr/>
          </p:nvSpPr>
          <p:spPr bwMode="auto">
            <a:xfrm>
              <a:off x="1647" y="261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2" name="Rectangle 183"/>
            <p:cNvSpPr>
              <a:spLocks noChangeArrowheads="1"/>
            </p:cNvSpPr>
            <p:nvPr/>
          </p:nvSpPr>
          <p:spPr bwMode="auto">
            <a:xfrm>
              <a:off x="1647" y="275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3" name="Rectangle 184"/>
            <p:cNvSpPr>
              <a:spLocks noChangeArrowheads="1"/>
            </p:cNvSpPr>
            <p:nvPr/>
          </p:nvSpPr>
          <p:spPr bwMode="auto">
            <a:xfrm>
              <a:off x="1487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89" name="Group 185"/>
          <p:cNvGrpSpPr>
            <a:grpSpLocks/>
          </p:cNvGrpSpPr>
          <p:nvPr/>
        </p:nvGrpSpPr>
        <p:grpSpPr bwMode="auto">
          <a:xfrm>
            <a:off x="3667125" y="2071688"/>
            <a:ext cx="203200" cy="3995737"/>
            <a:chOff x="2174" y="966"/>
            <a:chExt cx="128" cy="2517"/>
          </a:xfrm>
        </p:grpSpPr>
        <p:sp>
          <p:nvSpPr>
            <p:cNvPr id="71734" name="Rectangle 186"/>
            <p:cNvSpPr>
              <a:spLocks noChangeArrowheads="1"/>
            </p:cNvSpPr>
            <p:nvPr/>
          </p:nvSpPr>
          <p:spPr bwMode="auto">
            <a:xfrm>
              <a:off x="2174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5" name="Rectangle 187"/>
            <p:cNvSpPr>
              <a:spLocks noChangeArrowheads="1"/>
            </p:cNvSpPr>
            <p:nvPr/>
          </p:nvSpPr>
          <p:spPr bwMode="auto">
            <a:xfrm>
              <a:off x="2253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6" name="Rectangle 188"/>
            <p:cNvSpPr>
              <a:spLocks noChangeArrowheads="1"/>
            </p:cNvSpPr>
            <p:nvPr/>
          </p:nvSpPr>
          <p:spPr bwMode="auto">
            <a:xfrm>
              <a:off x="2174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7" name="Rectangle 189"/>
            <p:cNvSpPr>
              <a:spLocks noChangeArrowheads="1"/>
            </p:cNvSpPr>
            <p:nvPr/>
          </p:nvSpPr>
          <p:spPr bwMode="auto">
            <a:xfrm>
              <a:off x="2253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8" name="Rectangle 190"/>
            <p:cNvSpPr>
              <a:spLocks noChangeArrowheads="1"/>
            </p:cNvSpPr>
            <p:nvPr/>
          </p:nvSpPr>
          <p:spPr bwMode="auto">
            <a:xfrm>
              <a:off x="2174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9" name="Rectangle 191"/>
            <p:cNvSpPr>
              <a:spLocks noChangeArrowheads="1"/>
            </p:cNvSpPr>
            <p:nvPr/>
          </p:nvSpPr>
          <p:spPr bwMode="auto">
            <a:xfrm>
              <a:off x="2174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0" name="Rectangle 192"/>
            <p:cNvSpPr>
              <a:spLocks noChangeArrowheads="1"/>
            </p:cNvSpPr>
            <p:nvPr/>
          </p:nvSpPr>
          <p:spPr bwMode="auto">
            <a:xfrm>
              <a:off x="2174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1" name="Rectangle 193"/>
            <p:cNvSpPr>
              <a:spLocks noChangeArrowheads="1"/>
            </p:cNvSpPr>
            <p:nvPr/>
          </p:nvSpPr>
          <p:spPr bwMode="auto">
            <a:xfrm>
              <a:off x="2174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2" name="Rectangle 194"/>
            <p:cNvSpPr>
              <a:spLocks noChangeArrowheads="1"/>
            </p:cNvSpPr>
            <p:nvPr/>
          </p:nvSpPr>
          <p:spPr bwMode="auto">
            <a:xfrm>
              <a:off x="2174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3" name="Rectangle 195"/>
            <p:cNvSpPr>
              <a:spLocks noChangeArrowheads="1"/>
            </p:cNvSpPr>
            <p:nvPr/>
          </p:nvSpPr>
          <p:spPr bwMode="auto">
            <a:xfrm>
              <a:off x="2174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4" name="Rectangle 196"/>
            <p:cNvSpPr>
              <a:spLocks noChangeArrowheads="1"/>
            </p:cNvSpPr>
            <p:nvPr/>
          </p:nvSpPr>
          <p:spPr bwMode="auto">
            <a:xfrm>
              <a:off x="2174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5" name="Rectangle 197"/>
            <p:cNvSpPr>
              <a:spLocks noChangeArrowheads="1"/>
            </p:cNvSpPr>
            <p:nvPr/>
          </p:nvSpPr>
          <p:spPr bwMode="auto">
            <a:xfrm>
              <a:off x="2174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6" name="Rectangle 198"/>
            <p:cNvSpPr>
              <a:spLocks noChangeArrowheads="1"/>
            </p:cNvSpPr>
            <p:nvPr/>
          </p:nvSpPr>
          <p:spPr bwMode="auto">
            <a:xfrm>
              <a:off x="2174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7" name="Rectangle 199"/>
            <p:cNvSpPr>
              <a:spLocks noChangeArrowheads="1"/>
            </p:cNvSpPr>
            <p:nvPr/>
          </p:nvSpPr>
          <p:spPr bwMode="auto">
            <a:xfrm>
              <a:off x="2174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8" name="Rectangle 200"/>
            <p:cNvSpPr>
              <a:spLocks noChangeArrowheads="1"/>
            </p:cNvSpPr>
            <p:nvPr/>
          </p:nvSpPr>
          <p:spPr bwMode="auto">
            <a:xfrm>
              <a:off x="2174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9" name="Rectangle 201"/>
            <p:cNvSpPr>
              <a:spLocks noChangeArrowheads="1"/>
            </p:cNvSpPr>
            <p:nvPr/>
          </p:nvSpPr>
          <p:spPr bwMode="auto">
            <a:xfrm>
              <a:off x="2174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0" name="Rectangle 202"/>
            <p:cNvSpPr>
              <a:spLocks noChangeArrowheads="1"/>
            </p:cNvSpPr>
            <p:nvPr/>
          </p:nvSpPr>
          <p:spPr bwMode="auto">
            <a:xfrm>
              <a:off x="2174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1" name="Rectangle 203"/>
            <p:cNvSpPr>
              <a:spLocks noChangeArrowheads="1"/>
            </p:cNvSpPr>
            <p:nvPr/>
          </p:nvSpPr>
          <p:spPr bwMode="auto">
            <a:xfrm>
              <a:off x="2174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2" name="Rectangle 204"/>
            <p:cNvSpPr>
              <a:spLocks noChangeArrowheads="1"/>
            </p:cNvSpPr>
            <p:nvPr/>
          </p:nvSpPr>
          <p:spPr bwMode="auto">
            <a:xfrm>
              <a:off x="2174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90" name="Group 205"/>
          <p:cNvGrpSpPr>
            <a:grpSpLocks/>
          </p:cNvGrpSpPr>
          <p:nvPr/>
        </p:nvGrpSpPr>
        <p:grpSpPr bwMode="auto">
          <a:xfrm>
            <a:off x="4097338" y="2071688"/>
            <a:ext cx="209550" cy="3995737"/>
            <a:chOff x="2445" y="966"/>
            <a:chExt cx="132" cy="2517"/>
          </a:xfrm>
        </p:grpSpPr>
        <p:sp>
          <p:nvSpPr>
            <p:cNvPr id="71715" name="Rectangle 206"/>
            <p:cNvSpPr>
              <a:spLocks noChangeArrowheads="1"/>
            </p:cNvSpPr>
            <p:nvPr/>
          </p:nvSpPr>
          <p:spPr bwMode="auto">
            <a:xfrm>
              <a:off x="2445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6" name="Rectangle 207"/>
            <p:cNvSpPr>
              <a:spLocks noChangeArrowheads="1"/>
            </p:cNvSpPr>
            <p:nvPr/>
          </p:nvSpPr>
          <p:spPr bwMode="auto">
            <a:xfrm>
              <a:off x="2541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7" name="Rectangle 208"/>
            <p:cNvSpPr>
              <a:spLocks noChangeArrowheads="1"/>
            </p:cNvSpPr>
            <p:nvPr/>
          </p:nvSpPr>
          <p:spPr bwMode="auto">
            <a:xfrm>
              <a:off x="246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8" name="Rectangle 209"/>
            <p:cNvSpPr>
              <a:spLocks noChangeArrowheads="1"/>
            </p:cNvSpPr>
            <p:nvPr/>
          </p:nvSpPr>
          <p:spPr bwMode="auto">
            <a:xfrm>
              <a:off x="2525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9" name="Rectangle 210"/>
            <p:cNvSpPr>
              <a:spLocks noChangeArrowheads="1"/>
            </p:cNvSpPr>
            <p:nvPr/>
          </p:nvSpPr>
          <p:spPr bwMode="auto">
            <a:xfrm>
              <a:off x="2461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0" name="Rectangle 211"/>
            <p:cNvSpPr>
              <a:spLocks noChangeArrowheads="1"/>
            </p:cNvSpPr>
            <p:nvPr/>
          </p:nvSpPr>
          <p:spPr bwMode="auto">
            <a:xfrm>
              <a:off x="2461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1" name="Rectangle 212"/>
            <p:cNvSpPr>
              <a:spLocks noChangeArrowheads="1"/>
            </p:cNvSpPr>
            <p:nvPr/>
          </p:nvSpPr>
          <p:spPr bwMode="auto">
            <a:xfrm>
              <a:off x="2461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2" name="Rectangle 213"/>
            <p:cNvSpPr>
              <a:spLocks noChangeArrowheads="1"/>
            </p:cNvSpPr>
            <p:nvPr/>
          </p:nvSpPr>
          <p:spPr bwMode="auto">
            <a:xfrm>
              <a:off x="2461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3" name="Rectangle 214"/>
            <p:cNvSpPr>
              <a:spLocks noChangeArrowheads="1"/>
            </p:cNvSpPr>
            <p:nvPr/>
          </p:nvSpPr>
          <p:spPr bwMode="auto">
            <a:xfrm>
              <a:off x="2461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4" name="Rectangle 215"/>
            <p:cNvSpPr>
              <a:spLocks noChangeArrowheads="1"/>
            </p:cNvSpPr>
            <p:nvPr/>
          </p:nvSpPr>
          <p:spPr bwMode="auto">
            <a:xfrm>
              <a:off x="2461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5" name="Rectangle 216"/>
            <p:cNvSpPr>
              <a:spLocks noChangeArrowheads="1"/>
            </p:cNvSpPr>
            <p:nvPr/>
          </p:nvSpPr>
          <p:spPr bwMode="auto">
            <a:xfrm>
              <a:off x="2461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6" name="Rectangle 217"/>
            <p:cNvSpPr>
              <a:spLocks noChangeArrowheads="1"/>
            </p:cNvSpPr>
            <p:nvPr/>
          </p:nvSpPr>
          <p:spPr bwMode="auto">
            <a:xfrm>
              <a:off x="2461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7" name="Rectangle 218"/>
            <p:cNvSpPr>
              <a:spLocks noChangeArrowheads="1"/>
            </p:cNvSpPr>
            <p:nvPr/>
          </p:nvSpPr>
          <p:spPr bwMode="auto">
            <a:xfrm>
              <a:off x="2461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8" name="Rectangle 219"/>
            <p:cNvSpPr>
              <a:spLocks noChangeArrowheads="1"/>
            </p:cNvSpPr>
            <p:nvPr/>
          </p:nvSpPr>
          <p:spPr bwMode="auto">
            <a:xfrm>
              <a:off x="2461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9" name="Rectangle 220"/>
            <p:cNvSpPr>
              <a:spLocks noChangeArrowheads="1"/>
            </p:cNvSpPr>
            <p:nvPr/>
          </p:nvSpPr>
          <p:spPr bwMode="auto">
            <a:xfrm>
              <a:off x="2461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0" name="Rectangle 221"/>
            <p:cNvSpPr>
              <a:spLocks noChangeArrowheads="1"/>
            </p:cNvSpPr>
            <p:nvPr/>
          </p:nvSpPr>
          <p:spPr bwMode="auto">
            <a:xfrm>
              <a:off x="2461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1" name="Rectangle 222"/>
            <p:cNvSpPr>
              <a:spLocks noChangeArrowheads="1"/>
            </p:cNvSpPr>
            <p:nvPr/>
          </p:nvSpPr>
          <p:spPr bwMode="auto">
            <a:xfrm>
              <a:off x="2461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2" name="Rectangle 223"/>
            <p:cNvSpPr>
              <a:spLocks noChangeArrowheads="1"/>
            </p:cNvSpPr>
            <p:nvPr/>
          </p:nvSpPr>
          <p:spPr bwMode="auto">
            <a:xfrm>
              <a:off x="2461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3" name="Rectangle 224"/>
            <p:cNvSpPr>
              <a:spLocks noChangeArrowheads="1"/>
            </p:cNvSpPr>
            <p:nvPr/>
          </p:nvSpPr>
          <p:spPr bwMode="auto">
            <a:xfrm>
              <a:off x="2461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1" name="Rectangle 225"/>
          <p:cNvSpPr>
            <a:spLocks noChangeArrowheads="1"/>
          </p:cNvSpPr>
          <p:nvPr/>
        </p:nvSpPr>
        <p:spPr bwMode="auto">
          <a:xfrm>
            <a:off x="3641725" y="1844675"/>
            <a:ext cx="611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Line 226"/>
          <p:cNvSpPr>
            <a:spLocks noChangeShapeType="1"/>
          </p:cNvSpPr>
          <p:nvPr/>
        </p:nvSpPr>
        <p:spPr bwMode="auto">
          <a:xfrm>
            <a:off x="2247900" y="3340100"/>
            <a:ext cx="4787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3" name="Line 227"/>
          <p:cNvSpPr>
            <a:spLocks noChangeShapeType="1"/>
          </p:cNvSpPr>
          <p:nvPr/>
        </p:nvSpPr>
        <p:spPr bwMode="auto">
          <a:xfrm>
            <a:off x="2247900" y="4252913"/>
            <a:ext cx="47879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94" name="Group 228"/>
          <p:cNvGrpSpPr>
            <a:grpSpLocks/>
          </p:cNvGrpSpPr>
          <p:nvPr/>
        </p:nvGrpSpPr>
        <p:grpSpPr bwMode="auto">
          <a:xfrm>
            <a:off x="6249988" y="1844675"/>
            <a:ext cx="668337" cy="4222750"/>
            <a:chOff x="3801" y="823"/>
            <a:chExt cx="421" cy="2660"/>
          </a:xfrm>
        </p:grpSpPr>
        <p:sp>
          <p:nvSpPr>
            <p:cNvPr id="71696" name="Rectangle 229"/>
            <p:cNvSpPr>
              <a:spLocks noChangeArrowheads="1"/>
            </p:cNvSpPr>
            <p:nvPr/>
          </p:nvSpPr>
          <p:spPr bwMode="auto">
            <a:xfrm>
              <a:off x="3801" y="823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7" name="Rectangle 230"/>
            <p:cNvSpPr>
              <a:spLocks noChangeArrowheads="1"/>
            </p:cNvSpPr>
            <p:nvPr/>
          </p:nvSpPr>
          <p:spPr bwMode="auto">
            <a:xfrm>
              <a:off x="3849" y="96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8" name="Rectangle 231"/>
            <p:cNvSpPr>
              <a:spLocks noChangeArrowheads="1"/>
            </p:cNvSpPr>
            <p:nvPr/>
          </p:nvSpPr>
          <p:spPr bwMode="auto">
            <a:xfrm>
              <a:off x="397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9" name="Rectangle 232"/>
            <p:cNvSpPr>
              <a:spLocks noChangeArrowheads="1"/>
            </p:cNvSpPr>
            <p:nvPr/>
          </p:nvSpPr>
          <p:spPr bwMode="auto">
            <a:xfrm>
              <a:off x="4041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0" name="Rectangle 233"/>
            <p:cNvSpPr>
              <a:spLocks noChangeArrowheads="1"/>
            </p:cNvSpPr>
            <p:nvPr/>
          </p:nvSpPr>
          <p:spPr bwMode="auto">
            <a:xfrm>
              <a:off x="3977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1" name="Rectangle 234"/>
            <p:cNvSpPr>
              <a:spLocks noChangeArrowheads="1"/>
            </p:cNvSpPr>
            <p:nvPr/>
          </p:nvSpPr>
          <p:spPr bwMode="auto">
            <a:xfrm>
              <a:off x="3977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2" name="Rectangle 235"/>
            <p:cNvSpPr>
              <a:spLocks noChangeArrowheads="1"/>
            </p:cNvSpPr>
            <p:nvPr/>
          </p:nvSpPr>
          <p:spPr bwMode="auto">
            <a:xfrm>
              <a:off x="3961" y="160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3" name="Rectangle 236"/>
            <p:cNvSpPr>
              <a:spLocks noChangeArrowheads="1"/>
            </p:cNvSpPr>
            <p:nvPr/>
          </p:nvSpPr>
          <p:spPr bwMode="auto">
            <a:xfrm>
              <a:off x="3977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4" name="Rectangle 237"/>
            <p:cNvSpPr>
              <a:spLocks noChangeArrowheads="1"/>
            </p:cNvSpPr>
            <p:nvPr/>
          </p:nvSpPr>
          <p:spPr bwMode="auto">
            <a:xfrm>
              <a:off x="3977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5" name="Rectangle 238"/>
            <p:cNvSpPr>
              <a:spLocks noChangeArrowheads="1"/>
            </p:cNvSpPr>
            <p:nvPr/>
          </p:nvSpPr>
          <p:spPr bwMode="auto">
            <a:xfrm>
              <a:off x="3977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6" name="Rectangle 239"/>
            <p:cNvSpPr>
              <a:spLocks noChangeArrowheads="1"/>
            </p:cNvSpPr>
            <p:nvPr/>
          </p:nvSpPr>
          <p:spPr bwMode="auto">
            <a:xfrm>
              <a:off x="3961" y="2180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7" name="Rectangle 240"/>
            <p:cNvSpPr>
              <a:spLocks noChangeArrowheads="1"/>
            </p:cNvSpPr>
            <p:nvPr/>
          </p:nvSpPr>
          <p:spPr bwMode="auto">
            <a:xfrm>
              <a:off x="3977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8" name="Rectangle 241"/>
            <p:cNvSpPr>
              <a:spLocks noChangeArrowheads="1"/>
            </p:cNvSpPr>
            <p:nvPr/>
          </p:nvSpPr>
          <p:spPr bwMode="auto">
            <a:xfrm>
              <a:off x="3977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9" name="Rectangle 242"/>
            <p:cNvSpPr>
              <a:spLocks noChangeArrowheads="1"/>
            </p:cNvSpPr>
            <p:nvPr/>
          </p:nvSpPr>
          <p:spPr bwMode="auto">
            <a:xfrm>
              <a:off x="3977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0" name="Rectangle 243"/>
            <p:cNvSpPr>
              <a:spLocks noChangeArrowheads="1"/>
            </p:cNvSpPr>
            <p:nvPr/>
          </p:nvSpPr>
          <p:spPr bwMode="auto">
            <a:xfrm>
              <a:off x="3961" y="275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1" name="Rectangle 244"/>
            <p:cNvSpPr>
              <a:spLocks noChangeArrowheads="1"/>
            </p:cNvSpPr>
            <p:nvPr/>
          </p:nvSpPr>
          <p:spPr bwMode="auto">
            <a:xfrm>
              <a:off x="3977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2" name="Rectangle 245"/>
            <p:cNvSpPr>
              <a:spLocks noChangeArrowheads="1"/>
            </p:cNvSpPr>
            <p:nvPr/>
          </p:nvSpPr>
          <p:spPr bwMode="auto">
            <a:xfrm>
              <a:off x="3977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3" name="Rectangle 246"/>
            <p:cNvSpPr>
              <a:spLocks noChangeArrowheads="1"/>
            </p:cNvSpPr>
            <p:nvPr/>
          </p:nvSpPr>
          <p:spPr bwMode="auto">
            <a:xfrm>
              <a:off x="3977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4" name="Rectangle 247"/>
            <p:cNvSpPr>
              <a:spLocks noChangeArrowheads="1"/>
            </p:cNvSpPr>
            <p:nvPr/>
          </p:nvSpPr>
          <p:spPr bwMode="auto">
            <a:xfrm>
              <a:off x="3961" y="332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5" name="Line 248"/>
          <p:cNvSpPr>
            <a:spLocks noChangeShapeType="1"/>
          </p:cNvSpPr>
          <p:nvPr/>
        </p:nvSpPr>
        <p:spPr bwMode="auto">
          <a:xfrm>
            <a:off x="2222500" y="5164138"/>
            <a:ext cx="47625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951C1-4447-4469-8495-584AB8C24F4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65175"/>
            <a:ext cx="8461375" cy="1368425"/>
          </a:xfrm>
        </p:spPr>
        <p:txBody>
          <a:bodyPr/>
          <a:lstStyle/>
          <a:p>
            <a:pPr marL="347663" indent="-347663" eaLnBrk="1" hangingPunct="1"/>
            <a:r>
              <a:rPr lang="en-US" altLang="fa-IR" sz="2400" dirty="0" smtClean="0"/>
              <a:t>Step 6: Choose </a:t>
            </a:r>
            <a:r>
              <a:rPr lang="en-US" altLang="fa-IR" sz="2400" dirty="0" err="1" smtClean="0"/>
              <a:t>FF</a:t>
            </a:r>
            <a:r>
              <a:rPr lang="en-US" altLang="fa-IR" sz="2400" dirty="0" smtClean="0"/>
              <a:t> for implementation:</a:t>
            </a:r>
          </a:p>
          <a:p>
            <a:pPr marL="914400" lvl="1" indent="-347663" eaLnBrk="1" hangingPunct="1"/>
            <a:r>
              <a:rPr lang="en-US" altLang="fa-IR" sz="1800" dirty="0" err="1" smtClean="0"/>
              <a:t>DFF</a:t>
            </a:r>
            <a:r>
              <a:rPr lang="en-US" altLang="fa-IR" sz="1800" dirty="0" smtClean="0"/>
              <a:t> easiest</a:t>
            </a:r>
          </a:p>
          <a:p>
            <a:pPr marL="914400" lvl="1" indent="-347663" eaLnBrk="1" hangingPunct="1"/>
            <a:endParaRPr lang="en-US" altLang="fa-IR" sz="1800" dirty="0" smtClean="0"/>
          </a:p>
        </p:txBody>
      </p:sp>
      <p:sp>
        <p:nvSpPr>
          <p:cNvPr id="2123893" name="Rectangle 117"/>
          <p:cNvSpPr>
            <a:spLocks noChangeArrowheads="1"/>
          </p:cNvSpPr>
          <p:nvPr/>
        </p:nvSpPr>
        <p:spPr bwMode="auto">
          <a:xfrm>
            <a:off x="4716463" y="4483100"/>
            <a:ext cx="41021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D1 = Q1 + D + Q0 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D0 = N Q0’  +  Q0 N’  +  Q1 N  +  Q1 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OPEN = Q1 Q0</a:t>
            </a:r>
          </a:p>
        </p:txBody>
      </p:sp>
      <p:sp>
        <p:nvSpPr>
          <p:cNvPr id="2123896" name="Rectangle 120"/>
          <p:cNvSpPr>
            <a:spLocks noChangeArrowheads="1"/>
          </p:cNvSpPr>
          <p:nvPr/>
        </p:nvSpPr>
        <p:spPr bwMode="auto">
          <a:xfrm>
            <a:off x="5194300" y="5918200"/>
            <a:ext cx="952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8 Gates</a:t>
            </a:r>
          </a:p>
        </p:txBody>
      </p:sp>
      <p:grpSp>
        <p:nvGrpSpPr>
          <p:cNvPr id="2" name="Group 467"/>
          <p:cNvGrpSpPr>
            <a:grpSpLocks/>
          </p:cNvGrpSpPr>
          <p:nvPr/>
        </p:nvGrpSpPr>
        <p:grpSpPr bwMode="auto">
          <a:xfrm>
            <a:off x="617538" y="4076700"/>
            <a:ext cx="3981450" cy="2465388"/>
            <a:chOff x="389" y="2568"/>
            <a:chExt cx="2508" cy="1553"/>
          </a:xfrm>
        </p:grpSpPr>
        <p:pic>
          <p:nvPicPr>
            <p:cNvPr id="73949" name="Picture 1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3480"/>
              <a:ext cx="3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0" name="Freeform 122"/>
            <p:cNvSpPr>
              <a:spLocks/>
            </p:cNvSpPr>
            <p:nvPr/>
          </p:nvSpPr>
          <p:spPr bwMode="auto">
            <a:xfrm>
              <a:off x="1115" y="3480"/>
              <a:ext cx="321" cy="238"/>
            </a:xfrm>
            <a:custGeom>
              <a:avLst/>
              <a:gdLst>
                <a:gd name="T0" fmla="*/ 20 w 321"/>
                <a:gd name="T1" fmla="*/ 51 h 238"/>
                <a:gd name="T2" fmla="*/ 20 w 321"/>
                <a:gd name="T3" fmla="*/ 82 h 238"/>
                <a:gd name="T4" fmla="*/ 31 w 321"/>
                <a:gd name="T5" fmla="*/ 134 h 238"/>
                <a:gd name="T6" fmla="*/ 20 w 321"/>
                <a:gd name="T7" fmla="*/ 207 h 238"/>
                <a:gd name="T8" fmla="*/ 10 w 321"/>
                <a:gd name="T9" fmla="*/ 238 h 238"/>
                <a:gd name="T10" fmla="*/ 62 w 321"/>
                <a:gd name="T11" fmla="*/ 238 h 238"/>
                <a:gd name="T12" fmla="*/ 145 w 321"/>
                <a:gd name="T13" fmla="*/ 238 h 238"/>
                <a:gd name="T14" fmla="*/ 176 w 321"/>
                <a:gd name="T15" fmla="*/ 227 h 238"/>
                <a:gd name="T16" fmla="*/ 228 w 321"/>
                <a:gd name="T17" fmla="*/ 207 h 238"/>
                <a:gd name="T18" fmla="*/ 269 w 321"/>
                <a:gd name="T19" fmla="*/ 175 h 238"/>
                <a:gd name="T20" fmla="*/ 300 w 321"/>
                <a:gd name="T21" fmla="*/ 144 h 238"/>
                <a:gd name="T22" fmla="*/ 321 w 321"/>
                <a:gd name="T23" fmla="*/ 124 h 238"/>
                <a:gd name="T24" fmla="*/ 321 w 321"/>
                <a:gd name="T25" fmla="*/ 113 h 238"/>
                <a:gd name="T26" fmla="*/ 300 w 321"/>
                <a:gd name="T27" fmla="*/ 82 h 238"/>
                <a:gd name="T28" fmla="*/ 269 w 321"/>
                <a:gd name="T29" fmla="*/ 51 h 238"/>
                <a:gd name="T30" fmla="*/ 228 w 321"/>
                <a:gd name="T31" fmla="*/ 31 h 238"/>
                <a:gd name="T32" fmla="*/ 176 w 321"/>
                <a:gd name="T33" fmla="*/ 0 h 238"/>
                <a:gd name="T34" fmla="*/ 145 w 321"/>
                <a:gd name="T35" fmla="*/ 0 h 238"/>
                <a:gd name="T36" fmla="*/ 51 w 321"/>
                <a:gd name="T37" fmla="*/ 0 h 238"/>
                <a:gd name="T38" fmla="*/ 0 w 321"/>
                <a:gd name="T39" fmla="*/ 0 h 238"/>
                <a:gd name="T40" fmla="*/ 10 w 321"/>
                <a:gd name="T41" fmla="*/ 10 h 238"/>
                <a:gd name="T42" fmla="*/ 10 w 321"/>
                <a:gd name="T43" fmla="*/ 20 h 238"/>
                <a:gd name="T44" fmla="*/ 20 w 321"/>
                <a:gd name="T45" fmla="*/ 51 h 2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1"/>
                <a:gd name="T70" fmla="*/ 0 h 238"/>
                <a:gd name="T71" fmla="*/ 321 w 321"/>
                <a:gd name="T72" fmla="*/ 238 h 2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1" h="238">
                  <a:moveTo>
                    <a:pt x="20" y="51"/>
                  </a:moveTo>
                  <a:lnTo>
                    <a:pt x="20" y="82"/>
                  </a:lnTo>
                  <a:lnTo>
                    <a:pt x="31" y="134"/>
                  </a:lnTo>
                  <a:lnTo>
                    <a:pt x="20" y="207"/>
                  </a:lnTo>
                  <a:lnTo>
                    <a:pt x="10" y="238"/>
                  </a:lnTo>
                  <a:lnTo>
                    <a:pt x="62" y="238"/>
                  </a:lnTo>
                  <a:lnTo>
                    <a:pt x="145" y="238"/>
                  </a:lnTo>
                  <a:lnTo>
                    <a:pt x="176" y="227"/>
                  </a:lnTo>
                  <a:lnTo>
                    <a:pt x="228" y="207"/>
                  </a:lnTo>
                  <a:lnTo>
                    <a:pt x="269" y="175"/>
                  </a:lnTo>
                  <a:lnTo>
                    <a:pt x="300" y="144"/>
                  </a:lnTo>
                  <a:lnTo>
                    <a:pt x="321" y="124"/>
                  </a:lnTo>
                  <a:lnTo>
                    <a:pt x="321" y="113"/>
                  </a:lnTo>
                  <a:lnTo>
                    <a:pt x="300" y="82"/>
                  </a:lnTo>
                  <a:lnTo>
                    <a:pt x="269" y="51"/>
                  </a:lnTo>
                  <a:lnTo>
                    <a:pt x="228" y="31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1" name="Rectangle 123"/>
            <p:cNvSpPr>
              <a:spLocks noChangeArrowheads="1"/>
            </p:cNvSpPr>
            <p:nvPr/>
          </p:nvSpPr>
          <p:spPr bwMode="auto">
            <a:xfrm>
              <a:off x="1353" y="3655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952" name="Group 124"/>
            <p:cNvGrpSpPr>
              <a:grpSpLocks/>
            </p:cNvGrpSpPr>
            <p:nvPr/>
          </p:nvGrpSpPr>
          <p:grpSpPr bwMode="auto">
            <a:xfrm>
              <a:off x="1861" y="3749"/>
              <a:ext cx="31" cy="41"/>
              <a:chOff x="1861" y="3749"/>
              <a:chExt cx="31" cy="41"/>
            </a:xfrm>
          </p:grpSpPr>
          <p:pic>
            <p:nvPicPr>
              <p:cNvPr id="74079" name="Picture 1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3749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80" name="Freeform 126"/>
              <p:cNvSpPr>
                <a:spLocks/>
              </p:cNvSpPr>
              <p:nvPr/>
            </p:nvSpPr>
            <p:spPr bwMode="auto">
              <a:xfrm>
                <a:off x="1861" y="3749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953" name="Rectangle 127"/>
            <p:cNvSpPr>
              <a:spLocks noChangeArrowheads="1"/>
            </p:cNvSpPr>
            <p:nvPr/>
          </p:nvSpPr>
          <p:spPr bwMode="auto">
            <a:xfrm>
              <a:off x="2555" y="3179"/>
              <a:ext cx="3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4" name="Picture 1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" y="3169"/>
              <a:ext cx="29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5" name="Freeform 129"/>
            <p:cNvSpPr>
              <a:spLocks/>
            </p:cNvSpPr>
            <p:nvPr/>
          </p:nvSpPr>
          <p:spPr bwMode="auto">
            <a:xfrm>
              <a:off x="2234" y="3169"/>
              <a:ext cx="290" cy="238"/>
            </a:xfrm>
            <a:custGeom>
              <a:avLst/>
              <a:gdLst>
                <a:gd name="T0" fmla="*/ 197 w 290"/>
                <a:gd name="T1" fmla="*/ 0 h 238"/>
                <a:gd name="T2" fmla="*/ 249 w 290"/>
                <a:gd name="T3" fmla="*/ 31 h 238"/>
                <a:gd name="T4" fmla="*/ 269 w 290"/>
                <a:gd name="T5" fmla="*/ 62 h 238"/>
                <a:gd name="T6" fmla="*/ 290 w 290"/>
                <a:gd name="T7" fmla="*/ 114 h 238"/>
                <a:gd name="T8" fmla="*/ 269 w 290"/>
                <a:gd name="T9" fmla="*/ 155 h 238"/>
                <a:gd name="T10" fmla="*/ 249 w 290"/>
                <a:gd name="T11" fmla="*/ 197 h 238"/>
                <a:gd name="T12" fmla="*/ 218 w 290"/>
                <a:gd name="T13" fmla="*/ 217 h 238"/>
                <a:gd name="T14" fmla="*/ 197 w 290"/>
                <a:gd name="T15" fmla="*/ 238 h 238"/>
                <a:gd name="T16" fmla="*/ 155 w 290"/>
                <a:gd name="T17" fmla="*/ 238 h 238"/>
                <a:gd name="T18" fmla="*/ 83 w 290"/>
                <a:gd name="T19" fmla="*/ 238 h 238"/>
                <a:gd name="T20" fmla="*/ 0 w 290"/>
                <a:gd name="T21" fmla="*/ 238 h 238"/>
                <a:gd name="T22" fmla="*/ 0 w 290"/>
                <a:gd name="T23" fmla="*/ 0 h 238"/>
                <a:gd name="T24" fmla="*/ 83 w 290"/>
                <a:gd name="T25" fmla="*/ 0 h 238"/>
                <a:gd name="T26" fmla="*/ 155 w 290"/>
                <a:gd name="T27" fmla="*/ 0 h 238"/>
                <a:gd name="T28" fmla="*/ 197 w 290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"/>
                <a:gd name="T46" fmla="*/ 0 h 238"/>
                <a:gd name="T47" fmla="*/ 290 w 290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" h="238">
                  <a:moveTo>
                    <a:pt x="197" y="0"/>
                  </a:moveTo>
                  <a:lnTo>
                    <a:pt x="249" y="31"/>
                  </a:lnTo>
                  <a:lnTo>
                    <a:pt x="269" y="62"/>
                  </a:lnTo>
                  <a:lnTo>
                    <a:pt x="290" y="114"/>
                  </a:lnTo>
                  <a:lnTo>
                    <a:pt x="269" y="155"/>
                  </a:lnTo>
                  <a:lnTo>
                    <a:pt x="249" y="197"/>
                  </a:lnTo>
                  <a:lnTo>
                    <a:pt x="218" y="217"/>
                  </a:lnTo>
                  <a:lnTo>
                    <a:pt x="197" y="238"/>
                  </a:lnTo>
                  <a:lnTo>
                    <a:pt x="155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5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6" name="Rectangle 130"/>
            <p:cNvSpPr>
              <a:spLocks noChangeArrowheads="1"/>
            </p:cNvSpPr>
            <p:nvPr/>
          </p:nvSpPr>
          <p:spPr bwMode="auto">
            <a:xfrm>
              <a:off x="1363" y="2827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7" name="Picture 1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651"/>
              <a:ext cx="31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8" name="Freeform 132"/>
            <p:cNvSpPr>
              <a:spLocks/>
            </p:cNvSpPr>
            <p:nvPr/>
          </p:nvSpPr>
          <p:spPr bwMode="auto">
            <a:xfrm>
              <a:off x="1115" y="2651"/>
              <a:ext cx="321" cy="249"/>
            </a:xfrm>
            <a:custGeom>
              <a:avLst/>
              <a:gdLst>
                <a:gd name="T0" fmla="*/ 20 w 321"/>
                <a:gd name="T1" fmla="*/ 63 h 249"/>
                <a:gd name="T2" fmla="*/ 31 w 321"/>
                <a:gd name="T3" fmla="*/ 135 h 249"/>
                <a:gd name="T4" fmla="*/ 20 w 321"/>
                <a:gd name="T5" fmla="*/ 207 h 249"/>
                <a:gd name="T6" fmla="*/ 10 w 321"/>
                <a:gd name="T7" fmla="*/ 239 h 249"/>
                <a:gd name="T8" fmla="*/ 62 w 321"/>
                <a:gd name="T9" fmla="*/ 239 h 249"/>
                <a:gd name="T10" fmla="*/ 145 w 321"/>
                <a:gd name="T11" fmla="*/ 249 h 249"/>
                <a:gd name="T12" fmla="*/ 176 w 321"/>
                <a:gd name="T13" fmla="*/ 239 h 249"/>
                <a:gd name="T14" fmla="*/ 228 w 321"/>
                <a:gd name="T15" fmla="*/ 218 h 249"/>
                <a:gd name="T16" fmla="*/ 269 w 321"/>
                <a:gd name="T17" fmla="*/ 187 h 249"/>
                <a:gd name="T18" fmla="*/ 300 w 321"/>
                <a:gd name="T19" fmla="*/ 156 h 249"/>
                <a:gd name="T20" fmla="*/ 321 w 321"/>
                <a:gd name="T21" fmla="*/ 125 h 249"/>
                <a:gd name="T22" fmla="*/ 321 w 321"/>
                <a:gd name="T23" fmla="*/ 114 h 249"/>
                <a:gd name="T24" fmla="*/ 300 w 321"/>
                <a:gd name="T25" fmla="*/ 83 h 249"/>
                <a:gd name="T26" fmla="*/ 269 w 321"/>
                <a:gd name="T27" fmla="*/ 52 h 249"/>
                <a:gd name="T28" fmla="*/ 228 w 321"/>
                <a:gd name="T29" fmla="*/ 32 h 249"/>
                <a:gd name="T30" fmla="*/ 176 w 321"/>
                <a:gd name="T31" fmla="*/ 0 h 249"/>
                <a:gd name="T32" fmla="*/ 145 w 321"/>
                <a:gd name="T33" fmla="*/ 0 h 249"/>
                <a:gd name="T34" fmla="*/ 51 w 321"/>
                <a:gd name="T35" fmla="*/ 0 h 249"/>
                <a:gd name="T36" fmla="*/ 0 w 321"/>
                <a:gd name="T37" fmla="*/ 0 h 249"/>
                <a:gd name="T38" fmla="*/ 10 w 321"/>
                <a:gd name="T39" fmla="*/ 11 h 249"/>
                <a:gd name="T40" fmla="*/ 20 w 321"/>
                <a:gd name="T41" fmla="*/ 63 h 2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1"/>
                <a:gd name="T64" fmla="*/ 0 h 249"/>
                <a:gd name="T65" fmla="*/ 321 w 321"/>
                <a:gd name="T66" fmla="*/ 249 h 2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1" h="249">
                  <a:moveTo>
                    <a:pt x="20" y="63"/>
                  </a:moveTo>
                  <a:lnTo>
                    <a:pt x="31" y="135"/>
                  </a:lnTo>
                  <a:lnTo>
                    <a:pt x="20" y="207"/>
                  </a:lnTo>
                  <a:lnTo>
                    <a:pt x="10" y="239"/>
                  </a:lnTo>
                  <a:lnTo>
                    <a:pt x="62" y="239"/>
                  </a:lnTo>
                  <a:lnTo>
                    <a:pt x="145" y="249"/>
                  </a:lnTo>
                  <a:lnTo>
                    <a:pt x="176" y="239"/>
                  </a:lnTo>
                  <a:lnTo>
                    <a:pt x="228" y="218"/>
                  </a:lnTo>
                  <a:lnTo>
                    <a:pt x="269" y="187"/>
                  </a:lnTo>
                  <a:lnTo>
                    <a:pt x="300" y="156"/>
                  </a:lnTo>
                  <a:lnTo>
                    <a:pt x="321" y="125"/>
                  </a:lnTo>
                  <a:lnTo>
                    <a:pt x="321" y="114"/>
                  </a:lnTo>
                  <a:lnTo>
                    <a:pt x="300" y="83"/>
                  </a:lnTo>
                  <a:lnTo>
                    <a:pt x="269" y="52"/>
                  </a:lnTo>
                  <a:lnTo>
                    <a:pt x="228" y="32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1"/>
                  </a:lnTo>
                  <a:lnTo>
                    <a:pt x="20" y="63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59" name="Picture 1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883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0" name="Freeform 134"/>
            <p:cNvSpPr>
              <a:spLocks/>
            </p:cNvSpPr>
            <p:nvPr/>
          </p:nvSpPr>
          <p:spPr bwMode="auto">
            <a:xfrm>
              <a:off x="648" y="3883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1" name="Picture 1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624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2" name="Freeform 136"/>
            <p:cNvSpPr>
              <a:spLocks/>
            </p:cNvSpPr>
            <p:nvPr/>
          </p:nvSpPr>
          <p:spPr bwMode="auto">
            <a:xfrm>
              <a:off x="648" y="3624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3 h 238"/>
                <a:gd name="T6" fmla="*/ 301 w 301"/>
                <a:gd name="T7" fmla="*/ 114 h 238"/>
                <a:gd name="T8" fmla="*/ 280 w 301"/>
                <a:gd name="T9" fmla="*/ 156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3" name="Picture 1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366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4" name="Freeform 138"/>
            <p:cNvSpPr>
              <a:spLocks/>
            </p:cNvSpPr>
            <p:nvPr/>
          </p:nvSpPr>
          <p:spPr bwMode="auto">
            <a:xfrm>
              <a:off x="648" y="3366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6 h 238"/>
                <a:gd name="T12" fmla="*/ 228 w 301"/>
                <a:gd name="T13" fmla="*/ 217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6"/>
                  </a:lnTo>
                  <a:lnTo>
                    <a:pt x="228" y="217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5" name="Picture 1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117"/>
              <a:ext cx="3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6" name="Freeform 140"/>
            <p:cNvSpPr>
              <a:spLocks/>
            </p:cNvSpPr>
            <p:nvPr/>
          </p:nvSpPr>
          <p:spPr bwMode="auto">
            <a:xfrm>
              <a:off x="648" y="3117"/>
              <a:ext cx="301" cy="228"/>
            </a:xfrm>
            <a:custGeom>
              <a:avLst/>
              <a:gdLst>
                <a:gd name="T0" fmla="*/ 197 w 301"/>
                <a:gd name="T1" fmla="*/ 0 h 228"/>
                <a:gd name="T2" fmla="*/ 259 w 301"/>
                <a:gd name="T3" fmla="*/ 31 h 228"/>
                <a:gd name="T4" fmla="*/ 280 w 301"/>
                <a:gd name="T5" fmla="*/ 62 h 228"/>
                <a:gd name="T6" fmla="*/ 301 w 301"/>
                <a:gd name="T7" fmla="*/ 114 h 228"/>
                <a:gd name="T8" fmla="*/ 280 w 301"/>
                <a:gd name="T9" fmla="*/ 155 h 228"/>
                <a:gd name="T10" fmla="*/ 259 w 301"/>
                <a:gd name="T11" fmla="*/ 197 h 228"/>
                <a:gd name="T12" fmla="*/ 197 w 301"/>
                <a:gd name="T13" fmla="*/ 228 h 228"/>
                <a:gd name="T14" fmla="*/ 156 w 301"/>
                <a:gd name="T15" fmla="*/ 228 h 228"/>
                <a:gd name="T16" fmla="*/ 83 w 301"/>
                <a:gd name="T17" fmla="*/ 228 h 228"/>
                <a:gd name="T18" fmla="*/ 0 w 301"/>
                <a:gd name="T19" fmla="*/ 228 h 228"/>
                <a:gd name="T20" fmla="*/ 0 w 301"/>
                <a:gd name="T21" fmla="*/ 0 h 228"/>
                <a:gd name="T22" fmla="*/ 83 w 301"/>
                <a:gd name="T23" fmla="*/ 0 h 228"/>
                <a:gd name="T24" fmla="*/ 156 w 301"/>
                <a:gd name="T25" fmla="*/ 0 h 228"/>
                <a:gd name="T26" fmla="*/ 197 w 301"/>
                <a:gd name="T27" fmla="*/ 0 h 2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1"/>
                <a:gd name="T43" fmla="*/ 0 h 228"/>
                <a:gd name="T44" fmla="*/ 301 w 301"/>
                <a:gd name="T45" fmla="*/ 228 h 2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1" h="22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197" y="228"/>
                  </a:lnTo>
                  <a:lnTo>
                    <a:pt x="156" y="228"/>
                  </a:lnTo>
                  <a:lnTo>
                    <a:pt x="83" y="228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7" name="Picture 1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2858"/>
              <a:ext cx="30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8" name="Freeform 142"/>
            <p:cNvSpPr>
              <a:spLocks/>
            </p:cNvSpPr>
            <p:nvPr/>
          </p:nvSpPr>
          <p:spPr bwMode="auto">
            <a:xfrm>
              <a:off x="648" y="2858"/>
              <a:ext cx="301" cy="239"/>
            </a:xfrm>
            <a:custGeom>
              <a:avLst/>
              <a:gdLst>
                <a:gd name="T0" fmla="*/ 197 w 301"/>
                <a:gd name="T1" fmla="*/ 0 h 239"/>
                <a:gd name="T2" fmla="*/ 259 w 301"/>
                <a:gd name="T3" fmla="*/ 32 h 239"/>
                <a:gd name="T4" fmla="*/ 280 w 301"/>
                <a:gd name="T5" fmla="*/ 63 h 239"/>
                <a:gd name="T6" fmla="*/ 301 w 301"/>
                <a:gd name="T7" fmla="*/ 114 h 239"/>
                <a:gd name="T8" fmla="*/ 280 w 301"/>
                <a:gd name="T9" fmla="*/ 156 h 239"/>
                <a:gd name="T10" fmla="*/ 259 w 301"/>
                <a:gd name="T11" fmla="*/ 197 h 239"/>
                <a:gd name="T12" fmla="*/ 228 w 301"/>
                <a:gd name="T13" fmla="*/ 218 h 239"/>
                <a:gd name="T14" fmla="*/ 197 w 301"/>
                <a:gd name="T15" fmla="*/ 239 h 239"/>
                <a:gd name="T16" fmla="*/ 156 w 301"/>
                <a:gd name="T17" fmla="*/ 239 h 239"/>
                <a:gd name="T18" fmla="*/ 83 w 301"/>
                <a:gd name="T19" fmla="*/ 239 h 239"/>
                <a:gd name="T20" fmla="*/ 0 w 301"/>
                <a:gd name="T21" fmla="*/ 239 h 239"/>
                <a:gd name="T22" fmla="*/ 0 w 301"/>
                <a:gd name="T23" fmla="*/ 0 h 239"/>
                <a:gd name="T24" fmla="*/ 83 w 301"/>
                <a:gd name="T25" fmla="*/ 0 h 239"/>
                <a:gd name="T26" fmla="*/ 156 w 301"/>
                <a:gd name="T27" fmla="*/ 0 h 239"/>
                <a:gd name="T28" fmla="*/ 197 w 301"/>
                <a:gd name="T29" fmla="*/ 0 h 2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9"/>
                <a:gd name="T47" fmla="*/ 301 w 301"/>
                <a:gd name="T48" fmla="*/ 239 h 2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9">
                  <a:moveTo>
                    <a:pt x="197" y="0"/>
                  </a:moveTo>
                  <a:lnTo>
                    <a:pt x="259" y="32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9"/>
                  </a:lnTo>
                  <a:lnTo>
                    <a:pt x="156" y="239"/>
                  </a:lnTo>
                  <a:lnTo>
                    <a:pt x="83" y="239"/>
                  </a:lnTo>
                  <a:lnTo>
                    <a:pt x="0" y="23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69" name="Group 143"/>
            <p:cNvGrpSpPr>
              <a:grpSpLocks/>
            </p:cNvGrpSpPr>
            <p:nvPr/>
          </p:nvGrpSpPr>
          <p:grpSpPr bwMode="auto">
            <a:xfrm>
              <a:off x="1954" y="3490"/>
              <a:ext cx="145" cy="155"/>
              <a:chOff x="1954" y="3490"/>
              <a:chExt cx="145" cy="155"/>
            </a:xfrm>
          </p:grpSpPr>
          <p:sp>
            <p:nvSpPr>
              <p:cNvPr id="74077" name="Rectangle 144"/>
              <p:cNvSpPr>
                <a:spLocks noChangeArrowheads="1"/>
              </p:cNvSpPr>
              <p:nvPr/>
            </p:nvSpPr>
            <p:spPr bwMode="auto">
              <a:xfrm>
                <a:off x="1954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8" name="Rectangle 145"/>
              <p:cNvSpPr>
                <a:spLocks noChangeArrowheads="1"/>
              </p:cNvSpPr>
              <p:nvPr/>
            </p:nvSpPr>
            <p:spPr bwMode="auto">
              <a:xfrm>
                <a:off x="2016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70" name="Rectangle 146"/>
            <p:cNvSpPr>
              <a:spLocks noChangeArrowheads="1"/>
            </p:cNvSpPr>
            <p:nvPr/>
          </p:nvSpPr>
          <p:spPr bwMode="auto">
            <a:xfrm>
              <a:off x="1617" y="2698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1" name="Rectangle 147"/>
            <p:cNvSpPr>
              <a:spLocks noChangeArrowheads="1"/>
            </p:cNvSpPr>
            <p:nvPr/>
          </p:nvSpPr>
          <p:spPr bwMode="auto">
            <a:xfrm>
              <a:off x="1633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2" name="Rectangle 148"/>
            <p:cNvSpPr>
              <a:spLocks noChangeArrowheads="1"/>
            </p:cNvSpPr>
            <p:nvPr/>
          </p:nvSpPr>
          <p:spPr bwMode="auto">
            <a:xfrm>
              <a:off x="1695" y="291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3" name="Rectangle 149"/>
            <p:cNvSpPr>
              <a:spLocks noChangeArrowheads="1"/>
            </p:cNvSpPr>
            <p:nvPr/>
          </p:nvSpPr>
          <p:spPr bwMode="auto">
            <a:xfrm>
              <a:off x="1778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4" name="Rectangle 150"/>
            <p:cNvSpPr>
              <a:spLocks noChangeArrowheads="1"/>
            </p:cNvSpPr>
            <p:nvPr/>
          </p:nvSpPr>
          <p:spPr bwMode="auto">
            <a:xfrm>
              <a:off x="1778" y="286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5" name="Rectangle 151"/>
            <p:cNvSpPr>
              <a:spLocks noChangeArrowheads="1"/>
            </p:cNvSpPr>
            <p:nvPr/>
          </p:nvSpPr>
          <p:spPr bwMode="auto">
            <a:xfrm>
              <a:off x="1617" y="3526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6" name="Rectangle 152"/>
            <p:cNvSpPr>
              <a:spLocks noChangeArrowheads="1"/>
            </p:cNvSpPr>
            <p:nvPr/>
          </p:nvSpPr>
          <p:spPr bwMode="auto">
            <a:xfrm>
              <a:off x="1633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7" name="Rectangle 153"/>
            <p:cNvSpPr>
              <a:spLocks noChangeArrowheads="1"/>
            </p:cNvSpPr>
            <p:nvPr/>
          </p:nvSpPr>
          <p:spPr bwMode="auto">
            <a:xfrm>
              <a:off x="1695" y="373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8" name="Rectangle 154"/>
            <p:cNvSpPr>
              <a:spLocks noChangeArrowheads="1"/>
            </p:cNvSpPr>
            <p:nvPr/>
          </p:nvSpPr>
          <p:spPr bwMode="auto">
            <a:xfrm>
              <a:off x="1778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9" name="Rectangle 155"/>
            <p:cNvSpPr>
              <a:spLocks noChangeArrowheads="1"/>
            </p:cNvSpPr>
            <p:nvPr/>
          </p:nvSpPr>
          <p:spPr bwMode="auto">
            <a:xfrm>
              <a:off x="1778" y="369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0" name="Line 156"/>
            <p:cNvSpPr>
              <a:spLocks noChangeShapeType="1"/>
            </p:cNvSpPr>
            <p:nvPr/>
          </p:nvSpPr>
          <p:spPr bwMode="auto">
            <a:xfrm flipV="1">
              <a:off x="1115" y="371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1" name="Line 157"/>
            <p:cNvSpPr>
              <a:spLocks noChangeShapeType="1"/>
            </p:cNvSpPr>
            <p:nvPr/>
          </p:nvSpPr>
          <p:spPr bwMode="auto">
            <a:xfrm>
              <a:off x="1115" y="3397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2" name="Line 158"/>
            <p:cNvSpPr>
              <a:spLocks noChangeShapeType="1"/>
            </p:cNvSpPr>
            <p:nvPr/>
          </p:nvSpPr>
          <p:spPr bwMode="auto">
            <a:xfrm>
              <a:off x="1892" y="2941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3" name="Group 159"/>
            <p:cNvGrpSpPr>
              <a:grpSpLocks/>
            </p:cNvGrpSpPr>
            <p:nvPr/>
          </p:nvGrpSpPr>
          <p:grpSpPr bwMode="auto">
            <a:xfrm>
              <a:off x="1923" y="2827"/>
              <a:ext cx="197" cy="155"/>
              <a:chOff x="1923" y="2827"/>
              <a:chExt cx="197" cy="155"/>
            </a:xfrm>
          </p:grpSpPr>
          <p:sp>
            <p:nvSpPr>
              <p:cNvPr id="74074" name="Rectangle 160"/>
              <p:cNvSpPr>
                <a:spLocks noChangeArrowheads="1"/>
              </p:cNvSpPr>
              <p:nvPr/>
            </p:nvSpPr>
            <p:spPr bwMode="auto">
              <a:xfrm>
                <a:off x="1923" y="2827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5" name="Rectangle 161"/>
              <p:cNvSpPr>
                <a:spLocks noChangeArrowheads="1"/>
              </p:cNvSpPr>
              <p:nvPr/>
            </p:nvSpPr>
            <p:spPr bwMode="auto">
              <a:xfrm>
                <a:off x="1964" y="2827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6" name="Rectangle 162"/>
              <p:cNvSpPr>
                <a:spLocks noChangeArrowheads="1"/>
              </p:cNvSpPr>
              <p:nvPr/>
            </p:nvSpPr>
            <p:spPr bwMode="auto">
              <a:xfrm>
                <a:off x="2037" y="2879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84" name="Line 163"/>
            <p:cNvSpPr>
              <a:spLocks noChangeShapeType="1"/>
            </p:cNvSpPr>
            <p:nvPr/>
          </p:nvSpPr>
          <p:spPr bwMode="auto">
            <a:xfrm>
              <a:off x="1436" y="2776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5" name="Rectangle 164"/>
            <p:cNvSpPr>
              <a:spLocks noChangeArrowheads="1"/>
            </p:cNvSpPr>
            <p:nvPr/>
          </p:nvSpPr>
          <p:spPr bwMode="auto">
            <a:xfrm>
              <a:off x="1457" y="3862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6" name="Rectangle 165"/>
            <p:cNvSpPr>
              <a:spLocks noChangeArrowheads="1"/>
            </p:cNvSpPr>
            <p:nvPr/>
          </p:nvSpPr>
          <p:spPr bwMode="auto">
            <a:xfrm>
              <a:off x="1457" y="3034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7" name="Line 166"/>
            <p:cNvSpPr>
              <a:spLocks noChangeShapeType="1"/>
            </p:cNvSpPr>
            <p:nvPr/>
          </p:nvSpPr>
          <p:spPr bwMode="auto">
            <a:xfrm>
              <a:off x="1436" y="3604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8" name="Line 167"/>
            <p:cNvSpPr>
              <a:spLocks noChangeShapeType="1"/>
            </p:cNvSpPr>
            <p:nvPr/>
          </p:nvSpPr>
          <p:spPr bwMode="auto">
            <a:xfrm>
              <a:off x="565" y="3272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9" name="Group 168"/>
            <p:cNvGrpSpPr>
              <a:grpSpLocks/>
            </p:cNvGrpSpPr>
            <p:nvPr/>
          </p:nvGrpSpPr>
          <p:grpSpPr bwMode="auto">
            <a:xfrm>
              <a:off x="389" y="3200"/>
              <a:ext cx="197" cy="155"/>
              <a:chOff x="389" y="3200"/>
              <a:chExt cx="197" cy="155"/>
            </a:xfrm>
          </p:grpSpPr>
          <p:sp>
            <p:nvSpPr>
              <p:cNvPr id="74071" name="Rectangle 169"/>
              <p:cNvSpPr>
                <a:spLocks noChangeArrowheads="1"/>
              </p:cNvSpPr>
              <p:nvPr/>
            </p:nvSpPr>
            <p:spPr bwMode="auto">
              <a:xfrm>
                <a:off x="389" y="3200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2" name="Rectangle 170"/>
              <p:cNvSpPr>
                <a:spLocks noChangeArrowheads="1"/>
              </p:cNvSpPr>
              <p:nvPr/>
            </p:nvSpPr>
            <p:spPr bwMode="auto">
              <a:xfrm>
                <a:off x="441" y="320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3" name="Rectangle 171"/>
              <p:cNvSpPr>
                <a:spLocks noChangeArrowheads="1"/>
              </p:cNvSpPr>
              <p:nvPr/>
            </p:nvSpPr>
            <p:spPr bwMode="auto">
              <a:xfrm>
                <a:off x="503" y="3252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0" name="Line 172"/>
            <p:cNvSpPr>
              <a:spLocks noChangeShapeType="1"/>
            </p:cNvSpPr>
            <p:nvPr/>
          </p:nvSpPr>
          <p:spPr bwMode="auto">
            <a:xfrm>
              <a:off x="1892" y="3769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1" name="Group 173"/>
            <p:cNvGrpSpPr>
              <a:grpSpLocks/>
            </p:cNvGrpSpPr>
            <p:nvPr/>
          </p:nvGrpSpPr>
          <p:grpSpPr bwMode="auto">
            <a:xfrm>
              <a:off x="1913" y="3655"/>
              <a:ext cx="197" cy="155"/>
              <a:chOff x="1913" y="3655"/>
              <a:chExt cx="197" cy="155"/>
            </a:xfrm>
          </p:grpSpPr>
          <p:sp>
            <p:nvSpPr>
              <p:cNvPr id="74068" name="Rectangle 174"/>
              <p:cNvSpPr>
                <a:spLocks noChangeArrowheads="1"/>
              </p:cNvSpPr>
              <p:nvPr/>
            </p:nvSpPr>
            <p:spPr bwMode="auto">
              <a:xfrm>
                <a:off x="1913" y="3655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9" name="Rectangle 175"/>
              <p:cNvSpPr>
                <a:spLocks noChangeArrowheads="1"/>
              </p:cNvSpPr>
              <p:nvPr/>
            </p:nvSpPr>
            <p:spPr bwMode="auto">
              <a:xfrm>
                <a:off x="1964" y="365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0" name="Rectangle 176"/>
              <p:cNvSpPr>
                <a:spLocks noChangeArrowheads="1"/>
              </p:cNvSpPr>
              <p:nvPr/>
            </p:nvSpPr>
            <p:spPr bwMode="auto">
              <a:xfrm>
                <a:off x="2027" y="370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2" name="Line 177"/>
            <p:cNvSpPr>
              <a:spLocks noChangeShapeType="1"/>
            </p:cNvSpPr>
            <p:nvPr/>
          </p:nvSpPr>
          <p:spPr bwMode="auto">
            <a:xfrm>
              <a:off x="565" y="34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3" name="Group 178"/>
            <p:cNvGrpSpPr>
              <a:grpSpLocks/>
            </p:cNvGrpSpPr>
            <p:nvPr/>
          </p:nvGrpSpPr>
          <p:grpSpPr bwMode="auto">
            <a:xfrm>
              <a:off x="451" y="3365"/>
              <a:ext cx="145" cy="155"/>
              <a:chOff x="451" y="3365"/>
              <a:chExt cx="145" cy="155"/>
            </a:xfrm>
          </p:grpSpPr>
          <p:sp>
            <p:nvSpPr>
              <p:cNvPr id="74066" name="Rectangle 179"/>
              <p:cNvSpPr>
                <a:spLocks noChangeArrowheads="1"/>
              </p:cNvSpPr>
              <p:nvPr/>
            </p:nvSpPr>
            <p:spPr bwMode="auto">
              <a:xfrm>
                <a:off x="451" y="336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7" name="Rectangle 180"/>
              <p:cNvSpPr>
                <a:spLocks noChangeArrowheads="1"/>
              </p:cNvSpPr>
              <p:nvPr/>
            </p:nvSpPr>
            <p:spPr bwMode="auto">
              <a:xfrm>
                <a:off x="513" y="341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4" name="Line 181"/>
            <p:cNvSpPr>
              <a:spLocks noChangeShapeType="1"/>
            </p:cNvSpPr>
            <p:nvPr/>
          </p:nvSpPr>
          <p:spPr bwMode="auto">
            <a:xfrm>
              <a:off x="565" y="294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5" name="Group 182"/>
            <p:cNvGrpSpPr>
              <a:grpSpLocks/>
            </p:cNvGrpSpPr>
            <p:nvPr/>
          </p:nvGrpSpPr>
          <p:grpSpPr bwMode="auto">
            <a:xfrm>
              <a:off x="451" y="2869"/>
              <a:ext cx="145" cy="155"/>
              <a:chOff x="451" y="2869"/>
              <a:chExt cx="145" cy="155"/>
            </a:xfrm>
          </p:grpSpPr>
          <p:sp>
            <p:nvSpPr>
              <p:cNvPr id="74064" name="Rectangle 183"/>
              <p:cNvSpPr>
                <a:spLocks noChangeArrowheads="1"/>
              </p:cNvSpPr>
              <p:nvPr/>
            </p:nvSpPr>
            <p:spPr bwMode="auto">
              <a:xfrm>
                <a:off x="451" y="2869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5" name="Rectangle 184"/>
              <p:cNvSpPr>
                <a:spLocks noChangeArrowheads="1"/>
              </p:cNvSpPr>
              <p:nvPr/>
            </p:nvSpPr>
            <p:spPr bwMode="auto">
              <a:xfrm>
                <a:off x="513" y="29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6" name="Line 185"/>
            <p:cNvSpPr>
              <a:spLocks noChangeShapeType="1"/>
            </p:cNvSpPr>
            <p:nvPr/>
          </p:nvSpPr>
          <p:spPr bwMode="auto">
            <a:xfrm>
              <a:off x="565" y="3966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7" name="Group 186"/>
            <p:cNvGrpSpPr>
              <a:grpSpLocks/>
            </p:cNvGrpSpPr>
            <p:nvPr/>
          </p:nvGrpSpPr>
          <p:grpSpPr bwMode="auto">
            <a:xfrm>
              <a:off x="451" y="3883"/>
              <a:ext cx="145" cy="155"/>
              <a:chOff x="451" y="3883"/>
              <a:chExt cx="145" cy="155"/>
            </a:xfrm>
          </p:grpSpPr>
          <p:sp>
            <p:nvSpPr>
              <p:cNvPr id="74062" name="Rectangle 187"/>
              <p:cNvSpPr>
                <a:spLocks noChangeArrowheads="1"/>
              </p:cNvSpPr>
              <p:nvPr/>
            </p:nvSpPr>
            <p:spPr bwMode="auto">
              <a:xfrm>
                <a:off x="451" y="3883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3" name="Rectangle 188"/>
              <p:cNvSpPr>
                <a:spLocks noChangeArrowheads="1"/>
              </p:cNvSpPr>
              <p:nvPr/>
            </p:nvSpPr>
            <p:spPr bwMode="auto">
              <a:xfrm>
                <a:off x="513" y="3935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8" name="Line 189"/>
            <p:cNvSpPr>
              <a:spLocks noChangeShapeType="1"/>
            </p:cNvSpPr>
            <p:nvPr/>
          </p:nvSpPr>
          <p:spPr bwMode="auto">
            <a:xfrm>
              <a:off x="565" y="3697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9" name="Group 190"/>
            <p:cNvGrpSpPr>
              <a:grpSpLocks/>
            </p:cNvGrpSpPr>
            <p:nvPr/>
          </p:nvGrpSpPr>
          <p:grpSpPr bwMode="auto">
            <a:xfrm>
              <a:off x="451" y="3624"/>
              <a:ext cx="145" cy="155"/>
              <a:chOff x="451" y="3624"/>
              <a:chExt cx="145" cy="155"/>
            </a:xfrm>
          </p:grpSpPr>
          <p:sp>
            <p:nvSpPr>
              <p:cNvPr id="74060" name="Rectangle 191"/>
              <p:cNvSpPr>
                <a:spLocks noChangeArrowheads="1"/>
              </p:cNvSpPr>
              <p:nvPr/>
            </p:nvSpPr>
            <p:spPr bwMode="auto">
              <a:xfrm>
                <a:off x="451" y="3624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1" name="Rectangle 192"/>
              <p:cNvSpPr>
                <a:spLocks noChangeArrowheads="1"/>
              </p:cNvSpPr>
              <p:nvPr/>
            </p:nvSpPr>
            <p:spPr bwMode="auto">
              <a:xfrm>
                <a:off x="513" y="3676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00" name="Group 193"/>
            <p:cNvGrpSpPr>
              <a:grpSpLocks/>
            </p:cNvGrpSpPr>
            <p:nvPr/>
          </p:nvGrpSpPr>
          <p:grpSpPr bwMode="auto">
            <a:xfrm>
              <a:off x="1964" y="2662"/>
              <a:ext cx="156" cy="155"/>
              <a:chOff x="1964" y="2662"/>
              <a:chExt cx="156" cy="155"/>
            </a:xfrm>
          </p:grpSpPr>
          <p:sp>
            <p:nvSpPr>
              <p:cNvPr id="74058" name="Rectangle 194"/>
              <p:cNvSpPr>
                <a:spLocks noChangeArrowheads="1"/>
              </p:cNvSpPr>
              <p:nvPr/>
            </p:nvSpPr>
            <p:spPr bwMode="auto">
              <a:xfrm>
                <a:off x="1964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9" name="Rectangle 195"/>
              <p:cNvSpPr>
                <a:spLocks noChangeArrowheads="1"/>
              </p:cNvSpPr>
              <p:nvPr/>
            </p:nvSpPr>
            <p:spPr bwMode="auto">
              <a:xfrm>
                <a:off x="2037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1" name="Line 196"/>
            <p:cNvSpPr>
              <a:spLocks noChangeShapeType="1"/>
            </p:cNvSpPr>
            <p:nvPr/>
          </p:nvSpPr>
          <p:spPr bwMode="auto">
            <a:xfrm>
              <a:off x="980" y="2693"/>
              <a:ext cx="15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02" name="Group 197"/>
            <p:cNvGrpSpPr>
              <a:grpSpLocks/>
            </p:cNvGrpSpPr>
            <p:nvPr/>
          </p:nvGrpSpPr>
          <p:grpSpPr bwMode="auto">
            <a:xfrm>
              <a:off x="1001" y="2568"/>
              <a:ext cx="145" cy="155"/>
              <a:chOff x="1001" y="2568"/>
              <a:chExt cx="145" cy="155"/>
            </a:xfrm>
          </p:grpSpPr>
          <p:sp>
            <p:nvSpPr>
              <p:cNvPr id="74056" name="Rectangle 198"/>
              <p:cNvSpPr>
                <a:spLocks noChangeArrowheads="1"/>
              </p:cNvSpPr>
              <p:nvPr/>
            </p:nvSpPr>
            <p:spPr bwMode="auto">
              <a:xfrm>
                <a:off x="1001" y="256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7" name="Rectangle 199"/>
              <p:cNvSpPr>
                <a:spLocks noChangeArrowheads="1"/>
              </p:cNvSpPr>
              <p:nvPr/>
            </p:nvSpPr>
            <p:spPr bwMode="auto">
              <a:xfrm>
                <a:off x="1063" y="26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3" name="Line 200"/>
            <p:cNvSpPr>
              <a:spLocks noChangeShapeType="1"/>
            </p:cNvSpPr>
            <p:nvPr/>
          </p:nvSpPr>
          <p:spPr bwMode="auto">
            <a:xfrm>
              <a:off x="565" y="40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4" name="Rectangle 201"/>
            <p:cNvSpPr>
              <a:spLocks noChangeArrowheads="1"/>
            </p:cNvSpPr>
            <p:nvPr/>
          </p:nvSpPr>
          <p:spPr bwMode="auto">
            <a:xfrm>
              <a:off x="493" y="396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5" name="Line 202"/>
            <p:cNvSpPr>
              <a:spLocks noChangeShapeType="1"/>
            </p:cNvSpPr>
            <p:nvPr/>
          </p:nvSpPr>
          <p:spPr bwMode="auto">
            <a:xfrm>
              <a:off x="980" y="2776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6" name="Rectangle 203"/>
            <p:cNvSpPr>
              <a:spLocks noChangeArrowheads="1"/>
            </p:cNvSpPr>
            <p:nvPr/>
          </p:nvSpPr>
          <p:spPr bwMode="auto">
            <a:xfrm>
              <a:off x="1001" y="2672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7" name="Line 204"/>
            <p:cNvSpPr>
              <a:spLocks noChangeShapeType="1"/>
            </p:cNvSpPr>
            <p:nvPr/>
          </p:nvSpPr>
          <p:spPr bwMode="auto">
            <a:xfrm>
              <a:off x="565" y="378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8" name="Rectangle 205"/>
            <p:cNvSpPr>
              <a:spLocks noChangeArrowheads="1"/>
            </p:cNvSpPr>
            <p:nvPr/>
          </p:nvSpPr>
          <p:spPr bwMode="auto">
            <a:xfrm>
              <a:off x="493" y="372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9" name="Line 206"/>
            <p:cNvSpPr>
              <a:spLocks noChangeShapeType="1"/>
            </p:cNvSpPr>
            <p:nvPr/>
          </p:nvSpPr>
          <p:spPr bwMode="auto">
            <a:xfrm>
              <a:off x="565" y="319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0" name="Rectangle 207"/>
            <p:cNvSpPr>
              <a:spLocks noChangeArrowheads="1"/>
            </p:cNvSpPr>
            <p:nvPr/>
          </p:nvSpPr>
          <p:spPr bwMode="auto">
            <a:xfrm>
              <a:off x="493" y="311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1" name="Line 208"/>
            <p:cNvSpPr>
              <a:spLocks noChangeShapeType="1"/>
            </p:cNvSpPr>
            <p:nvPr/>
          </p:nvSpPr>
          <p:spPr bwMode="auto">
            <a:xfrm>
              <a:off x="565" y="3024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2" name="Rectangle 209"/>
            <p:cNvSpPr>
              <a:spLocks noChangeArrowheads="1"/>
            </p:cNvSpPr>
            <p:nvPr/>
          </p:nvSpPr>
          <p:spPr bwMode="auto">
            <a:xfrm>
              <a:off x="493" y="295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3" name="Line 210"/>
            <p:cNvSpPr>
              <a:spLocks noChangeShapeType="1"/>
            </p:cNvSpPr>
            <p:nvPr/>
          </p:nvSpPr>
          <p:spPr bwMode="auto">
            <a:xfrm>
              <a:off x="565" y="352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4" name="Group 211"/>
            <p:cNvGrpSpPr>
              <a:grpSpLocks/>
            </p:cNvGrpSpPr>
            <p:nvPr/>
          </p:nvGrpSpPr>
          <p:grpSpPr bwMode="auto">
            <a:xfrm>
              <a:off x="451" y="3448"/>
              <a:ext cx="187" cy="155"/>
              <a:chOff x="451" y="3448"/>
              <a:chExt cx="187" cy="155"/>
            </a:xfrm>
          </p:grpSpPr>
          <p:sp>
            <p:nvSpPr>
              <p:cNvPr id="74054" name="Rectangle 212"/>
              <p:cNvSpPr>
                <a:spLocks noChangeArrowheads="1"/>
              </p:cNvSpPr>
              <p:nvPr/>
            </p:nvSpPr>
            <p:spPr bwMode="auto">
              <a:xfrm>
                <a:off x="451" y="3448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5" name="Rectangle 213"/>
              <p:cNvSpPr>
                <a:spLocks noChangeArrowheads="1"/>
              </p:cNvSpPr>
              <p:nvPr/>
            </p:nvSpPr>
            <p:spPr bwMode="auto">
              <a:xfrm>
                <a:off x="493" y="344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N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15" name="Line 214"/>
            <p:cNvSpPr>
              <a:spLocks noChangeShapeType="1"/>
            </p:cNvSpPr>
            <p:nvPr/>
          </p:nvSpPr>
          <p:spPr bwMode="auto">
            <a:xfrm>
              <a:off x="1436" y="3769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6" name="Line 215"/>
            <p:cNvSpPr>
              <a:spLocks noChangeShapeType="1"/>
            </p:cNvSpPr>
            <p:nvPr/>
          </p:nvSpPr>
          <p:spPr bwMode="auto">
            <a:xfrm>
              <a:off x="1436" y="2941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7" name="Group 216"/>
            <p:cNvGrpSpPr>
              <a:grpSpLocks/>
            </p:cNvGrpSpPr>
            <p:nvPr/>
          </p:nvGrpSpPr>
          <p:grpSpPr bwMode="auto">
            <a:xfrm>
              <a:off x="1622" y="3738"/>
              <a:ext cx="42" cy="52"/>
              <a:chOff x="1622" y="3738"/>
              <a:chExt cx="42" cy="52"/>
            </a:xfrm>
          </p:grpSpPr>
          <p:sp>
            <p:nvSpPr>
              <p:cNvPr id="74052" name="Line 217"/>
              <p:cNvSpPr>
                <a:spLocks noChangeShapeType="1"/>
              </p:cNvSpPr>
              <p:nvPr/>
            </p:nvSpPr>
            <p:spPr bwMode="auto">
              <a:xfrm>
                <a:off x="1622" y="3738"/>
                <a:ext cx="4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4053" name="Line 218"/>
              <p:cNvSpPr>
                <a:spLocks noChangeShapeType="1"/>
              </p:cNvSpPr>
              <p:nvPr/>
            </p:nvSpPr>
            <p:spPr bwMode="auto">
              <a:xfrm flipV="1">
                <a:off x="1622" y="3769"/>
                <a:ext cx="4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18" name="Group 219"/>
            <p:cNvGrpSpPr>
              <a:grpSpLocks/>
            </p:cNvGrpSpPr>
            <p:nvPr/>
          </p:nvGrpSpPr>
          <p:grpSpPr bwMode="auto">
            <a:xfrm>
              <a:off x="1488" y="2662"/>
              <a:ext cx="145" cy="155"/>
              <a:chOff x="1488" y="2662"/>
              <a:chExt cx="145" cy="155"/>
            </a:xfrm>
          </p:grpSpPr>
          <p:sp>
            <p:nvSpPr>
              <p:cNvPr id="74050" name="Rectangle 220"/>
              <p:cNvSpPr>
                <a:spLocks noChangeArrowheads="1"/>
              </p:cNvSpPr>
              <p:nvPr/>
            </p:nvSpPr>
            <p:spPr bwMode="auto">
              <a:xfrm>
                <a:off x="1488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1" name="Rectangle 221"/>
              <p:cNvSpPr>
                <a:spLocks noChangeArrowheads="1"/>
              </p:cNvSpPr>
              <p:nvPr/>
            </p:nvSpPr>
            <p:spPr bwMode="auto">
              <a:xfrm>
                <a:off x="1539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19" name="Group 222"/>
            <p:cNvGrpSpPr>
              <a:grpSpLocks/>
            </p:cNvGrpSpPr>
            <p:nvPr/>
          </p:nvGrpSpPr>
          <p:grpSpPr bwMode="auto">
            <a:xfrm>
              <a:off x="1477" y="3490"/>
              <a:ext cx="145" cy="155"/>
              <a:chOff x="1477" y="3490"/>
              <a:chExt cx="145" cy="155"/>
            </a:xfrm>
          </p:grpSpPr>
          <p:sp>
            <p:nvSpPr>
              <p:cNvPr id="74048" name="Rectangle 223"/>
              <p:cNvSpPr>
                <a:spLocks noChangeArrowheads="1"/>
              </p:cNvSpPr>
              <p:nvPr/>
            </p:nvSpPr>
            <p:spPr bwMode="auto">
              <a:xfrm>
                <a:off x="1477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49" name="Rectangle 224"/>
              <p:cNvSpPr>
                <a:spLocks noChangeArrowheads="1"/>
              </p:cNvSpPr>
              <p:nvPr/>
            </p:nvSpPr>
            <p:spPr bwMode="auto">
              <a:xfrm>
                <a:off x="1539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20" name="Line 225"/>
            <p:cNvSpPr>
              <a:spLocks noChangeShapeType="1"/>
            </p:cNvSpPr>
            <p:nvPr/>
          </p:nvSpPr>
          <p:spPr bwMode="auto">
            <a:xfrm>
              <a:off x="2524" y="3283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1" name="Freeform 226"/>
            <p:cNvSpPr>
              <a:spLocks/>
            </p:cNvSpPr>
            <p:nvPr/>
          </p:nvSpPr>
          <p:spPr bwMode="auto">
            <a:xfrm>
              <a:off x="938" y="3480"/>
              <a:ext cx="208" cy="82"/>
            </a:xfrm>
            <a:custGeom>
              <a:avLst/>
              <a:gdLst>
                <a:gd name="T0" fmla="*/ 0 w 208"/>
                <a:gd name="T1" fmla="*/ 0 h 82"/>
                <a:gd name="T2" fmla="*/ 83 w 208"/>
                <a:gd name="T3" fmla="*/ 0 h 82"/>
                <a:gd name="T4" fmla="*/ 83 w 208"/>
                <a:gd name="T5" fmla="*/ 82 h 82"/>
                <a:gd name="T6" fmla="*/ 208 w 208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82"/>
                <a:gd name="T14" fmla="*/ 208 w 208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82">
                  <a:moveTo>
                    <a:pt x="0" y="0"/>
                  </a:moveTo>
                  <a:lnTo>
                    <a:pt x="83" y="0"/>
                  </a:lnTo>
                  <a:lnTo>
                    <a:pt x="83" y="82"/>
                  </a:lnTo>
                  <a:lnTo>
                    <a:pt x="208" y="8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2" name="Freeform 227"/>
            <p:cNvSpPr>
              <a:spLocks/>
            </p:cNvSpPr>
            <p:nvPr/>
          </p:nvSpPr>
          <p:spPr bwMode="auto">
            <a:xfrm>
              <a:off x="949" y="3231"/>
              <a:ext cx="166" cy="249"/>
            </a:xfrm>
            <a:custGeom>
              <a:avLst/>
              <a:gdLst>
                <a:gd name="T0" fmla="*/ 0 w 166"/>
                <a:gd name="T1" fmla="*/ 0 h 249"/>
                <a:gd name="T2" fmla="*/ 114 w 166"/>
                <a:gd name="T3" fmla="*/ 0 h 249"/>
                <a:gd name="T4" fmla="*/ 114 w 166"/>
                <a:gd name="T5" fmla="*/ 249 h 249"/>
                <a:gd name="T6" fmla="*/ 166 w 166"/>
                <a:gd name="T7" fmla="*/ 249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49"/>
                <a:gd name="T14" fmla="*/ 166 w 166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49">
                  <a:moveTo>
                    <a:pt x="0" y="0"/>
                  </a:moveTo>
                  <a:lnTo>
                    <a:pt x="114" y="0"/>
                  </a:lnTo>
                  <a:lnTo>
                    <a:pt x="114" y="249"/>
                  </a:lnTo>
                  <a:lnTo>
                    <a:pt x="166" y="24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3" name="Freeform 228"/>
            <p:cNvSpPr>
              <a:spLocks/>
            </p:cNvSpPr>
            <p:nvPr/>
          </p:nvSpPr>
          <p:spPr bwMode="auto">
            <a:xfrm>
              <a:off x="938" y="2858"/>
              <a:ext cx="197" cy="125"/>
            </a:xfrm>
            <a:custGeom>
              <a:avLst/>
              <a:gdLst>
                <a:gd name="T0" fmla="*/ 0 w 197"/>
                <a:gd name="T1" fmla="*/ 125 h 125"/>
                <a:gd name="T2" fmla="*/ 83 w 197"/>
                <a:gd name="T3" fmla="*/ 125 h 125"/>
                <a:gd name="T4" fmla="*/ 83 w 197"/>
                <a:gd name="T5" fmla="*/ 0 h 125"/>
                <a:gd name="T6" fmla="*/ 197 w 197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125"/>
                <a:gd name="T14" fmla="*/ 197 w 197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125">
                  <a:moveTo>
                    <a:pt x="0" y="125"/>
                  </a:moveTo>
                  <a:lnTo>
                    <a:pt x="83" y="125"/>
                  </a:lnTo>
                  <a:lnTo>
                    <a:pt x="83" y="0"/>
                  </a:lnTo>
                  <a:lnTo>
                    <a:pt x="1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4" name="Freeform 229"/>
            <p:cNvSpPr>
              <a:spLocks/>
            </p:cNvSpPr>
            <p:nvPr/>
          </p:nvSpPr>
          <p:spPr bwMode="auto">
            <a:xfrm>
              <a:off x="1612" y="2910"/>
              <a:ext cx="52" cy="62"/>
            </a:xfrm>
            <a:custGeom>
              <a:avLst/>
              <a:gdLst>
                <a:gd name="T0" fmla="*/ 10 w 52"/>
                <a:gd name="T1" fmla="*/ 0 h 62"/>
                <a:gd name="T2" fmla="*/ 52 w 52"/>
                <a:gd name="T3" fmla="*/ 31 h 62"/>
                <a:gd name="T4" fmla="*/ 0 w 52"/>
                <a:gd name="T5" fmla="*/ 62 h 62"/>
                <a:gd name="T6" fmla="*/ 0 60000 65536"/>
                <a:gd name="T7" fmla="*/ 0 60000 65536"/>
                <a:gd name="T8" fmla="*/ 0 60000 65536"/>
                <a:gd name="T9" fmla="*/ 0 w 52"/>
                <a:gd name="T10" fmla="*/ 0 h 62"/>
                <a:gd name="T11" fmla="*/ 52 w 52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62">
                  <a:moveTo>
                    <a:pt x="10" y="0"/>
                  </a:moveTo>
                  <a:lnTo>
                    <a:pt x="52" y="31"/>
                  </a:lnTo>
                  <a:lnTo>
                    <a:pt x="0" y="6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5" name="Freeform 230"/>
            <p:cNvSpPr>
              <a:spLocks/>
            </p:cNvSpPr>
            <p:nvPr/>
          </p:nvSpPr>
          <p:spPr bwMode="auto">
            <a:xfrm>
              <a:off x="1519" y="3055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26" name="Group 231"/>
            <p:cNvGrpSpPr>
              <a:grpSpLocks/>
            </p:cNvGrpSpPr>
            <p:nvPr/>
          </p:nvGrpSpPr>
          <p:grpSpPr bwMode="auto">
            <a:xfrm>
              <a:off x="1581" y="2931"/>
              <a:ext cx="31" cy="31"/>
              <a:chOff x="1581" y="2931"/>
              <a:chExt cx="31" cy="31"/>
            </a:xfrm>
          </p:grpSpPr>
          <p:pic>
            <p:nvPicPr>
              <p:cNvPr id="74046" name="Picture 23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" y="2931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7" name="Freeform 233"/>
              <p:cNvSpPr>
                <a:spLocks/>
              </p:cNvSpPr>
              <p:nvPr/>
            </p:nvSpPr>
            <p:spPr bwMode="auto">
              <a:xfrm>
                <a:off x="1581" y="2931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7" name="Group 234"/>
            <p:cNvGrpSpPr>
              <a:grpSpLocks/>
            </p:cNvGrpSpPr>
            <p:nvPr/>
          </p:nvGrpSpPr>
          <p:grpSpPr bwMode="auto">
            <a:xfrm>
              <a:off x="1716" y="3024"/>
              <a:ext cx="31" cy="31"/>
              <a:chOff x="1716" y="3024"/>
              <a:chExt cx="31" cy="31"/>
            </a:xfrm>
          </p:grpSpPr>
          <p:pic>
            <p:nvPicPr>
              <p:cNvPr id="74044" name="Picture 23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6" y="3024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5" name="Freeform 236"/>
              <p:cNvSpPr>
                <a:spLocks/>
              </p:cNvSpPr>
              <p:nvPr/>
            </p:nvSpPr>
            <p:spPr bwMode="auto">
              <a:xfrm>
                <a:off x="1716" y="3024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8" name="Group 237"/>
            <p:cNvGrpSpPr>
              <a:grpSpLocks/>
            </p:cNvGrpSpPr>
            <p:nvPr/>
          </p:nvGrpSpPr>
          <p:grpSpPr bwMode="auto">
            <a:xfrm>
              <a:off x="1861" y="2921"/>
              <a:ext cx="31" cy="41"/>
              <a:chOff x="1861" y="2921"/>
              <a:chExt cx="31" cy="41"/>
            </a:xfrm>
          </p:grpSpPr>
          <p:pic>
            <p:nvPicPr>
              <p:cNvPr id="74042" name="Picture 23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2921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3" name="Freeform 239"/>
              <p:cNvSpPr>
                <a:spLocks/>
              </p:cNvSpPr>
              <p:nvPr/>
            </p:nvSpPr>
            <p:spPr bwMode="auto">
              <a:xfrm>
                <a:off x="1861" y="2921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29" name="Freeform 240"/>
            <p:cNvSpPr>
              <a:spLocks/>
            </p:cNvSpPr>
            <p:nvPr/>
          </p:nvSpPr>
          <p:spPr bwMode="auto">
            <a:xfrm>
              <a:off x="1861" y="2776"/>
              <a:ext cx="363" cy="465"/>
            </a:xfrm>
            <a:custGeom>
              <a:avLst/>
              <a:gdLst>
                <a:gd name="T0" fmla="*/ 0 w 363"/>
                <a:gd name="T1" fmla="*/ 0 h 465"/>
                <a:gd name="T2" fmla="*/ 280 w 363"/>
                <a:gd name="T3" fmla="*/ 0 h 465"/>
                <a:gd name="T4" fmla="*/ 280 w 363"/>
                <a:gd name="T5" fmla="*/ 465 h 465"/>
                <a:gd name="T6" fmla="*/ 363 w 363"/>
                <a:gd name="T7" fmla="*/ 465 h 4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465"/>
                <a:gd name="T14" fmla="*/ 363 w 363"/>
                <a:gd name="T15" fmla="*/ 465 h 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465">
                  <a:moveTo>
                    <a:pt x="0" y="0"/>
                  </a:moveTo>
                  <a:lnTo>
                    <a:pt x="280" y="0"/>
                  </a:lnTo>
                  <a:lnTo>
                    <a:pt x="280" y="465"/>
                  </a:lnTo>
                  <a:lnTo>
                    <a:pt x="363" y="46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0" name="Freeform 241"/>
            <p:cNvSpPr>
              <a:spLocks/>
            </p:cNvSpPr>
            <p:nvPr/>
          </p:nvSpPr>
          <p:spPr bwMode="auto">
            <a:xfrm>
              <a:off x="1861" y="3324"/>
              <a:ext cx="363" cy="280"/>
            </a:xfrm>
            <a:custGeom>
              <a:avLst/>
              <a:gdLst>
                <a:gd name="T0" fmla="*/ 0 w 363"/>
                <a:gd name="T1" fmla="*/ 280 h 280"/>
                <a:gd name="T2" fmla="*/ 280 w 363"/>
                <a:gd name="T3" fmla="*/ 280 h 280"/>
                <a:gd name="T4" fmla="*/ 280 w 363"/>
                <a:gd name="T5" fmla="*/ 0 h 280"/>
                <a:gd name="T6" fmla="*/ 363 w 363"/>
                <a:gd name="T7" fmla="*/ 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280"/>
                <a:gd name="T14" fmla="*/ 363 w 363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280">
                  <a:moveTo>
                    <a:pt x="0" y="280"/>
                  </a:moveTo>
                  <a:lnTo>
                    <a:pt x="280" y="280"/>
                  </a:lnTo>
                  <a:lnTo>
                    <a:pt x="280" y="0"/>
                  </a:lnTo>
                  <a:lnTo>
                    <a:pt x="36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31" name="Group 242"/>
            <p:cNvGrpSpPr>
              <a:grpSpLocks/>
            </p:cNvGrpSpPr>
            <p:nvPr/>
          </p:nvGrpSpPr>
          <p:grpSpPr bwMode="auto">
            <a:xfrm>
              <a:off x="1581" y="3749"/>
              <a:ext cx="41" cy="41"/>
              <a:chOff x="1581" y="3749"/>
              <a:chExt cx="41" cy="41"/>
            </a:xfrm>
          </p:grpSpPr>
          <p:pic>
            <p:nvPicPr>
              <p:cNvPr id="74040" name="Picture 24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1" y="3749"/>
                <a:ext cx="4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1" name="Freeform 244"/>
              <p:cNvSpPr>
                <a:spLocks/>
              </p:cNvSpPr>
              <p:nvPr/>
            </p:nvSpPr>
            <p:spPr bwMode="auto">
              <a:xfrm>
                <a:off x="1581" y="3749"/>
                <a:ext cx="41" cy="41"/>
              </a:xfrm>
              <a:custGeom>
                <a:avLst/>
                <a:gdLst>
                  <a:gd name="T0" fmla="*/ 21 w 41"/>
                  <a:gd name="T1" fmla="*/ 0 h 41"/>
                  <a:gd name="T2" fmla="*/ 31 w 41"/>
                  <a:gd name="T3" fmla="*/ 0 h 41"/>
                  <a:gd name="T4" fmla="*/ 41 w 41"/>
                  <a:gd name="T5" fmla="*/ 20 h 41"/>
                  <a:gd name="T6" fmla="*/ 21 w 41"/>
                  <a:gd name="T7" fmla="*/ 41 h 41"/>
                  <a:gd name="T8" fmla="*/ 0 w 41"/>
                  <a:gd name="T9" fmla="*/ 31 h 41"/>
                  <a:gd name="T10" fmla="*/ 0 w 41"/>
                  <a:gd name="T11" fmla="*/ 20 h 41"/>
                  <a:gd name="T12" fmla="*/ 0 w 41"/>
                  <a:gd name="T13" fmla="*/ 0 h 41"/>
                  <a:gd name="T14" fmla="*/ 21 w 41"/>
                  <a:gd name="T15" fmla="*/ 0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"/>
                  <a:gd name="T25" fmla="*/ 0 h 41"/>
                  <a:gd name="T26" fmla="*/ 41 w 41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" h="41">
                    <a:moveTo>
                      <a:pt x="21" y="0"/>
                    </a:moveTo>
                    <a:lnTo>
                      <a:pt x="3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32" name="Group 245"/>
            <p:cNvGrpSpPr>
              <a:grpSpLocks/>
            </p:cNvGrpSpPr>
            <p:nvPr/>
          </p:nvGrpSpPr>
          <p:grpSpPr bwMode="auto">
            <a:xfrm>
              <a:off x="1705" y="3852"/>
              <a:ext cx="42" cy="31"/>
              <a:chOff x="1705" y="3852"/>
              <a:chExt cx="42" cy="31"/>
            </a:xfrm>
          </p:grpSpPr>
          <p:pic>
            <p:nvPicPr>
              <p:cNvPr id="74038" name="Picture 24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5" y="3852"/>
                <a:ext cx="42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39" name="Freeform 247"/>
              <p:cNvSpPr>
                <a:spLocks/>
              </p:cNvSpPr>
              <p:nvPr/>
            </p:nvSpPr>
            <p:spPr bwMode="auto">
              <a:xfrm>
                <a:off x="1705" y="3852"/>
                <a:ext cx="42" cy="31"/>
              </a:xfrm>
              <a:custGeom>
                <a:avLst/>
                <a:gdLst>
                  <a:gd name="T0" fmla="*/ 21 w 42"/>
                  <a:gd name="T1" fmla="*/ 0 h 31"/>
                  <a:gd name="T2" fmla="*/ 42 w 42"/>
                  <a:gd name="T3" fmla="*/ 10 h 31"/>
                  <a:gd name="T4" fmla="*/ 21 w 42"/>
                  <a:gd name="T5" fmla="*/ 31 h 31"/>
                  <a:gd name="T6" fmla="*/ 0 w 42"/>
                  <a:gd name="T7" fmla="*/ 21 h 31"/>
                  <a:gd name="T8" fmla="*/ 0 w 42"/>
                  <a:gd name="T9" fmla="*/ 10 h 31"/>
                  <a:gd name="T10" fmla="*/ 0 w 42"/>
                  <a:gd name="T11" fmla="*/ 0 h 31"/>
                  <a:gd name="T12" fmla="*/ 21 w 42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31"/>
                  <a:gd name="T23" fmla="*/ 42 w 42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31">
                    <a:moveTo>
                      <a:pt x="21" y="0"/>
                    </a:moveTo>
                    <a:lnTo>
                      <a:pt x="42" y="10"/>
                    </a:lnTo>
                    <a:lnTo>
                      <a:pt x="21" y="31"/>
                    </a:lnTo>
                    <a:lnTo>
                      <a:pt x="0" y="21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33" name="Freeform 248"/>
            <p:cNvSpPr>
              <a:spLocks/>
            </p:cNvSpPr>
            <p:nvPr/>
          </p:nvSpPr>
          <p:spPr bwMode="auto">
            <a:xfrm>
              <a:off x="1519" y="3883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4" name="Freeform 249"/>
            <p:cNvSpPr>
              <a:spLocks/>
            </p:cNvSpPr>
            <p:nvPr/>
          </p:nvSpPr>
          <p:spPr bwMode="auto">
            <a:xfrm>
              <a:off x="949" y="3624"/>
              <a:ext cx="83" cy="114"/>
            </a:xfrm>
            <a:custGeom>
              <a:avLst/>
              <a:gdLst>
                <a:gd name="T0" fmla="*/ 0 w 83"/>
                <a:gd name="T1" fmla="*/ 114 h 114"/>
                <a:gd name="T2" fmla="*/ 83 w 83"/>
                <a:gd name="T3" fmla="*/ 114 h 114"/>
                <a:gd name="T4" fmla="*/ 83 w 83"/>
                <a:gd name="T5" fmla="*/ 0 h 114"/>
                <a:gd name="T6" fmla="*/ 0 60000 65536"/>
                <a:gd name="T7" fmla="*/ 0 60000 65536"/>
                <a:gd name="T8" fmla="*/ 0 60000 65536"/>
                <a:gd name="T9" fmla="*/ 0 w 83"/>
                <a:gd name="T10" fmla="*/ 0 h 114"/>
                <a:gd name="T11" fmla="*/ 83 w 83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14">
                  <a:moveTo>
                    <a:pt x="0" y="114"/>
                  </a:moveTo>
                  <a:lnTo>
                    <a:pt x="83" y="114"/>
                  </a:lnTo>
                  <a:lnTo>
                    <a:pt x="8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5" name="Line 250"/>
            <p:cNvSpPr>
              <a:spLocks noChangeShapeType="1"/>
            </p:cNvSpPr>
            <p:nvPr/>
          </p:nvSpPr>
          <p:spPr bwMode="auto">
            <a:xfrm>
              <a:off x="1032" y="3624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6" name="Line 251"/>
            <p:cNvSpPr>
              <a:spLocks noChangeShapeType="1"/>
            </p:cNvSpPr>
            <p:nvPr/>
          </p:nvSpPr>
          <p:spPr bwMode="auto">
            <a:xfrm>
              <a:off x="949" y="3997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7" name="Freeform 252"/>
            <p:cNvSpPr>
              <a:spLocks/>
            </p:cNvSpPr>
            <p:nvPr/>
          </p:nvSpPr>
          <p:spPr bwMode="auto">
            <a:xfrm>
              <a:off x="1063" y="3718"/>
              <a:ext cx="52" cy="279"/>
            </a:xfrm>
            <a:custGeom>
              <a:avLst/>
              <a:gdLst>
                <a:gd name="T0" fmla="*/ 0 w 52"/>
                <a:gd name="T1" fmla="*/ 279 h 279"/>
                <a:gd name="T2" fmla="*/ 0 w 52"/>
                <a:gd name="T3" fmla="*/ 0 h 279"/>
                <a:gd name="T4" fmla="*/ 52 w 52"/>
                <a:gd name="T5" fmla="*/ 0 h 279"/>
                <a:gd name="T6" fmla="*/ 0 60000 65536"/>
                <a:gd name="T7" fmla="*/ 0 60000 65536"/>
                <a:gd name="T8" fmla="*/ 0 60000 65536"/>
                <a:gd name="T9" fmla="*/ 0 w 52"/>
                <a:gd name="T10" fmla="*/ 0 h 279"/>
                <a:gd name="T11" fmla="*/ 52 w 52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279">
                  <a:moveTo>
                    <a:pt x="0" y="279"/>
                  </a:move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23" name="Group 464"/>
          <p:cNvGrpSpPr>
            <a:grpSpLocks/>
          </p:cNvGrpSpPr>
          <p:nvPr/>
        </p:nvGrpSpPr>
        <p:grpSpPr bwMode="auto">
          <a:xfrm>
            <a:off x="609601" y="1309689"/>
            <a:ext cx="2619376" cy="2660651"/>
            <a:chOff x="384" y="825"/>
            <a:chExt cx="1650" cy="1676"/>
          </a:xfrm>
        </p:grpSpPr>
        <p:pic>
          <p:nvPicPr>
            <p:cNvPr id="73911" name="Picture 30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84" name="Rectangle 258"/>
            <p:cNvSpPr>
              <a:spLocks noChangeArrowheads="1"/>
            </p:cNvSpPr>
            <p:nvPr/>
          </p:nvSpPr>
          <p:spPr bwMode="auto">
            <a:xfrm>
              <a:off x="711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85" name="Line 259"/>
            <p:cNvSpPr>
              <a:spLocks noChangeShapeType="1"/>
            </p:cNvSpPr>
            <p:nvPr/>
          </p:nvSpPr>
          <p:spPr bwMode="auto">
            <a:xfrm>
              <a:off x="706" y="1673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6" name="Line 260"/>
            <p:cNvSpPr>
              <a:spLocks noChangeShapeType="1"/>
            </p:cNvSpPr>
            <p:nvPr/>
          </p:nvSpPr>
          <p:spPr bwMode="auto">
            <a:xfrm>
              <a:off x="706" y="1414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7" name="Line 261"/>
            <p:cNvSpPr>
              <a:spLocks noChangeShapeType="1"/>
            </p:cNvSpPr>
            <p:nvPr/>
          </p:nvSpPr>
          <p:spPr bwMode="auto">
            <a:xfrm>
              <a:off x="706" y="1911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8" name="Line 262"/>
            <p:cNvSpPr>
              <a:spLocks noChangeShapeType="1"/>
            </p:cNvSpPr>
            <p:nvPr/>
          </p:nvSpPr>
          <p:spPr bwMode="auto">
            <a:xfrm>
              <a:off x="1246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9" name="Line 263"/>
            <p:cNvSpPr>
              <a:spLocks noChangeShapeType="1"/>
            </p:cNvSpPr>
            <p:nvPr/>
          </p:nvSpPr>
          <p:spPr bwMode="auto">
            <a:xfrm>
              <a:off x="151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0" name="Line 264"/>
            <p:cNvSpPr>
              <a:spLocks noChangeShapeType="1"/>
            </p:cNvSpPr>
            <p:nvPr/>
          </p:nvSpPr>
          <p:spPr bwMode="auto">
            <a:xfrm>
              <a:off x="97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1" name="Line 265"/>
            <p:cNvSpPr>
              <a:spLocks noChangeShapeType="1"/>
            </p:cNvSpPr>
            <p:nvPr/>
          </p:nvSpPr>
          <p:spPr bwMode="auto">
            <a:xfrm flipH="1" flipV="1">
              <a:off x="519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92" name="Group 266"/>
            <p:cNvGrpSpPr>
              <a:grpSpLocks/>
            </p:cNvGrpSpPr>
            <p:nvPr/>
          </p:nvGrpSpPr>
          <p:grpSpPr bwMode="auto">
            <a:xfrm>
              <a:off x="726" y="1032"/>
              <a:ext cx="1236" cy="144"/>
              <a:chOff x="726" y="1032"/>
              <a:chExt cx="1236" cy="144"/>
            </a:xfrm>
          </p:grpSpPr>
          <p:pic>
            <p:nvPicPr>
              <p:cNvPr id="73945" name="Picture 26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6" name="Picture 268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7" name="Picture 26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8" name="Picture 27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93" name="Picture 27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4" name="Picture 27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5" name="Picture 27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6" name="Picture 27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97" name="Group 275"/>
            <p:cNvGrpSpPr>
              <a:grpSpLocks/>
            </p:cNvGrpSpPr>
            <p:nvPr/>
          </p:nvGrpSpPr>
          <p:grpSpPr bwMode="auto">
            <a:xfrm>
              <a:off x="976" y="2170"/>
              <a:ext cx="541" cy="53"/>
              <a:chOff x="976" y="2170"/>
              <a:chExt cx="541" cy="53"/>
            </a:xfrm>
          </p:grpSpPr>
          <p:sp>
            <p:nvSpPr>
              <p:cNvPr id="73942" name="Line 276"/>
              <p:cNvSpPr>
                <a:spLocks noChangeShapeType="1"/>
              </p:cNvSpPr>
              <p:nvPr/>
            </p:nvSpPr>
            <p:spPr bwMode="auto">
              <a:xfrm>
                <a:off x="97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3" name="Line 277"/>
              <p:cNvSpPr>
                <a:spLocks noChangeShapeType="1"/>
              </p:cNvSpPr>
              <p:nvPr/>
            </p:nvSpPr>
            <p:spPr bwMode="auto">
              <a:xfrm>
                <a:off x="976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4" name="Line 278"/>
              <p:cNvSpPr>
                <a:spLocks noChangeShapeType="1"/>
              </p:cNvSpPr>
              <p:nvPr/>
            </p:nvSpPr>
            <p:spPr bwMode="auto">
              <a:xfrm>
                <a:off x="151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8" name="Group 279"/>
            <p:cNvGrpSpPr>
              <a:grpSpLocks/>
            </p:cNvGrpSpPr>
            <p:nvPr/>
          </p:nvGrpSpPr>
          <p:grpSpPr bwMode="auto">
            <a:xfrm>
              <a:off x="1246" y="990"/>
              <a:ext cx="541" cy="52"/>
              <a:chOff x="1246" y="990"/>
              <a:chExt cx="541" cy="52"/>
            </a:xfrm>
          </p:grpSpPr>
          <p:sp>
            <p:nvSpPr>
              <p:cNvPr id="73939" name="Line 280"/>
              <p:cNvSpPr>
                <a:spLocks noChangeShapeType="1"/>
              </p:cNvSpPr>
              <p:nvPr/>
            </p:nvSpPr>
            <p:spPr bwMode="auto">
              <a:xfrm flipV="1">
                <a:off x="178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0" name="Line 281"/>
              <p:cNvSpPr>
                <a:spLocks noChangeShapeType="1"/>
              </p:cNvSpPr>
              <p:nvPr/>
            </p:nvSpPr>
            <p:spPr bwMode="auto">
              <a:xfrm flipH="1">
                <a:off x="1246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1" name="Line 282"/>
              <p:cNvSpPr>
                <a:spLocks noChangeShapeType="1"/>
              </p:cNvSpPr>
              <p:nvPr/>
            </p:nvSpPr>
            <p:spPr bwMode="auto">
              <a:xfrm flipV="1">
                <a:off x="124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9" name="Group 283"/>
            <p:cNvGrpSpPr>
              <a:grpSpLocks/>
            </p:cNvGrpSpPr>
            <p:nvPr/>
          </p:nvGrpSpPr>
          <p:grpSpPr bwMode="auto">
            <a:xfrm>
              <a:off x="1806" y="1414"/>
              <a:ext cx="53" cy="498"/>
              <a:chOff x="1806" y="1414"/>
              <a:chExt cx="53" cy="498"/>
            </a:xfrm>
          </p:grpSpPr>
          <p:sp>
            <p:nvSpPr>
              <p:cNvPr id="73936" name="Line 284"/>
              <p:cNvSpPr>
                <a:spLocks noChangeShapeType="1"/>
              </p:cNvSpPr>
              <p:nvPr/>
            </p:nvSpPr>
            <p:spPr bwMode="auto">
              <a:xfrm>
                <a:off x="1806" y="1911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7" name="Line 285"/>
              <p:cNvSpPr>
                <a:spLocks noChangeShapeType="1"/>
              </p:cNvSpPr>
              <p:nvPr/>
            </p:nvSpPr>
            <p:spPr bwMode="auto">
              <a:xfrm flipV="1">
                <a:off x="1858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8" name="Line 286"/>
              <p:cNvSpPr>
                <a:spLocks noChangeShapeType="1"/>
              </p:cNvSpPr>
              <p:nvPr/>
            </p:nvSpPr>
            <p:spPr bwMode="auto">
              <a:xfrm>
                <a:off x="1806" y="1414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900" name="Group 287"/>
            <p:cNvGrpSpPr>
              <a:grpSpLocks/>
            </p:cNvGrpSpPr>
            <p:nvPr/>
          </p:nvGrpSpPr>
          <p:grpSpPr bwMode="auto">
            <a:xfrm>
              <a:off x="519" y="1673"/>
              <a:ext cx="52" cy="498"/>
              <a:chOff x="519" y="1673"/>
              <a:chExt cx="52" cy="498"/>
            </a:xfrm>
          </p:grpSpPr>
          <p:sp>
            <p:nvSpPr>
              <p:cNvPr id="73933" name="Line 288"/>
              <p:cNvSpPr>
                <a:spLocks noChangeShapeType="1"/>
              </p:cNvSpPr>
              <p:nvPr/>
            </p:nvSpPr>
            <p:spPr bwMode="auto">
              <a:xfrm flipH="1">
                <a:off x="529" y="2170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4" name="Line 289"/>
              <p:cNvSpPr>
                <a:spLocks noChangeShapeType="1"/>
              </p:cNvSpPr>
              <p:nvPr/>
            </p:nvSpPr>
            <p:spPr bwMode="auto">
              <a:xfrm flipV="1">
                <a:off x="519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5" name="Line 290"/>
              <p:cNvSpPr>
                <a:spLocks noChangeShapeType="1"/>
              </p:cNvSpPr>
              <p:nvPr/>
            </p:nvSpPr>
            <p:spPr bwMode="auto">
              <a:xfrm flipH="1">
                <a:off x="529" y="1673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901" name="Picture 29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2" name="Picture 29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3" name="Picture 29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715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4" name="Picture 29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5" name="Picture 29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6" name="Picture 29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7" name="Picture 29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8" name="Picture 2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9" name="Picture 29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10" name="Picture 3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12" name="Rectangle 378"/>
            <p:cNvSpPr>
              <a:spLocks noChangeArrowheads="1"/>
            </p:cNvSpPr>
            <p:nvPr/>
          </p:nvSpPr>
          <p:spPr bwMode="auto">
            <a:xfrm>
              <a:off x="799" y="2315"/>
              <a:ext cx="8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3" name="Rectangle 379"/>
            <p:cNvSpPr>
              <a:spLocks noChangeArrowheads="1"/>
            </p:cNvSpPr>
            <p:nvPr/>
          </p:nvSpPr>
          <p:spPr bwMode="auto">
            <a:xfrm>
              <a:off x="540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4" name="Rectangle 380"/>
            <p:cNvSpPr>
              <a:spLocks noChangeArrowheads="1"/>
            </p:cNvSpPr>
            <p:nvPr/>
          </p:nvSpPr>
          <p:spPr bwMode="auto">
            <a:xfrm>
              <a:off x="384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5" name="Rectangle 381"/>
            <p:cNvSpPr>
              <a:spLocks noChangeArrowheads="1"/>
            </p:cNvSpPr>
            <p:nvPr/>
          </p:nvSpPr>
          <p:spPr bwMode="auto">
            <a:xfrm>
              <a:off x="1432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6" name="Rectangle 382"/>
            <p:cNvSpPr>
              <a:spLocks noChangeArrowheads="1"/>
            </p:cNvSpPr>
            <p:nvPr/>
          </p:nvSpPr>
          <p:spPr bwMode="auto">
            <a:xfrm>
              <a:off x="1163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7" name="Rectangle 383"/>
            <p:cNvSpPr>
              <a:spLocks noChangeArrowheads="1"/>
            </p:cNvSpPr>
            <p:nvPr/>
          </p:nvSpPr>
          <p:spPr bwMode="auto">
            <a:xfrm>
              <a:off x="405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8" name="Rectangle 384"/>
            <p:cNvSpPr>
              <a:spLocks noChangeArrowheads="1"/>
            </p:cNvSpPr>
            <p:nvPr/>
          </p:nvSpPr>
          <p:spPr bwMode="auto">
            <a:xfrm>
              <a:off x="1889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19" name="Picture 39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0" name="Picture 3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1" name="Picture 39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2" name="Picture 4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3" name="Picture 40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24" name="Rectangle 402"/>
            <p:cNvSpPr>
              <a:spLocks noChangeArrowheads="1"/>
            </p:cNvSpPr>
            <p:nvPr/>
          </p:nvSpPr>
          <p:spPr bwMode="auto">
            <a:xfrm>
              <a:off x="1313" y="1213"/>
              <a:ext cx="426" cy="8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5" name="Rectangle 403"/>
            <p:cNvSpPr>
              <a:spLocks noChangeArrowheads="1"/>
            </p:cNvSpPr>
            <p:nvPr/>
          </p:nvSpPr>
          <p:spPr bwMode="auto">
            <a:xfrm>
              <a:off x="1053" y="1471"/>
              <a:ext cx="426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6" name="Line 442"/>
            <p:cNvSpPr>
              <a:spLocks noChangeShapeType="1"/>
            </p:cNvSpPr>
            <p:nvPr/>
          </p:nvSpPr>
          <p:spPr bwMode="auto">
            <a:xfrm flipV="1">
              <a:off x="720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7" name="Line 443"/>
            <p:cNvSpPr>
              <a:spLocks noChangeShapeType="1"/>
            </p:cNvSpPr>
            <p:nvPr/>
          </p:nvSpPr>
          <p:spPr bwMode="auto">
            <a:xfrm>
              <a:off x="720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8" name="Line 444"/>
            <p:cNvSpPr>
              <a:spLocks noChangeShapeType="1"/>
            </p:cNvSpPr>
            <p:nvPr/>
          </p:nvSpPr>
          <p:spPr bwMode="auto">
            <a:xfrm>
              <a:off x="1776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9" name="Text Box 451"/>
            <p:cNvSpPr txBox="1">
              <a:spLocks noChangeArrowheads="1"/>
            </p:cNvSpPr>
            <p:nvPr/>
          </p:nvSpPr>
          <p:spPr bwMode="auto">
            <a:xfrm>
              <a:off x="710" y="1191"/>
              <a:ext cx="10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0        0       1      1</a:t>
              </a:r>
            </a:p>
          </p:txBody>
        </p:sp>
        <p:sp>
          <p:nvSpPr>
            <p:cNvPr id="73930" name="Text Box 452"/>
            <p:cNvSpPr txBox="1">
              <a:spLocks noChangeArrowheads="1"/>
            </p:cNvSpPr>
            <p:nvPr/>
          </p:nvSpPr>
          <p:spPr bwMode="auto">
            <a:xfrm>
              <a:off x="758" y="1495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0          1        1       1</a:t>
              </a:r>
            </a:p>
          </p:txBody>
        </p:sp>
        <p:sp>
          <p:nvSpPr>
            <p:cNvPr id="73931" name="Text Box 453"/>
            <p:cNvSpPr txBox="1">
              <a:spLocks noChangeArrowheads="1"/>
            </p:cNvSpPr>
            <p:nvPr/>
          </p:nvSpPr>
          <p:spPr bwMode="auto">
            <a:xfrm>
              <a:off x="758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 X     X       X</a:t>
              </a:r>
            </a:p>
          </p:txBody>
        </p:sp>
        <p:sp>
          <p:nvSpPr>
            <p:cNvPr id="73932" name="Text Box 454"/>
            <p:cNvSpPr txBox="1">
              <a:spLocks noChangeArrowheads="1"/>
            </p:cNvSpPr>
            <p:nvPr/>
          </p:nvSpPr>
          <p:spPr bwMode="auto">
            <a:xfrm>
              <a:off x="758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1           1      1       1</a:t>
              </a:r>
            </a:p>
          </p:txBody>
        </p:sp>
      </p:grpSp>
      <p:grpSp>
        <p:nvGrpSpPr>
          <p:cNvPr id="29" name="Group 465"/>
          <p:cNvGrpSpPr>
            <a:grpSpLocks/>
          </p:cNvGrpSpPr>
          <p:nvPr/>
        </p:nvGrpSpPr>
        <p:grpSpPr bwMode="auto">
          <a:xfrm>
            <a:off x="3427413" y="1309688"/>
            <a:ext cx="2620962" cy="2660650"/>
            <a:chOff x="2159" y="825"/>
            <a:chExt cx="1651" cy="1676"/>
          </a:xfrm>
        </p:grpSpPr>
        <p:pic>
          <p:nvPicPr>
            <p:cNvPr id="73803" name="Picture 25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4" name="Rectangle 255"/>
            <p:cNvSpPr>
              <a:spLocks noChangeArrowheads="1"/>
            </p:cNvSpPr>
            <p:nvPr/>
          </p:nvSpPr>
          <p:spPr bwMode="auto">
            <a:xfrm>
              <a:off x="2595" y="2315"/>
              <a:ext cx="88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05" name="Rectangle 256"/>
            <p:cNvSpPr>
              <a:spLocks noChangeArrowheads="1"/>
            </p:cNvSpPr>
            <p:nvPr/>
          </p:nvSpPr>
          <p:spPr bwMode="auto">
            <a:xfrm>
              <a:off x="2486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06" name="Picture 25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7" name="Line 302"/>
            <p:cNvSpPr>
              <a:spLocks noChangeShapeType="1"/>
            </p:cNvSpPr>
            <p:nvPr/>
          </p:nvSpPr>
          <p:spPr bwMode="auto">
            <a:xfrm>
              <a:off x="2481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8" name="Line 303"/>
            <p:cNvSpPr>
              <a:spLocks noChangeShapeType="1"/>
            </p:cNvSpPr>
            <p:nvPr/>
          </p:nvSpPr>
          <p:spPr bwMode="auto">
            <a:xfrm>
              <a:off x="2481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9" name="Line 304"/>
            <p:cNvSpPr>
              <a:spLocks noChangeShapeType="1"/>
            </p:cNvSpPr>
            <p:nvPr/>
          </p:nvSpPr>
          <p:spPr bwMode="auto">
            <a:xfrm>
              <a:off x="2481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0" name="Line 305"/>
            <p:cNvSpPr>
              <a:spLocks noChangeShapeType="1"/>
            </p:cNvSpPr>
            <p:nvPr/>
          </p:nvSpPr>
          <p:spPr bwMode="auto">
            <a:xfrm>
              <a:off x="3021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1" name="Line 306"/>
            <p:cNvSpPr>
              <a:spLocks noChangeShapeType="1"/>
            </p:cNvSpPr>
            <p:nvPr/>
          </p:nvSpPr>
          <p:spPr bwMode="auto">
            <a:xfrm>
              <a:off x="329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2" name="Line 307"/>
            <p:cNvSpPr>
              <a:spLocks noChangeShapeType="1"/>
            </p:cNvSpPr>
            <p:nvPr/>
          </p:nvSpPr>
          <p:spPr bwMode="auto">
            <a:xfrm>
              <a:off x="275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3" name="Line 308"/>
            <p:cNvSpPr>
              <a:spLocks noChangeShapeType="1"/>
            </p:cNvSpPr>
            <p:nvPr/>
          </p:nvSpPr>
          <p:spPr bwMode="auto">
            <a:xfrm flipH="1" flipV="1">
              <a:off x="2294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14" name="Group 309"/>
            <p:cNvGrpSpPr>
              <a:grpSpLocks/>
            </p:cNvGrpSpPr>
            <p:nvPr/>
          </p:nvGrpSpPr>
          <p:grpSpPr bwMode="auto">
            <a:xfrm>
              <a:off x="2502" y="1032"/>
              <a:ext cx="1236" cy="144"/>
              <a:chOff x="2502" y="1032"/>
              <a:chExt cx="1236" cy="144"/>
            </a:xfrm>
          </p:grpSpPr>
          <p:pic>
            <p:nvPicPr>
              <p:cNvPr id="73880" name="Picture 31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1" name="Picture 31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2" name="Picture 31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3" name="Picture 31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3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15" name="Picture 3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6" name="Picture 3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7" name="Picture 3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8" name="Picture 3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19" name="Group 318"/>
            <p:cNvGrpSpPr>
              <a:grpSpLocks/>
            </p:cNvGrpSpPr>
            <p:nvPr/>
          </p:nvGrpSpPr>
          <p:grpSpPr bwMode="auto">
            <a:xfrm>
              <a:off x="2751" y="2170"/>
              <a:ext cx="541" cy="53"/>
              <a:chOff x="2751" y="2170"/>
              <a:chExt cx="541" cy="53"/>
            </a:xfrm>
          </p:grpSpPr>
          <p:sp>
            <p:nvSpPr>
              <p:cNvPr id="73877" name="Line 319"/>
              <p:cNvSpPr>
                <a:spLocks noChangeShapeType="1"/>
              </p:cNvSpPr>
              <p:nvPr/>
            </p:nvSpPr>
            <p:spPr bwMode="auto">
              <a:xfrm>
                <a:off x="275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8" name="Line 320"/>
              <p:cNvSpPr>
                <a:spLocks noChangeShapeType="1"/>
              </p:cNvSpPr>
              <p:nvPr/>
            </p:nvSpPr>
            <p:spPr bwMode="auto">
              <a:xfrm>
                <a:off x="2751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9" name="Line 321"/>
              <p:cNvSpPr>
                <a:spLocks noChangeShapeType="1"/>
              </p:cNvSpPr>
              <p:nvPr/>
            </p:nvSpPr>
            <p:spPr bwMode="auto">
              <a:xfrm>
                <a:off x="329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0" name="Group 322"/>
            <p:cNvGrpSpPr>
              <a:grpSpLocks/>
            </p:cNvGrpSpPr>
            <p:nvPr/>
          </p:nvGrpSpPr>
          <p:grpSpPr bwMode="auto">
            <a:xfrm>
              <a:off x="3021" y="990"/>
              <a:ext cx="541" cy="52"/>
              <a:chOff x="3021" y="990"/>
              <a:chExt cx="541" cy="52"/>
            </a:xfrm>
          </p:grpSpPr>
          <p:sp>
            <p:nvSpPr>
              <p:cNvPr id="73874" name="Line 323"/>
              <p:cNvSpPr>
                <a:spLocks noChangeShapeType="1"/>
              </p:cNvSpPr>
              <p:nvPr/>
            </p:nvSpPr>
            <p:spPr bwMode="auto">
              <a:xfrm flipV="1">
                <a:off x="356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5" name="Line 324"/>
              <p:cNvSpPr>
                <a:spLocks noChangeShapeType="1"/>
              </p:cNvSpPr>
              <p:nvPr/>
            </p:nvSpPr>
            <p:spPr bwMode="auto">
              <a:xfrm flipH="1">
                <a:off x="3021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6" name="Line 325"/>
              <p:cNvSpPr>
                <a:spLocks noChangeShapeType="1"/>
              </p:cNvSpPr>
              <p:nvPr/>
            </p:nvSpPr>
            <p:spPr bwMode="auto">
              <a:xfrm flipV="1">
                <a:off x="302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1" name="Group 326"/>
            <p:cNvGrpSpPr>
              <a:grpSpLocks/>
            </p:cNvGrpSpPr>
            <p:nvPr/>
          </p:nvGrpSpPr>
          <p:grpSpPr bwMode="auto">
            <a:xfrm>
              <a:off x="3582" y="1414"/>
              <a:ext cx="53" cy="498"/>
              <a:chOff x="3582" y="1414"/>
              <a:chExt cx="53" cy="498"/>
            </a:xfrm>
          </p:grpSpPr>
          <p:sp>
            <p:nvSpPr>
              <p:cNvPr id="73871" name="Line 327"/>
              <p:cNvSpPr>
                <a:spLocks noChangeShapeType="1"/>
              </p:cNvSpPr>
              <p:nvPr/>
            </p:nvSpPr>
            <p:spPr bwMode="auto">
              <a:xfrm>
                <a:off x="3582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2" name="Line 328"/>
              <p:cNvSpPr>
                <a:spLocks noChangeShapeType="1"/>
              </p:cNvSpPr>
              <p:nvPr/>
            </p:nvSpPr>
            <p:spPr bwMode="auto">
              <a:xfrm flipV="1">
                <a:off x="3634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3" name="Line 329"/>
              <p:cNvSpPr>
                <a:spLocks noChangeShapeType="1"/>
              </p:cNvSpPr>
              <p:nvPr/>
            </p:nvSpPr>
            <p:spPr bwMode="auto">
              <a:xfrm>
                <a:off x="3582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2" name="Group 330"/>
            <p:cNvGrpSpPr>
              <a:grpSpLocks/>
            </p:cNvGrpSpPr>
            <p:nvPr/>
          </p:nvGrpSpPr>
          <p:grpSpPr bwMode="auto">
            <a:xfrm>
              <a:off x="2294" y="1673"/>
              <a:ext cx="52" cy="498"/>
              <a:chOff x="2294" y="1673"/>
              <a:chExt cx="52" cy="498"/>
            </a:xfrm>
          </p:grpSpPr>
          <p:sp>
            <p:nvSpPr>
              <p:cNvPr id="73868" name="Line 331"/>
              <p:cNvSpPr>
                <a:spLocks noChangeShapeType="1"/>
              </p:cNvSpPr>
              <p:nvPr/>
            </p:nvSpPr>
            <p:spPr bwMode="auto">
              <a:xfrm flipH="1">
                <a:off x="2305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9" name="Line 332"/>
              <p:cNvSpPr>
                <a:spLocks noChangeShapeType="1"/>
              </p:cNvSpPr>
              <p:nvPr/>
            </p:nvSpPr>
            <p:spPr bwMode="auto">
              <a:xfrm flipV="1">
                <a:off x="2294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0" name="Line 333"/>
              <p:cNvSpPr>
                <a:spLocks noChangeShapeType="1"/>
              </p:cNvSpPr>
              <p:nvPr/>
            </p:nvSpPr>
            <p:spPr bwMode="auto">
              <a:xfrm flipH="1">
                <a:off x="2305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823" name="Picture 33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4" name="Picture 33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5" name="Picture 33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6" name="Picture 3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7" name="Picture 33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8" name="Picture 33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29" name="Rectangle 385"/>
            <p:cNvSpPr>
              <a:spLocks noChangeArrowheads="1"/>
            </p:cNvSpPr>
            <p:nvPr/>
          </p:nvSpPr>
          <p:spPr bwMode="auto">
            <a:xfrm>
              <a:off x="2315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r>
                <a:rPr lang="en-US" altLang="fa-IR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fa-IR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0" name="Rectangle 386"/>
            <p:cNvSpPr>
              <a:spLocks noChangeArrowheads="1"/>
            </p:cNvSpPr>
            <p:nvPr/>
          </p:nvSpPr>
          <p:spPr bwMode="auto">
            <a:xfrm>
              <a:off x="2159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1" name="Rectangle 387"/>
            <p:cNvSpPr>
              <a:spLocks noChangeArrowheads="1"/>
            </p:cNvSpPr>
            <p:nvPr/>
          </p:nvSpPr>
          <p:spPr bwMode="auto">
            <a:xfrm>
              <a:off x="3208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2" name="Rectangle 388"/>
            <p:cNvSpPr>
              <a:spLocks noChangeArrowheads="1"/>
            </p:cNvSpPr>
            <p:nvPr/>
          </p:nvSpPr>
          <p:spPr bwMode="auto">
            <a:xfrm>
              <a:off x="2938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3" name="Rectangle 389"/>
            <p:cNvSpPr>
              <a:spLocks noChangeArrowheads="1"/>
            </p:cNvSpPr>
            <p:nvPr/>
          </p:nvSpPr>
          <p:spPr bwMode="auto">
            <a:xfrm>
              <a:off x="2180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4" name="Rectangle 390"/>
            <p:cNvSpPr>
              <a:spLocks noChangeArrowheads="1"/>
            </p:cNvSpPr>
            <p:nvPr/>
          </p:nvSpPr>
          <p:spPr bwMode="auto">
            <a:xfrm>
              <a:off x="3665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35" name="Picture 40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6" name="Picture 40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7" name="Picture 40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8" name="Picture 40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9" name="Picture 40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0" name="Picture 40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1" name="Picture 4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2" name="Rectangle 411"/>
            <p:cNvSpPr>
              <a:spLocks noChangeArrowheads="1"/>
            </p:cNvSpPr>
            <p:nvPr/>
          </p:nvSpPr>
          <p:spPr bwMode="auto">
            <a:xfrm>
              <a:off x="3099" y="1720"/>
              <a:ext cx="416" cy="3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43" name="Picture 41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4" name="Rectangle 413"/>
            <p:cNvSpPr>
              <a:spLocks noChangeArrowheads="1"/>
            </p:cNvSpPr>
            <p:nvPr/>
          </p:nvSpPr>
          <p:spPr bwMode="auto">
            <a:xfrm>
              <a:off x="3078" y="1471"/>
              <a:ext cx="457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845" name="Group 414"/>
            <p:cNvGrpSpPr>
              <a:grpSpLocks/>
            </p:cNvGrpSpPr>
            <p:nvPr/>
          </p:nvGrpSpPr>
          <p:grpSpPr bwMode="auto">
            <a:xfrm>
              <a:off x="2782" y="1114"/>
              <a:ext cx="458" cy="239"/>
              <a:chOff x="2782" y="1114"/>
              <a:chExt cx="458" cy="239"/>
            </a:xfrm>
          </p:grpSpPr>
          <p:sp>
            <p:nvSpPr>
              <p:cNvPr id="73865" name="Line 415"/>
              <p:cNvSpPr>
                <a:spLocks noChangeShapeType="1"/>
              </p:cNvSpPr>
              <p:nvPr/>
            </p:nvSpPr>
            <p:spPr bwMode="auto">
              <a:xfrm>
                <a:off x="2782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6" name="Line 416"/>
              <p:cNvSpPr>
                <a:spLocks noChangeShapeType="1"/>
              </p:cNvSpPr>
              <p:nvPr/>
            </p:nvSpPr>
            <p:spPr bwMode="auto">
              <a:xfrm>
                <a:off x="3239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7" name="Line 417"/>
              <p:cNvSpPr>
                <a:spLocks noChangeShapeType="1"/>
              </p:cNvSpPr>
              <p:nvPr/>
            </p:nvSpPr>
            <p:spPr bwMode="auto">
              <a:xfrm>
                <a:off x="2782" y="1352"/>
                <a:ext cx="45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6" name="Group 418"/>
            <p:cNvGrpSpPr>
              <a:grpSpLocks/>
            </p:cNvGrpSpPr>
            <p:nvPr/>
          </p:nvGrpSpPr>
          <p:grpSpPr bwMode="auto">
            <a:xfrm>
              <a:off x="2813" y="1942"/>
              <a:ext cx="448" cy="249"/>
              <a:chOff x="2813" y="1942"/>
              <a:chExt cx="448" cy="249"/>
            </a:xfrm>
          </p:grpSpPr>
          <p:sp>
            <p:nvSpPr>
              <p:cNvPr id="73862" name="Line 419"/>
              <p:cNvSpPr>
                <a:spLocks noChangeShapeType="1"/>
              </p:cNvSpPr>
              <p:nvPr/>
            </p:nvSpPr>
            <p:spPr bwMode="auto">
              <a:xfrm flipV="1">
                <a:off x="2813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3" name="Line 420"/>
              <p:cNvSpPr>
                <a:spLocks noChangeShapeType="1"/>
              </p:cNvSpPr>
              <p:nvPr/>
            </p:nvSpPr>
            <p:spPr bwMode="auto">
              <a:xfrm flipV="1">
                <a:off x="3260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4" name="Line 421"/>
              <p:cNvSpPr>
                <a:spLocks noChangeShapeType="1"/>
              </p:cNvSpPr>
              <p:nvPr/>
            </p:nvSpPr>
            <p:spPr bwMode="auto">
              <a:xfrm>
                <a:off x="2813" y="1942"/>
                <a:ext cx="44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7" name="Group 422"/>
            <p:cNvGrpSpPr>
              <a:grpSpLocks/>
            </p:cNvGrpSpPr>
            <p:nvPr/>
          </p:nvGrpSpPr>
          <p:grpSpPr bwMode="auto">
            <a:xfrm>
              <a:off x="2450" y="1425"/>
              <a:ext cx="240" cy="446"/>
              <a:chOff x="2450" y="1425"/>
              <a:chExt cx="240" cy="446"/>
            </a:xfrm>
          </p:grpSpPr>
          <p:sp>
            <p:nvSpPr>
              <p:cNvPr id="73859" name="Line 423"/>
              <p:cNvSpPr>
                <a:spLocks noChangeShapeType="1"/>
              </p:cNvSpPr>
              <p:nvPr/>
            </p:nvSpPr>
            <p:spPr bwMode="auto">
              <a:xfrm>
                <a:off x="2450" y="187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0" name="Line 424"/>
              <p:cNvSpPr>
                <a:spLocks noChangeShapeType="1"/>
              </p:cNvSpPr>
              <p:nvPr/>
            </p:nvSpPr>
            <p:spPr bwMode="auto">
              <a:xfrm>
                <a:off x="2450" y="142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1" name="Line 425"/>
              <p:cNvSpPr>
                <a:spLocks noChangeShapeType="1"/>
              </p:cNvSpPr>
              <p:nvPr/>
            </p:nvSpPr>
            <p:spPr bwMode="auto">
              <a:xfrm flipV="1">
                <a:off x="2689" y="142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8" name="Group 426"/>
            <p:cNvGrpSpPr>
              <a:grpSpLocks/>
            </p:cNvGrpSpPr>
            <p:nvPr/>
          </p:nvGrpSpPr>
          <p:grpSpPr bwMode="auto">
            <a:xfrm>
              <a:off x="3333" y="1435"/>
              <a:ext cx="249" cy="446"/>
              <a:chOff x="3333" y="1435"/>
              <a:chExt cx="249" cy="446"/>
            </a:xfrm>
          </p:grpSpPr>
          <p:sp>
            <p:nvSpPr>
              <p:cNvPr id="73856" name="Line 427"/>
              <p:cNvSpPr>
                <a:spLocks noChangeShapeType="1"/>
              </p:cNvSpPr>
              <p:nvPr/>
            </p:nvSpPr>
            <p:spPr bwMode="auto">
              <a:xfrm flipH="1">
                <a:off x="3343" y="143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7" name="Line 428"/>
              <p:cNvSpPr>
                <a:spLocks noChangeShapeType="1"/>
              </p:cNvSpPr>
              <p:nvPr/>
            </p:nvSpPr>
            <p:spPr bwMode="auto">
              <a:xfrm flipH="1">
                <a:off x="3343" y="188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8" name="Line 429"/>
              <p:cNvSpPr>
                <a:spLocks noChangeShapeType="1"/>
              </p:cNvSpPr>
              <p:nvPr/>
            </p:nvSpPr>
            <p:spPr bwMode="auto">
              <a:xfrm>
                <a:off x="3333" y="143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849" name="Line 445"/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0" name="Line 446"/>
            <p:cNvSpPr>
              <a:spLocks noChangeShapeType="1"/>
            </p:cNvSpPr>
            <p:nvPr/>
          </p:nvSpPr>
          <p:spPr bwMode="auto">
            <a:xfrm>
              <a:off x="2496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1" name="Line 447"/>
            <p:cNvSpPr>
              <a:spLocks noChangeShapeType="1"/>
            </p:cNvSpPr>
            <p:nvPr/>
          </p:nvSpPr>
          <p:spPr bwMode="auto">
            <a:xfrm>
              <a:off x="355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2" name="Text Box 455"/>
            <p:cNvSpPr txBox="1">
              <a:spLocks noChangeArrowheads="1"/>
            </p:cNvSpPr>
            <p:nvPr/>
          </p:nvSpPr>
          <p:spPr bwMode="auto">
            <a:xfrm>
              <a:off x="2486" y="1159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0          1        1       0</a:t>
              </a:r>
            </a:p>
          </p:txBody>
        </p:sp>
        <p:sp>
          <p:nvSpPr>
            <p:cNvPr id="73853" name="Text Box 456"/>
            <p:cNvSpPr txBox="1">
              <a:spLocks noChangeArrowheads="1"/>
            </p:cNvSpPr>
            <p:nvPr/>
          </p:nvSpPr>
          <p:spPr bwMode="auto">
            <a:xfrm>
              <a:off x="2534" y="1447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1        0        1       1</a:t>
              </a:r>
            </a:p>
          </p:txBody>
        </p:sp>
        <p:sp>
          <p:nvSpPr>
            <p:cNvPr id="73854" name="Text Box 457"/>
            <p:cNvSpPr txBox="1">
              <a:spLocks noChangeArrowheads="1"/>
            </p:cNvSpPr>
            <p:nvPr/>
          </p:nvSpPr>
          <p:spPr bwMode="auto">
            <a:xfrm>
              <a:off x="2534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X       X      X</a:t>
              </a:r>
            </a:p>
          </p:txBody>
        </p:sp>
        <p:sp>
          <p:nvSpPr>
            <p:cNvPr id="73855" name="Text Box 458"/>
            <p:cNvSpPr txBox="1">
              <a:spLocks noChangeArrowheads="1"/>
            </p:cNvSpPr>
            <p:nvPr/>
          </p:nvSpPr>
          <p:spPr bwMode="auto">
            <a:xfrm>
              <a:off x="2534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0          1       1       1</a:t>
              </a:r>
            </a:p>
          </p:txBody>
        </p:sp>
      </p:grpSp>
      <p:grpSp>
        <p:nvGrpSpPr>
          <p:cNvPr id="39945" name="Group 466"/>
          <p:cNvGrpSpPr>
            <a:grpSpLocks/>
          </p:cNvGrpSpPr>
          <p:nvPr/>
        </p:nvGrpSpPr>
        <p:grpSpPr bwMode="auto">
          <a:xfrm>
            <a:off x="6262688" y="1309688"/>
            <a:ext cx="2620962" cy="2676525"/>
            <a:chOff x="3945" y="825"/>
            <a:chExt cx="1651" cy="1686"/>
          </a:xfrm>
        </p:grpSpPr>
        <p:sp>
          <p:nvSpPr>
            <p:cNvPr id="73739" name="Rectangle 254"/>
            <p:cNvSpPr>
              <a:spLocks noChangeArrowheads="1"/>
            </p:cNvSpPr>
            <p:nvPr/>
          </p:nvSpPr>
          <p:spPr bwMode="auto">
            <a:xfrm>
              <a:off x="4412" y="2325"/>
              <a:ext cx="9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0" name="Rectangle 340"/>
            <p:cNvSpPr>
              <a:spLocks noChangeArrowheads="1"/>
            </p:cNvSpPr>
            <p:nvPr/>
          </p:nvSpPr>
          <p:spPr bwMode="auto">
            <a:xfrm>
              <a:off x="4272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1" name="Line 341"/>
            <p:cNvSpPr>
              <a:spLocks noChangeShapeType="1"/>
            </p:cNvSpPr>
            <p:nvPr/>
          </p:nvSpPr>
          <p:spPr bwMode="auto">
            <a:xfrm>
              <a:off x="4267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2" name="Line 342"/>
            <p:cNvSpPr>
              <a:spLocks noChangeShapeType="1"/>
            </p:cNvSpPr>
            <p:nvPr/>
          </p:nvSpPr>
          <p:spPr bwMode="auto">
            <a:xfrm>
              <a:off x="4267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3" name="Line 343"/>
            <p:cNvSpPr>
              <a:spLocks noChangeShapeType="1"/>
            </p:cNvSpPr>
            <p:nvPr/>
          </p:nvSpPr>
          <p:spPr bwMode="auto">
            <a:xfrm>
              <a:off x="4267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4" name="Line 344"/>
            <p:cNvSpPr>
              <a:spLocks noChangeShapeType="1"/>
            </p:cNvSpPr>
            <p:nvPr/>
          </p:nvSpPr>
          <p:spPr bwMode="auto">
            <a:xfrm>
              <a:off x="4807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5" name="Line 345"/>
            <p:cNvSpPr>
              <a:spLocks noChangeShapeType="1"/>
            </p:cNvSpPr>
            <p:nvPr/>
          </p:nvSpPr>
          <p:spPr bwMode="auto">
            <a:xfrm>
              <a:off x="507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6" name="Line 346"/>
            <p:cNvSpPr>
              <a:spLocks noChangeShapeType="1"/>
            </p:cNvSpPr>
            <p:nvPr/>
          </p:nvSpPr>
          <p:spPr bwMode="auto">
            <a:xfrm>
              <a:off x="453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7" name="Line 347"/>
            <p:cNvSpPr>
              <a:spLocks noChangeShapeType="1"/>
            </p:cNvSpPr>
            <p:nvPr/>
          </p:nvSpPr>
          <p:spPr bwMode="auto">
            <a:xfrm flipH="1" flipV="1">
              <a:off x="4080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748" name="Group 348"/>
            <p:cNvGrpSpPr>
              <a:grpSpLocks/>
            </p:cNvGrpSpPr>
            <p:nvPr/>
          </p:nvGrpSpPr>
          <p:grpSpPr bwMode="auto">
            <a:xfrm>
              <a:off x="4288" y="1032"/>
              <a:ext cx="1235" cy="144"/>
              <a:chOff x="4288" y="1032"/>
              <a:chExt cx="1235" cy="144"/>
            </a:xfrm>
          </p:grpSpPr>
          <p:pic>
            <p:nvPicPr>
              <p:cNvPr id="73799" name="Picture 349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0" name="Picture 35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1" name="Picture 351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2" name="Picture 352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9" y="1032"/>
                <a:ext cx="40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749" name="Picture 35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0" name="Picture 35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1" name="Picture 35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35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753" name="Group 357"/>
            <p:cNvGrpSpPr>
              <a:grpSpLocks/>
            </p:cNvGrpSpPr>
            <p:nvPr/>
          </p:nvGrpSpPr>
          <p:grpSpPr bwMode="auto">
            <a:xfrm>
              <a:off x="4537" y="2170"/>
              <a:ext cx="541" cy="53"/>
              <a:chOff x="4537" y="2170"/>
              <a:chExt cx="541" cy="53"/>
            </a:xfrm>
          </p:grpSpPr>
          <p:sp>
            <p:nvSpPr>
              <p:cNvPr id="73796" name="Line 358"/>
              <p:cNvSpPr>
                <a:spLocks noChangeShapeType="1"/>
              </p:cNvSpPr>
              <p:nvPr/>
            </p:nvSpPr>
            <p:spPr bwMode="auto">
              <a:xfrm>
                <a:off x="453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7" name="Line 359"/>
              <p:cNvSpPr>
                <a:spLocks noChangeShapeType="1"/>
              </p:cNvSpPr>
              <p:nvPr/>
            </p:nvSpPr>
            <p:spPr bwMode="auto">
              <a:xfrm>
                <a:off x="4537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8" name="Line 360"/>
              <p:cNvSpPr>
                <a:spLocks noChangeShapeType="1"/>
              </p:cNvSpPr>
              <p:nvPr/>
            </p:nvSpPr>
            <p:spPr bwMode="auto">
              <a:xfrm>
                <a:off x="507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4" name="Group 361"/>
            <p:cNvGrpSpPr>
              <a:grpSpLocks/>
            </p:cNvGrpSpPr>
            <p:nvPr/>
          </p:nvGrpSpPr>
          <p:grpSpPr bwMode="auto">
            <a:xfrm>
              <a:off x="4807" y="990"/>
              <a:ext cx="541" cy="52"/>
              <a:chOff x="4807" y="990"/>
              <a:chExt cx="541" cy="52"/>
            </a:xfrm>
          </p:grpSpPr>
          <p:sp>
            <p:nvSpPr>
              <p:cNvPr id="73793" name="Line 362"/>
              <p:cNvSpPr>
                <a:spLocks noChangeShapeType="1"/>
              </p:cNvSpPr>
              <p:nvPr/>
            </p:nvSpPr>
            <p:spPr bwMode="auto">
              <a:xfrm flipV="1">
                <a:off x="534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4" name="Line 363"/>
              <p:cNvSpPr>
                <a:spLocks noChangeShapeType="1"/>
              </p:cNvSpPr>
              <p:nvPr/>
            </p:nvSpPr>
            <p:spPr bwMode="auto">
              <a:xfrm flipH="1">
                <a:off x="4807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5" name="Line 364"/>
              <p:cNvSpPr>
                <a:spLocks noChangeShapeType="1"/>
              </p:cNvSpPr>
              <p:nvPr/>
            </p:nvSpPr>
            <p:spPr bwMode="auto">
              <a:xfrm flipV="1">
                <a:off x="480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5" name="Group 365"/>
            <p:cNvGrpSpPr>
              <a:grpSpLocks/>
            </p:cNvGrpSpPr>
            <p:nvPr/>
          </p:nvGrpSpPr>
          <p:grpSpPr bwMode="auto">
            <a:xfrm>
              <a:off x="5368" y="1414"/>
              <a:ext cx="53" cy="498"/>
              <a:chOff x="5368" y="1414"/>
              <a:chExt cx="53" cy="498"/>
            </a:xfrm>
          </p:grpSpPr>
          <p:sp>
            <p:nvSpPr>
              <p:cNvPr id="73790" name="Line 366"/>
              <p:cNvSpPr>
                <a:spLocks noChangeShapeType="1"/>
              </p:cNvSpPr>
              <p:nvPr/>
            </p:nvSpPr>
            <p:spPr bwMode="auto">
              <a:xfrm>
                <a:off x="5368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1" name="Line 367"/>
              <p:cNvSpPr>
                <a:spLocks noChangeShapeType="1"/>
              </p:cNvSpPr>
              <p:nvPr/>
            </p:nvSpPr>
            <p:spPr bwMode="auto">
              <a:xfrm flipV="1">
                <a:off x="5420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2" name="Line 368"/>
              <p:cNvSpPr>
                <a:spLocks noChangeShapeType="1"/>
              </p:cNvSpPr>
              <p:nvPr/>
            </p:nvSpPr>
            <p:spPr bwMode="auto">
              <a:xfrm>
                <a:off x="5368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6" name="Group 369"/>
            <p:cNvGrpSpPr>
              <a:grpSpLocks/>
            </p:cNvGrpSpPr>
            <p:nvPr/>
          </p:nvGrpSpPr>
          <p:grpSpPr bwMode="auto">
            <a:xfrm>
              <a:off x="4080" y="1673"/>
              <a:ext cx="52" cy="498"/>
              <a:chOff x="4080" y="1673"/>
              <a:chExt cx="52" cy="498"/>
            </a:xfrm>
          </p:grpSpPr>
          <p:sp>
            <p:nvSpPr>
              <p:cNvPr id="73787" name="Line 370"/>
              <p:cNvSpPr>
                <a:spLocks noChangeShapeType="1"/>
              </p:cNvSpPr>
              <p:nvPr/>
            </p:nvSpPr>
            <p:spPr bwMode="auto">
              <a:xfrm flipH="1">
                <a:off x="4091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8" name="Line 371"/>
              <p:cNvSpPr>
                <a:spLocks noChangeShapeType="1"/>
              </p:cNvSpPr>
              <p:nvPr/>
            </p:nvSpPr>
            <p:spPr bwMode="auto">
              <a:xfrm flipV="1">
                <a:off x="4080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9" name="Line 372"/>
              <p:cNvSpPr>
                <a:spLocks noChangeShapeType="1"/>
              </p:cNvSpPr>
              <p:nvPr/>
            </p:nvSpPr>
            <p:spPr bwMode="auto">
              <a:xfrm flipH="1">
                <a:off x="4091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757" name="Picture 37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725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37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37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963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37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37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2" name="Rectangle 391"/>
            <p:cNvSpPr>
              <a:spLocks noChangeArrowheads="1"/>
            </p:cNvSpPr>
            <p:nvPr/>
          </p:nvSpPr>
          <p:spPr bwMode="auto">
            <a:xfrm>
              <a:off x="4101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3" name="Rectangle 392"/>
            <p:cNvSpPr>
              <a:spLocks noChangeArrowheads="1"/>
            </p:cNvSpPr>
            <p:nvPr/>
          </p:nvSpPr>
          <p:spPr bwMode="auto">
            <a:xfrm>
              <a:off x="3945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4" name="Rectangle 393"/>
            <p:cNvSpPr>
              <a:spLocks noChangeArrowheads="1"/>
            </p:cNvSpPr>
            <p:nvPr/>
          </p:nvSpPr>
          <p:spPr bwMode="auto">
            <a:xfrm>
              <a:off x="4994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5" name="Rectangle 394"/>
            <p:cNvSpPr>
              <a:spLocks noChangeArrowheads="1"/>
            </p:cNvSpPr>
            <p:nvPr/>
          </p:nvSpPr>
          <p:spPr bwMode="auto">
            <a:xfrm>
              <a:off x="4724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6" name="Rectangle 395"/>
            <p:cNvSpPr>
              <a:spLocks noChangeArrowheads="1"/>
            </p:cNvSpPr>
            <p:nvPr/>
          </p:nvSpPr>
          <p:spPr bwMode="auto">
            <a:xfrm>
              <a:off x="3966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7" name="Rectangle 396"/>
            <p:cNvSpPr>
              <a:spLocks noChangeArrowheads="1"/>
            </p:cNvSpPr>
            <p:nvPr/>
          </p:nvSpPr>
          <p:spPr bwMode="auto">
            <a:xfrm>
              <a:off x="5451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768" name="Picture 43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9" name="Picture 43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0" name="Picture 43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477"/>
              <a:ext cx="4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1" name="Picture 43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2" name="Picture 43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3" name="Picture 43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228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4" name="Picture 43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5" name="Picture 4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6" name="Picture 43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7" name="Picture 43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8" name="Picture 44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79" name="Rectangle 441"/>
            <p:cNvSpPr>
              <a:spLocks noChangeArrowheads="1"/>
            </p:cNvSpPr>
            <p:nvPr/>
          </p:nvSpPr>
          <p:spPr bwMode="auto">
            <a:xfrm>
              <a:off x="4885" y="1223"/>
              <a:ext cx="135" cy="8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80" name="Line 448"/>
            <p:cNvSpPr>
              <a:spLocks noChangeShapeType="1"/>
            </p:cNvSpPr>
            <p:nvPr/>
          </p:nvSpPr>
          <p:spPr bwMode="auto">
            <a:xfrm flipV="1">
              <a:off x="427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1" name="Line 449"/>
            <p:cNvSpPr>
              <a:spLocks noChangeShapeType="1"/>
            </p:cNvSpPr>
            <p:nvPr/>
          </p:nvSpPr>
          <p:spPr bwMode="auto">
            <a:xfrm>
              <a:off x="4272" y="115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2" name="Line 450"/>
            <p:cNvSpPr>
              <a:spLocks noChangeShapeType="1"/>
            </p:cNvSpPr>
            <p:nvPr/>
          </p:nvSpPr>
          <p:spPr bwMode="auto">
            <a:xfrm>
              <a:off x="5328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3" name="Text Box 459"/>
            <p:cNvSpPr txBox="1">
              <a:spLocks noChangeArrowheads="1"/>
            </p:cNvSpPr>
            <p:nvPr/>
          </p:nvSpPr>
          <p:spPr bwMode="auto">
            <a:xfrm>
              <a:off x="4310" y="120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0        0        1        0</a:t>
              </a:r>
            </a:p>
          </p:txBody>
        </p:sp>
        <p:sp>
          <p:nvSpPr>
            <p:cNvPr id="73784" name="Text Box 460"/>
            <p:cNvSpPr txBox="1">
              <a:spLocks noChangeArrowheads="1"/>
            </p:cNvSpPr>
            <p:nvPr/>
          </p:nvSpPr>
          <p:spPr bwMode="auto">
            <a:xfrm>
              <a:off x="4310" y="144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0         0       1        0</a:t>
              </a:r>
            </a:p>
          </p:txBody>
        </p:sp>
        <p:sp>
          <p:nvSpPr>
            <p:cNvPr id="73785" name="Text Box 461"/>
            <p:cNvSpPr txBox="1">
              <a:spLocks noChangeArrowheads="1"/>
            </p:cNvSpPr>
            <p:nvPr/>
          </p:nvSpPr>
          <p:spPr bwMode="auto">
            <a:xfrm>
              <a:off x="4310" y="1687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X       X       X</a:t>
              </a:r>
            </a:p>
          </p:txBody>
        </p:sp>
        <p:sp>
          <p:nvSpPr>
            <p:cNvPr id="73786" name="Text Box 462"/>
            <p:cNvSpPr txBox="1">
              <a:spLocks noChangeArrowheads="1"/>
            </p:cNvSpPr>
            <p:nvPr/>
          </p:nvSpPr>
          <p:spPr bwMode="auto">
            <a:xfrm>
              <a:off x="4310" y="1975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0       0         1       0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93" grpId="0"/>
      <p:bldP spid="21238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205EC-A6ED-428A-88C2-DA4E778987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Equivalence of Moore and Mealy Machines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460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State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889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Transitions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92100" y="17113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Moore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2386013" y="2833688"/>
            <a:ext cx="341312" cy="382587"/>
          </a:xfrm>
          <a:custGeom>
            <a:avLst/>
            <a:gdLst>
              <a:gd name="T0" fmla="*/ 2147483646 w 215"/>
              <a:gd name="T1" fmla="*/ 2147483646 h 241"/>
              <a:gd name="T2" fmla="*/ 2147483646 w 215"/>
              <a:gd name="T3" fmla="*/ 2147483646 h 241"/>
              <a:gd name="T4" fmla="*/ 2147483646 w 215"/>
              <a:gd name="T5" fmla="*/ 2147483646 h 241"/>
              <a:gd name="T6" fmla="*/ 2147483646 w 215"/>
              <a:gd name="T7" fmla="*/ 2147483646 h 241"/>
              <a:gd name="T8" fmla="*/ 2147483646 w 215"/>
              <a:gd name="T9" fmla="*/ 2147483646 h 241"/>
              <a:gd name="T10" fmla="*/ 0 w 215"/>
              <a:gd name="T11" fmla="*/ 2147483646 h 241"/>
              <a:gd name="T12" fmla="*/ 0 w 215"/>
              <a:gd name="T13" fmla="*/ 2147483646 h 241"/>
              <a:gd name="T14" fmla="*/ 0 w 215"/>
              <a:gd name="T15" fmla="*/ 2147483646 h 241"/>
              <a:gd name="T16" fmla="*/ 0 w 215"/>
              <a:gd name="T17" fmla="*/ 2147483646 h 241"/>
              <a:gd name="T18" fmla="*/ 2147483646 w 215"/>
              <a:gd name="T19" fmla="*/ 2147483646 h 241"/>
              <a:gd name="T20" fmla="*/ 2147483646 w 215"/>
              <a:gd name="T21" fmla="*/ 2147483646 h 241"/>
              <a:gd name="T22" fmla="*/ 2147483646 w 215"/>
              <a:gd name="T23" fmla="*/ 2147483646 h 241"/>
              <a:gd name="T24" fmla="*/ 2147483646 w 215"/>
              <a:gd name="T25" fmla="*/ 2147483646 h 241"/>
              <a:gd name="T26" fmla="*/ 2147483646 w 215"/>
              <a:gd name="T27" fmla="*/ 0 h 241"/>
              <a:gd name="T28" fmla="*/ 2147483646 w 215"/>
              <a:gd name="T29" fmla="*/ 0 h 241"/>
              <a:gd name="T30" fmla="*/ 2147483646 w 215"/>
              <a:gd name="T31" fmla="*/ 0 h 241"/>
              <a:gd name="T32" fmla="*/ 2147483646 w 215"/>
              <a:gd name="T33" fmla="*/ 2147483646 h 241"/>
              <a:gd name="T34" fmla="*/ 2147483646 w 215"/>
              <a:gd name="T35" fmla="*/ 2147483646 h 241"/>
              <a:gd name="T36" fmla="*/ 2147483646 w 215"/>
              <a:gd name="T37" fmla="*/ 2147483646 h 241"/>
              <a:gd name="T38" fmla="*/ 2147483646 w 215"/>
              <a:gd name="T39" fmla="*/ 2147483646 h 241"/>
              <a:gd name="T40" fmla="*/ 2147483646 w 215"/>
              <a:gd name="T41" fmla="*/ 2147483646 h 241"/>
              <a:gd name="T42" fmla="*/ 2147483646 w 21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15"/>
              <a:gd name="T67" fmla="*/ 0 h 241"/>
              <a:gd name="T68" fmla="*/ 215 w 21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15" h="241">
                <a:moveTo>
                  <a:pt x="94" y="241"/>
                </a:moveTo>
                <a:lnTo>
                  <a:pt x="81" y="228"/>
                </a:lnTo>
                <a:lnTo>
                  <a:pt x="54" y="187"/>
                </a:lnTo>
                <a:lnTo>
                  <a:pt x="27" y="161"/>
                </a:lnTo>
                <a:lnTo>
                  <a:pt x="14" y="147"/>
                </a:lnTo>
                <a:lnTo>
                  <a:pt x="0" y="120"/>
                </a:lnTo>
                <a:lnTo>
                  <a:pt x="0" y="93"/>
                </a:lnTo>
                <a:lnTo>
                  <a:pt x="0" y="67"/>
                </a:lnTo>
                <a:lnTo>
                  <a:pt x="0" y="53"/>
                </a:lnTo>
                <a:lnTo>
                  <a:pt x="14" y="53"/>
                </a:lnTo>
                <a:lnTo>
                  <a:pt x="27" y="40"/>
                </a:lnTo>
                <a:lnTo>
                  <a:pt x="41" y="26"/>
                </a:lnTo>
                <a:lnTo>
                  <a:pt x="54" y="13"/>
                </a:lnTo>
                <a:lnTo>
                  <a:pt x="68" y="0"/>
                </a:lnTo>
                <a:lnTo>
                  <a:pt x="81" y="0"/>
                </a:lnTo>
                <a:lnTo>
                  <a:pt x="108" y="0"/>
                </a:lnTo>
                <a:lnTo>
                  <a:pt x="121" y="13"/>
                </a:lnTo>
                <a:lnTo>
                  <a:pt x="148" y="26"/>
                </a:lnTo>
                <a:lnTo>
                  <a:pt x="175" y="53"/>
                </a:lnTo>
                <a:lnTo>
                  <a:pt x="188" y="67"/>
                </a:lnTo>
                <a:lnTo>
                  <a:pt x="215" y="107"/>
                </a:lnTo>
                <a:lnTo>
                  <a:pt x="21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2544763" y="2054225"/>
            <a:ext cx="600075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2066925" y="1746250"/>
            <a:ext cx="319088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2386013" y="1746250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2386013" y="1746250"/>
            <a:ext cx="298450" cy="298450"/>
            <a:chOff x="3600" y="728"/>
            <a:chExt cx="188" cy="188"/>
          </a:xfrm>
        </p:grpSpPr>
        <p:sp>
          <p:nvSpPr>
            <p:cNvPr id="75930" name="Freeform 12"/>
            <p:cNvSpPr>
              <a:spLocks/>
            </p:cNvSpPr>
            <p:nvPr/>
          </p:nvSpPr>
          <p:spPr bwMode="auto">
            <a:xfrm>
              <a:off x="3668" y="795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53 w 120"/>
                <a:gd name="T5" fmla="*/ 54 h 121"/>
                <a:gd name="T6" fmla="*/ 53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31" name="Line 13"/>
            <p:cNvSpPr>
              <a:spLocks noChangeShapeType="1"/>
            </p:cNvSpPr>
            <p:nvPr/>
          </p:nvSpPr>
          <p:spPr bwMode="auto">
            <a:xfrm>
              <a:off x="3600" y="728"/>
              <a:ext cx="12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88" name="Oval 14"/>
          <p:cNvSpPr>
            <a:spLocks noChangeArrowheads="1"/>
          </p:cNvSpPr>
          <p:nvPr/>
        </p:nvSpPr>
        <p:spPr bwMode="auto">
          <a:xfrm>
            <a:off x="2544763" y="2970213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9" name="Oval 15"/>
          <p:cNvSpPr>
            <a:spLocks noChangeArrowheads="1"/>
          </p:cNvSpPr>
          <p:nvPr/>
        </p:nvSpPr>
        <p:spPr bwMode="auto">
          <a:xfrm>
            <a:off x="2544763" y="3906838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0" name="Oval 16"/>
          <p:cNvSpPr>
            <a:spLocks noChangeArrowheads="1"/>
          </p:cNvSpPr>
          <p:nvPr/>
        </p:nvSpPr>
        <p:spPr bwMode="auto">
          <a:xfrm>
            <a:off x="2566988" y="4822825"/>
            <a:ext cx="598487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791" name="Group 17"/>
          <p:cNvGrpSpPr>
            <a:grpSpLocks/>
          </p:cNvGrpSpPr>
          <p:nvPr/>
        </p:nvGrpSpPr>
        <p:grpSpPr bwMode="auto">
          <a:xfrm>
            <a:off x="2770188" y="2684463"/>
            <a:ext cx="128587" cy="276225"/>
            <a:chOff x="3842" y="1319"/>
            <a:chExt cx="81" cy="174"/>
          </a:xfrm>
        </p:grpSpPr>
        <p:sp>
          <p:nvSpPr>
            <p:cNvPr id="75928" name="Freeform 18"/>
            <p:cNvSpPr>
              <a:spLocks/>
            </p:cNvSpPr>
            <p:nvPr/>
          </p:nvSpPr>
          <p:spPr bwMode="auto">
            <a:xfrm>
              <a:off x="3842" y="135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9" name="Line 19"/>
            <p:cNvSpPr>
              <a:spLocks noChangeShapeType="1"/>
            </p:cNvSpPr>
            <p:nvPr/>
          </p:nvSpPr>
          <p:spPr bwMode="auto">
            <a:xfrm>
              <a:off x="3882" y="1319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2" name="Group 20"/>
          <p:cNvGrpSpPr>
            <a:grpSpLocks/>
          </p:cNvGrpSpPr>
          <p:nvPr/>
        </p:nvGrpSpPr>
        <p:grpSpPr bwMode="auto">
          <a:xfrm>
            <a:off x="2770188" y="3600450"/>
            <a:ext cx="128587" cy="296863"/>
            <a:chOff x="3842" y="1896"/>
            <a:chExt cx="81" cy="187"/>
          </a:xfrm>
        </p:grpSpPr>
        <p:sp>
          <p:nvSpPr>
            <p:cNvPr id="75926" name="Freeform 21"/>
            <p:cNvSpPr>
              <a:spLocks/>
            </p:cNvSpPr>
            <p:nvPr/>
          </p:nvSpPr>
          <p:spPr bwMode="auto">
            <a:xfrm>
              <a:off x="3842" y="194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7" name="Line 22"/>
            <p:cNvSpPr>
              <a:spLocks noChangeShapeType="1"/>
            </p:cNvSpPr>
            <p:nvPr/>
          </p:nvSpPr>
          <p:spPr bwMode="auto">
            <a:xfrm>
              <a:off x="3882" y="1896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3" name="Group 23"/>
          <p:cNvGrpSpPr>
            <a:grpSpLocks/>
          </p:cNvGrpSpPr>
          <p:nvPr/>
        </p:nvGrpSpPr>
        <p:grpSpPr bwMode="auto">
          <a:xfrm>
            <a:off x="2792413" y="4537075"/>
            <a:ext cx="127000" cy="276225"/>
            <a:chOff x="3856" y="2486"/>
            <a:chExt cx="80" cy="174"/>
          </a:xfrm>
        </p:grpSpPr>
        <p:sp>
          <p:nvSpPr>
            <p:cNvPr id="75924" name="Freeform 24"/>
            <p:cNvSpPr>
              <a:spLocks/>
            </p:cNvSpPr>
            <p:nvPr/>
          </p:nvSpPr>
          <p:spPr bwMode="auto">
            <a:xfrm>
              <a:off x="3856" y="2540"/>
              <a:ext cx="80" cy="120"/>
            </a:xfrm>
            <a:custGeom>
              <a:avLst/>
              <a:gdLst>
                <a:gd name="T0" fmla="*/ 40 w 80"/>
                <a:gd name="T1" fmla="*/ 120 h 120"/>
                <a:gd name="T2" fmla="*/ 0 w 80"/>
                <a:gd name="T3" fmla="*/ 0 h 120"/>
                <a:gd name="T4" fmla="*/ 40 w 80"/>
                <a:gd name="T5" fmla="*/ 40 h 120"/>
                <a:gd name="T6" fmla="*/ 80 w 80"/>
                <a:gd name="T7" fmla="*/ 0 h 120"/>
                <a:gd name="T8" fmla="*/ 40 w 80"/>
                <a:gd name="T9" fmla="*/ 1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20"/>
                <a:gd name="T17" fmla="*/ 80 w 8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20">
                  <a:moveTo>
                    <a:pt x="40" y="120"/>
                  </a:moveTo>
                  <a:lnTo>
                    <a:pt x="0" y="0"/>
                  </a:lnTo>
                  <a:lnTo>
                    <a:pt x="40" y="40"/>
                  </a:lnTo>
                  <a:lnTo>
                    <a:pt x="80" y="0"/>
                  </a:lnTo>
                  <a:lnTo>
                    <a:pt x="4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5" name="Line 25"/>
            <p:cNvSpPr>
              <a:spLocks noChangeShapeType="1"/>
            </p:cNvSpPr>
            <p:nvPr/>
          </p:nvSpPr>
          <p:spPr bwMode="auto">
            <a:xfrm>
              <a:off x="3896" y="2486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94" name="Rectangle 26"/>
          <p:cNvSpPr>
            <a:spLocks noChangeArrowheads="1"/>
          </p:cNvSpPr>
          <p:nvPr/>
        </p:nvSpPr>
        <p:spPr bwMode="auto">
          <a:xfrm>
            <a:off x="1789113" y="1916113"/>
            <a:ext cx="412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5" name="Rectangle 27"/>
          <p:cNvSpPr>
            <a:spLocks noChangeArrowheads="1"/>
          </p:cNvSpPr>
          <p:nvPr/>
        </p:nvSpPr>
        <p:spPr bwMode="auto">
          <a:xfrm>
            <a:off x="2941638" y="27051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6" name="Rectangle 28"/>
          <p:cNvSpPr>
            <a:spLocks noChangeArrowheads="1"/>
          </p:cNvSpPr>
          <p:nvPr/>
        </p:nvSpPr>
        <p:spPr bwMode="auto">
          <a:xfrm>
            <a:off x="2643188" y="3641725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7" name="Rectangle 29"/>
          <p:cNvSpPr>
            <a:spLocks noChangeArrowheads="1"/>
          </p:cNvSpPr>
          <p:nvPr/>
        </p:nvSpPr>
        <p:spPr bwMode="auto">
          <a:xfrm>
            <a:off x="2451100" y="4514850"/>
            <a:ext cx="3079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8" name="Rectangle 30"/>
          <p:cNvSpPr>
            <a:spLocks noChangeArrowheads="1"/>
          </p:cNvSpPr>
          <p:nvPr/>
        </p:nvSpPr>
        <p:spPr bwMode="auto">
          <a:xfrm>
            <a:off x="2770188" y="5218113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[1]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9" name="Rectangle 31"/>
          <p:cNvSpPr>
            <a:spLocks noChangeArrowheads="1"/>
          </p:cNvSpPr>
          <p:nvPr/>
        </p:nvSpPr>
        <p:spPr bwMode="auto">
          <a:xfrm>
            <a:off x="2727325" y="48339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0" name="Rectangle 32"/>
          <p:cNvSpPr>
            <a:spLocks noChangeArrowheads="1"/>
          </p:cNvSpPr>
          <p:nvPr/>
        </p:nvSpPr>
        <p:spPr bwMode="auto">
          <a:xfrm>
            <a:off x="2749550" y="2085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1" name="Rectangle 33"/>
          <p:cNvSpPr>
            <a:spLocks noChangeArrowheads="1"/>
          </p:cNvSpPr>
          <p:nvPr/>
        </p:nvSpPr>
        <p:spPr bwMode="auto">
          <a:xfrm>
            <a:off x="2749550" y="3001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2" name="Rectangle 34"/>
          <p:cNvSpPr>
            <a:spLocks noChangeArrowheads="1"/>
          </p:cNvSpPr>
          <p:nvPr/>
        </p:nvSpPr>
        <p:spPr bwMode="auto">
          <a:xfrm>
            <a:off x="2727325" y="394017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3" name="Group 35"/>
          <p:cNvGrpSpPr>
            <a:grpSpLocks/>
          </p:cNvGrpSpPr>
          <p:nvPr/>
        </p:nvGrpSpPr>
        <p:grpSpPr bwMode="auto">
          <a:xfrm>
            <a:off x="3048000" y="2578100"/>
            <a:ext cx="557213" cy="1554163"/>
            <a:chOff x="4017" y="1252"/>
            <a:chExt cx="351" cy="979"/>
          </a:xfrm>
        </p:grpSpPr>
        <p:sp>
          <p:nvSpPr>
            <p:cNvPr id="75919" name="Freeform 36"/>
            <p:cNvSpPr>
              <a:spLocks/>
            </p:cNvSpPr>
            <p:nvPr/>
          </p:nvSpPr>
          <p:spPr bwMode="auto">
            <a:xfrm>
              <a:off x="4017" y="1252"/>
              <a:ext cx="228" cy="979"/>
            </a:xfrm>
            <a:custGeom>
              <a:avLst/>
              <a:gdLst>
                <a:gd name="T0" fmla="*/ 0 w 228"/>
                <a:gd name="T1" fmla="*/ 0 h 979"/>
                <a:gd name="T2" fmla="*/ 40 w 228"/>
                <a:gd name="T3" fmla="*/ 13 h 979"/>
                <a:gd name="T4" fmla="*/ 67 w 228"/>
                <a:gd name="T5" fmla="*/ 40 h 979"/>
                <a:gd name="T6" fmla="*/ 107 w 228"/>
                <a:gd name="T7" fmla="*/ 67 h 979"/>
                <a:gd name="T8" fmla="*/ 121 w 228"/>
                <a:gd name="T9" fmla="*/ 80 h 979"/>
                <a:gd name="T10" fmla="*/ 134 w 228"/>
                <a:gd name="T11" fmla="*/ 93 h 979"/>
                <a:gd name="T12" fmla="*/ 161 w 228"/>
                <a:gd name="T13" fmla="*/ 107 h 979"/>
                <a:gd name="T14" fmla="*/ 174 w 228"/>
                <a:gd name="T15" fmla="*/ 161 h 979"/>
                <a:gd name="T16" fmla="*/ 188 w 228"/>
                <a:gd name="T17" fmla="*/ 187 h 979"/>
                <a:gd name="T18" fmla="*/ 201 w 228"/>
                <a:gd name="T19" fmla="*/ 214 h 979"/>
                <a:gd name="T20" fmla="*/ 215 w 228"/>
                <a:gd name="T21" fmla="*/ 268 h 979"/>
                <a:gd name="T22" fmla="*/ 215 w 228"/>
                <a:gd name="T23" fmla="*/ 281 h 979"/>
                <a:gd name="T24" fmla="*/ 215 w 228"/>
                <a:gd name="T25" fmla="*/ 295 h 979"/>
                <a:gd name="T26" fmla="*/ 228 w 228"/>
                <a:gd name="T27" fmla="*/ 322 h 979"/>
                <a:gd name="T28" fmla="*/ 228 w 228"/>
                <a:gd name="T29" fmla="*/ 375 h 979"/>
                <a:gd name="T30" fmla="*/ 228 w 228"/>
                <a:gd name="T31" fmla="*/ 416 h 979"/>
                <a:gd name="T32" fmla="*/ 228 w 228"/>
                <a:gd name="T33" fmla="*/ 429 h 979"/>
                <a:gd name="T34" fmla="*/ 228 w 228"/>
                <a:gd name="T35" fmla="*/ 483 h 979"/>
                <a:gd name="T36" fmla="*/ 228 w 228"/>
                <a:gd name="T37" fmla="*/ 590 h 979"/>
                <a:gd name="T38" fmla="*/ 215 w 228"/>
                <a:gd name="T39" fmla="*/ 644 h 979"/>
                <a:gd name="T40" fmla="*/ 215 w 228"/>
                <a:gd name="T41" fmla="*/ 657 h 979"/>
                <a:gd name="T42" fmla="*/ 215 w 228"/>
                <a:gd name="T43" fmla="*/ 697 h 979"/>
                <a:gd name="T44" fmla="*/ 215 w 228"/>
                <a:gd name="T45" fmla="*/ 738 h 979"/>
                <a:gd name="T46" fmla="*/ 215 w 228"/>
                <a:gd name="T47" fmla="*/ 751 h 979"/>
                <a:gd name="T48" fmla="*/ 201 w 228"/>
                <a:gd name="T49" fmla="*/ 778 h 979"/>
                <a:gd name="T50" fmla="*/ 188 w 228"/>
                <a:gd name="T51" fmla="*/ 805 h 979"/>
                <a:gd name="T52" fmla="*/ 161 w 228"/>
                <a:gd name="T53" fmla="*/ 858 h 979"/>
                <a:gd name="T54" fmla="*/ 161 w 228"/>
                <a:gd name="T55" fmla="*/ 872 h 979"/>
                <a:gd name="T56" fmla="*/ 147 w 228"/>
                <a:gd name="T57" fmla="*/ 885 h 979"/>
                <a:gd name="T58" fmla="*/ 121 w 228"/>
                <a:gd name="T59" fmla="*/ 912 h 979"/>
                <a:gd name="T60" fmla="*/ 107 w 228"/>
                <a:gd name="T61" fmla="*/ 939 h 979"/>
                <a:gd name="T62" fmla="*/ 80 w 228"/>
                <a:gd name="T63" fmla="*/ 966 h 979"/>
                <a:gd name="T64" fmla="*/ 53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0" y="0"/>
                  </a:moveTo>
                  <a:lnTo>
                    <a:pt x="40" y="13"/>
                  </a:lnTo>
                  <a:lnTo>
                    <a:pt x="67" y="40"/>
                  </a:lnTo>
                  <a:lnTo>
                    <a:pt x="107" y="67"/>
                  </a:lnTo>
                  <a:lnTo>
                    <a:pt x="121" y="80"/>
                  </a:lnTo>
                  <a:lnTo>
                    <a:pt x="134" y="93"/>
                  </a:lnTo>
                  <a:lnTo>
                    <a:pt x="161" y="107"/>
                  </a:lnTo>
                  <a:lnTo>
                    <a:pt x="174" y="161"/>
                  </a:lnTo>
                  <a:lnTo>
                    <a:pt x="188" y="187"/>
                  </a:lnTo>
                  <a:lnTo>
                    <a:pt x="201" y="214"/>
                  </a:lnTo>
                  <a:lnTo>
                    <a:pt x="215" y="268"/>
                  </a:lnTo>
                  <a:lnTo>
                    <a:pt x="215" y="281"/>
                  </a:lnTo>
                  <a:lnTo>
                    <a:pt x="215" y="295"/>
                  </a:lnTo>
                  <a:lnTo>
                    <a:pt x="228" y="322"/>
                  </a:lnTo>
                  <a:lnTo>
                    <a:pt x="228" y="375"/>
                  </a:lnTo>
                  <a:lnTo>
                    <a:pt x="228" y="416"/>
                  </a:lnTo>
                  <a:lnTo>
                    <a:pt x="228" y="429"/>
                  </a:lnTo>
                  <a:lnTo>
                    <a:pt x="228" y="483"/>
                  </a:lnTo>
                  <a:lnTo>
                    <a:pt x="228" y="590"/>
                  </a:lnTo>
                  <a:lnTo>
                    <a:pt x="215" y="644"/>
                  </a:lnTo>
                  <a:lnTo>
                    <a:pt x="215" y="657"/>
                  </a:lnTo>
                  <a:lnTo>
                    <a:pt x="215" y="697"/>
                  </a:lnTo>
                  <a:lnTo>
                    <a:pt x="215" y="738"/>
                  </a:lnTo>
                  <a:lnTo>
                    <a:pt x="215" y="751"/>
                  </a:lnTo>
                  <a:lnTo>
                    <a:pt x="201" y="778"/>
                  </a:lnTo>
                  <a:lnTo>
                    <a:pt x="188" y="805"/>
                  </a:lnTo>
                  <a:lnTo>
                    <a:pt x="161" y="858"/>
                  </a:lnTo>
                  <a:lnTo>
                    <a:pt x="161" y="872"/>
                  </a:lnTo>
                  <a:lnTo>
                    <a:pt x="147" y="885"/>
                  </a:lnTo>
                  <a:lnTo>
                    <a:pt x="121" y="912"/>
                  </a:lnTo>
                  <a:lnTo>
                    <a:pt x="107" y="939"/>
                  </a:lnTo>
                  <a:lnTo>
                    <a:pt x="80" y="966"/>
                  </a:lnTo>
                  <a:lnTo>
                    <a:pt x="53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20" name="Group 37"/>
            <p:cNvGrpSpPr>
              <a:grpSpLocks/>
            </p:cNvGrpSpPr>
            <p:nvPr/>
          </p:nvGrpSpPr>
          <p:grpSpPr bwMode="auto">
            <a:xfrm>
              <a:off x="4070" y="2110"/>
              <a:ext cx="121" cy="108"/>
              <a:chOff x="4070" y="2110"/>
              <a:chExt cx="121" cy="108"/>
            </a:xfrm>
          </p:grpSpPr>
          <p:sp>
            <p:nvSpPr>
              <p:cNvPr id="75922" name="Freeform 38"/>
              <p:cNvSpPr>
                <a:spLocks/>
              </p:cNvSpPr>
              <p:nvPr/>
            </p:nvSpPr>
            <p:spPr bwMode="auto">
              <a:xfrm>
                <a:off x="4070" y="2110"/>
                <a:ext cx="121" cy="108"/>
              </a:xfrm>
              <a:custGeom>
                <a:avLst/>
                <a:gdLst>
                  <a:gd name="T0" fmla="*/ 0 w 121"/>
                  <a:gd name="T1" fmla="*/ 108 h 108"/>
                  <a:gd name="T2" fmla="*/ 68 w 121"/>
                  <a:gd name="T3" fmla="*/ 0 h 108"/>
                  <a:gd name="T4" fmla="*/ 68 w 121"/>
                  <a:gd name="T5" fmla="*/ 54 h 108"/>
                  <a:gd name="T6" fmla="*/ 121 w 121"/>
                  <a:gd name="T7" fmla="*/ 67 h 108"/>
                  <a:gd name="T8" fmla="*/ 0 w 121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08"/>
                  <a:gd name="T17" fmla="*/ 121 w 121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08">
                    <a:moveTo>
                      <a:pt x="0" y="108"/>
                    </a:moveTo>
                    <a:lnTo>
                      <a:pt x="68" y="0"/>
                    </a:lnTo>
                    <a:lnTo>
                      <a:pt x="68" y="54"/>
                    </a:lnTo>
                    <a:lnTo>
                      <a:pt x="121" y="67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23" name="Line 39"/>
              <p:cNvSpPr>
                <a:spLocks noChangeShapeType="1"/>
              </p:cNvSpPr>
              <p:nvPr/>
            </p:nvSpPr>
            <p:spPr bwMode="auto">
              <a:xfrm flipV="1">
                <a:off x="4098" y="2165"/>
                <a:ext cx="40" cy="3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21" name="Rectangle 40"/>
            <p:cNvSpPr>
              <a:spLocks noChangeArrowheads="1"/>
            </p:cNvSpPr>
            <p:nvPr/>
          </p:nvSpPr>
          <p:spPr bwMode="auto">
            <a:xfrm>
              <a:off x="4299" y="165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4" name="Rectangle 41"/>
          <p:cNvSpPr>
            <a:spLocks noChangeArrowheads="1"/>
          </p:cNvSpPr>
          <p:nvPr/>
        </p:nvSpPr>
        <p:spPr bwMode="auto">
          <a:xfrm>
            <a:off x="2749550" y="4302125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5" name="Rectangle 42"/>
          <p:cNvSpPr>
            <a:spLocks noChangeArrowheads="1"/>
          </p:cNvSpPr>
          <p:nvPr/>
        </p:nvSpPr>
        <p:spPr bwMode="auto">
          <a:xfrm>
            <a:off x="2749550" y="3365500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6" name="Rectangle 43"/>
          <p:cNvSpPr>
            <a:spLocks noChangeArrowheads="1"/>
          </p:cNvSpPr>
          <p:nvPr/>
        </p:nvSpPr>
        <p:spPr bwMode="auto">
          <a:xfrm>
            <a:off x="2749550" y="2449513"/>
            <a:ext cx="185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7" name="Group 44"/>
          <p:cNvGrpSpPr>
            <a:grpSpLocks/>
          </p:cNvGrpSpPr>
          <p:nvPr/>
        </p:nvGrpSpPr>
        <p:grpSpPr bwMode="auto">
          <a:xfrm>
            <a:off x="2066925" y="3494088"/>
            <a:ext cx="554038" cy="1554162"/>
            <a:chOff x="3399" y="1829"/>
            <a:chExt cx="349" cy="979"/>
          </a:xfrm>
        </p:grpSpPr>
        <p:sp>
          <p:nvSpPr>
            <p:cNvPr id="75914" name="Freeform 45"/>
            <p:cNvSpPr>
              <a:spLocks/>
            </p:cNvSpPr>
            <p:nvPr/>
          </p:nvSpPr>
          <p:spPr bwMode="auto">
            <a:xfrm>
              <a:off x="3520" y="1829"/>
              <a:ext cx="228" cy="979"/>
            </a:xfrm>
            <a:custGeom>
              <a:avLst/>
              <a:gdLst>
                <a:gd name="T0" fmla="*/ 228 w 228"/>
                <a:gd name="T1" fmla="*/ 0 h 979"/>
                <a:gd name="T2" fmla="*/ 188 w 228"/>
                <a:gd name="T3" fmla="*/ 13 h 979"/>
                <a:gd name="T4" fmla="*/ 161 w 228"/>
                <a:gd name="T5" fmla="*/ 40 h 979"/>
                <a:gd name="T6" fmla="*/ 134 w 228"/>
                <a:gd name="T7" fmla="*/ 67 h 979"/>
                <a:gd name="T8" fmla="*/ 94 w 228"/>
                <a:gd name="T9" fmla="*/ 80 h 979"/>
                <a:gd name="T10" fmla="*/ 80 w 228"/>
                <a:gd name="T11" fmla="*/ 93 h 979"/>
                <a:gd name="T12" fmla="*/ 80 w 228"/>
                <a:gd name="T13" fmla="*/ 120 h 979"/>
                <a:gd name="T14" fmla="*/ 54 w 228"/>
                <a:gd name="T15" fmla="*/ 174 h 979"/>
                <a:gd name="T16" fmla="*/ 40 w 228"/>
                <a:gd name="T17" fmla="*/ 187 h 979"/>
                <a:gd name="T18" fmla="*/ 27 w 228"/>
                <a:gd name="T19" fmla="*/ 228 h 979"/>
                <a:gd name="T20" fmla="*/ 27 w 228"/>
                <a:gd name="T21" fmla="*/ 268 h 979"/>
                <a:gd name="T22" fmla="*/ 13 w 228"/>
                <a:gd name="T23" fmla="*/ 281 h 979"/>
                <a:gd name="T24" fmla="*/ 13 w 228"/>
                <a:gd name="T25" fmla="*/ 295 h 979"/>
                <a:gd name="T26" fmla="*/ 0 w 228"/>
                <a:gd name="T27" fmla="*/ 335 h 979"/>
                <a:gd name="T28" fmla="*/ 0 w 228"/>
                <a:gd name="T29" fmla="*/ 375 h 979"/>
                <a:gd name="T30" fmla="*/ 0 w 228"/>
                <a:gd name="T31" fmla="*/ 415 h 979"/>
                <a:gd name="T32" fmla="*/ 0 w 228"/>
                <a:gd name="T33" fmla="*/ 442 h 979"/>
                <a:gd name="T34" fmla="*/ 0 w 228"/>
                <a:gd name="T35" fmla="*/ 496 h 979"/>
                <a:gd name="T36" fmla="*/ 0 w 228"/>
                <a:gd name="T37" fmla="*/ 603 h 979"/>
                <a:gd name="T38" fmla="*/ 0 w 228"/>
                <a:gd name="T39" fmla="*/ 644 h 979"/>
                <a:gd name="T40" fmla="*/ 0 w 228"/>
                <a:gd name="T41" fmla="*/ 657 h 979"/>
                <a:gd name="T42" fmla="*/ 13 w 228"/>
                <a:gd name="T43" fmla="*/ 711 h 979"/>
                <a:gd name="T44" fmla="*/ 27 w 228"/>
                <a:gd name="T45" fmla="*/ 738 h 979"/>
                <a:gd name="T46" fmla="*/ 27 w 228"/>
                <a:gd name="T47" fmla="*/ 764 h 979"/>
                <a:gd name="T48" fmla="*/ 27 w 228"/>
                <a:gd name="T49" fmla="*/ 778 h 979"/>
                <a:gd name="T50" fmla="*/ 40 w 228"/>
                <a:gd name="T51" fmla="*/ 805 h 979"/>
                <a:gd name="T52" fmla="*/ 67 w 228"/>
                <a:gd name="T53" fmla="*/ 858 h 979"/>
                <a:gd name="T54" fmla="*/ 80 w 228"/>
                <a:gd name="T55" fmla="*/ 872 h 979"/>
                <a:gd name="T56" fmla="*/ 80 w 228"/>
                <a:gd name="T57" fmla="*/ 885 h 979"/>
                <a:gd name="T58" fmla="*/ 94 w 228"/>
                <a:gd name="T59" fmla="*/ 912 h 979"/>
                <a:gd name="T60" fmla="*/ 121 w 228"/>
                <a:gd name="T61" fmla="*/ 925 h 979"/>
                <a:gd name="T62" fmla="*/ 161 w 228"/>
                <a:gd name="T63" fmla="*/ 966 h 979"/>
                <a:gd name="T64" fmla="*/ 174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228" y="0"/>
                  </a:moveTo>
                  <a:lnTo>
                    <a:pt x="188" y="13"/>
                  </a:lnTo>
                  <a:lnTo>
                    <a:pt x="161" y="40"/>
                  </a:lnTo>
                  <a:lnTo>
                    <a:pt x="134" y="67"/>
                  </a:lnTo>
                  <a:lnTo>
                    <a:pt x="94" y="80"/>
                  </a:lnTo>
                  <a:lnTo>
                    <a:pt x="80" y="93"/>
                  </a:lnTo>
                  <a:lnTo>
                    <a:pt x="80" y="120"/>
                  </a:lnTo>
                  <a:lnTo>
                    <a:pt x="54" y="174"/>
                  </a:lnTo>
                  <a:lnTo>
                    <a:pt x="40" y="187"/>
                  </a:lnTo>
                  <a:lnTo>
                    <a:pt x="27" y="228"/>
                  </a:lnTo>
                  <a:lnTo>
                    <a:pt x="27" y="268"/>
                  </a:lnTo>
                  <a:lnTo>
                    <a:pt x="13" y="281"/>
                  </a:lnTo>
                  <a:lnTo>
                    <a:pt x="13" y="295"/>
                  </a:lnTo>
                  <a:lnTo>
                    <a:pt x="0" y="335"/>
                  </a:lnTo>
                  <a:lnTo>
                    <a:pt x="0" y="375"/>
                  </a:lnTo>
                  <a:lnTo>
                    <a:pt x="0" y="415"/>
                  </a:lnTo>
                  <a:lnTo>
                    <a:pt x="0" y="442"/>
                  </a:lnTo>
                  <a:lnTo>
                    <a:pt x="0" y="496"/>
                  </a:lnTo>
                  <a:lnTo>
                    <a:pt x="0" y="603"/>
                  </a:lnTo>
                  <a:lnTo>
                    <a:pt x="0" y="644"/>
                  </a:lnTo>
                  <a:lnTo>
                    <a:pt x="0" y="657"/>
                  </a:lnTo>
                  <a:lnTo>
                    <a:pt x="13" y="711"/>
                  </a:lnTo>
                  <a:lnTo>
                    <a:pt x="27" y="738"/>
                  </a:lnTo>
                  <a:lnTo>
                    <a:pt x="27" y="764"/>
                  </a:lnTo>
                  <a:lnTo>
                    <a:pt x="27" y="778"/>
                  </a:lnTo>
                  <a:lnTo>
                    <a:pt x="40" y="805"/>
                  </a:lnTo>
                  <a:lnTo>
                    <a:pt x="67" y="858"/>
                  </a:lnTo>
                  <a:lnTo>
                    <a:pt x="80" y="872"/>
                  </a:lnTo>
                  <a:lnTo>
                    <a:pt x="80" y="885"/>
                  </a:lnTo>
                  <a:lnTo>
                    <a:pt x="94" y="912"/>
                  </a:lnTo>
                  <a:lnTo>
                    <a:pt x="121" y="925"/>
                  </a:lnTo>
                  <a:lnTo>
                    <a:pt x="161" y="966"/>
                  </a:lnTo>
                  <a:lnTo>
                    <a:pt x="174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15" name="Group 46"/>
            <p:cNvGrpSpPr>
              <a:grpSpLocks/>
            </p:cNvGrpSpPr>
            <p:nvPr/>
          </p:nvGrpSpPr>
          <p:grpSpPr bwMode="auto">
            <a:xfrm>
              <a:off x="3560" y="2687"/>
              <a:ext cx="134" cy="108"/>
              <a:chOff x="3560" y="2687"/>
              <a:chExt cx="134" cy="108"/>
            </a:xfrm>
          </p:grpSpPr>
          <p:sp>
            <p:nvSpPr>
              <p:cNvPr id="75917" name="Freeform 47"/>
              <p:cNvSpPr>
                <a:spLocks/>
              </p:cNvSpPr>
              <p:nvPr/>
            </p:nvSpPr>
            <p:spPr bwMode="auto">
              <a:xfrm>
                <a:off x="3560" y="2687"/>
                <a:ext cx="134" cy="108"/>
              </a:xfrm>
              <a:custGeom>
                <a:avLst/>
                <a:gdLst>
                  <a:gd name="T0" fmla="*/ 134 w 134"/>
                  <a:gd name="T1" fmla="*/ 108 h 108"/>
                  <a:gd name="T2" fmla="*/ 54 w 134"/>
                  <a:gd name="T3" fmla="*/ 0 h 108"/>
                  <a:gd name="T4" fmla="*/ 67 w 134"/>
                  <a:gd name="T5" fmla="*/ 54 h 108"/>
                  <a:gd name="T6" fmla="*/ 0 w 134"/>
                  <a:gd name="T7" fmla="*/ 67 h 108"/>
                  <a:gd name="T8" fmla="*/ 134 w 13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108"/>
                  <a:gd name="T17" fmla="*/ 134 w 13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108">
                    <a:moveTo>
                      <a:pt x="134" y="108"/>
                    </a:moveTo>
                    <a:lnTo>
                      <a:pt x="54" y="0"/>
                    </a:lnTo>
                    <a:lnTo>
                      <a:pt x="67" y="54"/>
                    </a:lnTo>
                    <a:lnTo>
                      <a:pt x="0" y="67"/>
                    </a:lnTo>
                    <a:lnTo>
                      <a:pt x="134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18" name="Line 48"/>
              <p:cNvSpPr>
                <a:spLocks noChangeShapeType="1"/>
              </p:cNvSpPr>
              <p:nvPr/>
            </p:nvSpPr>
            <p:spPr bwMode="auto">
              <a:xfrm flipH="1" flipV="1">
                <a:off x="3627" y="2741"/>
                <a:ext cx="27" cy="4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16" name="Rectangle 49"/>
            <p:cNvSpPr>
              <a:spLocks noChangeArrowheads="1"/>
            </p:cNvSpPr>
            <p:nvPr/>
          </p:nvSpPr>
          <p:spPr bwMode="auto">
            <a:xfrm>
              <a:off x="3399" y="224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8" name="Freeform 50"/>
          <p:cNvSpPr>
            <a:spLocks/>
          </p:cNvSpPr>
          <p:nvPr/>
        </p:nvSpPr>
        <p:spPr bwMode="auto">
          <a:xfrm>
            <a:off x="2919413" y="1895475"/>
            <a:ext cx="341312" cy="361950"/>
          </a:xfrm>
          <a:custGeom>
            <a:avLst/>
            <a:gdLst>
              <a:gd name="T0" fmla="*/ 2147483646 w 215"/>
              <a:gd name="T1" fmla="*/ 2147483646 h 228"/>
              <a:gd name="T2" fmla="*/ 2147483646 w 215"/>
              <a:gd name="T3" fmla="*/ 2147483646 h 228"/>
              <a:gd name="T4" fmla="*/ 2147483646 w 215"/>
              <a:gd name="T5" fmla="*/ 2147483646 h 228"/>
              <a:gd name="T6" fmla="*/ 2147483646 w 215"/>
              <a:gd name="T7" fmla="*/ 2147483646 h 228"/>
              <a:gd name="T8" fmla="*/ 2147483646 w 215"/>
              <a:gd name="T9" fmla="*/ 2147483646 h 228"/>
              <a:gd name="T10" fmla="*/ 2147483646 w 215"/>
              <a:gd name="T11" fmla="*/ 2147483646 h 228"/>
              <a:gd name="T12" fmla="*/ 2147483646 w 215"/>
              <a:gd name="T13" fmla="*/ 2147483646 h 228"/>
              <a:gd name="T14" fmla="*/ 2147483646 w 215"/>
              <a:gd name="T15" fmla="*/ 2147483646 h 228"/>
              <a:gd name="T16" fmla="*/ 2147483646 w 215"/>
              <a:gd name="T17" fmla="*/ 2147483646 h 228"/>
              <a:gd name="T18" fmla="*/ 2147483646 w 215"/>
              <a:gd name="T19" fmla="*/ 2147483646 h 228"/>
              <a:gd name="T20" fmla="*/ 2147483646 w 215"/>
              <a:gd name="T21" fmla="*/ 2147483646 h 228"/>
              <a:gd name="T22" fmla="*/ 2147483646 w 215"/>
              <a:gd name="T23" fmla="*/ 0 h 228"/>
              <a:gd name="T24" fmla="*/ 2147483646 w 215"/>
              <a:gd name="T25" fmla="*/ 2147483646 h 228"/>
              <a:gd name="T26" fmla="*/ 2147483646 w 215"/>
              <a:gd name="T27" fmla="*/ 2147483646 h 228"/>
              <a:gd name="T28" fmla="*/ 2147483646 w 215"/>
              <a:gd name="T29" fmla="*/ 2147483646 h 228"/>
              <a:gd name="T30" fmla="*/ 2147483646 w 215"/>
              <a:gd name="T31" fmla="*/ 2147483646 h 228"/>
              <a:gd name="T32" fmla="*/ 2147483646 w 215"/>
              <a:gd name="T33" fmla="*/ 2147483646 h 228"/>
              <a:gd name="T34" fmla="*/ 2147483646 w 215"/>
              <a:gd name="T35" fmla="*/ 2147483646 h 228"/>
              <a:gd name="T36" fmla="*/ 0 w 215"/>
              <a:gd name="T37" fmla="*/ 2147483646 h 2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5"/>
              <a:gd name="T58" fmla="*/ 0 h 228"/>
              <a:gd name="T59" fmla="*/ 215 w 215"/>
              <a:gd name="T60" fmla="*/ 228 h 2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5" h="228">
                <a:moveTo>
                  <a:pt x="134" y="228"/>
                </a:moveTo>
                <a:lnTo>
                  <a:pt x="134" y="215"/>
                </a:lnTo>
                <a:lnTo>
                  <a:pt x="175" y="175"/>
                </a:lnTo>
                <a:lnTo>
                  <a:pt x="188" y="161"/>
                </a:lnTo>
                <a:lnTo>
                  <a:pt x="202" y="121"/>
                </a:lnTo>
                <a:lnTo>
                  <a:pt x="215" y="81"/>
                </a:lnTo>
                <a:lnTo>
                  <a:pt x="202" y="67"/>
                </a:lnTo>
                <a:lnTo>
                  <a:pt x="202" y="54"/>
                </a:lnTo>
                <a:lnTo>
                  <a:pt x="188" y="40"/>
                </a:lnTo>
                <a:lnTo>
                  <a:pt x="188" y="27"/>
                </a:lnTo>
                <a:lnTo>
                  <a:pt x="148" y="14"/>
                </a:lnTo>
                <a:lnTo>
                  <a:pt x="134" y="0"/>
                </a:lnTo>
                <a:lnTo>
                  <a:pt x="94" y="14"/>
                </a:lnTo>
                <a:lnTo>
                  <a:pt x="81" y="14"/>
                </a:lnTo>
                <a:lnTo>
                  <a:pt x="67" y="14"/>
                </a:lnTo>
                <a:lnTo>
                  <a:pt x="40" y="40"/>
                </a:lnTo>
                <a:lnTo>
                  <a:pt x="27" y="67"/>
                </a:lnTo>
                <a:lnTo>
                  <a:pt x="14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09" name="Group 51"/>
          <p:cNvGrpSpPr>
            <a:grpSpLocks/>
          </p:cNvGrpSpPr>
          <p:nvPr/>
        </p:nvGrpSpPr>
        <p:grpSpPr bwMode="auto">
          <a:xfrm>
            <a:off x="2919413" y="1874838"/>
            <a:ext cx="171450" cy="212725"/>
            <a:chOff x="3936" y="809"/>
            <a:chExt cx="108" cy="134"/>
          </a:xfrm>
        </p:grpSpPr>
        <p:sp>
          <p:nvSpPr>
            <p:cNvPr id="75912" name="Freeform 52"/>
            <p:cNvSpPr>
              <a:spLocks/>
            </p:cNvSpPr>
            <p:nvPr/>
          </p:nvSpPr>
          <p:spPr bwMode="auto">
            <a:xfrm>
              <a:off x="3936" y="809"/>
              <a:ext cx="108" cy="134"/>
            </a:xfrm>
            <a:custGeom>
              <a:avLst/>
              <a:gdLst>
                <a:gd name="T0" fmla="*/ 0 w 108"/>
                <a:gd name="T1" fmla="*/ 134 h 134"/>
                <a:gd name="T2" fmla="*/ 40 w 108"/>
                <a:gd name="T3" fmla="*/ 0 h 134"/>
                <a:gd name="T4" fmla="*/ 40 w 108"/>
                <a:gd name="T5" fmla="*/ 53 h 134"/>
                <a:gd name="T6" fmla="*/ 108 w 108"/>
                <a:gd name="T7" fmla="*/ 53 h 134"/>
                <a:gd name="T8" fmla="*/ 0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0" y="134"/>
                  </a:moveTo>
                  <a:lnTo>
                    <a:pt x="40" y="0"/>
                  </a:lnTo>
                  <a:lnTo>
                    <a:pt x="40" y="53"/>
                  </a:lnTo>
                  <a:lnTo>
                    <a:pt x="108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3" name="Line 53"/>
            <p:cNvSpPr>
              <a:spLocks noChangeShapeType="1"/>
            </p:cNvSpPr>
            <p:nvPr/>
          </p:nvSpPr>
          <p:spPr bwMode="auto">
            <a:xfrm flipV="1">
              <a:off x="3976" y="862"/>
              <a:ext cx="1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0" name="Rectangle 54"/>
          <p:cNvSpPr>
            <a:spLocks noChangeArrowheads="1"/>
          </p:cNvSpPr>
          <p:nvPr/>
        </p:nvSpPr>
        <p:spPr bwMode="auto">
          <a:xfrm>
            <a:off x="3048000" y="1724025"/>
            <a:ext cx="892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  + 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1" name="Line 55"/>
          <p:cNvSpPr>
            <a:spLocks noChangeShapeType="1"/>
          </p:cNvSpPr>
          <p:nvPr/>
        </p:nvSpPr>
        <p:spPr bwMode="auto">
          <a:xfrm>
            <a:off x="3048000" y="1746250"/>
            <a:ext cx="1063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2" name="Line 56"/>
          <p:cNvSpPr>
            <a:spLocks noChangeShapeType="1"/>
          </p:cNvSpPr>
          <p:nvPr/>
        </p:nvSpPr>
        <p:spPr bwMode="auto">
          <a:xfrm>
            <a:off x="3217863" y="1746250"/>
            <a:ext cx="857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3" name="Freeform 57"/>
          <p:cNvSpPr>
            <a:spLocks/>
          </p:cNvSpPr>
          <p:nvPr/>
        </p:nvSpPr>
        <p:spPr bwMode="auto">
          <a:xfrm>
            <a:off x="1874838" y="2535238"/>
            <a:ext cx="746125" cy="2747962"/>
          </a:xfrm>
          <a:custGeom>
            <a:avLst/>
            <a:gdLst>
              <a:gd name="T0" fmla="*/ 2147483646 w 470"/>
              <a:gd name="T1" fmla="*/ 2147483646 h 1731"/>
              <a:gd name="T2" fmla="*/ 2147483646 w 470"/>
              <a:gd name="T3" fmla="*/ 2147483646 h 1731"/>
              <a:gd name="T4" fmla="*/ 2147483646 w 470"/>
              <a:gd name="T5" fmla="*/ 2147483646 h 1731"/>
              <a:gd name="T6" fmla="*/ 2147483646 w 470"/>
              <a:gd name="T7" fmla="*/ 2147483646 h 1731"/>
              <a:gd name="T8" fmla="*/ 2147483646 w 470"/>
              <a:gd name="T9" fmla="*/ 2147483646 h 1731"/>
              <a:gd name="T10" fmla="*/ 2147483646 w 470"/>
              <a:gd name="T11" fmla="*/ 2147483646 h 1731"/>
              <a:gd name="T12" fmla="*/ 2147483646 w 470"/>
              <a:gd name="T13" fmla="*/ 2147483646 h 1731"/>
              <a:gd name="T14" fmla="*/ 2147483646 w 470"/>
              <a:gd name="T15" fmla="*/ 2147483646 h 1731"/>
              <a:gd name="T16" fmla="*/ 2147483646 w 470"/>
              <a:gd name="T17" fmla="*/ 2147483646 h 1731"/>
              <a:gd name="T18" fmla="*/ 2147483646 w 470"/>
              <a:gd name="T19" fmla="*/ 2147483646 h 1731"/>
              <a:gd name="T20" fmla="*/ 2147483646 w 470"/>
              <a:gd name="T21" fmla="*/ 2147483646 h 1731"/>
              <a:gd name="T22" fmla="*/ 2147483646 w 470"/>
              <a:gd name="T23" fmla="*/ 2147483646 h 1731"/>
              <a:gd name="T24" fmla="*/ 2147483646 w 470"/>
              <a:gd name="T25" fmla="*/ 2147483646 h 1731"/>
              <a:gd name="T26" fmla="*/ 2147483646 w 470"/>
              <a:gd name="T27" fmla="*/ 2147483646 h 1731"/>
              <a:gd name="T28" fmla="*/ 2147483646 w 470"/>
              <a:gd name="T29" fmla="*/ 2147483646 h 1731"/>
              <a:gd name="T30" fmla="*/ 2147483646 w 470"/>
              <a:gd name="T31" fmla="*/ 2147483646 h 1731"/>
              <a:gd name="T32" fmla="*/ 2147483646 w 470"/>
              <a:gd name="T33" fmla="*/ 2147483646 h 1731"/>
              <a:gd name="T34" fmla="*/ 2147483646 w 470"/>
              <a:gd name="T35" fmla="*/ 2147483646 h 1731"/>
              <a:gd name="T36" fmla="*/ 0 w 470"/>
              <a:gd name="T37" fmla="*/ 2147483646 h 1731"/>
              <a:gd name="T38" fmla="*/ 0 w 470"/>
              <a:gd name="T39" fmla="*/ 2147483646 h 1731"/>
              <a:gd name="T40" fmla="*/ 0 w 470"/>
              <a:gd name="T41" fmla="*/ 2147483646 h 1731"/>
              <a:gd name="T42" fmla="*/ 2147483646 w 470"/>
              <a:gd name="T43" fmla="*/ 2147483646 h 1731"/>
              <a:gd name="T44" fmla="*/ 2147483646 w 470"/>
              <a:gd name="T45" fmla="*/ 2147483646 h 1731"/>
              <a:gd name="T46" fmla="*/ 2147483646 w 470"/>
              <a:gd name="T47" fmla="*/ 2147483646 h 1731"/>
              <a:gd name="T48" fmla="*/ 2147483646 w 470"/>
              <a:gd name="T49" fmla="*/ 2147483646 h 1731"/>
              <a:gd name="T50" fmla="*/ 2147483646 w 470"/>
              <a:gd name="T51" fmla="*/ 2147483646 h 1731"/>
              <a:gd name="T52" fmla="*/ 2147483646 w 470"/>
              <a:gd name="T53" fmla="*/ 2147483646 h 1731"/>
              <a:gd name="T54" fmla="*/ 2147483646 w 470"/>
              <a:gd name="T55" fmla="*/ 2147483646 h 1731"/>
              <a:gd name="T56" fmla="*/ 2147483646 w 470"/>
              <a:gd name="T57" fmla="*/ 2147483646 h 1731"/>
              <a:gd name="T58" fmla="*/ 2147483646 w 470"/>
              <a:gd name="T59" fmla="*/ 2147483646 h 1731"/>
              <a:gd name="T60" fmla="*/ 2147483646 w 470"/>
              <a:gd name="T61" fmla="*/ 2147483646 h 1731"/>
              <a:gd name="T62" fmla="*/ 2147483646 w 470"/>
              <a:gd name="T63" fmla="*/ 2147483646 h 1731"/>
              <a:gd name="T64" fmla="*/ 2147483646 w 470"/>
              <a:gd name="T65" fmla="*/ 2147483646 h 1731"/>
              <a:gd name="T66" fmla="*/ 2147483646 w 470"/>
              <a:gd name="T67" fmla="*/ 2147483646 h 1731"/>
              <a:gd name="T68" fmla="*/ 2147483646 w 470"/>
              <a:gd name="T69" fmla="*/ 2147483646 h 1731"/>
              <a:gd name="T70" fmla="*/ 2147483646 w 470"/>
              <a:gd name="T71" fmla="*/ 2147483646 h 1731"/>
              <a:gd name="T72" fmla="*/ 2147483646 w 470"/>
              <a:gd name="T73" fmla="*/ 2147483646 h 1731"/>
              <a:gd name="T74" fmla="*/ 2147483646 w 470"/>
              <a:gd name="T75" fmla="*/ 2147483646 h 1731"/>
              <a:gd name="T76" fmla="*/ 2147483646 w 470"/>
              <a:gd name="T77" fmla="*/ 0 h 173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70"/>
              <a:gd name="T118" fmla="*/ 0 h 1731"/>
              <a:gd name="T119" fmla="*/ 470 w 470"/>
              <a:gd name="T120" fmla="*/ 1731 h 173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70" h="1731">
                <a:moveTo>
                  <a:pt x="430" y="1731"/>
                </a:moveTo>
                <a:lnTo>
                  <a:pt x="416" y="1704"/>
                </a:lnTo>
                <a:lnTo>
                  <a:pt x="349" y="1637"/>
                </a:lnTo>
                <a:lnTo>
                  <a:pt x="322" y="1610"/>
                </a:lnTo>
                <a:lnTo>
                  <a:pt x="309" y="1596"/>
                </a:lnTo>
                <a:lnTo>
                  <a:pt x="269" y="1556"/>
                </a:lnTo>
                <a:lnTo>
                  <a:pt x="242" y="1503"/>
                </a:lnTo>
                <a:lnTo>
                  <a:pt x="201" y="1435"/>
                </a:lnTo>
                <a:lnTo>
                  <a:pt x="175" y="1395"/>
                </a:lnTo>
                <a:lnTo>
                  <a:pt x="161" y="1355"/>
                </a:lnTo>
                <a:lnTo>
                  <a:pt x="107" y="1288"/>
                </a:lnTo>
                <a:lnTo>
                  <a:pt x="81" y="1234"/>
                </a:lnTo>
                <a:lnTo>
                  <a:pt x="67" y="1194"/>
                </a:lnTo>
                <a:lnTo>
                  <a:pt x="54" y="1154"/>
                </a:lnTo>
                <a:lnTo>
                  <a:pt x="54" y="1113"/>
                </a:lnTo>
                <a:lnTo>
                  <a:pt x="27" y="1033"/>
                </a:lnTo>
                <a:lnTo>
                  <a:pt x="13" y="993"/>
                </a:lnTo>
                <a:lnTo>
                  <a:pt x="13" y="952"/>
                </a:lnTo>
                <a:lnTo>
                  <a:pt x="0" y="872"/>
                </a:lnTo>
                <a:lnTo>
                  <a:pt x="0" y="832"/>
                </a:lnTo>
                <a:lnTo>
                  <a:pt x="0" y="791"/>
                </a:lnTo>
                <a:lnTo>
                  <a:pt x="13" y="711"/>
                </a:lnTo>
                <a:lnTo>
                  <a:pt x="13" y="671"/>
                </a:lnTo>
                <a:lnTo>
                  <a:pt x="27" y="617"/>
                </a:lnTo>
                <a:lnTo>
                  <a:pt x="54" y="536"/>
                </a:lnTo>
                <a:lnTo>
                  <a:pt x="67" y="510"/>
                </a:lnTo>
                <a:lnTo>
                  <a:pt x="81" y="456"/>
                </a:lnTo>
                <a:lnTo>
                  <a:pt x="107" y="375"/>
                </a:lnTo>
                <a:lnTo>
                  <a:pt x="134" y="335"/>
                </a:lnTo>
                <a:lnTo>
                  <a:pt x="161" y="295"/>
                </a:lnTo>
                <a:lnTo>
                  <a:pt x="215" y="214"/>
                </a:lnTo>
                <a:lnTo>
                  <a:pt x="228" y="188"/>
                </a:lnTo>
                <a:lnTo>
                  <a:pt x="269" y="147"/>
                </a:lnTo>
                <a:lnTo>
                  <a:pt x="322" y="94"/>
                </a:lnTo>
                <a:lnTo>
                  <a:pt x="336" y="80"/>
                </a:lnTo>
                <a:lnTo>
                  <a:pt x="363" y="53"/>
                </a:lnTo>
                <a:lnTo>
                  <a:pt x="403" y="27"/>
                </a:lnTo>
                <a:lnTo>
                  <a:pt x="430" y="13"/>
                </a:lnTo>
                <a:lnTo>
                  <a:pt x="470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4" name="Group 58"/>
          <p:cNvGrpSpPr>
            <a:grpSpLocks/>
          </p:cNvGrpSpPr>
          <p:nvPr/>
        </p:nvGrpSpPr>
        <p:grpSpPr bwMode="auto">
          <a:xfrm>
            <a:off x="2386013" y="2535238"/>
            <a:ext cx="234950" cy="149225"/>
            <a:chOff x="3600" y="1225"/>
            <a:chExt cx="148" cy="94"/>
          </a:xfrm>
        </p:grpSpPr>
        <p:sp>
          <p:nvSpPr>
            <p:cNvPr id="75910" name="Freeform 59"/>
            <p:cNvSpPr>
              <a:spLocks/>
            </p:cNvSpPr>
            <p:nvPr/>
          </p:nvSpPr>
          <p:spPr bwMode="auto">
            <a:xfrm>
              <a:off x="3600" y="1225"/>
              <a:ext cx="148" cy="94"/>
            </a:xfrm>
            <a:custGeom>
              <a:avLst/>
              <a:gdLst>
                <a:gd name="T0" fmla="*/ 148 w 148"/>
                <a:gd name="T1" fmla="*/ 0 h 94"/>
                <a:gd name="T2" fmla="*/ 41 w 148"/>
                <a:gd name="T3" fmla="*/ 94 h 94"/>
                <a:gd name="T4" fmla="*/ 68 w 148"/>
                <a:gd name="T5" fmla="*/ 40 h 94"/>
                <a:gd name="T6" fmla="*/ 0 w 148"/>
                <a:gd name="T7" fmla="*/ 13 h 94"/>
                <a:gd name="T8" fmla="*/ 148 w 148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94"/>
                <a:gd name="T17" fmla="*/ 148 w 14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94">
                  <a:moveTo>
                    <a:pt x="148" y="0"/>
                  </a:moveTo>
                  <a:lnTo>
                    <a:pt x="41" y="94"/>
                  </a:lnTo>
                  <a:lnTo>
                    <a:pt x="68" y="40"/>
                  </a:lnTo>
                  <a:lnTo>
                    <a:pt x="0" y="1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1" name="Line 60"/>
            <p:cNvSpPr>
              <a:spLocks noChangeShapeType="1"/>
            </p:cNvSpPr>
            <p:nvPr/>
          </p:nvSpPr>
          <p:spPr bwMode="auto">
            <a:xfrm>
              <a:off x="3668" y="1265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5" name="Rectangle 61"/>
          <p:cNvSpPr>
            <a:spLocks noChangeArrowheads="1"/>
          </p:cNvSpPr>
          <p:nvPr/>
        </p:nvSpPr>
        <p:spPr bwMode="auto">
          <a:xfrm>
            <a:off x="1874838" y="2597150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16" name="Group 62"/>
          <p:cNvGrpSpPr>
            <a:grpSpLocks/>
          </p:cNvGrpSpPr>
          <p:nvPr/>
        </p:nvGrpSpPr>
        <p:grpSpPr bwMode="auto">
          <a:xfrm>
            <a:off x="2919413" y="5283200"/>
            <a:ext cx="341312" cy="339725"/>
            <a:chOff x="3936" y="2956"/>
            <a:chExt cx="215" cy="214"/>
          </a:xfrm>
        </p:grpSpPr>
        <p:sp>
          <p:nvSpPr>
            <p:cNvPr id="75906" name="Freeform 63"/>
            <p:cNvSpPr>
              <a:spLocks/>
            </p:cNvSpPr>
            <p:nvPr/>
          </p:nvSpPr>
          <p:spPr bwMode="auto">
            <a:xfrm>
              <a:off x="3936" y="2956"/>
              <a:ext cx="215" cy="214"/>
            </a:xfrm>
            <a:custGeom>
              <a:avLst/>
              <a:gdLst>
                <a:gd name="T0" fmla="*/ 134 w 215"/>
                <a:gd name="T1" fmla="*/ 0 h 214"/>
                <a:gd name="T2" fmla="*/ 175 w 215"/>
                <a:gd name="T3" fmla="*/ 40 h 214"/>
                <a:gd name="T4" fmla="*/ 188 w 215"/>
                <a:gd name="T5" fmla="*/ 53 h 214"/>
                <a:gd name="T6" fmla="*/ 202 w 215"/>
                <a:gd name="T7" fmla="*/ 94 h 214"/>
                <a:gd name="T8" fmla="*/ 202 w 215"/>
                <a:gd name="T9" fmla="*/ 107 h 214"/>
                <a:gd name="T10" fmla="*/ 215 w 215"/>
                <a:gd name="T11" fmla="*/ 134 h 214"/>
                <a:gd name="T12" fmla="*/ 202 w 215"/>
                <a:gd name="T13" fmla="*/ 147 h 214"/>
                <a:gd name="T14" fmla="*/ 202 w 215"/>
                <a:gd name="T15" fmla="*/ 161 h 214"/>
                <a:gd name="T16" fmla="*/ 188 w 215"/>
                <a:gd name="T17" fmla="*/ 161 h 214"/>
                <a:gd name="T18" fmla="*/ 175 w 215"/>
                <a:gd name="T19" fmla="*/ 187 h 214"/>
                <a:gd name="T20" fmla="*/ 161 w 215"/>
                <a:gd name="T21" fmla="*/ 201 h 214"/>
                <a:gd name="T22" fmla="*/ 148 w 215"/>
                <a:gd name="T23" fmla="*/ 214 h 214"/>
                <a:gd name="T24" fmla="*/ 134 w 215"/>
                <a:gd name="T25" fmla="*/ 214 h 214"/>
                <a:gd name="T26" fmla="*/ 121 w 215"/>
                <a:gd name="T27" fmla="*/ 214 h 214"/>
                <a:gd name="T28" fmla="*/ 81 w 215"/>
                <a:gd name="T29" fmla="*/ 201 h 214"/>
                <a:gd name="T30" fmla="*/ 67 w 215"/>
                <a:gd name="T31" fmla="*/ 187 h 214"/>
                <a:gd name="T32" fmla="*/ 40 w 215"/>
                <a:gd name="T33" fmla="*/ 161 h 214"/>
                <a:gd name="T34" fmla="*/ 27 w 215"/>
                <a:gd name="T35" fmla="*/ 161 h 214"/>
                <a:gd name="T36" fmla="*/ 14 w 215"/>
                <a:gd name="T37" fmla="*/ 120 h 214"/>
                <a:gd name="T38" fmla="*/ 0 w 215"/>
                <a:gd name="T39" fmla="*/ 107 h 2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5"/>
                <a:gd name="T61" fmla="*/ 0 h 214"/>
                <a:gd name="T62" fmla="*/ 215 w 215"/>
                <a:gd name="T63" fmla="*/ 214 h 2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5" h="214">
                  <a:moveTo>
                    <a:pt x="134" y="0"/>
                  </a:moveTo>
                  <a:lnTo>
                    <a:pt x="175" y="40"/>
                  </a:lnTo>
                  <a:lnTo>
                    <a:pt x="188" y="53"/>
                  </a:lnTo>
                  <a:lnTo>
                    <a:pt x="202" y="94"/>
                  </a:lnTo>
                  <a:lnTo>
                    <a:pt x="202" y="107"/>
                  </a:lnTo>
                  <a:lnTo>
                    <a:pt x="215" y="134"/>
                  </a:lnTo>
                  <a:lnTo>
                    <a:pt x="202" y="147"/>
                  </a:lnTo>
                  <a:lnTo>
                    <a:pt x="202" y="161"/>
                  </a:lnTo>
                  <a:lnTo>
                    <a:pt x="188" y="161"/>
                  </a:lnTo>
                  <a:lnTo>
                    <a:pt x="175" y="187"/>
                  </a:lnTo>
                  <a:lnTo>
                    <a:pt x="161" y="201"/>
                  </a:lnTo>
                  <a:lnTo>
                    <a:pt x="148" y="214"/>
                  </a:lnTo>
                  <a:lnTo>
                    <a:pt x="134" y="214"/>
                  </a:lnTo>
                  <a:lnTo>
                    <a:pt x="121" y="214"/>
                  </a:lnTo>
                  <a:lnTo>
                    <a:pt x="81" y="201"/>
                  </a:lnTo>
                  <a:lnTo>
                    <a:pt x="67" y="187"/>
                  </a:lnTo>
                  <a:lnTo>
                    <a:pt x="40" y="161"/>
                  </a:lnTo>
                  <a:lnTo>
                    <a:pt x="27" y="161"/>
                  </a:lnTo>
                  <a:lnTo>
                    <a:pt x="14" y="120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7" name="Group 64"/>
            <p:cNvGrpSpPr>
              <a:grpSpLocks/>
            </p:cNvGrpSpPr>
            <p:nvPr/>
          </p:nvGrpSpPr>
          <p:grpSpPr bwMode="auto">
            <a:xfrm>
              <a:off x="3936" y="3063"/>
              <a:ext cx="108" cy="107"/>
              <a:chOff x="3936" y="3063"/>
              <a:chExt cx="108" cy="107"/>
            </a:xfrm>
          </p:grpSpPr>
          <p:sp>
            <p:nvSpPr>
              <p:cNvPr id="75908" name="Freeform 65"/>
              <p:cNvSpPr>
                <a:spLocks/>
              </p:cNvSpPr>
              <p:nvPr/>
            </p:nvSpPr>
            <p:spPr bwMode="auto">
              <a:xfrm>
                <a:off x="3936" y="3063"/>
                <a:ext cx="108" cy="107"/>
              </a:xfrm>
              <a:custGeom>
                <a:avLst/>
                <a:gdLst>
                  <a:gd name="T0" fmla="*/ 0 w 108"/>
                  <a:gd name="T1" fmla="*/ 0 h 107"/>
                  <a:gd name="T2" fmla="*/ 40 w 108"/>
                  <a:gd name="T3" fmla="*/ 107 h 107"/>
                  <a:gd name="T4" fmla="*/ 40 w 108"/>
                  <a:gd name="T5" fmla="*/ 54 h 107"/>
                  <a:gd name="T6" fmla="*/ 108 w 108"/>
                  <a:gd name="T7" fmla="*/ 54 h 107"/>
                  <a:gd name="T8" fmla="*/ 0 w 10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7"/>
                  <a:gd name="T17" fmla="*/ 108 w 108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9" name="Line 66"/>
              <p:cNvSpPr>
                <a:spLocks noChangeShapeType="1"/>
              </p:cNvSpPr>
              <p:nvPr/>
            </p:nvSpPr>
            <p:spPr bwMode="auto">
              <a:xfrm>
                <a:off x="397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17" name="Rectangle 67"/>
          <p:cNvSpPr>
            <a:spLocks noChangeArrowheads="1"/>
          </p:cNvSpPr>
          <p:nvPr/>
        </p:nvSpPr>
        <p:spPr bwMode="auto">
          <a:xfrm>
            <a:off x="3281363" y="5260975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8" name="Line 68"/>
          <p:cNvSpPr>
            <a:spLocks noChangeShapeType="1"/>
          </p:cNvSpPr>
          <p:nvPr/>
        </p:nvSpPr>
        <p:spPr bwMode="auto">
          <a:xfrm>
            <a:off x="3281363" y="5260975"/>
            <a:ext cx="4270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9" name="Group 69"/>
          <p:cNvGrpSpPr>
            <a:grpSpLocks/>
          </p:cNvGrpSpPr>
          <p:nvPr/>
        </p:nvGrpSpPr>
        <p:grpSpPr bwMode="auto">
          <a:xfrm>
            <a:off x="2941638" y="4324350"/>
            <a:ext cx="339725" cy="361950"/>
            <a:chOff x="3950" y="2352"/>
            <a:chExt cx="214" cy="228"/>
          </a:xfrm>
        </p:grpSpPr>
        <p:sp>
          <p:nvSpPr>
            <p:cNvPr id="75902" name="Freeform 70"/>
            <p:cNvSpPr>
              <a:spLocks/>
            </p:cNvSpPr>
            <p:nvPr/>
          </p:nvSpPr>
          <p:spPr bwMode="auto">
            <a:xfrm>
              <a:off x="3950" y="2352"/>
              <a:ext cx="214" cy="215"/>
            </a:xfrm>
            <a:custGeom>
              <a:avLst/>
              <a:gdLst>
                <a:gd name="T0" fmla="*/ 120 w 214"/>
                <a:gd name="T1" fmla="*/ 0 h 215"/>
                <a:gd name="T2" fmla="*/ 134 w 214"/>
                <a:gd name="T3" fmla="*/ 13 h 215"/>
                <a:gd name="T4" fmla="*/ 174 w 214"/>
                <a:gd name="T5" fmla="*/ 40 h 215"/>
                <a:gd name="T6" fmla="*/ 174 w 214"/>
                <a:gd name="T7" fmla="*/ 67 h 215"/>
                <a:gd name="T8" fmla="*/ 201 w 214"/>
                <a:gd name="T9" fmla="*/ 94 h 215"/>
                <a:gd name="T10" fmla="*/ 201 w 214"/>
                <a:gd name="T11" fmla="*/ 107 h 215"/>
                <a:gd name="T12" fmla="*/ 214 w 214"/>
                <a:gd name="T13" fmla="*/ 134 h 215"/>
                <a:gd name="T14" fmla="*/ 201 w 214"/>
                <a:gd name="T15" fmla="*/ 147 h 215"/>
                <a:gd name="T16" fmla="*/ 201 w 214"/>
                <a:gd name="T17" fmla="*/ 161 h 215"/>
                <a:gd name="T18" fmla="*/ 188 w 214"/>
                <a:gd name="T19" fmla="*/ 174 h 215"/>
                <a:gd name="T20" fmla="*/ 174 w 214"/>
                <a:gd name="T21" fmla="*/ 188 h 215"/>
                <a:gd name="T22" fmla="*/ 161 w 214"/>
                <a:gd name="T23" fmla="*/ 201 h 215"/>
                <a:gd name="T24" fmla="*/ 147 w 214"/>
                <a:gd name="T25" fmla="*/ 215 h 215"/>
                <a:gd name="T26" fmla="*/ 120 w 214"/>
                <a:gd name="T27" fmla="*/ 215 h 215"/>
                <a:gd name="T28" fmla="*/ 80 w 214"/>
                <a:gd name="T29" fmla="*/ 201 h 215"/>
                <a:gd name="T30" fmla="*/ 67 w 214"/>
                <a:gd name="T31" fmla="*/ 188 h 215"/>
                <a:gd name="T32" fmla="*/ 40 w 214"/>
                <a:gd name="T33" fmla="*/ 174 h 215"/>
                <a:gd name="T34" fmla="*/ 26 w 214"/>
                <a:gd name="T35" fmla="*/ 161 h 215"/>
                <a:gd name="T36" fmla="*/ 13 w 214"/>
                <a:gd name="T37" fmla="*/ 134 h 215"/>
                <a:gd name="T38" fmla="*/ 0 w 214"/>
                <a:gd name="T39" fmla="*/ 107 h 2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4"/>
                <a:gd name="T61" fmla="*/ 0 h 215"/>
                <a:gd name="T62" fmla="*/ 214 w 214"/>
                <a:gd name="T63" fmla="*/ 215 h 2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4" h="215">
                  <a:moveTo>
                    <a:pt x="120" y="0"/>
                  </a:moveTo>
                  <a:lnTo>
                    <a:pt x="134" y="13"/>
                  </a:lnTo>
                  <a:lnTo>
                    <a:pt x="174" y="40"/>
                  </a:lnTo>
                  <a:lnTo>
                    <a:pt x="174" y="67"/>
                  </a:lnTo>
                  <a:lnTo>
                    <a:pt x="201" y="94"/>
                  </a:lnTo>
                  <a:lnTo>
                    <a:pt x="201" y="107"/>
                  </a:lnTo>
                  <a:lnTo>
                    <a:pt x="214" y="134"/>
                  </a:lnTo>
                  <a:lnTo>
                    <a:pt x="201" y="147"/>
                  </a:lnTo>
                  <a:lnTo>
                    <a:pt x="201" y="161"/>
                  </a:lnTo>
                  <a:lnTo>
                    <a:pt x="188" y="174"/>
                  </a:lnTo>
                  <a:lnTo>
                    <a:pt x="174" y="188"/>
                  </a:lnTo>
                  <a:lnTo>
                    <a:pt x="161" y="201"/>
                  </a:lnTo>
                  <a:lnTo>
                    <a:pt x="147" y="215"/>
                  </a:lnTo>
                  <a:lnTo>
                    <a:pt x="120" y="215"/>
                  </a:lnTo>
                  <a:lnTo>
                    <a:pt x="80" y="201"/>
                  </a:lnTo>
                  <a:lnTo>
                    <a:pt x="67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13" y="134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3" name="Group 71"/>
            <p:cNvGrpSpPr>
              <a:grpSpLocks/>
            </p:cNvGrpSpPr>
            <p:nvPr/>
          </p:nvGrpSpPr>
          <p:grpSpPr bwMode="auto">
            <a:xfrm>
              <a:off x="3950" y="2459"/>
              <a:ext cx="107" cy="121"/>
              <a:chOff x="3950" y="2459"/>
              <a:chExt cx="107" cy="121"/>
            </a:xfrm>
          </p:grpSpPr>
          <p:sp>
            <p:nvSpPr>
              <p:cNvPr id="75904" name="Freeform 72"/>
              <p:cNvSpPr>
                <a:spLocks/>
              </p:cNvSpPr>
              <p:nvPr/>
            </p:nvSpPr>
            <p:spPr bwMode="auto">
              <a:xfrm>
                <a:off x="3950" y="2459"/>
                <a:ext cx="107" cy="121"/>
              </a:xfrm>
              <a:custGeom>
                <a:avLst/>
                <a:gdLst>
                  <a:gd name="T0" fmla="*/ 0 w 107"/>
                  <a:gd name="T1" fmla="*/ 0 h 121"/>
                  <a:gd name="T2" fmla="*/ 40 w 107"/>
                  <a:gd name="T3" fmla="*/ 121 h 121"/>
                  <a:gd name="T4" fmla="*/ 40 w 107"/>
                  <a:gd name="T5" fmla="*/ 67 h 121"/>
                  <a:gd name="T6" fmla="*/ 107 w 107"/>
                  <a:gd name="T7" fmla="*/ 67 h 121"/>
                  <a:gd name="T8" fmla="*/ 0 w 107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21"/>
                  <a:gd name="T17" fmla="*/ 107 w 107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7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5" name="Line 73"/>
              <p:cNvSpPr>
                <a:spLocks noChangeShapeType="1"/>
              </p:cNvSpPr>
              <p:nvPr/>
            </p:nvSpPr>
            <p:spPr bwMode="auto">
              <a:xfrm>
                <a:off x="3990" y="2513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20" name="Group 74"/>
          <p:cNvGrpSpPr>
            <a:grpSpLocks/>
          </p:cNvGrpSpPr>
          <p:nvPr/>
        </p:nvGrpSpPr>
        <p:grpSpPr bwMode="auto">
          <a:xfrm>
            <a:off x="2535238" y="2790825"/>
            <a:ext cx="171450" cy="212725"/>
            <a:chOff x="3694" y="1386"/>
            <a:chExt cx="108" cy="134"/>
          </a:xfrm>
        </p:grpSpPr>
        <p:sp>
          <p:nvSpPr>
            <p:cNvPr id="75900" name="Freeform 75"/>
            <p:cNvSpPr>
              <a:spLocks/>
            </p:cNvSpPr>
            <p:nvPr/>
          </p:nvSpPr>
          <p:spPr bwMode="auto">
            <a:xfrm>
              <a:off x="3694" y="1386"/>
              <a:ext cx="108" cy="134"/>
            </a:xfrm>
            <a:custGeom>
              <a:avLst/>
              <a:gdLst>
                <a:gd name="T0" fmla="*/ 108 w 108"/>
                <a:gd name="T1" fmla="*/ 134 h 134"/>
                <a:gd name="T2" fmla="*/ 0 w 108"/>
                <a:gd name="T3" fmla="*/ 40 h 134"/>
                <a:gd name="T4" fmla="*/ 54 w 108"/>
                <a:gd name="T5" fmla="*/ 53 h 134"/>
                <a:gd name="T6" fmla="*/ 68 w 108"/>
                <a:gd name="T7" fmla="*/ 0 h 134"/>
                <a:gd name="T8" fmla="*/ 108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108" y="134"/>
                  </a:moveTo>
                  <a:lnTo>
                    <a:pt x="0" y="40"/>
                  </a:lnTo>
                  <a:lnTo>
                    <a:pt x="54" y="53"/>
                  </a:lnTo>
                  <a:lnTo>
                    <a:pt x="68" y="0"/>
                  </a:lnTo>
                  <a:lnTo>
                    <a:pt x="108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01" name="Line 76"/>
            <p:cNvSpPr>
              <a:spLocks noChangeShapeType="1"/>
            </p:cNvSpPr>
            <p:nvPr/>
          </p:nvSpPr>
          <p:spPr bwMode="auto">
            <a:xfrm flipH="1" flipV="1">
              <a:off x="3748" y="1439"/>
              <a:ext cx="14" cy="1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1" name="Group 77"/>
          <p:cNvGrpSpPr>
            <a:grpSpLocks/>
          </p:cNvGrpSpPr>
          <p:nvPr/>
        </p:nvGrpSpPr>
        <p:grpSpPr bwMode="auto">
          <a:xfrm>
            <a:off x="3281363" y="4322763"/>
            <a:ext cx="277812" cy="182562"/>
            <a:chOff x="4164" y="2351"/>
            <a:chExt cx="175" cy="115"/>
          </a:xfrm>
        </p:grpSpPr>
        <p:sp>
          <p:nvSpPr>
            <p:cNvPr id="75897" name="Rectangle 78"/>
            <p:cNvSpPr>
              <a:spLocks noChangeArrowheads="1"/>
            </p:cNvSpPr>
            <p:nvPr/>
          </p:nvSpPr>
          <p:spPr bwMode="auto">
            <a:xfrm>
              <a:off x="4164" y="2351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8" name="Line 79"/>
            <p:cNvSpPr>
              <a:spLocks noChangeShapeType="1"/>
            </p:cNvSpPr>
            <p:nvPr/>
          </p:nvSpPr>
          <p:spPr bwMode="auto">
            <a:xfrm>
              <a:off x="4164" y="2352"/>
              <a:ext cx="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9" name="Line 80"/>
            <p:cNvSpPr>
              <a:spLocks noChangeShapeType="1"/>
            </p:cNvSpPr>
            <p:nvPr/>
          </p:nvSpPr>
          <p:spPr bwMode="auto">
            <a:xfrm>
              <a:off x="4272" y="2352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2" name="Group 81"/>
          <p:cNvGrpSpPr>
            <a:grpSpLocks/>
          </p:cNvGrpSpPr>
          <p:nvPr/>
        </p:nvGrpSpPr>
        <p:grpSpPr bwMode="auto">
          <a:xfrm>
            <a:off x="2173288" y="3195638"/>
            <a:ext cx="277812" cy="203200"/>
            <a:chOff x="3466" y="1641"/>
            <a:chExt cx="175" cy="128"/>
          </a:xfrm>
        </p:grpSpPr>
        <p:sp>
          <p:nvSpPr>
            <p:cNvPr id="75894" name="Rectangle 82"/>
            <p:cNvSpPr>
              <a:spLocks noChangeArrowheads="1"/>
            </p:cNvSpPr>
            <p:nvPr/>
          </p:nvSpPr>
          <p:spPr bwMode="auto">
            <a:xfrm>
              <a:off x="3466" y="1654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5" name="Line 83"/>
            <p:cNvSpPr>
              <a:spLocks noChangeShapeType="1"/>
            </p:cNvSpPr>
            <p:nvPr/>
          </p:nvSpPr>
          <p:spPr bwMode="auto">
            <a:xfrm>
              <a:off x="3466" y="1641"/>
              <a:ext cx="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6" name="Line 84"/>
            <p:cNvSpPr>
              <a:spLocks noChangeShapeType="1"/>
            </p:cNvSpPr>
            <p:nvPr/>
          </p:nvSpPr>
          <p:spPr bwMode="auto">
            <a:xfrm>
              <a:off x="3574" y="1641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3" name="Rectangle 85"/>
          <p:cNvSpPr>
            <a:spLocks noChangeArrowheads="1"/>
          </p:cNvSpPr>
          <p:nvPr/>
        </p:nvSpPr>
        <p:spPr bwMode="auto">
          <a:xfrm>
            <a:off x="7467600" y="17494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Mealy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824" name="Freeform 86"/>
          <p:cNvSpPr>
            <a:spLocks/>
          </p:cNvSpPr>
          <p:nvPr/>
        </p:nvSpPr>
        <p:spPr bwMode="auto">
          <a:xfrm>
            <a:off x="5437188" y="2863850"/>
            <a:ext cx="357187" cy="382588"/>
          </a:xfrm>
          <a:custGeom>
            <a:avLst/>
            <a:gdLst>
              <a:gd name="T0" fmla="*/ 2147483646 w 225"/>
              <a:gd name="T1" fmla="*/ 2147483646 h 241"/>
              <a:gd name="T2" fmla="*/ 2147483646 w 225"/>
              <a:gd name="T3" fmla="*/ 2147483646 h 241"/>
              <a:gd name="T4" fmla="*/ 2147483646 w 225"/>
              <a:gd name="T5" fmla="*/ 2147483646 h 241"/>
              <a:gd name="T6" fmla="*/ 2147483646 w 225"/>
              <a:gd name="T7" fmla="*/ 2147483646 h 241"/>
              <a:gd name="T8" fmla="*/ 2147483646 w 225"/>
              <a:gd name="T9" fmla="*/ 2147483646 h 241"/>
              <a:gd name="T10" fmla="*/ 2147483646 w 225"/>
              <a:gd name="T11" fmla="*/ 2147483646 h 241"/>
              <a:gd name="T12" fmla="*/ 0 w 225"/>
              <a:gd name="T13" fmla="*/ 2147483646 h 241"/>
              <a:gd name="T14" fmla="*/ 2147483646 w 225"/>
              <a:gd name="T15" fmla="*/ 2147483646 h 241"/>
              <a:gd name="T16" fmla="*/ 2147483646 w 225"/>
              <a:gd name="T17" fmla="*/ 2147483646 h 241"/>
              <a:gd name="T18" fmla="*/ 2147483646 w 225"/>
              <a:gd name="T19" fmla="*/ 2147483646 h 241"/>
              <a:gd name="T20" fmla="*/ 2147483646 w 225"/>
              <a:gd name="T21" fmla="*/ 2147483646 h 241"/>
              <a:gd name="T22" fmla="*/ 2147483646 w 225"/>
              <a:gd name="T23" fmla="*/ 2147483646 h 241"/>
              <a:gd name="T24" fmla="*/ 2147483646 w 225"/>
              <a:gd name="T25" fmla="*/ 2147483646 h 241"/>
              <a:gd name="T26" fmla="*/ 2147483646 w 225"/>
              <a:gd name="T27" fmla="*/ 0 h 241"/>
              <a:gd name="T28" fmla="*/ 2147483646 w 225"/>
              <a:gd name="T29" fmla="*/ 0 h 241"/>
              <a:gd name="T30" fmla="*/ 2147483646 w 225"/>
              <a:gd name="T31" fmla="*/ 0 h 241"/>
              <a:gd name="T32" fmla="*/ 2147483646 w 225"/>
              <a:gd name="T33" fmla="*/ 2147483646 h 241"/>
              <a:gd name="T34" fmla="*/ 2147483646 w 225"/>
              <a:gd name="T35" fmla="*/ 2147483646 h 241"/>
              <a:gd name="T36" fmla="*/ 2147483646 w 225"/>
              <a:gd name="T37" fmla="*/ 2147483646 h 241"/>
              <a:gd name="T38" fmla="*/ 2147483646 w 225"/>
              <a:gd name="T39" fmla="*/ 2147483646 h 241"/>
              <a:gd name="T40" fmla="*/ 2147483646 w 225"/>
              <a:gd name="T41" fmla="*/ 2147483646 h 241"/>
              <a:gd name="T42" fmla="*/ 2147483646 w 22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5"/>
              <a:gd name="T67" fmla="*/ 0 h 241"/>
              <a:gd name="T68" fmla="*/ 225 w 22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5" h="241">
                <a:moveTo>
                  <a:pt x="93" y="241"/>
                </a:moveTo>
                <a:lnTo>
                  <a:pt x="93" y="228"/>
                </a:lnTo>
                <a:lnTo>
                  <a:pt x="53" y="187"/>
                </a:lnTo>
                <a:lnTo>
                  <a:pt x="39" y="161"/>
                </a:lnTo>
                <a:lnTo>
                  <a:pt x="26" y="147"/>
                </a:lnTo>
                <a:lnTo>
                  <a:pt x="13" y="120"/>
                </a:lnTo>
                <a:lnTo>
                  <a:pt x="0" y="94"/>
                </a:lnTo>
                <a:lnTo>
                  <a:pt x="13" y="67"/>
                </a:lnTo>
                <a:lnTo>
                  <a:pt x="13" y="53"/>
                </a:lnTo>
                <a:lnTo>
                  <a:pt x="26" y="53"/>
                </a:lnTo>
                <a:lnTo>
                  <a:pt x="39" y="40"/>
                </a:lnTo>
                <a:lnTo>
                  <a:pt x="39" y="27"/>
                </a:lnTo>
                <a:lnTo>
                  <a:pt x="66" y="13"/>
                </a:lnTo>
                <a:lnTo>
                  <a:pt x="79" y="0"/>
                </a:lnTo>
                <a:lnTo>
                  <a:pt x="93" y="0"/>
                </a:lnTo>
                <a:lnTo>
                  <a:pt x="106" y="0"/>
                </a:lnTo>
                <a:lnTo>
                  <a:pt x="132" y="13"/>
                </a:lnTo>
                <a:lnTo>
                  <a:pt x="146" y="27"/>
                </a:lnTo>
                <a:lnTo>
                  <a:pt x="185" y="53"/>
                </a:lnTo>
                <a:lnTo>
                  <a:pt x="199" y="67"/>
                </a:lnTo>
                <a:lnTo>
                  <a:pt x="212" y="107"/>
                </a:lnTo>
                <a:lnTo>
                  <a:pt x="22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5" name="Oval 87"/>
          <p:cNvSpPr>
            <a:spLocks noChangeArrowheads="1"/>
          </p:cNvSpPr>
          <p:nvPr/>
        </p:nvSpPr>
        <p:spPr bwMode="auto">
          <a:xfrm>
            <a:off x="5614988" y="2085975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26" name="Line 88"/>
          <p:cNvSpPr>
            <a:spLocks noChangeShapeType="1"/>
          </p:cNvSpPr>
          <p:nvPr/>
        </p:nvSpPr>
        <p:spPr bwMode="auto">
          <a:xfrm>
            <a:off x="5141913" y="1778000"/>
            <a:ext cx="315912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7" name="Line 89"/>
          <p:cNvSpPr>
            <a:spLocks noChangeShapeType="1"/>
          </p:cNvSpPr>
          <p:nvPr/>
        </p:nvSpPr>
        <p:spPr bwMode="auto">
          <a:xfrm flipV="1">
            <a:off x="5457825" y="1778000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28" name="Group 90"/>
          <p:cNvGrpSpPr>
            <a:grpSpLocks/>
          </p:cNvGrpSpPr>
          <p:nvPr/>
        </p:nvGrpSpPr>
        <p:grpSpPr bwMode="auto">
          <a:xfrm>
            <a:off x="5457825" y="1778000"/>
            <a:ext cx="295275" cy="298450"/>
            <a:chOff x="1371" y="744"/>
            <a:chExt cx="186" cy="188"/>
          </a:xfrm>
        </p:grpSpPr>
        <p:sp>
          <p:nvSpPr>
            <p:cNvPr id="75892" name="Freeform 91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3" name="Line 92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9" name="Oval 93"/>
          <p:cNvSpPr>
            <a:spLocks noChangeArrowheads="1"/>
          </p:cNvSpPr>
          <p:nvPr/>
        </p:nvSpPr>
        <p:spPr bwMode="auto">
          <a:xfrm>
            <a:off x="5614988" y="3000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0" name="Oval 94"/>
          <p:cNvSpPr>
            <a:spLocks noChangeArrowheads="1"/>
          </p:cNvSpPr>
          <p:nvPr/>
        </p:nvSpPr>
        <p:spPr bwMode="auto">
          <a:xfrm>
            <a:off x="5614988" y="39370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1" name="Oval 95"/>
          <p:cNvSpPr>
            <a:spLocks noChangeArrowheads="1"/>
          </p:cNvSpPr>
          <p:nvPr/>
        </p:nvSpPr>
        <p:spPr bwMode="auto">
          <a:xfrm>
            <a:off x="5614988" y="48514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32" name="Group 96"/>
          <p:cNvGrpSpPr>
            <a:grpSpLocks/>
          </p:cNvGrpSpPr>
          <p:nvPr/>
        </p:nvGrpSpPr>
        <p:grpSpPr bwMode="auto">
          <a:xfrm>
            <a:off x="5837238" y="2693988"/>
            <a:ext cx="147637" cy="296862"/>
            <a:chOff x="1610" y="1321"/>
            <a:chExt cx="93" cy="187"/>
          </a:xfrm>
        </p:grpSpPr>
        <p:sp>
          <p:nvSpPr>
            <p:cNvPr id="75890" name="Freeform 97"/>
            <p:cNvSpPr>
              <a:spLocks/>
            </p:cNvSpPr>
            <p:nvPr/>
          </p:nvSpPr>
          <p:spPr bwMode="auto">
            <a:xfrm>
              <a:off x="1610" y="137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1" name="Line 98"/>
            <p:cNvSpPr>
              <a:spLocks noChangeShapeType="1"/>
            </p:cNvSpPr>
            <p:nvPr/>
          </p:nvSpPr>
          <p:spPr bwMode="auto">
            <a:xfrm>
              <a:off x="1663" y="1321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3" name="Group 99"/>
          <p:cNvGrpSpPr>
            <a:grpSpLocks/>
          </p:cNvGrpSpPr>
          <p:nvPr/>
        </p:nvGrpSpPr>
        <p:grpSpPr bwMode="auto">
          <a:xfrm>
            <a:off x="5837238" y="3629025"/>
            <a:ext cx="147637" cy="298450"/>
            <a:chOff x="1610" y="1910"/>
            <a:chExt cx="93" cy="188"/>
          </a:xfrm>
        </p:grpSpPr>
        <p:sp>
          <p:nvSpPr>
            <p:cNvPr id="75888" name="Freeform 100"/>
            <p:cNvSpPr>
              <a:spLocks/>
            </p:cNvSpPr>
            <p:nvPr/>
          </p:nvSpPr>
          <p:spPr bwMode="auto">
            <a:xfrm>
              <a:off x="1610" y="196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40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40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9" name="Line 101"/>
            <p:cNvSpPr>
              <a:spLocks noChangeShapeType="1"/>
            </p:cNvSpPr>
            <p:nvPr/>
          </p:nvSpPr>
          <p:spPr bwMode="auto">
            <a:xfrm>
              <a:off x="1663" y="1910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4" name="Group 102"/>
          <p:cNvGrpSpPr>
            <a:grpSpLocks/>
          </p:cNvGrpSpPr>
          <p:nvPr/>
        </p:nvGrpSpPr>
        <p:grpSpPr bwMode="auto">
          <a:xfrm>
            <a:off x="5837238" y="4545013"/>
            <a:ext cx="147637" cy="296862"/>
            <a:chOff x="1610" y="2487"/>
            <a:chExt cx="93" cy="187"/>
          </a:xfrm>
        </p:grpSpPr>
        <p:sp>
          <p:nvSpPr>
            <p:cNvPr id="75886" name="Freeform 103"/>
            <p:cNvSpPr>
              <a:spLocks/>
            </p:cNvSpPr>
            <p:nvPr/>
          </p:nvSpPr>
          <p:spPr bwMode="auto">
            <a:xfrm>
              <a:off x="1610" y="2540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7" name="Line 104"/>
            <p:cNvSpPr>
              <a:spLocks noChangeShapeType="1"/>
            </p:cNvSpPr>
            <p:nvPr/>
          </p:nvSpPr>
          <p:spPr bwMode="auto">
            <a:xfrm>
              <a:off x="1663" y="2487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35" name="Rectangle 105"/>
          <p:cNvSpPr>
            <a:spLocks noChangeArrowheads="1"/>
          </p:cNvSpPr>
          <p:nvPr/>
        </p:nvSpPr>
        <p:spPr bwMode="auto">
          <a:xfrm>
            <a:off x="4721225" y="188595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6" name="Rectangle 106"/>
          <p:cNvSpPr>
            <a:spLocks noChangeArrowheads="1"/>
          </p:cNvSpPr>
          <p:nvPr/>
        </p:nvSpPr>
        <p:spPr bwMode="auto">
          <a:xfrm>
            <a:off x="6005513" y="2736850"/>
            <a:ext cx="236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7" name="Rectangle 107"/>
          <p:cNvSpPr>
            <a:spLocks noChangeArrowheads="1"/>
          </p:cNvSpPr>
          <p:nvPr/>
        </p:nvSpPr>
        <p:spPr bwMode="auto">
          <a:xfrm>
            <a:off x="5584825" y="3694113"/>
            <a:ext cx="236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8" name="Rectangle 108"/>
          <p:cNvSpPr>
            <a:spLocks noChangeArrowheads="1"/>
          </p:cNvSpPr>
          <p:nvPr/>
        </p:nvSpPr>
        <p:spPr bwMode="auto">
          <a:xfrm>
            <a:off x="5414963" y="4545013"/>
            <a:ext cx="4349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9" name="Rectangle 109"/>
          <p:cNvSpPr>
            <a:spLocks noChangeArrowheads="1"/>
          </p:cNvSpPr>
          <p:nvPr/>
        </p:nvSpPr>
        <p:spPr bwMode="auto">
          <a:xfrm>
            <a:off x="5815013" y="486410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0" name="Rectangle 110"/>
          <p:cNvSpPr>
            <a:spLocks noChangeArrowheads="1"/>
          </p:cNvSpPr>
          <p:nvPr/>
        </p:nvSpPr>
        <p:spPr bwMode="auto">
          <a:xfrm>
            <a:off x="5837238" y="21193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1" name="Rectangle 111"/>
          <p:cNvSpPr>
            <a:spLocks noChangeArrowheads="1"/>
          </p:cNvSpPr>
          <p:nvPr/>
        </p:nvSpPr>
        <p:spPr bwMode="auto">
          <a:xfrm>
            <a:off x="5837238" y="30337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2" name="Rectangle 112"/>
          <p:cNvSpPr>
            <a:spLocks noChangeArrowheads="1"/>
          </p:cNvSpPr>
          <p:nvPr/>
        </p:nvSpPr>
        <p:spPr bwMode="auto">
          <a:xfrm>
            <a:off x="5773738" y="39703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3" name="Freeform 113"/>
          <p:cNvSpPr>
            <a:spLocks/>
          </p:cNvSpPr>
          <p:nvPr/>
        </p:nvSpPr>
        <p:spPr bwMode="auto">
          <a:xfrm>
            <a:off x="6132513" y="2608263"/>
            <a:ext cx="357187" cy="1552575"/>
          </a:xfrm>
          <a:custGeom>
            <a:avLst/>
            <a:gdLst>
              <a:gd name="T0" fmla="*/ 0 w 225"/>
              <a:gd name="T1" fmla="*/ 0 h 978"/>
              <a:gd name="T2" fmla="*/ 2147483646 w 225"/>
              <a:gd name="T3" fmla="*/ 2147483646 h 978"/>
              <a:gd name="T4" fmla="*/ 2147483646 w 225"/>
              <a:gd name="T5" fmla="*/ 2147483646 h 978"/>
              <a:gd name="T6" fmla="*/ 2147483646 w 225"/>
              <a:gd name="T7" fmla="*/ 2147483646 h 978"/>
              <a:gd name="T8" fmla="*/ 2147483646 w 225"/>
              <a:gd name="T9" fmla="*/ 2147483646 h 978"/>
              <a:gd name="T10" fmla="*/ 2147483646 w 225"/>
              <a:gd name="T11" fmla="*/ 2147483646 h 978"/>
              <a:gd name="T12" fmla="*/ 2147483646 w 225"/>
              <a:gd name="T13" fmla="*/ 2147483646 h 978"/>
              <a:gd name="T14" fmla="*/ 2147483646 w 225"/>
              <a:gd name="T15" fmla="*/ 2147483646 h 978"/>
              <a:gd name="T16" fmla="*/ 2147483646 w 225"/>
              <a:gd name="T17" fmla="*/ 2147483646 h 978"/>
              <a:gd name="T18" fmla="*/ 2147483646 w 225"/>
              <a:gd name="T19" fmla="*/ 2147483646 h 978"/>
              <a:gd name="T20" fmla="*/ 2147483646 w 225"/>
              <a:gd name="T21" fmla="*/ 2147483646 h 978"/>
              <a:gd name="T22" fmla="*/ 2147483646 w 225"/>
              <a:gd name="T23" fmla="*/ 2147483646 h 978"/>
              <a:gd name="T24" fmla="*/ 2147483646 w 225"/>
              <a:gd name="T25" fmla="*/ 2147483646 h 978"/>
              <a:gd name="T26" fmla="*/ 2147483646 w 225"/>
              <a:gd name="T27" fmla="*/ 2147483646 h 978"/>
              <a:gd name="T28" fmla="*/ 2147483646 w 225"/>
              <a:gd name="T29" fmla="*/ 2147483646 h 978"/>
              <a:gd name="T30" fmla="*/ 2147483646 w 225"/>
              <a:gd name="T31" fmla="*/ 2147483646 h 978"/>
              <a:gd name="T32" fmla="*/ 2147483646 w 225"/>
              <a:gd name="T33" fmla="*/ 2147483646 h 978"/>
              <a:gd name="T34" fmla="*/ 2147483646 w 225"/>
              <a:gd name="T35" fmla="*/ 2147483646 h 978"/>
              <a:gd name="T36" fmla="*/ 2147483646 w 225"/>
              <a:gd name="T37" fmla="*/ 2147483646 h 978"/>
              <a:gd name="T38" fmla="*/ 2147483646 w 225"/>
              <a:gd name="T39" fmla="*/ 2147483646 h 978"/>
              <a:gd name="T40" fmla="*/ 2147483646 w 225"/>
              <a:gd name="T41" fmla="*/ 2147483646 h 978"/>
              <a:gd name="T42" fmla="*/ 2147483646 w 225"/>
              <a:gd name="T43" fmla="*/ 2147483646 h 978"/>
              <a:gd name="T44" fmla="*/ 2147483646 w 225"/>
              <a:gd name="T45" fmla="*/ 2147483646 h 978"/>
              <a:gd name="T46" fmla="*/ 2147483646 w 225"/>
              <a:gd name="T47" fmla="*/ 2147483646 h 978"/>
              <a:gd name="T48" fmla="*/ 2147483646 w 225"/>
              <a:gd name="T49" fmla="*/ 2147483646 h 978"/>
              <a:gd name="T50" fmla="*/ 2147483646 w 225"/>
              <a:gd name="T51" fmla="*/ 2147483646 h 978"/>
              <a:gd name="T52" fmla="*/ 2147483646 w 225"/>
              <a:gd name="T53" fmla="*/ 2147483646 h 978"/>
              <a:gd name="T54" fmla="*/ 2147483646 w 225"/>
              <a:gd name="T55" fmla="*/ 2147483646 h 978"/>
              <a:gd name="T56" fmla="*/ 2147483646 w 225"/>
              <a:gd name="T57" fmla="*/ 2147483646 h 978"/>
              <a:gd name="T58" fmla="*/ 2147483646 w 225"/>
              <a:gd name="T59" fmla="*/ 2147483646 h 978"/>
              <a:gd name="T60" fmla="*/ 2147483646 w 225"/>
              <a:gd name="T61" fmla="*/ 2147483646 h 978"/>
              <a:gd name="T62" fmla="*/ 2147483646 w 225"/>
              <a:gd name="T63" fmla="*/ 2147483646 h 978"/>
              <a:gd name="T64" fmla="*/ 2147483646 w 225"/>
              <a:gd name="T65" fmla="*/ 2147483646 h 9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5"/>
              <a:gd name="T100" fmla="*/ 0 h 978"/>
              <a:gd name="T101" fmla="*/ 225 w 225"/>
              <a:gd name="T102" fmla="*/ 978 h 97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5" h="978">
                <a:moveTo>
                  <a:pt x="0" y="0"/>
                </a:moveTo>
                <a:lnTo>
                  <a:pt x="26" y="13"/>
                </a:lnTo>
                <a:lnTo>
                  <a:pt x="66" y="40"/>
                </a:lnTo>
                <a:lnTo>
                  <a:pt x="92" y="54"/>
                </a:lnTo>
                <a:lnTo>
                  <a:pt x="119" y="80"/>
                </a:lnTo>
                <a:lnTo>
                  <a:pt x="132" y="94"/>
                </a:lnTo>
                <a:lnTo>
                  <a:pt x="145" y="107"/>
                </a:lnTo>
                <a:lnTo>
                  <a:pt x="172" y="161"/>
                </a:lnTo>
                <a:lnTo>
                  <a:pt x="172" y="188"/>
                </a:lnTo>
                <a:lnTo>
                  <a:pt x="185" y="214"/>
                </a:lnTo>
                <a:lnTo>
                  <a:pt x="199" y="268"/>
                </a:lnTo>
                <a:lnTo>
                  <a:pt x="199" y="281"/>
                </a:lnTo>
                <a:lnTo>
                  <a:pt x="199" y="295"/>
                </a:lnTo>
                <a:lnTo>
                  <a:pt x="212" y="322"/>
                </a:lnTo>
                <a:lnTo>
                  <a:pt x="212" y="375"/>
                </a:lnTo>
                <a:lnTo>
                  <a:pt x="212" y="416"/>
                </a:lnTo>
                <a:lnTo>
                  <a:pt x="212" y="429"/>
                </a:lnTo>
                <a:lnTo>
                  <a:pt x="225" y="483"/>
                </a:lnTo>
                <a:lnTo>
                  <a:pt x="225" y="590"/>
                </a:lnTo>
                <a:lnTo>
                  <a:pt x="212" y="643"/>
                </a:lnTo>
                <a:lnTo>
                  <a:pt x="212" y="657"/>
                </a:lnTo>
                <a:lnTo>
                  <a:pt x="199" y="697"/>
                </a:lnTo>
                <a:lnTo>
                  <a:pt x="185" y="737"/>
                </a:lnTo>
                <a:lnTo>
                  <a:pt x="185" y="751"/>
                </a:lnTo>
                <a:lnTo>
                  <a:pt x="185" y="777"/>
                </a:lnTo>
                <a:lnTo>
                  <a:pt x="172" y="804"/>
                </a:lnTo>
                <a:lnTo>
                  <a:pt x="145" y="844"/>
                </a:lnTo>
                <a:lnTo>
                  <a:pt x="132" y="871"/>
                </a:lnTo>
                <a:lnTo>
                  <a:pt x="132" y="885"/>
                </a:lnTo>
                <a:lnTo>
                  <a:pt x="119" y="898"/>
                </a:lnTo>
                <a:lnTo>
                  <a:pt x="92" y="938"/>
                </a:lnTo>
                <a:lnTo>
                  <a:pt x="79" y="952"/>
                </a:lnTo>
                <a:lnTo>
                  <a:pt x="53" y="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4" name="Group 114"/>
          <p:cNvGrpSpPr>
            <a:grpSpLocks/>
          </p:cNvGrpSpPr>
          <p:nvPr/>
        </p:nvGrpSpPr>
        <p:grpSpPr bwMode="auto">
          <a:xfrm>
            <a:off x="6194425" y="3948113"/>
            <a:ext cx="211138" cy="192087"/>
            <a:chOff x="1835" y="2111"/>
            <a:chExt cx="133" cy="121"/>
          </a:xfrm>
        </p:grpSpPr>
        <p:sp>
          <p:nvSpPr>
            <p:cNvPr id="75884" name="Freeform 115"/>
            <p:cNvSpPr>
              <a:spLocks/>
            </p:cNvSpPr>
            <p:nvPr/>
          </p:nvSpPr>
          <p:spPr bwMode="auto">
            <a:xfrm>
              <a:off x="1835" y="2111"/>
              <a:ext cx="133" cy="121"/>
            </a:xfrm>
            <a:custGeom>
              <a:avLst/>
              <a:gdLst>
                <a:gd name="T0" fmla="*/ 0 w 133"/>
                <a:gd name="T1" fmla="*/ 121 h 121"/>
                <a:gd name="T2" fmla="*/ 80 w 133"/>
                <a:gd name="T3" fmla="*/ 0 h 121"/>
                <a:gd name="T4" fmla="*/ 67 w 133"/>
                <a:gd name="T5" fmla="*/ 67 h 121"/>
                <a:gd name="T6" fmla="*/ 133 w 133"/>
                <a:gd name="T7" fmla="*/ 81 h 121"/>
                <a:gd name="T8" fmla="*/ 0 w 133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121"/>
                <a:gd name="T17" fmla="*/ 133 w 133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121">
                  <a:moveTo>
                    <a:pt x="0" y="121"/>
                  </a:moveTo>
                  <a:lnTo>
                    <a:pt x="80" y="0"/>
                  </a:lnTo>
                  <a:lnTo>
                    <a:pt x="67" y="67"/>
                  </a:lnTo>
                  <a:lnTo>
                    <a:pt x="133" y="8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5" name="Line 116"/>
            <p:cNvSpPr>
              <a:spLocks noChangeShapeType="1"/>
            </p:cNvSpPr>
            <p:nvPr/>
          </p:nvSpPr>
          <p:spPr bwMode="auto">
            <a:xfrm flipV="1">
              <a:off x="1875" y="2178"/>
              <a:ext cx="27" cy="4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5" name="Rectangle 117"/>
          <p:cNvSpPr>
            <a:spLocks noChangeArrowheads="1"/>
          </p:cNvSpPr>
          <p:nvPr/>
        </p:nvSpPr>
        <p:spPr bwMode="auto">
          <a:xfrm>
            <a:off x="6553200" y="3248025"/>
            <a:ext cx="236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6" name="Freeform 118"/>
          <p:cNvSpPr>
            <a:spLocks/>
          </p:cNvSpPr>
          <p:nvPr/>
        </p:nvSpPr>
        <p:spPr bwMode="auto">
          <a:xfrm>
            <a:off x="5330825" y="3522663"/>
            <a:ext cx="338138" cy="1554162"/>
          </a:xfrm>
          <a:custGeom>
            <a:avLst/>
            <a:gdLst>
              <a:gd name="T0" fmla="*/ 2147483646 w 213"/>
              <a:gd name="T1" fmla="*/ 0 h 979"/>
              <a:gd name="T2" fmla="*/ 2147483646 w 213"/>
              <a:gd name="T3" fmla="*/ 2147483646 h 979"/>
              <a:gd name="T4" fmla="*/ 2147483646 w 213"/>
              <a:gd name="T5" fmla="*/ 2147483646 h 979"/>
              <a:gd name="T6" fmla="*/ 2147483646 w 213"/>
              <a:gd name="T7" fmla="*/ 2147483646 h 979"/>
              <a:gd name="T8" fmla="*/ 2147483646 w 213"/>
              <a:gd name="T9" fmla="*/ 2147483646 h 979"/>
              <a:gd name="T10" fmla="*/ 2147483646 w 213"/>
              <a:gd name="T11" fmla="*/ 2147483646 h 979"/>
              <a:gd name="T12" fmla="*/ 2147483646 w 213"/>
              <a:gd name="T13" fmla="*/ 2147483646 h 979"/>
              <a:gd name="T14" fmla="*/ 2147483646 w 213"/>
              <a:gd name="T15" fmla="*/ 2147483646 h 979"/>
              <a:gd name="T16" fmla="*/ 2147483646 w 213"/>
              <a:gd name="T17" fmla="*/ 2147483646 h 979"/>
              <a:gd name="T18" fmla="*/ 2147483646 w 213"/>
              <a:gd name="T19" fmla="*/ 2147483646 h 979"/>
              <a:gd name="T20" fmla="*/ 2147483646 w 213"/>
              <a:gd name="T21" fmla="*/ 2147483646 h 979"/>
              <a:gd name="T22" fmla="*/ 2147483646 w 213"/>
              <a:gd name="T23" fmla="*/ 2147483646 h 979"/>
              <a:gd name="T24" fmla="*/ 2147483646 w 213"/>
              <a:gd name="T25" fmla="*/ 2147483646 h 979"/>
              <a:gd name="T26" fmla="*/ 0 w 213"/>
              <a:gd name="T27" fmla="*/ 2147483646 h 979"/>
              <a:gd name="T28" fmla="*/ 0 w 213"/>
              <a:gd name="T29" fmla="*/ 2147483646 h 979"/>
              <a:gd name="T30" fmla="*/ 0 w 213"/>
              <a:gd name="T31" fmla="*/ 2147483646 h 979"/>
              <a:gd name="T32" fmla="*/ 0 w 213"/>
              <a:gd name="T33" fmla="*/ 2147483646 h 979"/>
              <a:gd name="T34" fmla="*/ 0 w 213"/>
              <a:gd name="T35" fmla="*/ 2147483646 h 979"/>
              <a:gd name="T36" fmla="*/ 0 w 213"/>
              <a:gd name="T37" fmla="*/ 2147483646 h 979"/>
              <a:gd name="T38" fmla="*/ 0 w 213"/>
              <a:gd name="T39" fmla="*/ 2147483646 h 979"/>
              <a:gd name="T40" fmla="*/ 0 w 213"/>
              <a:gd name="T41" fmla="*/ 2147483646 h 979"/>
              <a:gd name="T42" fmla="*/ 0 w 213"/>
              <a:gd name="T43" fmla="*/ 2147483646 h 979"/>
              <a:gd name="T44" fmla="*/ 2147483646 w 213"/>
              <a:gd name="T45" fmla="*/ 2147483646 h 979"/>
              <a:gd name="T46" fmla="*/ 2147483646 w 213"/>
              <a:gd name="T47" fmla="*/ 2147483646 h 979"/>
              <a:gd name="T48" fmla="*/ 2147483646 w 213"/>
              <a:gd name="T49" fmla="*/ 2147483646 h 979"/>
              <a:gd name="T50" fmla="*/ 2147483646 w 213"/>
              <a:gd name="T51" fmla="*/ 2147483646 h 979"/>
              <a:gd name="T52" fmla="*/ 2147483646 w 213"/>
              <a:gd name="T53" fmla="*/ 2147483646 h 979"/>
              <a:gd name="T54" fmla="*/ 2147483646 w 213"/>
              <a:gd name="T55" fmla="*/ 2147483646 h 979"/>
              <a:gd name="T56" fmla="*/ 2147483646 w 213"/>
              <a:gd name="T57" fmla="*/ 2147483646 h 979"/>
              <a:gd name="T58" fmla="*/ 2147483646 w 213"/>
              <a:gd name="T59" fmla="*/ 2147483646 h 979"/>
              <a:gd name="T60" fmla="*/ 2147483646 w 213"/>
              <a:gd name="T61" fmla="*/ 2147483646 h 979"/>
              <a:gd name="T62" fmla="*/ 2147483646 w 213"/>
              <a:gd name="T63" fmla="*/ 2147483646 h 979"/>
              <a:gd name="T64" fmla="*/ 2147483646 w 213"/>
              <a:gd name="T65" fmla="*/ 2147483646 h 9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3"/>
              <a:gd name="T100" fmla="*/ 0 h 979"/>
              <a:gd name="T101" fmla="*/ 213 w 213"/>
              <a:gd name="T102" fmla="*/ 979 h 9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3" h="979">
                <a:moveTo>
                  <a:pt x="213" y="0"/>
                </a:moveTo>
                <a:lnTo>
                  <a:pt x="186" y="14"/>
                </a:lnTo>
                <a:lnTo>
                  <a:pt x="160" y="41"/>
                </a:lnTo>
                <a:lnTo>
                  <a:pt x="120" y="67"/>
                </a:lnTo>
                <a:lnTo>
                  <a:pt x="106" y="81"/>
                </a:lnTo>
                <a:lnTo>
                  <a:pt x="93" y="94"/>
                </a:lnTo>
                <a:lnTo>
                  <a:pt x="80" y="121"/>
                </a:lnTo>
                <a:lnTo>
                  <a:pt x="53" y="161"/>
                </a:lnTo>
                <a:lnTo>
                  <a:pt x="40" y="188"/>
                </a:lnTo>
                <a:lnTo>
                  <a:pt x="40" y="215"/>
                </a:lnTo>
                <a:lnTo>
                  <a:pt x="27" y="268"/>
                </a:lnTo>
                <a:lnTo>
                  <a:pt x="14" y="282"/>
                </a:lnTo>
                <a:lnTo>
                  <a:pt x="14" y="295"/>
                </a:lnTo>
                <a:lnTo>
                  <a:pt x="0" y="322"/>
                </a:lnTo>
                <a:lnTo>
                  <a:pt x="0" y="376"/>
                </a:lnTo>
                <a:lnTo>
                  <a:pt x="0" y="416"/>
                </a:lnTo>
                <a:lnTo>
                  <a:pt x="0" y="429"/>
                </a:lnTo>
                <a:lnTo>
                  <a:pt x="0" y="483"/>
                </a:lnTo>
                <a:lnTo>
                  <a:pt x="0" y="590"/>
                </a:lnTo>
                <a:lnTo>
                  <a:pt x="0" y="644"/>
                </a:lnTo>
                <a:lnTo>
                  <a:pt x="0" y="657"/>
                </a:lnTo>
                <a:lnTo>
                  <a:pt x="0" y="697"/>
                </a:lnTo>
                <a:lnTo>
                  <a:pt x="14" y="738"/>
                </a:lnTo>
                <a:lnTo>
                  <a:pt x="27" y="764"/>
                </a:lnTo>
                <a:lnTo>
                  <a:pt x="27" y="778"/>
                </a:lnTo>
                <a:lnTo>
                  <a:pt x="40" y="805"/>
                </a:lnTo>
                <a:lnTo>
                  <a:pt x="67" y="858"/>
                </a:lnTo>
                <a:lnTo>
                  <a:pt x="80" y="872"/>
                </a:lnTo>
                <a:lnTo>
                  <a:pt x="93" y="885"/>
                </a:lnTo>
                <a:lnTo>
                  <a:pt x="106" y="912"/>
                </a:lnTo>
                <a:lnTo>
                  <a:pt x="120" y="939"/>
                </a:lnTo>
                <a:lnTo>
                  <a:pt x="160" y="965"/>
                </a:lnTo>
                <a:lnTo>
                  <a:pt x="160" y="97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7" name="Group 119"/>
          <p:cNvGrpSpPr>
            <a:grpSpLocks/>
          </p:cNvGrpSpPr>
          <p:nvPr/>
        </p:nvGrpSpPr>
        <p:grpSpPr bwMode="auto">
          <a:xfrm>
            <a:off x="5414963" y="4884738"/>
            <a:ext cx="169862" cy="169862"/>
            <a:chOff x="1344" y="2701"/>
            <a:chExt cx="107" cy="107"/>
          </a:xfrm>
        </p:grpSpPr>
        <p:sp>
          <p:nvSpPr>
            <p:cNvPr id="75882" name="Freeform 120"/>
            <p:cNvSpPr>
              <a:spLocks/>
            </p:cNvSpPr>
            <p:nvPr/>
          </p:nvSpPr>
          <p:spPr bwMode="auto">
            <a:xfrm>
              <a:off x="1344" y="2701"/>
              <a:ext cx="107" cy="107"/>
            </a:xfrm>
            <a:custGeom>
              <a:avLst/>
              <a:gdLst>
                <a:gd name="T0" fmla="*/ 107 w 107"/>
                <a:gd name="T1" fmla="*/ 107 h 107"/>
                <a:gd name="T2" fmla="*/ 53 w 107"/>
                <a:gd name="T3" fmla="*/ 0 h 107"/>
                <a:gd name="T4" fmla="*/ 53 w 107"/>
                <a:gd name="T5" fmla="*/ 54 h 107"/>
                <a:gd name="T6" fmla="*/ 0 w 107"/>
                <a:gd name="T7" fmla="*/ 67 h 107"/>
                <a:gd name="T8" fmla="*/ 107 w 107"/>
                <a:gd name="T9" fmla="*/ 107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07"/>
                <a:gd name="T17" fmla="*/ 107 w 10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07">
                  <a:moveTo>
                    <a:pt x="107" y="107"/>
                  </a:moveTo>
                  <a:lnTo>
                    <a:pt x="53" y="0"/>
                  </a:lnTo>
                  <a:lnTo>
                    <a:pt x="53" y="54"/>
                  </a:lnTo>
                  <a:lnTo>
                    <a:pt x="0" y="67"/>
                  </a:lnTo>
                  <a:lnTo>
                    <a:pt x="10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3" name="Line 121"/>
            <p:cNvSpPr>
              <a:spLocks noChangeShapeType="1"/>
            </p:cNvSpPr>
            <p:nvPr/>
          </p:nvSpPr>
          <p:spPr bwMode="auto">
            <a:xfrm flipH="1" flipV="1">
              <a:off x="1397" y="2755"/>
              <a:ext cx="40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8" name="Rectangle 122"/>
          <p:cNvSpPr>
            <a:spLocks noChangeArrowheads="1"/>
          </p:cNvSpPr>
          <p:nvPr/>
        </p:nvSpPr>
        <p:spPr bwMode="auto">
          <a:xfrm>
            <a:off x="5078413" y="4205288"/>
            <a:ext cx="236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9" name="Freeform 123"/>
          <p:cNvSpPr>
            <a:spLocks/>
          </p:cNvSpPr>
          <p:nvPr/>
        </p:nvSpPr>
        <p:spPr bwMode="auto">
          <a:xfrm>
            <a:off x="6005513" y="1927225"/>
            <a:ext cx="336550" cy="361950"/>
          </a:xfrm>
          <a:custGeom>
            <a:avLst/>
            <a:gdLst>
              <a:gd name="T0" fmla="*/ 2147483646 w 212"/>
              <a:gd name="T1" fmla="*/ 2147483646 h 228"/>
              <a:gd name="T2" fmla="*/ 2147483646 w 212"/>
              <a:gd name="T3" fmla="*/ 2147483646 h 228"/>
              <a:gd name="T4" fmla="*/ 2147483646 w 212"/>
              <a:gd name="T5" fmla="*/ 2147483646 h 228"/>
              <a:gd name="T6" fmla="*/ 2147483646 w 212"/>
              <a:gd name="T7" fmla="*/ 2147483646 h 228"/>
              <a:gd name="T8" fmla="*/ 2147483646 w 212"/>
              <a:gd name="T9" fmla="*/ 2147483646 h 228"/>
              <a:gd name="T10" fmla="*/ 2147483646 w 212"/>
              <a:gd name="T11" fmla="*/ 2147483646 h 228"/>
              <a:gd name="T12" fmla="*/ 2147483646 w 212"/>
              <a:gd name="T13" fmla="*/ 2147483646 h 228"/>
              <a:gd name="T14" fmla="*/ 2147483646 w 212"/>
              <a:gd name="T15" fmla="*/ 2147483646 h 228"/>
              <a:gd name="T16" fmla="*/ 2147483646 w 212"/>
              <a:gd name="T17" fmla="*/ 2147483646 h 228"/>
              <a:gd name="T18" fmla="*/ 2147483646 w 212"/>
              <a:gd name="T19" fmla="*/ 2147483646 h 228"/>
              <a:gd name="T20" fmla="*/ 2147483646 w 212"/>
              <a:gd name="T21" fmla="*/ 2147483646 h 228"/>
              <a:gd name="T22" fmla="*/ 2147483646 w 212"/>
              <a:gd name="T23" fmla="*/ 2147483646 h 228"/>
              <a:gd name="T24" fmla="*/ 2147483646 w 212"/>
              <a:gd name="T25" fmla="*/ 0 h 228"/>
              <a:gd name="T26" fmla="*/ 2147483646 w 212"/>
              <a:gd name="T27" fmla="*/ 2147483646 h 228"/>
              <a:gd name="T28" fmla="*/ 2147483646 w 212"/>
              <a:gd name="T29" fmla="*/ 2147483646 h 228"/>
              <a:gd name="T30" fmla="*/ 2147483646 w 212"/>
              <a:gd name="T31" fmla="*/ 2147483646 h 228"/>
              <a:gd name="T32" fmla="*/ 2147483646 w 212"/>
              <a:gd name="T33" fmla="*/ 2147483646 h 228"/>
              <a:gd name="T34" fmla="*/ 2147483646 w 212"/>
              <a:gd name="T35" fmla="*/ 2147483646 h 228"/>
              <a:gd name="T36" fmla="*/ 0 w 212"/>
              <a:gd name="T37" fmla="*/ 2147483646 h 228"/>
              <a:gd name="T38" fmla="*/ 0 w 212"/>
              <a:gd name="T39" fmla="*/ 2147483646 h 2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2"/>
              <a:gd name="T61" fmla="*/ 0 h 228"/>
              <a:gd name="T62" fmla="*/ 212 w 212"/>
              <a:gd name="T63" fmla="*/ 228 h 2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2" h="228">
                <a:moveTo>
                  <a:pt x="106" y="228"/>
                </a:moveTo>
                <a:lnTo>
                  <a:pt x="119" y="215"/>
                </a:lnTo>
                <a:lnTo>
                  <a:pt x="159" y="174"/>
                </a:lnTo>
                <a:lnTo>
                  <a:pt x="172" y="147"/>
                </a:lnTo>
                <a:lnTo>
                  <a:pt x="186" y="134"/>
                </a:lnTo>
                <a:lnTo>
                  <a:pt x="199" y="121"/>
                </a:lnTo>
                <a:lnTo>
                  <a:pt x="212" y="80"/>
                </a:lnTo>
                <a:lnTo>
                  <a:pt x="199" y="67"/>
                </a:lnTo>
                <a:lnTo>
                  <a:pt x="199" y="54"/>
                </a:lnTo>
                <a:lnTo>
                  <a:pt x="186" y="40"/>
                </a:lnTo>
                <a:lnTo>
                  <a:pt x="172" y="27"/>
                </a:lnTo>
                <a:lnTo>
                  <a:pt x="146" y="13"/>
                </a:lnTo>
                <a:lnTo>
                  <a:pt x="106" y="0"/>
                </a:lnTo>
                <a:lnTo>
                  <a:pt x="93" y="13"/>
                </a:lnTo>
                <a:lnTo>
                  <a:pt x="80" y="13"/>
                </a:lnTo>
                <a:lnTo>
                  <a:pt x="53" y="13"/>
                </a:lnTo>
                <a:lnTo>
                  <a:pt x="40" y="40"/>
                </a:lnTo>
                <a:lnTo>
                  <a:pt x="26" y="67"/>
                </a:lnTo>
                <a:lnTo>
                  <a:pt x="0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0" name="Group 124"/>
          <p:cNvGrpSpPr>
            <a:grpSpLocks/>
          </p:cNvGrpSpPr>
          <p:nvPr/>
        </p:nvGrpSpPr>
        <p:grpSpPr bwMode="auto">
          <a:xfrm>
            <a:off x="5984875" y="1906588"/>
            <a:ext cx="188913" cy="212725"/>
            <a:chOff x="1703" y="825"/>
            <a:chExt cx="119" cy="134"/>
          </a:xfrm>
        </p:grpSpPr>
        <p:sp>
          <p:nvSpPr>
            <p:cNvPr id="75880" name="Freeform 125"/>
            <p:cNvSpPr>
              <a:spLocks/>
            </p:cNvSpPr>
            <p:nvPr/>
          </p:nvSpPr>
          <p:spPr bwMode="auto">
            <a:xfrm>
              <a:off x="1703" y="825"/>
              <a:ext cx="119" cy="134"/>
            </a:xfrm>
            <a:custGeom>
              <a:avLst/>
              <a:gdLst>
                <a:gd name="T0" fmla="*/ 0 w 119"/>
                <a:gd name="T1" fmla="*/ 134 h 134"/>
                <a:gd name="T2" fmla="*/ 39 w 119"/>
                <a:gd name="T3" fmla="*/ 0 h 134"/>
                <a:gd name="T4" fmla="*/ 53 w 119"/>
                <a:gd name="T5" fmla="*/ 53 h 134"/>
                <a:gd name="T6" fmla="*/ 119 w 119"/>
                <a:gd name="T7" fmla="*/ 53 h 134"/>
                <a:gd name="T8" fmla="*/ 0 w 119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134"/>
                <a:gd name="T17" fmla="*/ 119 w 119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134">
                  <a:moveTo>
                    <a:pt x="0" y="134"/>
                  </a:moveTo>
                  <a:lnTo>
                    <a:pt x="39" y="0"/>
                  </a:lnTo>
                  <a:lnTo>
                    <a:pt x="53" y="53"/>
                  </a:lnTo>
                  <a:lnTo>
                    <a:pt x="119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1" name="Line 126"/>
            <p:cNvSpPr>
              <a:spLocks noChangeShapeType="1"/>
            </p:cNvSpPr>
            <p:nvPr/>
          </p:nvSpPr>
          <p:spPr bwMode="auto">
            <a:xfrm flipV="1">
              <a:off x="1742" y="878"/>
              <a:ext cx="13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1" name="Rectangle 127"/>
          <p:cNvSpPr>
            <a:spLocks noChangeArrowheads="1"/>
          </p:cNvSpPr>
          <p:nvPr/>
        </p:nvSpPr>
        <p:spPr bwMode="auto">
          <a:xfrm>
            <a:off x="6089650" y="1757363"/>
            <a:ext cx="11207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(N D  + Reset)/0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2" name="Line 128"/>
          <p:cNvSpPr>
            <a:spLocks noChangeShapeType="1"/>
          </p:cNvSpPr>
          <p:nvPr/>
        </p:nvSpPr>
        <p:spPr bwMode="auto">
          <a:xfrm>
            <a:off x="6110288" y="1778000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3" name="Line 129"/>
          <p:cNvSpPr>
            <a:spLocks noChangeShapeType="1"/>
          </p:cNvSpPr>
          <p:nvPr/>
        </p:nvSpPr>
        <p:spPr bwMode="auto">
          <a:xfrm>
            <a:off x="6278563" y="1778000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4" name="Freeform 130"/>
          <p:cNvSpPr>
            <a:spLocks/>
          </p:cNvSpPr>
          <p:nvPr/>
        </p:nvSpPr>
        <p:spPr bwMode="auto">
          <a:xfrm>
            <a:off x="4951413" y="2565400"/>
            <a:ext cx="738187" cy="2724150"/>
          </a:xfrm>
          <a:custGeom>
            <a:avLst/>
            <a:gdLst>
              <a:gd name="T0" fmla="*/ 2147483646 w 465"/>
              <a:gd name="T1" fmla="*/ 2147483646 h 1716"/>
              <a:gd name="T2" fmla="*/ 2147483646 w 465"/>
              <a:gd name="T3" fmla="*/ 2147483646 h 1716"/>
              <a:gd name="T4" fmla="*/ 2147483646 w 465"/>
              <a:gd name="T5" fmla="*/ 2147483646 h 1716"/>
              <a:gd name="T6" fmla="*/ 2147483646 w 465"/>
              <a:gd name="T7" fmla="*/ 2147483646 h 1716"/>
              <a:gd name="T8" fmla="*/ 2147483646 w 465"/>
              <a:gd name="T9" fmla="*/ 2147483646 h 1716"/>
              <a:gd name="T10" fmla="*/ 2147483646 w 465"/>
              <a:gd name="T11" fmla="*/ 2147483646 h 1716"/>
              <a:gd name="T12" fmla="*/ 2147483646 w 465"/>
              <a:gd name="T13" fmla="*/ 2147483646 h 1716"/>
              <a:gd name="T14" fmla="*/ 2147483646 w 465"/>
              <a:gd name="T15" fmla="*/ 2147483646 h 1716"/>
              <a:gd name="T16" fmla="*/ 2147483646 w 465"/>
              <a:gd name="T17" fmla="*/ 2147483646 h 1716"/>
              <a:gd name="T18" fmla="*/ 2147483646 w 465"/>
              <a:gd name="T19" fmla="*/ 2147483646 h 1716"/>
              <a:gd name="T20" fmla="*/ 2147483646 w 465"/>
              <a:gd name="T21" fmla="*/ 2147483646 h 1716"/>
              <a:gd name="T22" fmla="*/ 2147483646 w 465"/>
              <a:gd name="T23" fmla="*/ 2147483646 h 1716"/>
              <a:gd name="T24" fmla="*/ 2147483646 w 465"/>
              <a:gd name="T25" fmla="*/ 2147483646 h 1716"/>
              <a:gd name="T26" fmla="*/ 2147483646 w 465"/>
              <a:gd name="T27" fmla="*/ 2147483646 h 1716"/>
              <a:gd name="T28" fmla="*/ 2147483646 w 465"/>
              <a:gd name="T29" fmla="*/ 2147483646 h 1716"/>
              <a:gd name="T30" fmla="*/ 2147483646 w 465"/>
              <a:gd name="T31" fmla="*/ 2147483646 h 1716"/>
              <a:gd name="T32" fmla="*/ 2147483646 w 465"/>
              <a:gd name="T33" fmla="*/ 2147483646 h 1716"/>
              <a:gd name="T34" fmla="*/ 2147483646 w 465"/>
              <a:gd name="T35" fmla="*/ 2147483646 h 1716"/>
              <a:gd name="T36" fmla="*/ 2147483646 w 465"/>
              <a:gd name="T37" fmla="*/ 2147483646 h 1716"/>
              <a:gd name="T38" fmla="*/ 0 w 465"/>
              <a:gd name="T39" fmla="*/ 2147483646 h 1716"/>
              <a:gd name="T40" fmla="*/ 0 w 465"/>
              <a:gd name="T41" fmla="*/ 2147483646 h 1716"/>
              <a:gd name="T42" fmla="*/ 2147483646 w 465"/>
              <a:gd name="T43" fmla="*/ 2147483646 h 1716"/>
              <a:gd name="T44" fmla="*/ 2147483646 w 465"/>
              <a:gd name="T45" fmla="*/ 2147483646 h 1716"/>
              <a:gd name="T46" fmla="*/ 2147483646 w 465"/>
              <a:gd name="T47" fmla="*/ 2147483646 h 1716"/>
              <a:gd name="T48" fmla="*/ 2147483646 w 465"/>
              <a:gd name="T49" fmla="*/ 2147483646 h 1716"/>
              <a:gd name="T50" fmla="*/ 2147483646 w 465"/>
              <a:gd name="T51" fmla="*/ 2147483646 h 1716"/>
              <a:gd name="T52" fmla="*/ 2147483646 w 465"/>
              <a:gd name="T53" fmla="*/ 2147483646 h 1716"/>
              <a:gd name="T54" fmla="*/ 2147483646 w 465"/>
              <a:gd name="T55" fmla="*/ 2147483646 h 1716"/>
              <a:gd name="T56" fmla="*/ 2147483646 w 465"/>
              <a:gd name="T57" fmla="*/ 2147483646 h 1716"/>
              <a:gd name="T58" fmla="*/ 2147483646 w 465"/>
              <a:gd name="T59" fmla="*/ 2147483646 h 1716"/>
              <a:gd name="T60" fmla="*/ 2147483646 w 465"/>
              <a:gd name="T61" fmla="*/ 2147483646 h 1716"/>
              <a:gd name="T62" fmla="*/ 2147483646 w 465"/>
              <a:gd name="T63" fmla="*/ 2147483646 h 1716"/>
              <a:gd name="T64" fmla="*/ 2147483646 w 465"/>
              <a:gd name="T65" fmla="*/ 2147483646 h 1716"/>
              <a:gd name="T66" fmla="*/ 2147483646 w 465"/>
              <a:gd name="T67" fmla="*/ 2147483646 h 1716"/>
              <a:gd name="T68" fmla="*/ 2147483646 w 465"/>
              <a:gd name="T69" fmla="*/ 2147483646 h 1716"/>
              <a:gd name="T70" fmla="*/ 2147483646 w 465"/>
              <a:gd name="T71" fmla="*/ 2147483646 h 1716"/>
              <a:gd name="T72" fmla="*/ 2147483646 w 465"/>
              <a:gd name="T73" fmla="*/ 2147483646 h 1716"/>
              <a:gd name="T74" fmla="*/ 2147483646 w 465"/>
              <a:gd name="T75" fmla="*/ 2147483646 h 1716"/>
              <a:gd name="T76" fmla="*/ 2147483646 w 465"/>
              <a:gd name="T77" fmla="*/ 2147483646 h 1716"/>
              <a:gd name="T78" fmla="*/ 2147483646 w 465"/>
              <a:gd name="T79" fmla="*/ 2147483646 h 1716"/>
              <a:gd name="T80" fmla="*/ 2147483646 w 465"/>
              <a:gd name="T81" fmla="*/ 2147483646 h 1716"/>
              <a:gd name="T82" fmla="*/ 2147483646 w 465"/>
              <a:gd name="T83" fmla="*/ 0 h 1716"/>
              <a:gd name="T84" fmla="*/ 2147483646 w 465"/>
              <a:gd name="T85" fmla="*/ 0 h 17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65"/>
              <a:gd name="T130" fmla="*/ 0 h 1716"/>
              <a:gd name="T131" fmla="*/ 465 w 465"/>
              <a:gd name="T132" fmla="*/ 1716 h 17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65" h="1716">
                <a:moveTo>
                  <a:pt x="438" y="1716"/>
                </a:moveTo>
                <a:lnTo>
                  <a:pt x="399" y="1703"/>
                </a:lnTo>
                <a:lnTo>
                  <a:pt x="345" y="1635"/>
                </a:lnTo>
                <a:lnTo>
                  <a:pt x="319" y="1609"/>
                </a:lnTo>
                <a:lnTo>
                  <a:pt x="306" y="1595"/>
                </a:lnTo>
                <a:lnTo>
                  <a:pt x="279" y="1555"/>
                </a:lnTo>
                <a:lnTo>
                  <a:pt x="239" y="1488"/>
                </a:lnTo>
                <a:lnTo>
                  <a:pt x="186" y="1421"/>
                </a:lnTo>
                <a:lnTo>
                  <a:pt x="173" y="1394"/>
                </a:lnTo>
                <a:lnTo>
                  <a:pt x="146" y="1354"/>
                </a:lnTo>
                <a:lnTo>
                  <a:pt x="120" y="1300"/>
                </a:lnTo>
                <a:lnTo>
                  <a:pt x="80" y="1247"/>
                </a:lnTo>
                <a:lnTo>
                  <a:pt x="67" y="1193"/>
                </a:lnTo>
                <a:lnTo>
                  <a:pt x="54" y="1153"/>
                </a:lnTo>
                <a:lnTo>
                  <a:pt x="40" y="1113"/>
                </a:lnTo>
                <a:lnTo>
                  <a:pt x="27" y="1032"/>
                </a:lnTo>
                <a:lnTo>
                  <a:pt x="14" y="979"/>
                </a:lnTo>
                <a:lnTo>
                  <a:pt x="14" y="952"/>
                </a:lnTo>
                <a:lnTo>
                  <a:pt x="14" y="871"/>
                </a:lnTo>
                <a:lnTo>
                  <a:pt x="0" y="818"/>
                </a:lnTo>
                <a:lnTo>
                  <a:pt x="0" y="791"/>
                </a:lnTo>
                <a:lnTo>
                  <a:pt x="14" y="711"/>
                </a:lnTo>
                <a:lnTo>
                  <a:pt x="14" y="670"/>
                </a:lnTo>
                <a:lnTo>
                  <a:pt x="27" y="617"/>
                </a:lnTo>
                <a:lnTo>
                  <a:pt x="54" y="550"/>
                </a:lnTo>
                <a:lnTo>
                  <a:pt x="67" y="510"/>
                </a:lnTo>
                <a:lnTo>
                  <a:pt x="67" y="483"/>
                </a:lnTo>
                <a:lnTo>
                  <a:pt x="80" y="443"/>
                </a:lnTo>
                <a:lnTo>
                  <a:pt x="107" y="402"/>
                </a:lnTo>
                <a:lnTo>
                  <a:pt x="120" y="349"/>
                </a:lnTo>
                <a:lnTo>
                  <a:pt x="133" y="335"/>
                </a:lnTo>
                <a:lnTo>
                  <a:pt x="160" y="295"/>
                </a:lnTo>
                <a:lnTo>
                  <a:pt x="213" y="215"/>
                </a:lnTo>
                <a:lnTo>
                  <a:pt x="239" y="188"/>
                </a:lnTo>
                <a:lnTo>
                  <a:pt x="266" y="148"/>
                </a:lnTo>
                <a:lnTo>
                  <a:pt x="306" y="94"/>
                </a:lnTo>
                <a:lnTo>
                  <a:pt x="332" y="81"/>
                </a:lnTo>
                <a:lnTo>
                  <a:pt x="359" y="54"/>
                </a:lnTo>
                <a:lnTo>
                  <a:pt x="399" y="27"/>
                </a:lnTo>
                <a:lnTo>
                  <a:pt x="412" y="14"/>
                </a:lnTo>
                <a:lnTo>
                  <a:pt x="425" y="14"/>
                </a:lnTo>
                <a:lnTo>
                  <a:pt x="452" y="0"/>
                </a:lnTo>
                <a:lnTo>
                  <a:pt x="465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5" name="Group 131"/>
          <p:cNvGrpSpPr>
            <a:grpSpLocks/>
          </p:cNvGrpSpPr>
          <p:nvPr/>
        </p:nvGrpSpPr>
        <p:grpSpPr bwMode="auto">
          <a:xfrm>
            <a:off x="5478463" y="2565400"/>
            <a:ext cx="211137" cy="128588"/>
            <a:chOff x="1384" y="1240"/>
            <a:chExt cx="133" cy="81"/>
          </a:xfrm>
        </p:grpSpPr>
        <p:sp>
          <p:nvSpPr>
            <p:cNvPr id="75878" name="Freeform 132"/>
            <p:cNvSpPr>
              <a:spLocks/>
            </p:cNvSpPr>
            <p:nvPr/>
          </p:nvSpPr>
          <p:spPr bwMode="auto">
            <a:xfrm>
              <a:off x="1384" y="1240"/>
              <a:ext cx="133" cy="81"/>
            </a:xfrm>
            <a:custGeom>
              <a:avLst/>
              <a:gdLst>
                <a:gd name="T0" fmla="*/ 133 w 133"/>
                <a:gd name="T1" fmla="*/ 0 h 81"/>
                <a:gd name="T2" fmla="*/ 27 w 133"/>
                <a:gd name="T3" fmla="*/ 81 h 81"/>
                <a:gd name="T4" fmla="*/ 53 w 133"/>
                <a:gd name="T5" fmla="*/ 27 h 81"/>
                <a:gd name="T6" fmla="*/ 0 w 133"/>
                <a:gd name="T7" fmla="*/ 14 h 81"/>
                <a:gd name="T8" fmla="*/ 133 w 13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81"/>
                <a:gd name="T17" fmla="*/ 133 w 13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81">
                  <a:moveTo>
                    <a:pt x="133" y="0"/>
                  </a:moveTo>
                  <a:lnTo>
                    <a:pt x="27" y="81"/>
                  </a:lnTo>
                  <a:lnTo>
                    <a:pt x="53" y="27"/>
                  </a:lnTo>
                  <a:lnTo>
                    <a:pt x="0" y="1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79" name="Line 133"/>
            <p:cNvSpPr>
              <a:spLocks noChangeShapeType="1"/>
            </p:cNvSpPr>
            <p:nvPr/>
          </p:nvSpPr>
          <p:spPr bwMode="auto">
            <a:xfrm>
              <a:off x="1437" y="1267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6" name="Rectangle 134"/>
          <p:cNvSpPr>
            <a:spLocks noChangeArrowheads="1"/>
          </p:cNvSpPr>
          <p:nvPr/>
        </p:nvSpPr>
        <p:spPr bwMode="auto">
          <a:xfrm>
            <a:off x="4805363" y="2651125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57" name="Group 135"/>
          <p:cNvGrpSpPr>
            <a:grpSpLocks/>
          </p:cNvGrpSpPr>
          <p:nvPr/>
        </p:nvGrpSpPr>
        <p:grpSpPr bwMode="auto">
          <a:xfrm>
            <a:off x="6005513" y="5289550"/>
            <a:ext cx="336550" cy="339725"/>
            <a:chOff x="1716" y="2956"/>
            <a:chExt cx="212" cy="214"/>
          </a:xfrm>
        </p:grpSpPr>
        <p:sp>
          <p:nvSpPr>
            <p:cNvPr id="75874" name="Freeform 136"/>
            <p:cNvSpPr>
              <a:spLocks/>
            </p:cNvSpPr>
            <p:nvPr/>
          </p:nvSpPr>
          <p:spPr bwMode="auto">
            <a:xfrm>
              <a:off x="1716" y="2956"/>
              <a:ext cx="212" cy="214"/>
            </a:xfrm>
            <a:custGeom>
              <a:avLst/>
              <a:gdLst>
                <a:gd name="T0" fmla="*/ 119 w 212"/>
                <a:gd name="T1" fmla="*/ 0 h 214"/>
                <a:gd name="T2" fmla="*/ 133 w 212"/>
                <a:gd name="T3" fmla="*/ 0 h 214"/>
                <a:gd name="T4" fmla="*/ 159 w 212"/>
                <a:gd name="T5" fmla="*/ 40 h 214"/>
                <a:gd name="T6" fmla="*/ 172 w 212"/>
                <a:gd name="T7" fmla="*/ 54 h 214"/>
                <a:gd name="T8" fmla="*/ 199 w 212"/>
                <a:gd name="T9" fmla="*/ 94 h 214"/>
                <a:gd name="T10" fmla="*/ 199 w 212"/>
                <a:gd name="T11" fmla="*/ 107 h 214"/>
                <a:gd name="T12" fmla="*/ 212 w 212"/>
                <a:gd name="T13" fmla="*/ 134 h 214"/>
                <a:gd name="T14" fmla="*/ 199 w 212"/>
                <a:gd name="T15" fmla="*/ 147 h 214"/>
                <a:gd name="T16" fmla="*/ 199 w 212"/>
                <a:gd name="T17" fmla="*/ 161 h 214"/>
                <a:gd name="T18" fmla="*/ 186 w 212"/>
                <a:gd name="T19" fmla="*/ 161 h 214"/>
                <a:gd name="T20" fmla="*/ 159 w 212"/>
                <a:gd name="T21" fmla="*/ 188 h 214"/>
                <a:gd name="T22" fmla="*/ 159 w 212"/>
                <a:gd name="T23" fmla="*/ 201 h 214"/>
                <a:gd name="T24" fmla="*/ 146 w 212"/>
                <a:gd name="T25" fmla="*/ 214 h 214"/>
                <a:gd name="T26" fmla="*/ 119 w 212"/>
                <a:gd name="T27" fmla="*/ 214 h 214"/>
                <a:gd name="T28" fmla="*/ 106 w 212"/>
                <a:gd name="T29" fmla="*/ 214 h 214"/>
                <a:gd name="T30" fmla="*/ 80 w 212"/>
                <a:gd name="T31" fmla="*/ 201 h 214"/>
                <a:gd name="T32" fmla="*/ 53 w 212"/>
                <a:gd name="T33" fmla="*/ 188 h 214"/>
                <a:gd name="T34" fmla="*/ 40 w 212"/>
                <a:gd name="T35" fmla="*/ 161 h 214"/>
                <a:gd name="T36" fmla="*/ 26 w 212"/>
                <a:gd name="T37" fmla="*/ 161 h 214"/>
                <a:gd name="T38" fmla="*/ 0 w 212"/>
                <a:gd name="T39" fmla="*/ 121 h 214"/>
                <a:gd name="T40" fmla="*/ 0 w 212"/>
                <a:gd name="T41" fmla="*/ 107 h 2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4"/>
                <a:gd name="T65" fmla="*/ 212 w 212"/>
                <a:gd name="T66" fmla="*/ 214 h 2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4">
                  <a:moveTo>
                    <a:pt x="119" y="0"/>
                  </a:moveTo>
                  <a:lnTo>
                    <a:pt x="133" y="0"/>
                  </a:lnTo>
                  <a:lnTo>
                    <a:pt x="159" y="40"/>
                  </a:lnTo>
                  <a:lnTo>
                    <a:pt x="172" y="54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7"/>
                  </a:lnTo>
                  <a:lnTo>
                    <a:pt x="199" y="161"/>
                  </a:lnTo>
                  <a:lnTo>
                    <a:pt x="186" y="161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4"/>
                  </a:lnTo>
                  <a:lnTo>
                    <a:pt x="119" y="214"/>
                  </a:lnTo>
                  <a:lnTo>
                    <a:pt x="106" y="214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61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5" name="Group 137"/>
            <p:cNvGrpSpPr>
              <a:grpSpLocks/>
            </p:cNvGrpSpPr>
            <p:nvPr/>
          </p:nvGrpSpPr>
          <p:grpSpPr bwMode="auto">
            <a:xfrm>
              <a:off x="1716" y="3063"/>
              <a:ext cx="106" cy="107"/>
              <a:chOff x="1716" y="3063"/>
              <a:chExt cx="106" cy="107"/>
            </a:xfrm>
          </p:grpSpPr>
          <p:sp>
            <p:nvSpPr>
              <p:cNvPr id="75876" name="Freeform 138"/>
              <p:cNvSpPr>
                <a:spLocks/>
              </p:cNvSpPr>
              <p:nvPr/>
            </p:nvSpPr>
            <p:spPr bwMode="auto">
              <a:xfrm>
                <a:off x="1716" y="3063"/>
                <a:ext cx="106" cy="107"/>
              </a:xfrm>
              <a:custGeom>
                <a:avLst/>
                <a:gdLst>
                  <a:gd name="T0" fmla="*/ 0 w 106"/>
                  <a:gd name="T1" fmla="*/ 0 h 107"/>
                  <a:gd name="T2" fmla="*/ 40 w 106"/>
                  <a:gd name="T3" fmla="*/ 107 h 107"/>
                  <a:gd name="T4" fmla="*/ 40 w 106"/>
                  <a:gd name="T5" fmla="*/ 54 h 107"/>
                  <a:gd name="T6" fmla="*/ 106 w 106"/>
                  <a:gd name="T7" fmla="*/ 54 h 107"/>
                  <a:gd name="T8" fmla="*/ 0 w 106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7"/>
                  <a:gd name="T17" fmla="*/ 106 w 106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6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7" name="Line 139"/>
              <p:cNvSpPr>
                <a:spLocks noChangeShapeType="1"/>
              </p:cNvSpPr>
              <p:nvPr/>
            </p:nvSpPr>
            <p:spPr bwMode="auto">
              <a:xfrm>
                <a:off x="175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58" name="Rectangle 140"/>
          <p:cNvSpPr>
            <a:spLocks noChangeArrowheads="1"/>
          </p:cNvSpPr>
          <p:nvPr/>
        </p:nvSpPr>
        <p:spPr bwMode="auto">
          <a:xfrm>
            <a:off x="6342063" y="53324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9" name="Line 141"/>
          <p:cNvSpPr>
            <a:spLocks noChangeShapeType="1"/>
          </p:cNvSpPr>
          <p:nvPr/>
        </p:nvSpPr>
        <p:spPr bwMode="auto">
          <a:xfrm>
            <a:off x="6342063" y="5332413"/>
            <a:ext cx="4429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60" name="Group 142"/>
          <p:cNvGrpSpPr>
            <a:grpSpLocks/>
          </p:cNvGrpSpPr>
          <p:nvPr/>
        </p:nvGrpSpPr>
        <p:grpSpPr bwMode="auto">
          <a:xfrm>
            <a:off x="6005513" y="4352925"/>
            <a:ext cx="336550" cy="361950"/>
            <a:chOff x="1716" y="2366"/>
            <a:chExt cx="212" cy="228"/>
          </a:xfrm>
        </p:grpSpPr>
        <p:sp>
          <p:nvSpPr>
            <p:cNvPr id="75870" name="Freeform 143"/>
            <p:cNvSpPr>
              <a:spLocks/>
            </p:cNvSpPr>
            <p:nvPr/>
          </p:nvSpPr>
          <p:spPr bwMode="auto">
            <a:xfrm>
              <a:off x="1716" y="2366"/>
              <a:ext cx="212" cy="215"/>
            </a:xfrm>
            <a:custGeom>
              <a:avLst/>
              <a:gdLst>
                <a:gd name="T0" fmla="*/ 119 w 212"/>
                <a:gd name="T1" fmla="*/ 0 h 215"/>
                <a:gd name="T2" fmla="*/ 133 w 212"/>
                <a:gd name="T3" fmla="*/ 14 h 215"/>
                <a:gd name="T4" fmla="*/ 159 w 212"/>
                <a:gd name="T5" fmla="*/ 40 h 215"/>
                <a:gd name="T6" fmla="*/ 172 w 212"/>
                <a:gd name="T7" fmla="*/ 67 h 215"/>
                <a:gd name="T8" fmla="*/ 199 w 212"/>
                <a:gd name="T9" fmla="*/ 94 h 215"/>
                <a:gd name="T10" fmla="*/ 199 w 212"/>
                <a:gd name="T11" fmla="*/ 107 h 215"/>
                <a:gd name="T12" fmla="*/ 212 w 212"/>
                <a:gd name="T13" fmla="*/ 134 h 215"/>
                <a:gd name="T14" fmla="*/ 199 w 212"/>
                <a:gd name="T15" fmla="*/ 148 h 215"/>
                <a:gd name="T16" fmla="*/ 199 w 212"/>
                <a:gd name="T17" fmla="*/ 161 h 215"/>
                <a:gd name="T18" fmla="*/ 186 w 212"/>
                <a:gd name="T19" fmla="*/ 174 h 215"/>
                <a:gd name="T20" fmla="*/ 159 w 212"/>
                <a:gd name="T21" fmla="*/ 188 h 215"/>
                <a:gd name="T22" fmla="*/ 159 w 212"/>
                <a:gd name="T23" fmla="*/ 201 h 215"/>
                <a:gd name="T24" fmla="*/ 146 w 212"/>
                <a:gd name="T25" fmla="*/ 215 h 215"/>
                <a:gd name="T26" fmla="*/ 119 w 212"/>
                <a:gd name="T27" fmla="*/ 215 h 215"/>
                <a:gd name="T28" fmla="*/ 106 w 212"/>
                <a:gd name="T29" fmla="*/ 215 h 215"/>
                <a:gd name="T30" fmla="*/ 80 w 212"/>
                <a:gd name="T31" fmla="*/ 201 h 215"/>
                <a:gd name="T32" fmla="*/ 53 w 212"/>
                <a:gd name="T33" fmla="*/ 188 h 215"/>
                <a:gd name="T34" fmla="*/ 40 w 212"/>
                <a:gd name="T35" fmla="*/ 174 h 215"/>
                <a:gd name="T36" fmla="*/ 26 w 212"/>
                <a:gd name="T37" fmla="*/ 161 h 215"/>
                <a:gd name="T38" fmla="*/ 0 w 212"/>
                <a:gd name="T39" fmla="*/ 121 h 215"/>
                <a:gd name="T40" fmla="*/ 0 w 212"/>
                <a:gd name="T41" fmla="*/ 107 h 2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5"/>
                <a:gd name="T65" fmla="*/ 212 w 212"/>
                <a:gd name="T66" fmla="*/ 215 h 2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5">
                  <a:moveTo>
                    <a:pt x="119" y="0"/>
                  </a:moveTo>
                  <a:lnTo>
                    <a:pt x="133" y="14"/>
                  </a:lnTo>
                  <a:lnTo>
                    <a:pt x="159" y="40"/>
                  </a:lnTo>
                  <a:lnTo>
                    <a:pt x="172" y="67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8"/>
                  </a:lnTo>
                  <a:lnTo>
                    <a:pt x="199" y="161"/>
                  </a:lnTo>
                  <a:lnTo>
                    <a:pt x="186" y="174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5"/>
                  </a:lnTo>
                  <a:lnTo>
                    <a:pt x="119" y="215"/>
                  </a:lnTo>
                  <a:lnTo>
                    <a:pt x="106" y="215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1" name="Group 144"/>
            <p:cNvGrpSpPr>
              <a:grpSpLocks/>
            </p:cNvGrpSpPr>
            <p:nvPr/>
          </p:nvGrpSpPr>
          <p:grpSpPr bwMode="auto">
            <a:xfrm>
              <a:off x="1716" y="2473"/>
              <a:ext cx="106" cy="121"/>
              <a:chOff x="1716" y="2473"/>
              <a:chExt cx="106" cy="121"/>
            </a:xfrm>
          </p:grpSpPr>
          <p:sp>
            <p:nvSpPr>
              <p:cNvPr id="75872" name="Freeform 145"/>
              <p:cNvSpPr>
                <a:spLocks/>
              </p:cNvSpPr>
              <p:nvPr/>
            </p:nvSpPr>
            <p:spPr bwMode="auto">
              <a:xfrm>
                <a:off x="1716" y="2473"/>
                <a:ext cx="106" cy="121"/>
              </a:xfrm>
              <a:custGeom>
                <a:avLst/>
                <a:gdLst>
                  <a:gd name="T0" fmla="*/ 0 w 106"/>
                  <a:gd name="T1" fmla="*/ 0 h 121"/>
                  <a:gd name="T2" fmla="*/ 40 w 106"/>
                  <a:gd name="T3" fmla="*/ 121 h 121"/>
                  <a:gd name="T4" fmla="*/ 40 w 106"/>
                  <a:gd name="T5" fmla="*/ 67 h 121"/>
                  <a:gd name="T6" fmla="*/ 106 w 106"/>
                  <a:gd name="T7" fmla="*/ 67 h 121"/>
                  <a:gd name="T8" fmla="*/ 0 w 106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21"/>
                  <a:gd name="T17" fmla="*/ 106 w 106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3" name="Line 146"/>
              <p:cNvSpPr>
                <a:spLocks noChangeShapeType="1"/>
              </p:cNvSpPr>
              <p:nvPr/>
            </p:nvSpPr>
            <p:spPr bwMode="auto">
              <a:xfrm>
                <a:off x="1756" y="2527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61" name="Group 147"/>
          <p:cNvGrpSpPr>
            <a:grpSpLocks/>
          </p:cNvGrpSpPr>
          <p:nvPr/>
        </p:nvGrpSpPr>
        <p:grpSpPr bwMode="auto">
          <a:xfrm>
            <a:off x="5584825" y="2820988"/>
            <a:ext cx="168275" cy="212725"/>
            <a:chOff x="1451" y="1401"/>
            <a:chExt cx="106" cy="134"/>
          </a:xfrm>
        </p:grpSpPr>
        <p:sp>
          <p:nvSpPr>
            <p:cNvPr id="75868" name="Freeform 148"/>
            <p:cNvSpPr>
              <a:spLocks/>
            </p:cNvSpPr>
            <p:nvPr/>
          </p:nvSpPr>
          <p:spPr bwMode="auto">
            <a:xfrm>
              <a:off x="1451" y="1401"/>
              <a:ext cx="106" cy="134"/>
            </a:xfrm>
            <a:custGeom>
              <a:avLst/>
              <a:gdLst>
                <a:gd name="T0" fmla="*/ 106 w 106"/>
                <a:gd name="T1" fmla="*/ 134 h 134"/>
                <a:gd name="T2" fmla="*/ 0 w 106"/>
                <a:gd name="T3" fmla="*/ 54 h 134"/>
                <a:gd name="T4" fmla="*/ 53 w 106"/>
                <a:gd name="T5" fmla="*/ 67 h 134"/>
                <a:gd name="T6" fmla="*/ 66 w 106"/>
                <a:gd name="T7" fmla="*/ 0 h 134"/>
                <a:gd name="T8" fmla="*/ 106 w 106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34"/>
                <a:gd name="T17" fmla="*/ 106 w 106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34">
                  <a:moveTo>
                    <a:pt x="106" y="134"/>
                  </a:moveTo>
                  <a:lnTo>
                    <a:pt x="0" y="54"/>
                  </a:lnTo>
                  <a:lnTo>
                    <a:pt x="53" y="67"/>
                  </a:lnTo>
                  <a:lnTo>
                    <a:pt x="66" y="0"/>
                  </a:lnTo>
                  <a:lnTo>
                    <a:pt x="106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69" name="Line 149"/>
            <p:cNvSpPr>
              <a:spLocks noChangeShapeType="1"/>
            </p:cNvSpPr>
            <p:nvPr/>
          </p:nvSpPr>
          <p:spPr bwMode="auto">
            <a:xfrm flipH="1" flipV="1">
              <a:off x="1504" y="1469"/>
              <a:ext cx="12" cy="1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62" name="Rectangle 150"/>
          <p:cNvSpPr>
            <a:spLocks noChangeArrowheads="1"/>
          </p:cNvSpPr>
          <p:nvPr/>
        </p:nvSpPr>
        <p:spPr bwMode="auto">
          <a:xfrm>
            <a:off x="6362700" y="4354513"/>
            <a:ext cx="388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3" name="Line 151"/>
          <p:cNvSpPr>
            <a:spLocks noChangeShapeType="1"/>
          </p:cNvSpPr>
          <p:nvPr/>
        </p:nvSpPr>
        <p:spPr bwMode="auto">
          <a:xfrm>
            <a:off x="6342063" y="4352925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4" name="Line 152"/>
          <p:cNvSpPr>
            <a:spLocks noChangeShapeType="1"/>
          </p:cNvSpPr>
          <p:nvPr/>
        </p:nvSpPr>
        <p:spPr bwMode="auto">
          <a:xfrm>
            <a:off x="6510338" y="4352925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5" name="Rectangle 153"/>
          <p:cNvSpPr>
            <a:spLocks noChangeArrowheads="1"/>
          </p:cNvSpPr>
          <p:nvPr/>
        </p:nvSpPr>
        <p:spPr bwMode="auto">
          <a:xfrm>
            <a:off x="5183188" y="3248025"/>
            <a:ext cx="388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6" name="Line 154"/>
          <p:cNvSpPr>
            <a:spLocks noChangeShapeType="1"/>
          </p:cNvSpPr>
          <p:nvPr/>
        </p:nvSpPr>
        <p:spPr bwMode="auto">
          <a:xfrm>
            <a:off x="5162550" y="3246438"/>
            <a:ext cx="1270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7" name="Line 155"/>
          <p:cNvSpPr>
            <a:spLocks noChangeShapeType="1"/>
          </p:cNvSpPr>
          <p:nvPr/>
        </p:nvSpPr>
        <p:spPr bwMode="auto">
          <a:xfrm>
            <a:off x="5330825" y="3246438"/>
            <a:ext cx="1063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mtClean="0"/>
              <a:t>پروژه:</a:t>
            </a:r>
          </a:p>
          <a:p>
            <a:pPr lvl="1" algn="r" rtl="1"/>
            <a:r>
              <a:rPr lang="fa-IR" smtClean="0"/>
              <a:t>به محض اعلام، روی آن کار کنيد.</a:t>
            </a:r>
          </a:p>
          <a:p>
            <a:pPr lvl="1" algn="r" rtl="1"/>
            <a:r>
              <a:rPr lang="fa-IR" smtClean="0"/>
              <a:t>در آزمايشگاه از مدرس راهنمايي بگيريد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1E195E-5C20-4472-A34C-7A2D6AC57072}" type="slidenum">
              <a:rPr lang="en-US" altLang="fa-IR" smtClean="0"/>
              <a:pPr>
                <a:defRPr/>
              </a:pPr>
              <a:t>39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370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B4B52-9AC5-421A-BBCF-7D5E91CBEF7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771775" y="1341438"/>
            <a:ext cx="4346575" cy="4905375"/>
            <a:chOff x="2968" y="880"/>
            <a:chExt cx="2373" cy="2920"/>
          </a:xfrm>
        </p:grpSpPr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4051" y="1351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9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9 w 53"/>
                <a:gd name="T17" fmla="*/ 92 h 133"/>
                <a:gd name="T18" fmla="*/ 47 w 53"/>
                <a:gd name="T19" fmla="*/ 85 h 133"/>
                <a:gd name="T20" fmla="*/ 45 w 53"/>
                <a:gd name="T21" fmla="*/ 72 h 133"/>
                <a:gd name="T22" fmla="*/ 40 w 53"/>
                <a:gd name="T23" fmla="*/ 61 h 133"/>
                <a:gd name="T24" fmla="*/ 38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7 w 53"/>
                <a:gd name="T31" fmla="*/ 25 h 133"/>
                <a:gd name="T32" fmla="*/ 24 w 53"/>
                <a:gd name="T33" fmla="*/ 18 h 133"/>
                <a:gd name="T34" fmla="*/ 15 w 53"/>
                <a:gd name="T35" fmla="*/ 5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2 w 53"/>
                <a:gd name="T43" fmla="*/ 13 h 133"/>
                <a:gd name="T44" fmla="*/ 7 w 53"/>
                <a:gd name="T45" fmla="*/ 21 h 133"/>
                <a:gd name="T46" fmla="*/ 8 w 53"/>
                <a:gd name="T47" fmla="*/ 27 h 133"/>
                <a:gd name="T48" fmla="*/ 13 w 53"/>
                <a:gd name="T49" fmla="*/ 35 h 133"/>
                <a:gd name="T50" fmla="*/ 15 w 53"/>
                <a:gd name="T51" fmla="*/ 41 h 133"/>
                <a:gd name="T52" fmla="*/ 18 w 53"/>
                <a:gd name="T53" fmla="*/ 47 h 133"/>
                <a:gd name="T54" fmla="*/ 21 w 53"/>
                <a:gd name="T55" fmla="*/ 54 h 133"/>
                <a:gd name="T56" fmla="*/ 24 w 53"/>
                <a:gd name="T57" fmla="*/ 64 h 133"/>
                <a:gd name="T58" fmla="*/ 28 w 53"/>
                <a:gd name="T59" fmla="*/ 75 h 133"/>
                <a:gd name="T60" fmla="*/ 31 w 53"/>
                <a:gd name="T61" fmla="*/ 88 h 133"/>
                <a:gd name="T62" fmla="*/ 32 w 53"/>
                <a:gd name="T63" fmla="*/ 95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8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9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53" y="127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9" y="96"/>
                  </a:lnTo>
                  <a:lnTo>
                    <a:pt x="49" y="92"/>
                  </a:lnTo>
                  <a:lnTo>
                    <a:pt x="47" y="88"/>
                  </a:lnTo>
                  <a:lnTo>
                    <a:pt x="47" y="85"/>
                  </a:lnTo>
                  <a:lnTo>
                    <a:pt x="45" y="77"/>
                  </a:lnTo>
                  <a:lnTo>
                    <a:pt x="45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9"/>
                  </a:lnTo>
                  <a:lnTo>
                    <a:pt x="38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5" y="21"/>
                  </a:lnTo>
                  <a:lnTo>
                    <a:pt x="24" y="18"/>
                  </a:lnTo>
                  <a:lnTo>
                    <a:pt x="21" y="13"/>
                  </a:lnTo>
                  <a:lnTo>
                    <a:pt x="15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3" y="35"/>
                  </a:lnTo>
                  <a:lnTo>
                    <a:pt x="15" y="39"/>
                  </a:lnTo>
                  <a:lnTo>
                    <a:pt x="15" y="41"/>
                  </a:lnTo>
                  <a:lnTo>
                    <a:pt x="17" y="45"/>
                  </a:lnTo>
                  <a:lnTo>
                    <a:pt x="18" y="47"/>
                  </a:lnTo>
                  <a:lnTo>
                    <a:pt x="20" y="52"/>
                  </a:lnTo>
                  <a:lnTo>
                    <a:pt x="21" y="54"/>
                  </a:lnTo>
                  <a:lnTo>
                    <a:pt x="24" y="61"/>
                  </a:lnTo>
                  <a:lnTo>
                    <a:pt x="24" y="64"/>
                  </a:lnTo>
                  <a:lnTo>
                    <a:pt x="27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1" y="88"/>
                  </a:lnTo>
                  <a:lnTo>
                    <a:pt x="31" y="90"/>
                  </a:lnTo>
                  <a:lnTo>
                    <a:pt x="32" y="95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4054" y="1353"/>
              <a:ext cx="290" cy="127"/>
            </a:xfrm>
            <a:custGeom>
              <a:avLst/>
              <a:gdLst>
                <a:gd name="T0" fmla="*/ 276 w 290"/>
                <a:gd name="T1" fmla="*/ 125 h 127"/>
                <a:gd name="T2" fmla="*/ 279 w 290"/>
                <a:gd name="T3" fmla="*/ 127 h 127"/>
                <a:gd name="T4" fmla="*/ 283 w 290"/>
                <a:gd name="T5" fmla="*/ 127 h 127"/>
                <a:gd name="T6" fmla="*/ 286 w 290"/>
                <a:gd name="T7" fmla="*/ 126 h 127"/>
                <a:gd name="T8" fmla="*/ 288 w 290"/>
                <a:gd name="T9" fmla="*/ 123 h 127"/>
                <a:gd name="T10" fmla="*/ 290 w 290"/>
                <a:gd name="T11" fmla="*/ 122 h 127"/>
                <a:gd name="T12" fmla="*/ 290 w 290"/>
                <a:gd name="T13" fmla="*/ 118 h 127"/>
                <a:gd name="T14" fmla="*/ 288 w 290"/>
                <a:gd name="T15" fmla="*/ 115 h 127"/>
                <a:gd name="T16" fmla="*/ 287 w 290"/>
                <a:gd name="T17" fmla="*/ 113 h 127"/>
                <a:gd name="T18" fmla="*/ 262 w 290"/>
                <a:gd name="T19" fmla="*/ 88 h 127"/>
                <a:gd name="T20" fmla="*/ 233 w 290"/>
                <a:gd name="T21" fmla="*/ 65 h 127"/>
                <a:gd name="T22" fmla="*/ 225 w 290"/>
                <a:gd name="T23" fmla="*/ 61 h 127"/>
                <a:gd name="T24" fmla="*/ 218 w 290"/>
                <a:gd name="T25" fmla="*/ 55 h 127"/>
                <a:gd name="T26" fmla="*/ 175 w 290"/>
                <a:gd name="T27" fmla="*/ 33 h 127"/>
                <a:gd name="T28" fmla="*/ 166 w 290"/>
                <a:gd name="T29" fmla="*/ 30 h 127"/>
                <a:gd name="T30" fmla="*/ 158 w 290"/>
                <a:gd name="T31" fmla="*/ 26 h 127"/>
                <a:gd name="T32" fmla="*/ 148 w 290"/>
                <a:gd name="T33" fmla="*/ 23 h 127"/>
                <a:gd name="T34" fmla="*/ 139 w 290"/>
                <a:gd name="T35" fmla="*/ 19 h 127"/>
                <a:gd name="T36" fmla="*/ 130 w 290"/>
                <a:gd name="T37" fmla="*/ 16 h 127"/>
                <a:gd name="T38" fmla="*/ 119 w 290"/>
                <a:gd name="T39" fmla="*/ 14 h 127"/>
                <a:gd name="T40" fmla="*/ 110 w 290"/>
                <a:gd name="T41" fmla="*/ 12 h 127"/>
                <a:gd name="T42" fmla="*/ 100 w 290"/>
                <a:gd name="T43" fmla="*/ 9 h 127"/>
                <a:gd name="T44" fmla="*/ 90 w 290"/>
                <a:gd name="T45" fmla="*/ 8 h 127"/>
                <a:gd name="T46" fmla="*/ 80 w 290"/>
                <a:gd name="T47" fmla="*/ 5 h 127"/>
                <a:gd name="T48" fmla="*/ 61 w 290"/>
                <a:gd name="T49" fmla="*/ 3 h 127"/>
                <a:gd name="T50" fmla="*/ 48 w 290"/>
                <a:gd name="T51" fmla="*/ 1 h 127"/>
                <a:gd name="T52" fmla="*/ 39 w 290"/>
                <a:gd name="T53" fmla="*/ 1 h 127"/>
                <a:gd name="T54" fmla="*/ 29 w 290"/>
                <a:gd name="T55" fmla="*/ 0 h 127"/>
                <a:gd name="T56" fmla="*/ 7 w 290"/>
                <a:gd name="T57" fmla="*/ 0 h 127"/>
                <a:gd name="T58" fmla="*/ 4 w 290"/>
                <a:gd name="T59" fmla="*/ 1 h 127"/>
                <a:gd name="T60" fmla="*/ 1 w 290"/>
                <a:gd name="T61" fmla="*/ 4 h 127"/>
                <a:gd name="T62" fmla="*/ 0 w 290"/>
                <a:gd name="T63" fmla="*/ 5 h 127"/>
                <a:gd name="T64" fmla="*/ 0 w 290"/>
                <a:gd name="T65" fmla="*/ 9 h 127"/>
                <a:gd name="T66" fmla="*/ 1 w 290"/>
                <a:gd name="T67" fmla="*/ 12 h 127"/>
                <a:gd name="T68" fmla="*/ 4 w 290"/>
                <a:gd name="T69" fmla="*/ 15 h 127"/>
                <a:gd name="T70" fmla="*/ 5 w 290"/>
                <a:gd name="T71" fmla="*/ 16 h 127"/>
                <a:gd name="T72" fmla="*/ 8 w 290"/>
                <a:gd name="T73" fmla="*/ 16 h 127"/>
                <a:gd name="T74" fmla="*/ 29 w 290"/>
                <a:gd name="T75" fmla="*/ 16 h 127"/>
                <a:gd name="T76" fmla="*/ 39 w 290"/>
                <a:gd name="T77" fmla="*/ 18 h 127"/>
                <a:gd name="T78" fmla="*/ 48 w 290"/>
                <a:gd name="T79" fmla="*/ 18 h 127"/>
                <a:gd name="T80" fmla="*/ 58 w 290"/>
                <a:gd name="T81" fmla="*/ 19 h 127"/>
                <a:gd name="T82" fmla="*/ 78 w 290"/>
                <a:gd name="T83" fmla="*/ 22 h 127"/>
                <a:gd name="T84" fmla="*/ 87 w 290"/>
                <a:gd name="T85" fmla="*/ 25 h 127"/>
                <a:gd name="T86" fmla="*/ 97 w 290"/>
                <a:gd name="T87" fmla="*/ 26 h 127"/>
                <a:gd name="T88" fmla="*/ 107 w 290"/>
                <a:gd name="T89" fmla="*/ 29 h 127"/>
                <a:gd name="T90" fmla="*/ 116 w 290"/>
                <a:gd name="T91" fmla="*/ 30 h 127"/>
                <a:gd name="T92" fmla="*/ 125 w 290"/>
                <a:gd name="T93" fmla="*/ 33 h 127"/>
                <a:gd name="T94" fmla="*/ 133 w 290"/>
                <a:gd name="T95" fmla="*/ 36 h 127"/>
                <a:gd name="T96" fmla="*/ 143 w 290"/>
                <a:gd name="T97" fmla="*/ 40 h 127"/>
                <a:gd name="T98" fmla="*/ 152 w 290"/>
                <a:gd name="T99" fmla="*/ 43 h 127"/>
                <a:gd name="T100" fmla="*/ 161 w 290"/>
                <a:gd name="T101" fmla="*/ 47 h 127"/>
                <a:gd name="T102" fmla="*/ 169 w 290"/>
                <a:gd name="T103" fmla="*/ 50 h 127"/>
                <a:gd name="T104" fmla="*/ 209 w 290"/>
                <a:gd name="T105" fmla="*/ 69 h 127"/>
                <a:gd name="T106" fmla="*/ 216 w 290"/>
                <a:gd name="T107" fmla="*/ 75 h 127"/>
                <a:gd name="T108" fmla="*/ 225 w 290"/>
                <a:gd name="T109" fmla="*/ 79 h 127"/>
                <a:gd name="T110" fmla="*/ 251 w 290"/>
                <a:gd name="T111" fmla="*/ 100 h 127"/>
                <a:gd name="T112" fmla="*/ 276 w 290"/>
                <a:gd name="T113" fmla="*/ 125 h 1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0"/>
                <a:gd name="T172" fmla="*/ 0 h 127"/>
                <a:gd name="T173" fmla="*/ 290 w 290"/>
                <a:gd name="T174" fmla="*/ 127 h 1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0" h="127">
                  <a:moveTo>
                    <a:pt x="276" y="125"/>
                  </a:moveTo>
                  <a:lnTo>
                    <a:pt x="279" y="127"/>
                  </a:lnTo>
                  <a:lnTo>
                    <a:pt x="283" y="127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90" y="122"/>
                  </a:lnTo>
                  <a:lnTo>
                    <a:pt x="290" y="118"/>
                  </a:lnTo>
                  <a:lnTo>
                    <a:pt x="288" y="115"/>
                  </a:lnTo>
                  <a:lnTo>
                    <a:pt x="287" y="113"/>
                  </a:lnTo>
                  <a:lnTo>
                    <a:pt x="262" y="88"/>
                  </a:lnTo>
                  <a:lnTo>
                    <a:pt x="233" y="65"/>
                  </a:lnTo>
                  <a:lnTo>
                    <a:pt x="225" y="61"/>
                  </a:lnTo>
                  <a:lnTo>
                    <a:pt x="218" y="55"/>
                  </a:lnTo>
                  <a:lnTo>
                    <a:pt x="175" y="33"/>
                  </a:lnTo>
                  <a:lnTo>
                    <a:pt x="166" y="30"/>
                  </a:lnTo>
                  <a:lnTo>
                    <a:pt x="158" y="26"/>
                  </a:lnTo>
                  <a:lnTo>
                    <a:pt x="148" y="23"/>
                  </a:lnTo>
                  <a:lnTo>
                    <a:pt x="139" y="19"/>
                  </a:lnTo>
                  <a:lnTo>
                    <a:pt x="130" y="16"/>
                  </a:lnTo>
                  <a:lnTo>
                    <a:pt x="119" y="14"/>
                  </a:lnTo>
                  <a:lnTo>
                    <a:pt x="110" y="12"/>
                  </a:lnTo>
                  <a:lnTo>
                    <a:pt x="100" y="9"/>
                  </a:lnTo>
                  <a:lnTo>
                    <a:pt x="90" y="8"/>
                  </a:lnTo>
                  <a:lnTo>
                    <a:pt x="80" y="5"/>
                  </a:lnTo>
                  <a:lnTo>
                    <a:pt x="61" y="3"/>
                  </a:lnTo>
                  <a:lnTo>
                    <a:pt x="48" y="1"/>
                  </a:lnTo>
                  <a:lnTo>
                    <a:pt x="39" y="1"/>
                  </a:lnTo>
                  <a:lnTo>
                    <a:pt x="2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29" y="16"/>
                  </a:lnTo>
                  <a:lnTo>
                    <a:pt x="39" y="18"/>
                  </a:lnTo>
                  <a:lnTo>
                    <a:pt x="48" y="18"/>
                  </a:lnTo>
                  <a:lnTo>
                    <a:pt x="58" y="19"/>
                  </a:lnTo>
                  <a:lnTo>
                    <a:pt x="78" y="22"/>
                  </a:lnTo>
                  <a:lnTo>
                    <a:pt x="87" y="25"/>
                  </a:lnTo>
                  <a:lnTo>
                    <a:pt x="97" y="26"/>
                  </a:lnTo>
                  <a:lnTo>
                    <a:pt x="107" y="29"/>
                  </a:lnTo>
                  <a:lnTo>
                    <a:pt x="116" y="30"/>
                  </a:lnTo>
                  <a:lnTo>
                    <a:pt x="125" y="33"/>
                  </a:lnTo>
                  <a:lnTo>
                    <a:pt x="133" y="36"/>
                  </a:lnTo>
                  <a:lnTo>
                    <a:pt x="143" y="40"/>
                  </a:lnTo>
                  <a:lnTo>
                    <a:pt x="152" y="43"/>
                  </a:lnTo>
                  <a:lnTo>
                    <a:pt x="161" y="47"/>
                  </a:lnTo>
                  <a:lnTo>
                    <a:pt x="169" y="50"/>
                  </a:lnTo>
                  <a:lnTo>
                    <a:pt x="209" y="69"/>
                  </a:lnTo>
                  <a:lnTo>
                    <a:pt x="216" y="75"/>
                  </a:lnTo>
                  <a:lnTo>
                    <a:pt x="225" y="79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4055" y="1473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2 h 133"/>
                <a:gd name="T8" fmla="*/ 39 w 54"/>
                <a:gd name="T9" fmla="*/ 5 h 133"/>
                <a:gd name="T10" fmla="*/ 38 w 54"/>
                <a:gd name="T11" fmla="*/ 9 h 133"/>
                <a:gd name="T12" fmla="*/ 36 w 54"/>
                <a:gd name="T13" fmla="*/ 10 h 133"/>
                <a:gd name="T14" fmla="*/ 35 w 54"/>
                <a:gd name="T15" fmla="*/ 23 h 133"/>
                <a:gd name="T16" fmla="*/ 34 w 54"/>
                <a:gd name="T17" fmla="*/ 34 h 133"/>
                <a:gd name="T18" fmla="*/ 32 w 54"/>
                <a:gd name="T19" fmla="*/ 41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6 h 133"/>
                <a:gd name="T26" fmla="*/ 21 w 54"/>
                <a:gd name="T27" fmla="*/ 77 h 133"/>
                <a:gd name="T28" fmla="*/ 18 w 54"/>
                <a:gd name="T29" fmla="*/ 84 h 133"/>
                <a:gd name="T30" fmla="*/ 14 w 54"/>
                <a:gd name="T31" fmla="*/ 95 h 133"/>
                <a:gd name="T32" fmla="*/ 11 w 54"/>
                <a:gd name="T33" fmla="*/ 99 h 133"/>
                <a:gd name="T34" fmla="*/ 7 w 54"/>
                <a:gd name="T35" fmla="*/ 109 h 133"/>
                <a:gd name="T36" fmla="*/ 2 w 54"/>
                <a:gd name="T37" fmla="*/ 118 h 133"/>
                <a:gd name="T38" fmla="*/ 2 w 54"/>
                <a:gd name="T39" fmla="*/ 121 h 133"/>
                <a:gd name="T40" fmla="*/ 0 w 54"/>
                <a:gd name="T41" fmla="*/ 127 h 133"/>
                <a:gd name="T42" fmla="*/ 4 w 54"/>
                <a:gd name="T43" fmla="*/ 132 h 133"/>
                <a:gd name="T44" fmla="*/ 10 w 54"/>
                <a:gd name="T45" fmla="*/ 133 h 133"/>
                <a:gd name="T46" fmla="*/ 16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8 w 54"/>
                <a:gd name="T59" fmla="*/ 82 h 133"/>
                <a:gd name="T60" fmla="*/ 42 w 54"/>
                <a:gd name="T61" fmla="*/ 71 h 133"/>
                <a:gd name="T62" fmla="*/ 45 w 54"/>
                <a:gd name="T63" fmla="*/ 63 h 133"/>
                <a:gd name="T64" fmla="*/ 46 w 54"/>
                <a:gd name="T65" fmla="*/ 57 h 133"/>
                <a:gd name="T66" fmla="*/ 47 w 54"/>
                <a:gd name="T67" fmla="*/ 48 h 133"/>
                <a:gd name="T68" fmla="*/ 50 w 54"/>
                <a:gd name="T69" fmla="*/ 41 h 133"/>
                <a:gd name="T70" fmla="*/ 52 w 54"/>
                <a:gd name="T71" fmla="*/ 32 h 133"/>
                <a:gd name="T72" fmla="*/ 53 w 54"/>
                <a:gd name="T73" fmla="*/ 21 h 133"/>
                <a:gd name="T74" fmla="*/ 54 w 54"/>
                <a:gd name="T75" fmla="*/ 9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9"/>
                  </a:moveTo>
                  <a:lnTo>
                    <a:pt x="54" y="7"/>
                  </a:lnTo>
                  <a:lnTo>
                    <a:pt x="53" y="5"/>
                  </a:lnTo>
                  <a:lnTo>
                    <a:pt x="53" y="3"/>
                  </a:lnTo>
                  <a:lnTo>
                    <a:pt x="50" y="2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5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9" y="5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3"/>
                  </a:lnTo>
                  <a:lnTo>
                    <a:pt x="35" y="29"/>
                  </a:lnTo>
                  <a:lnTo>
                    <a:pt x="34" y="34"/>
                  </a:lnTo>
                  <a:lnTo>
                    <a:pt x="34" y="38"/>
                  </a:lnTo>
                  <a:lnTo>
                    <a:pt x="32" y="41"/>
                  </a:lnTo>
                  <a:lnTo>
                    <a:pt x="31" y="45"/>
                  </a:lnTo>
                  <a:lnTo>
                    <a:pt x="31" y="49"/>
                  </a:lnTo>
                  <a:lnTo>
                    <a:pt x="29" y="52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6"/>
                  </a:lnTo>
                  <a:lnTo>
                    <a:pt x="23" y="74"/>
                  </a:lnTo>
                  <a:lnTo>
                    <a:pt x="21" y="77"/>
                  </a:lnTo>
                  <a:lnTo>
                    <a:pt x="20" y="81"/>
                  </a:lnTo>
                  <a:lnTo>
                    <a:pt x="18" y="84"/>
                  </a:lnTo>
                  <a:lnTo>
                    <a:pt x="16" y="92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9" y="104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2" y="118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6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6" y="57"/>
                  </a:lnTo>
                  <a:lnTo>
                    <a:pt x="47" y="52"/>
                  </a:lnTo>
                  <a:lnTo>
                    <a:pt x="47" y="48"/>
                  </a:lnTo>
                  <a:lnTo>
                    <a:pt x="49" y="46"/>
                  </a:lnTo>
                  <a:lnTo>
                    <a:pt x="50" y="41"/>
                  </a:lnTo>
                  <a:lnTo>
                    <a:pt x="50" y="36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4061" y="1478"/>
              <a:ext cx="290" cy="126"/>
            </a:xfrm>
            <a:custGeom>
              <a:avLst/>
              <a:gdLst>
                <a:gd name="T0" fmla="*/ 288 w 290"/>
                <a:gd name="T1" fmla="*/ 12 h 126"/>
                <a:gd name="T2" fmla="*/ 290 w 290"/>
                <a:gd name="T3" fmla="*/ 5 h 126"/>
                <a:gd name="T4" fmla="*/ 286 w 290"/>
                <a:gd name="T5" fmla="*/ 1 h 126"/>
                <a:gd name="T6" fmla="*/ 279 w 290"/>
                <a:gd name="T7" fmla="*/ 0 h 126"/>
                <a:gd name="T8" fmla="*/ 276 w 290"/>
                <a:gd name="T9" fmla="*/ 1 h 126"/>
                <a:gd name="T10" fmla="*/ 256 w 290"/>
                <a:gd name="T11" fmla="*/ 20 h 126"/>
                <a:gd name="T12" fmla="*/ 244 w 290"/>
                <a:gd name="T13" fmla="*/ 30 h 126"/>
                <a:gd name="T14" fmla="*/ 230 w 290"/>
                <a:gd name="T15" fmla="*/ 41 h 126"/>
                <a:gd name="T16" fmla="*/ 216 w 290"/>
                <a:gd name="T17" fmla="*/ 51 h 126"/>
                <a:gd name="T18" fmla="*/ 200 w 290"/>
                <a:gd name="T19" fmla="*/ 61 h 126"/>
                <a:gd name="T20" fmla="*/ 184 w 290"/>
                <a:gd name="T21" fmla="*/ 69 h 126"/>
                <a:gd name="T22" fmla="*/ 168 w 290"/>
                <a:gd name="T23" fmla="*/ 74 h 126"/>
                <a:gd name="T24" fmla="*/ 151 w 290"/>
                <a:gd name="T25" fmla="*/ 81 h 126"/>
                <a:gd name="T26" fmla="*/ 133 w 290"/>
                <a:gd name="T27" fmla="*/ 88 h 126"/>
                <a:gd name="T28" fmla="*/ 107 w 290"/>
                <a:gd name="T29" fmla="*/ 97 h 126"/>
                <a:gd name="T30" fmla="*/ 87 w 290"/>
                <a:gd name="T31" fmla="*/ 101 h 126"/>
                <a:gd name="T32" fmla="*/ 57 w 290"/>
                <a:gd name="T33" fmla="*/ 105 h 126"/>
                <a:gd name="T34" fmla="*/ 39 w 290"/>
                <a:gd name="T35" fmla="*/ 106 h 126"/>
                <a:gd name="T36" fmla="*/ 18 w 290"/>
                <a:gd name="T37" fmla="*/ 108 h 126"/>
                <a:gd name="T38" fmla="*/ 8 w 290"/>
                <a:gd name="T39" fmla="*/ 109 h 126"/>
                <a:gd name="T40" fmla="*/ 3 w 290"/>
                <a:gd name="T41" fmla="*/ 112 h 126"/>
                <a:gd name="T42" fmla="*/ 0 w 290"/>
                <a:gd name="T43" fmla="*/ 116 h 126"/>
                <a:gd name="T44" fmla="*/ 3 w 290"/>
                <a:gd name="T45" fmla="*/ 123 h 126"/>
                <a:gd name="T46" fmla="*/ 7 w 290"/>
                <a:gd name="T47" fmla="*/ 126 h 126"/>
                <a:gd name="T48" fmla="*/ 10 w 290"/>
                <a:gd name="T49" fmla="*/ 126 h 126"/>
                <a:gd name="T50" fmla="*/ 28 w 290"/>
                <a:gd name="T51" fmla="*/ 124 h 126"/>
                <a:gd name="T52" fmla="*/ 48 w 290"/>
                <a:gd name="T53" fmla="*/ 123 h 126"/>
                <a:gd name="T54" fmla="*/ 71 w 290"/>
                <a:gd name="T55" fmla="*/ 120 h 126"/>
                <a:gd name="T56" fmla="*/ 100 w 290"/>
                <a:gd name="T57" fmla="*/ 115 h 126"/>
                <a:gd name="T58" fmla="*/ 119 w 290"/>
                <a:gd name="T59" fmla="*/ 110 h 126"/>
                <a:gd name="T60" fmla="*/ 147 w 290"/>
                <a:gd name="T61" fmla="*/ 102 h 126"/>
                <a:gd name="T62" fmla="*/ 165 w 290"/>
                <a:gd name="T63" fmla="*/ 95 h 126"/>
                <a:gd name="T64" fmla="*/ 183 w 290"/>
                <a:gd name="T65" fmla="*/ 88 h 126"/>
                <a:gd name="T66" fmla="*/ 200 w 290"/>
                <a:gd name="T67" fmla="*/ 79 h 126"/>
                <a:gd name="T68" fmla="*/ 216 w 290"/>
                <a:gd name="T69" fmla="*/ 69 h 126"/>
                <a:gd name="T70" fmla="*/ 231 w 290"/>
                <a:gd name="T71" fmla="*/ 59 h 126"/>
                <a:gd name="T72" fmla="*/ 247 w 290"/>
                <a:gd name="T73" fmla="*/ 49 h 126"/>
                <a:gd name="T74" fmla="*/ 261 w 290"/>
                <a:gd name="T75" fmla="*/ 37 h 126"/>
                <a:gd name="T76" fmla="*/ 280 w 290"/>
                <a:gd name="T77" fmla="*/ 19 h 126"/>
                <a:gd name="T78" fmla="*/ 287 w 290"/>
                <a:gd name="T79" fmla="*/ 13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90"/>
                <a:gd name="T121" fmla="*/ 0 h 126"/>
                <a:gd name="T122" fmla="*/ 290 w 290"/>
                <a:gd name="T123" fmla="*/ 126 h 12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90" h="126">
                  <a:moveTo>
                    <a:pt x="287" y="13"/>
                  </a:moveTo>
                  <a:lnTo>
                    <a:pt x="288" y="12"/>
                  </a:lnTo>
                  <a:lnTo>
                    <a:pt x="290" y="9"/>
                  </a:lnTo>
                  <a:lnTo>
                    <a:pt x="290" y="5"/>
                  </a:lnTo>
                  <a:lnTo>
                    <a:pt x="287" y="2"/>
                  </a:lnTo>
                  <a:lnTo>
                    <a:pt x="286" y="1"/>
                  </a:lnTo>
                  <a:lnTo>
                    <a:pt x="283" y="0"/>
                  </a:lnTo>
                  <a:lnTo>
                    <a:pt x="279" y="0"/>
                  </a:lnTo>
                  <a:lnTo>
                    <a:pt x="276" y="2"/>
                  </a:lnTo>
                  <a:lnTo>
                    <a:pt x="276" y="1"/>
                  </a:lnTo>
                  <a:lnTo>
                    <a:pt x="269" y="8"/>
                  </a:lnTo>
                  <a:lnTo>
                    <a:pt x="256" y="20"/>
                  </a:lnTo>
                  <a:lnTo>
                    <a:pt x="250" y="26"/>
                  </a:lnTo>
                  <a:lnTo>
                    <a:pt x="244" y="30"/>
                  </a:lnTo>
                  <a:lnTo>
                    <a:pt x="236" y="36"/>
                  </a:lnTo>
                  <a:lnTo>
                    <a:pt x="230" y="41"/>
                  </a:lnTo>
                  <a:lnTo>
                    <a:pt x="223" y="45"/>
                  </a:lnTo>
                  <a:lnTo>
                    <a:pt x="216" y="51"/>
                  </a:lnTo>
                  <a:lnTo>
                    <a:pt x="208" y="55"/>
                  </a:lnTo>
                  <a:lnTo>
                    <a:pt x="200" y="61"/>
                  </a:lnTo>
                  <a:lnTo>
                    <a:pt x="191" y="65"/>
                  </a:lnTo>
                  <a:lnTo>
                    <a:pt x="184" y="69"/>
                  </a:lnTo>
                  <a:lnTo>
                    <a:pt x="177" y="72"/>
                  </a:lnTo>
                  <a:lnTo>
                    <a:pt x="168" y="74"/>
                  </a:lnTo>
                  <a:lnTo>
                    <a:pt x="159" y="79"/>
                  </a:lnTo>
                  <a:lnTo>
                    <a:pt x="151" y="81"/>
                  </a:lnTo>
                  <a:lnTo>
                    <a:pt x="141" y="86"/>
                  </a:lnTo>
                  <a:lnTo>
                    <a:pt x="133" y="88"/>
                  </a:lnTo>
                  <a:lnTo>
                    <a:pt x="114" y="94"/>
                  </a:lnTo>
                  <a:lnTo>
                    <a:pt x="107" y="97"/>
                  </a:lnTo>
                  <a:lnTo>
                    <a:pt x="97" y="98"/>
                  </a:lnTo>
                  <a:lnTo>
                    <a:pt x="87" y="101"/>
                  </a:lnTo>
                  <a:lnTo>
                    <a:pt x="68" y="104"/>
                  </a:lnTo>
                  <a:lnTo>
                    <a:pt x="57" y="105"/>
                  </a:lnTo>
                  <a:lnTo>
                    <a:pt x="48" y="106"/>
                  </a:lnTo>
                  <a:lnTo>
                    <a:pt x="39" y="10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7" y="109"/>
                  </a:lnTo>
                  <a:lnTo>
                    <a:pt x="8" y="109"/>
                  </a:lnTo>
                  <a:lnTo>
                    <a:pt x="5" y="109"/>
                  </a:lnTo>
                  <a:lnTo>
                    <a:pt x="3" y="112"/>
                  </a:lnTo>
                  <a:lnTo>
                    <a:pt x="1" y="113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3" y="123"/>
                  </a:lnTo>
                  <a:lnTo>
                    <a:pt x="4" y="124"/>
                  </a:lnTo>
                  <a:lnTo>
                    <a:pt x="7" y="126"/>
                  </a:lnTo>
                  <a:lnTo>
                    <a:pt x="8" y="126"/>
                  </a:lnTo>
                  <a:lnTo>
                    <a:pt x="10" y="126"/>
                  </a:lnTo>
                  <a:lnTo>
                    <a:pt x="18" y="124"/>
                  </a:lnTo>
                  <a:lnTo>
                    <a:pt x="28" y="124"/>
                  </a:lnTo>
                  <a:lnTo>
                    <a:pt x="39" y="123"/>
                  </a:lnTo>
                  <a:lnTo>
                    <a:pt x="48" y="123"/>
                  </a:lnTo>
                  <a:lnTo>
                    <a:pt x="60" y="122"/>
                  </a:lnTo>
                  <a:lnTo>
                    <a:pt x="71" y="120"/>
                  </a:lnTo>
                  <a:lnTo>
                    <a:pt x="90" y="117"/>
                  </a:lnTo>
                  <a:lnTo>
                    <a:pt x="100" y="115"/>
                  </a:lnTo>
                  <a:lnTo>
                    <a:pt x="109" y="113"/>
                  </a:lnTo>
                  <a:lnTo>
                    <a:pt x="119" y="110"/>
                  </a:lnTo>
                  <a:lnTo>
                    <a:pt x="139" y="105"/>
                  </a:lnTo>
                  <a:lnTo>
                    <a:pt x="147" y="102"/>
                  </a:lnTo>
                  <a:lnTo>
                    <a:pt x="157" y="98"/>
                  </a:lnTo>
                  <a:lnTo>
                    <a:pt x="165" y="95"/>
                  </a:lnTo>
                  <a:lnTo>
                    <a:pt x="173" y="91"/>
                  </a:lnTo>
                  <a:lnTo>
                    <a:pt x="183" y="88"/>
                  </a:lnTo>
                  <a:lnTo>
                    <a:pt x="193" y="83"/>
                  </a:lnTo>
                  <a:lnTo>
                    <a:pt x="200" y="79"/>
                  </a:lnTo>
                  <a:lnTo>
                    <a:pt x="208" y="74"/>
                  </a:lnTo>
                  <a:lnTo>
                    <a:pt x="216" y="69"/>
                  </a:lnTo>
                  <a:lnTo>
                    <a:pt x="225" y="65"/>
                  </a:lnTo>
                  <a:lnTo>
                    <a:pt x="231" y="59"/>
                  </a:lnTo>
                  <a:lnTo>
                    <a:pt x="238" y="55"/>
                  </a:lnTo>
                  <a:lnTo>
                    <a:pt x="247" y="49"/>
                  </a:lnTo>
                  <a:lnTo>
                    <a:pt x="255" y="44"/>
                  </a:lnTo>
                  <a:lnTo>
                    <a:pt x="261" y="37"/>
                  </a:lnTo>
                  <a:lnTo>
                    <a:pt x="268" y="31"/>
                  </a:lnTo>
                  <a:lnTo>
                    <a:pt x="280" y="19"/>
                  </a:lnTo>
                  <a:lnTo>
                    <a:pt x="287" y="15"/>
                  </a:lnTo>
                  <a:lnTo>
                    <a:pt x="28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3875" y="3413"/>
              <a:ext cx="277" cy="147"/>
            </a:xfrm>
            <a:custGeom>
              <a:avLst/>
              <a:gdLst>
                <a:gd name="T0" fmla="*/ 13 w 277"/>
                <a:gd name="T1" fmla="*/ 2 h 147"/>
                <a:gd name="T2" fmla="*/ 10 w 277"/>
                <a:gd name="T3" fmla="*/ 0 h 147"/>
                <a:gd name="T4" fmla="*/ 6 w 277"/>
                <a:gd name="T5" fmla="*/ 0 h 147"/>
                <a:gd name="T6" fmla="*/ 3 w 277"/>
                <a:gd name="T7" fmla="*/ 3 h 147"/>
                <a:gd name="T8" fmla="*/ 1 w 277"/>
                <a:gd name="T9" fmla="*/ 4 h 147"/>
                <a:gd name="T10" fmla="*/ 0 w 277"/>
                <a:gd name="T11" fmla="*/ 7 h 147"/>
                <a:gd name="T12" fmla="*/ 0 w 277"/>
                <a:gd name="T13" fmla="*/ 11 h 147"/>
                <a:gd name="T14" fmla="*/ 3 w 277"/>
                <a:gd name="T15" fmla="*/ 14 h 147"/>
                <a:gd name="T16" fmla="*/ 4 w 277"/>
                <a:gd name="T17" fmla="*/ 16 h 147"/>
                <a:gd name="T18" fmla="*/ 265 w 277"/>
                <a:gd name="T19" fmla="*/ 146 h 147"/>
                <a:gd name="T20" fmla="*/ 268 w 277"/>
                <a:gd name="T21" fmla="*/ 147 h 147"/>
                <a:gd name="T22" fmla="*/ 272 w 277"/>
                <a:gd name="T23" fmla="*/ 147 h 147"/>
                <a:gd name="T24" fmla="*/ 275 w 277"/>
                <a:gd name="T25" fmla="*/ 144 h 147"/>
                <a:gd name="T26" fmla="*/ 276 w 277"/>
                <a:gd name="T27" fmla="*/ 143 h 147"/>
                <a:gd name="T28" fmla="*/ 277 w 277"/>
                <a:gd name="T29" fmla="*/ 140 h 147"/>
                <a:gd name="T30" fmla="*/ 277 w 277"/>
                <a:gd name="T31" fmla="*/ 136 h 147"/>
                <a:gd name="T32" fmla="*/ 275 w 277"/>
                <a:gd name="T33" fmla="*/ 133 h 147"/>
                <a:gd name="T34" fmla="*/ 273 w 277"/>
                <a:gd name="T35" fmla="*/ 132 h 147"/>
                <a:gd name="T36" fmla="*/ 13 w 277"/>
                <a:gd name="T37" fmla="*/ 2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13" y="2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265" y="146"/>
                  </a:lnTo>
                  <a:lnTo>
                    <a:pt x="268" y="147"/>
                  </a:lnTo>
                  <a:lnTo>
                    <a:pt x="272" y="147"/>
                  </a:lnTo>
                  <a:lnTo>
                    <a:pt x="275" y="144"/>
                  </a:lnTo>
                  <a:lnTo>
                    <a:pt x="276" y="143"/>
                  </a:lnTo>
                  <a:lnTo>
                    <a:pt x="277" y="140"/>
                  </a:lnTo>
                  <a:lnTo>
                    <a:pt x="277" y="136"/>
                  </a:lnTo>
                  <a:lnTo>
                    <a:pt x="275" y="133"/>
                  </a:lnTo>
                  <a:lnTo>
                    <a:pt x="273" y="13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3875" y="3544"/>
              <a:ext cx="277" cy="147"/>
            </a:xfrm>
            <a:custGeom>
              <a:avLst/>
              <a:gdLst>
                <a:gd name="T0" fmla="*/ 273 w 277"/>
                <a:gd name="T1" fmla="*/ 15 h 147"/>
                <a:gd name="T2" fmla="*/ 276 w 277"/>
                <a:gd name="T3" fmla="*/ 12 h 147"/>
                <a:gd name="T4" fmla="*/ 277 w 277"/>
                <a:gd name="T5" fmla="*/ 11 h 147"/>
                <a:gd name="T6" fmla="*/ 277 w 277"/>
                <a:gd name="T7" fmla="*/ 7 h 147"/>
                <a:gd name="T8" fmla="*/ 276 w 277"/>
                <a:gd name="T9" fmla="*/ 4 h 147"/>
                <a:gd name="T10" fmla="*/ 273 w 277"/>
                <a:gd name="T11" fmla="*/ 1 h 147"/>
                <a:gd name="T12" fmla="*/ 272 w 277"/>
                <a:gd name="T13" fmla="*/ 0 h 147"/>
                <a:gd name="T14" fmla="*/ 268 w 277"/>
                <a:gd name="T15" fmla="*/ 0 h 147"/>
                <a:gd name="T16" fmla="*/ 265 w 277"/>
                <a:gd name="T17" fmla="*/ 1 h 147"/>
                <a:gd name="T18" fmla="*/ 4 w 277"/>
                <a:gd name="T19" fmla="*/ 131 h 147"/>
                <a:gd name="T20" fmla="*/ 1 w 277"/>
                <a:gd name="T21" fmla="*/ 134 h 147"/>
                <a:gd name="T22" fmla="*/ 0 w 277"/>
                <a:gd name="T23" fmla="*/ 135 h 147"/>
                <a:gd name="T24" fmla="*/ 0 w 277"/>
                <a:gd name="T25" fmla="*/ 140 h 147"/>
                <a:gd name="T26" fmla="*/ 1 w 277"/>
                <a:gd name="T27" fmla="*/ 142 h 147"/>
                <a:gd name="T28" fmla="*/ 4 w 277"/>
                <a:gd name="T29" fmla="*/ 145 h 147"/>
                <a:gd name="T30" fmla="*/ 6 w 277"/>
                <a:gd name="T31" fmla="*/ 147 h 147"/>
                <a:gd name="T32" fmla="*/ 10 w 277"/>
                <a:gd name="T33" fmla="*/ 147 h 147"/>
                <a:gd name="T34" fmla="*/ 13 w 277"/>
                <a:gd name="T35" fmla="*/ 145 h 147"/>
                <a:gd name="T36" fmla="*/ 273 w 277"/>
                <a:gd name="T37" fmla="*/ 15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273" y="15"/>
                  </a:moveTo>
                  <a:lnTo>
                    <a:pt x="276" y="12"/>
                  </a:lnTo>
                  <a:lnTo>
                    <a:pt x="277" y="11"/>
                  </a:lnTo>
                  <a:lnTo>
                    <a:pt x="277" y="7"/>
                  </a:lnTo>
                  <a:lnTo>
                    <a:pt x="276" y="4"/>
                  </a:lnTo>
                  <a:lnTo>
                    <a:pt x="273" y="1"/>
                  </a:lnTo>
                  <a:lnTo>
                    <a:pt x="272" y="0"/>
                  </a:lnTo>
                  <a:lnTo>
                    <a:pt x="268" y="0"/>
                  </a:lnTo>
                  <a:lnTo>
                    <a:pt x="265" y="1"/>
                  </a:lnTo>
                  <a:lnTo>
                    <a:pt x="4" y="131"/>
                  </a:lnTo>
                  <a:lnTo>
                    <a:pt x="1" y="134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1" y="142"/>
                  </a:lnTo>
                  <a:lnTo>
                    <a:pt x="4" y="145"/>
                  </a:lnTo>
                  <a:lnTo>
                    <a:pt x="6" y="147"/>
                  </a:lnTo>
                  <a:lnTo>
                    <a:pt x="10" y="147"/>
                  </a:lnTo>
                  <a:lnTo>
                    <a:pt x="13" y="145"/>
                  </a:lnTo>
                  <a:lnTo>
                    <a:pt x="27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3875" y="3413"/>
              <a:ext cx="17" cy="278"/>
            </a:xfrm>
            <a:custGeom>
              <a:avLst/>
              <a:gdLst>
                <a:gd name="T0" fmla="*/ 0 w 17"/>
                <a:gd name="T1" fmla="*/ 269 h 278"/>
                <a:gd name="T2" fmla="*/ 0 w 17"/>
                <a:gd name="T3" fmla="*/ 272 h 278"/>
                <a:gd name="T4" fmla="*/ 3 w 17"/>
                <a:gd name="T5" fmla="*/ 275 h 278"/>
                <a:gd name="T6" fmla="*/ 6 w 17"/>
                <a:gd name="T7" fmla="*/ 278 h 278"/>
                <a:gd name="T8" fmla="*/ 11 w 17"/>
                <a:gd name="T9" fmla="*/ 278 h 278"/>
                <a:gd name="T10" fmla="*/ 14 w 17"/>
                <a:gd name="T11" fmla="*/ 275 h 278"/>
                <a:gd name="T12" fmla="*/ 17 w 17"/>
                <a:gd name="T13" fmla="*/ 272 h 278"/>
                <a:gd name="T14" fmla="*/ 17 w 17"/>
                <a:gd name="T15" fmla="*/ 6 h 278"/>
                <a:gd name="T16" fmla="*/ 14 w 17"/>
                <a:gd name="T17" fmla="*/ 3 h 278"/>
                <a:gd name="T18" fmla="*/ 11 w 17"/>
                <a:gd name="T19" fmla="*/ 0 h 278"/>
                <a:gd name="T20" fmla="*/ 6 w 17"/>
                <a:gd name="T21" fmla="*/ 0 h 278"/>
                <a:gd name="T22" fmla="*/ 3 w 17"/>
                <a:gd name="T23" fmla="*/ 3 h 278"/>
                <a:gd name="T24" fmla="*/ 0 w 17"/>
                <a:gd name="T25" fmla="*/ 6 h 278"/>
                <a:gd name="T26" fmla="*/ 0 w 17"/>
                <a:gd name="T27" fmla="*/ 9 h 278"/>
                <a:gd name="T28" fmla="*/ 0 w 17"/>
                <a:gd name="T29" fmla="*/ 269 h 2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8"/>
                <a:gd name="T47" fmla="*/ 17 w 17"/>
                <a:gd name="T48" fmla="*/ 278 h 2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8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8"/>
                  </a:lnTo>
                  <a:lnTo>
                    <a:pt x="11" y="278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4141" y="3513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3 h 71"/>
                <a:gd name="T4" fmla="*/ 14 w 72"/>
                <a:gd name="T5" fmla="*/ 64 h 71"/>
                <a:gd name="T6" fmla="*/ 21 w 72"/>
                <a:gd name="T7" fmla="*/ 69 h 71"/>
                <a:gd name="T8" fmla="*/ 32 w 72"/>
                <a:gd name="T9" fmla="*/ 71 h 71"/>
                <a:gd name="T10" fmla="*/ 47 w 72"/>
                <a:gd name="T11" fmla="*/ 71 h 71"/>
                <a:gd name="T12" fmla="*/ 53 w 72"/>
                <a:gd name="T13" fmla="*/ 68 h 71"/>
                <a:gd name="T14" fmla="*/ 56 w 72"/>
                <a:gd name="T15" fmla="*/ 67 h 71"/>
                <a:gd name="T16" fmla="*/ 65 w 72"/>
                <a:gd name="T17" fmla="*/ 57 h 71"/>
                <a:gd name="T18" fmla="*/ 63 w 72"/>
                <a:gd name="T19" fmla="*/ 60 h 71"/>
                <a:gd name="T20" fmla="*/ 71 w 72"/>
                <a:gd name="T21" fmla="*/ 49 h 71"/>
                <a:gd name="T22" fmla="*/ 72 w 72"/>
                <a:gd name="T23" fmla="*/ 40 h 71"/>
                <a:gd name="T24" fmla="*/ 72 w 72"/>
                <a:gd name="T25" fmla="*/ 25 h 71"/>
                <a:gd name="T26" fmla="*/ 70 w 72"/>
                <a:gd name="T27" fmla="*/ 21 h 71"/>
                <a:gd name="T28" fmla="*/ 64 w 72"/>
                <a:gd name="T29" fmla="*/ 14 h 71"/>
                <a:gd name="T30" fmla="*/ 63 w 72"/>
                <a:gd name="T31" fmla="*/ 10 h 71"/>
                <a:gd name="T32" fmla="*/ 57 w 72"/>
                <a:gd name="T33" fmla="*/ 7 h 71"/>
                <a:gd name="T34" fmla="*/ 52 w 72"/>
                <a:gd name="T35" fmla="*/ 1 h 71"/>
                <a:gd name="T36" fmla="*/ 25 w 72"/>
                <a:gd name="T37" fmla="*/ 0 h 71"/>
                <a:gd name="T38" fmla="*/ 20 w 72"/>
                <a:gd name="T39" fmla="*/ 3 h 71"/>
                <a:gd name="T40" fmla="*/ 10 w 72"/>
                <a:gd name="T41" fmla="*/ 10 h 71"/>
                <a:gd name="T42" fmla="*/ 3 w 72"/>
                <a:gd name="T43" fmla="*/ 20 h 71"/>
                <a:gd name="T44" fmla="*/ 0 w 72"/>
                <a:gd name="T45" fmla="*/ 25 h 71"/>
                <a:gd name="T46" fmla="*/ 17 w 72"/>
                <a:gd name="T47" fmla="*/ 31 h 71"/>
                <a:gd name="T48" fmla="*/ 20 w 72"/>
                <a:gd name="T49" fmla="*/ 25 h 71"/>
                <a:gd name="T50" fmla="*/ 21 w 72"/>
                <a:gd name="T51" fmla="*/ 21 h 71"/>
                <a:gd name="T52" fmla="*/ 25 w 72"/>
                <a:gd name="T53" fmla="*/ 20 h 71"/>
                <a:gd name="T54" fmla="*/ 31 w 72"/>
                <a:gd name="T55" fmla="*/ 17 h 71"/>
                <a:gd name="T56" fmla="*/ 43 w 72"/>
                <a:gd name="T57" fmla="*/ 18 h 71"/>
                <a:gd name="T58" fmla="*/ 46 w 72"/>
                <a:gd name="T59" fmla="*/ 17 h 71"/>
                <a:gd name="T60" fmla="*/ 53 w 72"/>
                <a:gd name="T61" fmla="*/ 24 h 71"/>
                <a:gd name="T62" fmla="*/ 50 w 72"/>
                <a:gd name="T63" fmla="*/ 21 h 71"/>
                <a:gd name="T64" fmla="*/ 53 w 72"/>
                <a:gd name="T65" fmla="*/ 24 h 71"/>
                <a:gd name="T66" fmla="*/ 54 w 72"/>
                <a:gd name="T67" fmla="*/ 29 h 71"/>
                <a:gd name="T68" fmla="*/ 59 w 72"/>
                <a:gd name="T69" fmla="*/ 40 h 71"/>
                <a:gd name="T70" fmla="*/ 56 w 72"/>
                <a:gd name="T71" fmla="*/ 40 h 71"/>
                <a:gd name="T72" fmla="*/ 53 w 72"/>
                <a:gd name="T73" fmla="*/ 44 h 71"/>
                <a:gd name="T74" fmla="*/ 53 w 72"/>
                <a:gd name="T75" fmla="*/ 46 h 71"/>
                <a:gd name="T76" fmla="*/ 52 w 72"/>
                <a:gd name="T77" fmla="*/ 50 h 71"/>
                <a:gd name="T78" fmla="*/ 46 w 72"/>
                <a:gd name="T79" fmla="*/ 53 h 71"/>
                <a:gd name="T80" fmla="*/ 46 w 72"/>
                <a:gd name="T81" fmla="*/ 53 h 71"/>
                <a:gd name="T82" fmla="*/ 35 w 72"/>
                <a:gd name="T83" fmla="*/ 54 h 71"/>
                <a:gd name="T84" fmla="*/ 35 w 72"/>
                <a:gd name="T85" fmla="*/ 54 h 71"/>
                <a:gd name="T86" fmla="*/ 27 w 72"/>
                <a:gd name="T87" fmla="*/ 53 h 71"/>
                <a:gd name="T88" fmla="*/ 20 w 72"/>
                <a:gd name="T89" fmla="*/ 47 h 71"/>
                <a:gd name="T90" fmla="*/ 20 w 72"/>
                <a:gd name="T91" fmla="*/ 47 h 71"/>
                <a:gd name="T92" fmla="*/ 18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2"/>
                <a:gd name="T145" fmla="*/ 0 h 71"/>
                <a:gd name="T146" fmla="*/ 72 w 72"/>
                <a:gd name="T147" fmla="*/ 71 h 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3" y="51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69"/>
                  </a:lnTo>
                  <a:lnTo>
                    <a:pt x="24" y="69"/>
                  </a:lnTo>
                  <a:lnTo>
                    <a:pt x="25" y="71"/>
                  </a:lnTo>
                  <a:lnTo>
                    <a:pt x="32" y="71"/>
                  </a:lnTo>
                  <a:lnTo>
                    <a:pt x="42" y="69"/>
                  </a:lnTo>
                  <a:lnTo>
                    <a:pt x="41" y="71"/>
                  </a:lnTo>
                  <a:lnTo>
                    <a:pt x="47" y="71"/>
                  </a:lnTo>
                  <a:lnTo>
                    <a:pt x="49" y="69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6" y="67"/>
                  </a:lnTo>
                  <a:lnTo>
                    <a:pt x="59" y="64"/>
                  </a:lnTo>
                  <a:lnTo>
                    <a:pt x="63" y="61"/>
                  </a:lnTo>
                  <a:lnTo>
                    <a:pt x="65" y="57"/>
                  </a:lnTo>
                  <a:lnTo>
                    <a:pt x="67" y="56"/>
                  </a:lnTo>
                  <a:lnTo>
                    <a:pt x="64" y="57"/>
                  </a:lnTo>
                  <a:lnTo>
                    <a:pt x="63" y="60"/>
                  </a:lnTo>
                  <a:lnTo>
                    <a:pt x="70" y="53"/>
                  </a:lnTo>
                  <a:lnTo>
                    <a:pt x="70" y="50"/>
                  </a:lnTo>
                  <a:lnTo>
                    <a:pt x="71" y="49"/>
                  </a:lnTo>
                  <a:lnTo>
                    <a:pt x="71" y="47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1" y="42"/>
                  </a:lnTo>
                  <a:lnTo>
                    <a:pt x="72" y="32"/>
                  </a:lnTo>
                  <a:lnTo>
                    <a:pt x="72" y="25"/>
                  </a:lnTo>
                  <a:lnTo>
                    <a:pt x="71" y="24"/>
                  </a:lnTo>
                  <a:lnTo>
                    <a:pt x="71" y="22"/>
                  </a:lnTo>
                  <a:lnTo>
                    <a:pt x="70" y="21"/>
                  </a:lnTo>
                  <a:lnTo>
                    <a:pt x="70" y="18"/>
                  </a:lnTo>
                  <a:lnTo>
                    <a:pt x="63" y="11"/>
                  </a:lnTo>
                  <a:lnTo>
                    <a:pt x="64" y="14"/>
                  </a:lnTo>
                  <a:lnTo>
                    <a:pt x="67" y="15"/>
                  </a:lnTo>
                  <a:lnTo>
                    <a:pt x="65" y="14"/>
                  </a:lnTo>
                  <a:lnTo>
                    <a:pt x="63" y="10"/>
                  </a:lnTo>
                  <a:lnTo>
                    <a:pt x="59" y="7"/>
                  </a:lnTo>
                  <a:lnTo>
                    <a:pt x="56" y="4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0" y="25"/>
                  </a:lnTo>
                  <a:lnTo>
                    <a:pt x="0" y="36"/>
                  </a:lnTo>
                  <a:lnTo>
                    <a:pt x="17" y="36"/>
                  </a:lnTo>
                  <a:lnTo>
                    <a:pt x="17" y="31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7" y="18"/>
                  </a:lnTo>
                  <a:lnTo>
                    <a:pt x="29" y="18"/>
                  </a:lnTo>
                  <a:lnTo>
                    <a:pt x="31" y="17"/>
                  </a:lnTo>
                  <a:lnTo>
                    <a:pt x="36" y="17"/>
                  </a:lnTo>
                  <a:lnTo>
                    <a:pt x="42" y="17"/>
                  </a:lnTo>
                  <a:lnTo>
                    <a:pt x="43" y="18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50" y="21"/>
                  </a:lnTo>
                  <a:lnTo>
                    <a:pt x="53" y="24"/>
                  </a:lnTo>
                  <a:lnTo>
                    <a:pt x="52" y="21"/>
                  </a:lnTo>
                  <a:lnTo>
                    <a:pt x="49" y="20"/>
                  </a:lnTo>
                  <a:lnTo>
                    <a:pt x="50" y="21"/>
                  </a:lnTo>
                  <a:lnTo>
                    <a:pt x="53" y="25"/>
                  </a:lnTo>
                  <a:lnTo>
                    <a:pt x="57" y="28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6" y="31"/>
                  </a:lnTo>
                  <a:lnTo>
                    <a:pt x="56" y="35"/>
                  </a:lnTo>
                  <a:lnTo>
                    <a:pt x="59" y="40"/>
                  </a:lnTo>
                  <a:lnTo>
                    <a:pt x="60" y="31"/>
                  </a:lnTo>
                  <a:lnTo>
                    <a:pt x="56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4" y="43"/>
                  </a:lnTo>
                  <a:lnTo>
                    <a:pt x="53" y="44"/>
                  </a:lnTo>
                  <a:lnTo>
                    <a:pt x="53" y="47"/>
                  </a:lnTo>
                  <a:lnTo>
                    <a:pt x="57" y="43"/>
                  </a:lnTo>
                  <a:lnTo>
                    <a:pt x="53" y="46"/>
                  </a:lnTo>
                  <a:lnTo>
                    <a:pt x="50" y="50"/>
                  </a:lnTo>
                  <a:lnTo>
                    <a:pt x="49" y="51"/>
                  </a:lnTo>
                  <a:lnTo>
                    <a:pt x="52" y="50"/>
                  </a:lnTo>
                  <a:lnTo>
                    <a:pt x="53" y="47"/>
                  </a:lnTo>
                  <a:lnTo>
                    <a:pt x="50" y="50"/>
                  </a:lnTo>
                  <a:lnTo>
                    <a:pt x="46" y="53"/>
                  </a:lnTo>
                  <a:lnTo>
                    <a:pt x="46" y="54"/>
                  </a:lnTo>
                  <a:lnTo>
                    <a:pt x="47" y="51"/>
                  </a:lnTo>
                  <a:lnTo>
                    <a:pt x="46" y="53"/>
                  </a:lnTo>
                  <a:lnTo>
                    <a:pt x="43" y="53"/>
                  </a:lnTo>
                  <a:lnTo>
                    <a:pt x="42" y="54"/>
                  </a:lnTo>
                  <a:lnTo>
                    <a:pt x="35" y="54"/>
                  </a:lnTo>
                  <a:lnTo>
                    <a:pt x="31" y="58"/>
                  </a:lnTo>
                  <a:lnTo>
                    <a:pt x="41" y="57"/>
                  </a:lnTo>
                  <a:lnTo>
                    <a:pt x="35" y="54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1" y="50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7" y="40"/>
                  </a:lnTo>
                  <a:lnTo>
                    <a:pt x="17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4477" y="1303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3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3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3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3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3 w 441"/>
                <a:gd name="T39" fmla="*/ 568 h 585"/>
                <a:gd name="T40" fmla="*/ 8 w 441"/>
                <a:gd name="T41" fmla="*/ 568 h 585"/>
                <a:gd name="T42" fmla="*/ 17 w 441"/>
                <a:gd name="T43" fmla="*/ 577 h 585"/>
                <a:gd name="T44" fmla="*/ 17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3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3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3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3" y="568"/>
                  </a:lnTo>
                  <a:lnTo>
                    <a:pt x="8" y="568"/>
                  </a:lnTo>
                  <a:lnTo>
                    <a:pt x="17" y="577"/>
                  </a:lnTo>
                  <a:lnTo>
                    <a:pt x="17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599" y="1689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4520" y="137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4778" y="1369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4778" y="1680"/>
              <a:ext cx="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7" name="Freeform 18"/>
            <p:cNvSpPr>
              <a:spLocks/>
            </p:cNvSpPr>
            <p:nvPr/>
          </p:nvSpPr>
          <p:spPr bwMode="auto">
            <a:xfrm>
              <a:off x="4477" y="1676"/>
              <a:ext cx="86" cy="77"/>
            </a:xfrm>
            <a:custGeom>
              <a:avLst/>
              <a:gdLst>
                <a:gd name="T0" fmla="*/ 14 w 86"/>
                <a:gd name="T1" fmla="*/ 1 h 77"/>
                <a:gd name="T2" fmla="*/ 12 w 86"/>
                <a:gd name="T3" fmla="*/ 1 h 77"/>
                <a:gd name="T4" fmla="*/ 10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3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2 w 86"/>
                <a:gd name="T31" fmla="*/ 76 h 77"/>
                <a:gd name="T32" fmla="*/ 85 w 86"/>
                <a:gd name="T33" fmla="*/ 75 h 77"/>
                <a:gd name="T34" fmla="*/ 85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5 w 86"/>
                <a:gd name="T41" fmla="*/ 65 h 77"/>
                <a:gd name="T42" fmla="*/ 83 w 86"/>
                <a:gd name="T43" fmla="*/ 62 h 77"/>
                <a:gd name="T44" fmla="*/ 14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4" y="1"/>
                  </a:move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3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2" y="76"/>
                  </a:lnTo>
                  <a:lnTo>
                    <a:pt x="85" y="75"/>
                  </a:lnTo>
                  <a:lnTo>
                    <a:pt x="85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5" y="65"/>
                  </a:lnTo>
                  <a:lnTo>
                    <a:pt x="83" y="6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4477" y="1737"/>
              <a:ext cx="86" cy="62"/>
            </a:xfrm>
            <a:custGeom>
              <a:avLst/>
              <a:gdLst>
                <a:gd name="T0" fmla="*/ 82 w 86"/>
                <a:gd name="T1" fmla="*/ 15 h 62"/>
                <a:gd name="T2" fmla="*/ 85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2 w 86"/>
                <a:gd name="T11" fmla="*/ 1 h 62"/>
                <a:gd name="T12" fmla="*/ 79 w 86"/>
                <a:gd name="T13" fmla="*/ 0 h 62"/>
                <a:gd name="T14" fmla="*/ 75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3 h 62"/>
                <a:gd name="T24" fmla="*/ 0 w 86"/>
                <a:gd name="T25" fmla="*/ 57 h 62"/>
                <a:gd name="T26" fmla="*/ 3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2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2" y="15"/>
                  </a:moveTo>
                  <a:lnTo>
                    <a:pt x="85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3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4671" y="3197"/>
              <a:ext cx="129" cy="244"/>
            </a:xfrm>
            <a:custGeom>
              <a:avLst/>
              <a:gdLst>
                <a:gd name="T0" fmla="*/ 6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4 w 129"/>
                <a:gd name="T7" fmla="*/ 17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5 h 244"/>
                <a:gd name="T14" fmla="*/ 82 w 129"/>
                <a:gd name="T15" fmla="*/ 48 h 244"/>
                <a:gd name="T16" fmla="*/ 87 w 129"/>
                <a:gd name="T17" fmla="*/ 53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3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4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3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6 w 129"/>
                <a:gd name="T57" fmla="*/ 244 h 244"/>
                <a:gd name="T58" fmla="*/ 10 w 129"/>
                <a:gd name="T59" fmla="*/ 244 h 244"/>
                <a:gd name="T60" fmla="*/ 26 w 129"/>
                <a:gd name="T61" fmla="*/ 243 h 244"/>
                <a:gd name="T62" fmla="*/ 49 w 129"/>
                <a:gd name="T63" fmla="*/ 234 h 244"/>
                <a:gd name="T64" fmla="*/ 60 w 129"/>
                <a:gd name="T65" fmla="*/ 232 h 244"/>
                <a:gd name="T66" fmla="*/ 72 w 129"/>
                <a:gd name="T67" fmla="*/ 226 h 244"/>
                <a:gd name="T68" fmla="*/ 85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7 w 129"/>
                <a:gd name="T77" fmla="*/ 173 h 244"/>
                <a:gd name="T78" fmla="*/ 121 w 129"/>
                <a:gd name="T79" fmla="*/ 164 h 244"/>
                <a:gd name="T80" fmla="*/ 128 w 129"/>
                <a:gd name="T81" fmla="*/ 129 h 244"/>
                <a:gd name="T82" fmla="*/ 129 w 129"/>
                <a:gd name="T83" fmla="*/ 121 h 244"/>
                <a:gd name="T84" fmla="*/ 128 w 129"/>
                <a:gd name="T85" fmla="*/ 103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3 h 244"/>
                <a:gd name="T92" fmla="*/ 101 w 129"/>
                <a:gd name="T93" fmla="*/ 44 h 244"/>
                <a:gd name="T94" fmla="*/ 93 w 129"/>
                <a:gd name="T95" fmla="*/ 35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4" y="17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5"/>
                  </a:lnTo>
                  <a:lnTo>
                    <a:pt x="74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3"/>
                  </a:lnTo>
                  <a:lnTo>
                    <a:pt x="90" y="60"/>
                  </a:lnTo>
                  <a:lnTo>
                    <a:pt x="94" y="64"/>
                  </a:lnTo>
                  <a:lnTo>
                    <a:pt x="97" y="67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4" y="80"/>
                  </a:lnTo>
                  <a:lnTo>
                    <a:pt x="107" y="85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1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3" y="168"/>
                  </a:lnTo>
                  <a:lnTo>
                    <a:pt x="100" y="171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4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4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6" y="243"/>
                  </a:lnTo>
                  <a:lnTo>
                    <a:pt x="44" y="237"/>
                  </a:lnTo>
                  <a:lnTo>
                    <a:pt x="49" y="234"/>
                  </a:lnTo>
                  <a:lnTo>
                    <a:pt x="54" y="234"/>
                  </a:lnTo>
                  <a:lnTo>
                    <a:pt x="60" y="232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5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8" y="168"/>
                  </a:lnTo>
                  <a:lnTo>
                    <a:pt x="121" y="164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1"/>
                  </a:lnTo>
                  <a:lnTo>
                    <a:pt x="128" y="114"/>
                  </a:lnTo>
                  <a:lnTo>
                    <a:pt x="128" y="103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5"/>
                  </a:lnTo>
                  <a:lnTo>
                    <a:pt x="85" y="26"/>
                  </a:lnTo>
                  <a:lnTo>
                    <a:pt x="76" y="21"/>
                  </a:lnTo>
                  <a:lnTo>
                    <a:pt x="72" y="17"/>
                  </a:lnTo>
                  <a:lnTo>
                    <a:pt x="64" y="12"/>
                  </a:lnTo>
                  <a:lnTo>
                    <a:pt x="60" y="11"/>
                  </a:lnTo>
                  <a:lnTo>
                    <a:pt x="54" y="8"/>
                  </a:lnTo>
                  <a:lnTo>
                    <a:pt x="49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Freeform 21"/>
            <p:cNvSpPr>
              <a:spLocks/>
            </p:cNvSpPr>
            <p:nvPr/>
          </p:nvSpPr>
          <p:spPr bwMode="auto">
            <a:xfrm>
              <a:off x="4514" y="3197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4514" y="342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4514" y="3197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1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1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1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3" name="Oval 24"/>
            <p:cNvSpPr>
              <a:spLocks noChangeArrowheads="1"/>
            </p:cNvSpPr>
            <p:nvPr/>
          </p:nvSpPr>
          <p:spPr bwMode="auto">
            <a:xfrm>
              <a:off x="4320" y="2863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4312" y="2854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9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0 w 68"/>
                <a:gd name="T13" fmla="*/ 68 h 68"/>
                <a:gd name="T14" fmla="*/ 40 w 68"/>
                <a:gd name="T15" fmla="*/ 66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9 h 68"/>
                <a:gd name="T24" fmla="*/ 65 w 68"/>
                <a:gd name="T25" fmla="*/ 50 h 68"/>
                <a:gd name="T26" fmla="*/ 66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5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5 h 68"/>
                <a:gd name="T46" fmla="*/ 17 w 68"/>
                <a:gd name="T47" fmla="*/ 5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3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3 h 68"/>
                <a:gd name="T62" fmla="*/ 23 w 68"/>
                <a:gd name="T63" fmla="*/ 20 h 68"/>
                <a:gd name="T64" fmla="*/ 26 w 68"/>
                <a:gd name="T65" fmla="*/ 17 h 68"/>
                <a:gd name="T66" fmla="*/ 23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30 h 68"/>
                <a:gd name="T84" fmla="*/ 61 w 68"/>
                <a:gd name="T85" fmla="*/ 27 h 68"/>
                <a:gd name="T86" fmla="*/ 50 w 68"/>
                <a:gd name="T87" fmla="*/ 41 h 68"/>
                <a:gd name="T88" fmla="*/ 48 w 68"/>
                <a:gd name="T89" fmla="*/ 45 h 68"/>
                <a:gd name="T90" fmla="*/ 51 w 68"/>
                <a:gd name="T91" fmla="*/ 42 h 68"/>
                <a:gd name="T92" fmla="*/ 48 w 68"/>
                <a:gd name="T93" fmla="*/ 45 h 68"/>
                <a:gd name="T94" fmla="*/ 46 w 68"/>
                <a:gd name="T95" fmla="*/ 48 h 68"/>
                <a:gd name="T96" fmla="*/ 40 w 68"/>
                <a:gd name="T97" fmla="*/ 53 h 68"/>
                <a:gd name="T98" fmla="*/ 29 w 68"/>
                <a:gd name="T99" fmla="*/ 55 h 68"/>
                <a:gd name="T100" fmla="*/ 36 w 68"/>
                <a:gd name="T101" fmla="*/ 52 h 68"/>
                <a:gd name="T102" fmla="*/ 28 w 68"/>
                <a:gd name="T103" fmla="*/ 53 h 68"/>
                <a:gd name="T104" fmla="*/ 22 w 68"/>
                <a:gd name="T105" fmla="*/ 48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1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3" y="50"/>
                  </a:lnTo>
                  <a:lnTo>
                    <a:pt x="4" y="52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7" y="55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2" y="61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6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6"/>
                  </a:lnTo>
                  <a:lnTo>
                    <a:pt x="51" y="64"/>
                  </a:lnTo>
                  <a:lnTo>
                    <a:pt x="55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9"/>
                  </a:lnTo>
                  <a:lnTo>
                    <a:pt x="61" y="55"/>
                  </a:lnTo>
                  <a:lnTo>
                    <a:pt x="57" y="59"/>
                  </a:lnTo>
                  <a:lnTo>
                    <a:pt x="61" y="56"/>
                  </a:lnTo>
                  <a:lnTo>
                    <a:pt x="64" y="52"/>
                  </a:lnTo>
                  <a:lnTo>
                    <a:pt x="65" y="50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6" y="46"/>
                  </a:lnTo>
                  <a:lnTo>
                    <a:pt x="68" y="45"/>
                  </a:lnTo>
                  <a:lnTo>
                    <a:pt x="65" y="41"/>
                  </a:lnTo>
                  <a:lnTo>
                    <a:pt x="61" y="43"/>
                  </a:lnTo>
                  <a:lnTo>
                    <a:pt x="66" y="30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2"/>
                  </a:lnTo>
                  <a:lnTo>
                    <a:pt x="55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2" y="7"/>
                  </a:lnTo>
                  <a:lnTo>
                    <a:pt x="10" y="12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30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3" y="18"/>
                  </a:lnTo>
                  <a:lnTo>
                    <a:pt x="22" y="21"/>
                  </a:lnTo>
                  <a:lnTo>
                    <a:pt x="23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8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30"/>
                  </a:lnTo>
                  <a:lnTo>
                    <a:pt x="51" y="37"/>
                  </a:lnTo>
                  <a:lnTo>
                    <a:pt x="55" y="41"/>
                  </a:lnTo>
                  <a:lnTo>
                    <a:pt x="61" y="27"/>
                  </a:lnTo>
                  <a:lnTo>
                    <a:pt x="54" y="30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8"/>
                  </a:lnTo>
                  <a:lnTo>
                    <a:pt x="48" y="45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4" y="49"/>
                  </a:lnTo>
                  <a:lnTo>
                    <a:pt x="40" y="52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2"/>
                  </a:lnTo>
                  <a:lnTo>
                    <a:pt x="29" y="55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29" y="52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3" y="49"/>
                  </a:lnTo>
                  <a:lnTo>
                    <a:pt x="22" y="48"/>
                  </a:lnTo>
                  <a:lnTo>
                    <a:pt x="23" y="50"/>
                  </a:lnTo>
                  <a:lnTo>
                    <a:pt x="26" y="52"/>
                  </a:lnTo>
                  <a:lnTo>
                    <a:pt x="19" y="45"/>
                  </a:lnTo>
                  <a:lnTo>
                    <a:pt x="21" y="48"/>
                  </a:lnTo>
                  <a:lnTo>
                    <a:pt x="23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8" y="41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4451" y="2447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2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2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2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2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2 w 441"/>
                <a:gd name="T39" fmla="*/ 568 h 585"/>
                <a:gd name="T40" fmla="*/ 8 w 441"/>
                <a:gd name="T41" fmla="*/ 568 h 585"/>
                <a:gd name="T42" fmla="*/ 16 w 441"/>
                <a:gd name="T43" fmla="*/ 577 h 585"/>
                <a:gd name="T44" fmla="*/ 16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2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2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2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2" y="568"/>
                  </a:lnTo>
                  <a:lnTo>
                    <a:pt x="8" y="568"/>
                  </a:lnTo>
                  <a:lnTo>
                    <a:pt x="16" y="577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4574" y="2834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4494" y="2522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4752" y="2513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4752" y="2824"/>
              <a:ext cx="1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Q'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Freeform 31"/>
            <p:cNvSpPr>
              <a:spLocks/>
            </p:cNvSpPr>
            <p:nvPr/>
          </p:nvSpPr>
          <p:spPr bwMode="auto">
            <a:xfrm>
              <a:off x="4451" y="2820"/>
              <a:ext cx="86" cy="77"/>
            </a:xfrm>
            <a:custGeom>
              <a:avLst/>
              <a:gdLst>
                <a:gd name="T0" fmla="*/ 13 w 86"/>
                <a:gd name="T1" fmla="*/ 1 h 77"/>
                <a:gd name="T2" fmla="*/ 12 w 86"/>
                <a:gd name="T3" fmla="*/ 1 h 77"/>
                <a:gd name="T4" fmla="*/ 9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2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1 w 86"/>
                <a:gd name="T31" fmla="*/ 76 h 77"/>
                <a:gd name="T32" fmla="*/ 84 w 86"/>
                <a:gd name="T33" fmla="*/ 75 h 77"/>
                <a:gd name="T34" fmla="*/ 84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4 w 86"/>
                <a:gd name="T41" fmla="*/ 65 h 77"/>
                <a:gd name="T42" fmla="*/ 83 w 86"/>
                <a:gd name="T43" fmla="*/ 62 h 77"/>
                <a:gd name="T44" fmla="*/ 13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3" y="1"/>
                  </a:move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1" y="76"/>
                  </a:lnTo>
                  <a:lnTo>
                    <a:pt x="84" y="75"/>
                  </a:lnTo>
                  <a:lnTo>
                    <a:pt x="84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4" y="65"/>
                  </a:lnTo>
                  <a:lnTo>
                    <a:pt x="83" y="6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1" name="Freeform 32"/>
            <p:cNvSpPr>
              <a:spLocks/>
            </p:cNvSpPr>
            <p:nvPr/>
          </p:nvSpPr>
          <p:spPr bwMode="auto">
            <a:xfrm>
              <a:off x="4451" y="2881"/>
              <a:ext cx="86" cy="62"/>
            </a:xfrm>
            <a:custGeom>
              <a:avLst/>
              <a:gdLst>
                <a:gd name="T0" fmla="*/ 81 w 86"/>
                <a:gd name="T1" fmla="*/ 15 h 62"/>
                <a:gd name="T2" fmla="*/ 84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1 w 86"/>
                <a:gd name="T11" fmla="*/ 1 h 62"/>
                <a:gd name="T12" fmla="*/ 79 w 86"/>
                <a:gd name="T13" fmla="*/ 0 h 62"/>
                <a:gd name="T14" fmla="*/ 74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2 h 62"/>
                <a:gd name="T24" fmla="*/ 0 w 86"/>
                <a:gd name="T25" fmla="*/ 57 h 62"/>
                <a:gd name="T26" fmla="*/ 2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1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1" y="15"/>
                  </a:moveTo>
                  <a:lnTo>
                    <a:pt x="84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2" name="Freeform 33"/>
            <p:cNvSpPr>
              <a:spLocks/>
            </p:cNvSpPr>
            <p:nvPr/>
          </p:nvSpPr>
          <p:spPr bwMode="auto">
            <a:xfrm>
              <a:off x="3853" y="3122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8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8 w 53"/>
                <a:gd name="T17" fmla="*/ 92 h 133"/>
                <a:gd name="T18" fmla="*/ 47 w 53"/>
                <a:gd name="T19" fmla="*/ 85 h 133"/>
                <a:gd name="T20" fmla="*/ 44 w 53"/>
                <a:gd name="T21" fmla="*/ 72 h 133"/>
                <a:gd name="T22" fmla="*/ 40 w 53"/>
                <a:gd name="T23" fmla="*/ 61 h 133"/>
                <a:gd name="T24" fmla="*/ 37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6 w 53"/>
                <a:gd name="T31" fmla="*/ 25 h 133"/>
                <a:gd name="T32" fmla="*/ 23 w 53"/>
                <a:gd name="T33" fmla="*/ 18 h 133"/>
                <a:gd name="T34" fmla="*/ 15 w 53"/>
                <a:gd name="T35" fmla="*/ 4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1 w 53"/>
                <a:gd name="T43" fmla="*/ 13 h 133"/>
                <a:gd name="T44" fmla="*/ 7 w 53"/>
                <a:gd name="T45" fmla="*/ 21 h 133"/>
                <a:gd name="T46" fmla="*/ 8 w 53"/>
                <a:gd name="T47" fmla="*/ 26 h 133"/>
                <a:gd name="T48" fmla="*/ 12 w 53"/>
                <a:gd name="T49" fmla="*/ 35 h 133"/>
                <a:gd name="T50" fmla="*/ 15 w 53"/>
                <a:gd name="T51" fmla="*/ 40 h 133"/>
                <a:gd name="T52" fmla="*/ 18 w 53"/>
                <a:gd name="T53" fmla="*/ 47 h 133"/>
                <a:gd name="T54" fmla="*/ 21 w 53"/>
                <a:gd name="T55" fmla="*/ 54 h 133"/>
                <a:gd name="T56" fmla="*/ 23 w 53"/>
                <a:gd name="T57" fmla="*/ 64 h 133"/>
                <a:gd name="T58" fmla="*/ 28 w 53"/>
                <a:gd name="T59" fmla="*/ 75 h 133"/>
                <a:gd name="T60" fmla="*/ 30 w 53"/>
                <a:gd name="T61" fmla="*/ 87 h 133"/>
                <a:gd name="T62" fmla="*/ 32 w 53"/>
                <a:gd name="T63" fmla="*/ 94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7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8" y="132"/>
                  </a:lnTo>
                  <a:lnTo>
                    <a:pt x="51" y="130"/>
                  </a:lnTo>
                  <a:lnTo>
                    <a:pt x="51" y="129"/>
                  </a:lnTo>
                  <a:lnTo>
                    <a:pt x="53" y="126"/>
                  </a:lnTo>
                  <a:lnTo>
                    <a:pt x="53" y="122"/>
                  </a:lnTo>
                  <a:lnTo>
                    <a:pt x="51" y="119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8" y="96"/>
                  </a:lnTo>
                  <a:lnTo>
                    <a:pt x="48" y="92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4" y="76"/>
                  </a:lnTo>
                  <a:lnTo>
                    <a:pt x="44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8"/>
                  </a:lnTo>
                  <a:lnTo>
                    <a:pt x="37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6" y="26"/>
                  </a:lnTo>
                  <a:lnTo>
                    <a:pt x="26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1" y="13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9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6" y="44"/>
                  </a:lnTo>
                  <a:lnTo>
                    <a:pt x="18" y="47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6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0" y="87"/>
                  </a:lnTo>
                  <a:lnTo>
                    <a:pt x="30" y="90"/>
                  </a:lnTo>
                  <a:lnTo>
                    <a:pt x="32" y="94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3" name="Freeform 34"/>
            <p:cNvSpPr>
              <a:spLocks/>
            </p:cNvSpPr>
            <p:nvPr/>
          </p:nvSpPr>
          <p:spPr bwMode="auto">
            <a:xfrm>
              <a:off x="3856" y="3123"/>
              <a:ext cx="289" cy="128"/>
            </a:xfrm>
            <a:custGeom>
              <a:avLst/>
              <a:gdLst>
                <a:gd name="T0" fmla="*/ 276 w 289"/>
                <a:gd name="T1" fmla="*/ 125 h 128"/>
                <a:gd name="T2" fmla="*/ 278 w 289"/>
                <a:gd name="T3" fmla="*/ 128 h 128"/>
                <a:gd name="T4" fmla="*/ 283 w 289"/>
                <a:gd name="T5" fmla="*/ 128 h 128"/>
                <a:gd name="T6" fmla="*/ 285 w 289"/>
                <a:gd name="T7" fmla="*/ 127 h 128"/>
                <a:gd name="T8" fmla="*/ 288 w 289"/>
                <a:gd name="T9" fmla="*/ 124 h 128"/>
                <a:gd name="T10" fmla="*/ 289 w 289"/>
                <a:gd name="T11" fmla="*/ 122 h 128"/>
                <a:gd name="T12" fmla="*/ 289 w 289"/>
                <a:gd name="T13" fmla="*/ 118 h 128"/>
                <a:gd name="T14" fmla="*/ 288 w 289"/>
                <a:gd name="T15" fmla="*/ 116 h 128"/>
                <a:gd name="T16" fmla="*/ 287 w 289"/>
                <a:gd name="T17" fmla="*/ 114 h 128"/>
                <a:gd name="T18" fmla="*/ 262 w 289"/>
                <a:gd name="T19" fmla="*/ 89 h 128"/>
                <a:gd name="T20" fmla="*/ 240 w 289"/>
                <a:gd name="T21" fmla="*/ 71 h 128"/>
                <a:gd name="T22" fmla="*/ 231 w 289"/>
                <a:gd name="T23" fmla="*/ 67 h 128"/>
                <a:gd name="T24" fmla="*/ 224 w 289"/>
                <a:gd name="T25" fmla="*/ 61 h 128"/>
                <a:gd name="T26" fmla="*/ 216 w 289"/>
                <a:gd name="T27" fmla="*/ 57 h 128"/>
                <a:gd name="T28" fmla="*/ 209 w 289"/>
                <a:gd name="T29" fmla="*/ 52 h 128"/>
                <a:gd name="T30" fmla="*/ 184 w 289"/>
                <a:gd name="T31" fmla="*/ 39 h 128"/>
                <a:gd name="T32" fmla="*/ 173 w 289"/>
                <a:gd name="T33" fmla="*/ 34 h 128"/>
                <a:gd name="T34" fmla="*/ 165 w 289"/>
                <a:gd name="T35" fmla="*/ 31 h 128"/>
                <a:gd name="T36" fmla="*/ 156 w 289"/>
                <a:gd name="T37" fmla="*/ 27 h 128"/>
                <a:gd name="T38" fmla="*/ 147 w 289"/>
                <a:gd name="T39" fmla="*/ 24 h 128"/>
                <a:gd name="T40" fmla="*/ 138 w 289"/>
                <a:gd name="T41" fmla="*/ 21 h 128"/>
                <a:gd name="T42" fmla="*/ 98 w 289"/>
                <a:gd name="T43" fmla="*/ 10 h 128"/>
                <a:gd name="T44" fmla="*/ 79 w 289"/>
                <a:gd name="T45" fmla="*/ 7 h 128"/>
                <a:gd name="T46" fmla="*/ 69 w 289"/>
                <a:gd name="T47" fmla="*/ 5 h 128"/>
                <a:gd name="T48" fmla="*/ 58 w 289"/>
                <a:gd name="T49" fmla="*/ 3 h 128"/>
                <a:gd name="T50" fmla="*/ 48 w 289"/>
                <a:gd name="T51" fmla="*/ 3 h 128"/>
                <a:gd name="T52" fmla="*/ 40 w 289"/>
                <a:gd name="T53" fmla="*/ 2 h 128"/>
                <a:gd name="T54" fmla="*/ 27 w 289"/>
                <a:gd name="T55" fmla="*/ 0 h 128"/>
                <a:gd name="T56" fmla="*/ 7 w 289"/>
                <a:gd name="T57" fmla="*/ 0 h 128"/>
                <a:gd name="T58" fmla="*/ 4 w 289"/>
                <a:gd name="T59" fmla="*/ 2 h 128"/>
                <a:gd name="T60" fmla="*/ 1 w 289"/>
                <a:gd name="T61" fmla="*/ 5 h 128"/>
                <a:gd name="T62" fmla="*/ 0 w 289"/>
                <a:gd name="T63" fmla="*/ 6 h 128"/>
                <a:gd name="T64" fmla="*/ 0 w 289"/>
                <a:gd name="T65" fmla="*/ 10 h 128"/>
                <a:gd name="T66" fmla="*/ 1 w 289"/>
                <a:gd name="T67" fmla="*/ 13 h 128"/>
                <a:gd name="T68" fmla="*/ 4 w 289"/>
                <a:gd name="T69" fmla="*/ 16 h 128"/>
                <a:gd name="T70" fmla="*/ 5 w 289"/>
                <a:gd name="T71" fmla="*/ 17 h 128"/>
                <a:gd name="T72" fmla="*/ 8 w 289"/>
                <a:gd name="T73" fmla="*/ 17 h 128"/>
                <a:gd name="T74" fmla="*/ 27 w 289"/>
                <a:gd name="T75" fmla="*/ 17 h 128"/>
                <a:gd name="T76" fmla="*/ 37 w 289"/>
                <a:gd name="T77" fmla="*/ 18 h 128"/>
                <a:gd name="T78" fmla="*/ 48 w 289"/>
                <a:gd name="T79" fmla="*/ 20 h 128"/>
                <a:gd name="T80" fmla="*/ 58 w 289"/>
                <a:gd name="T81" fmla="*/ 20 h 128"/>
                <a:gd name="T82" fmla="*/ 66 w 289"/>
                <a:gd name="T83" fmla="*/ 21 h 128"/>
                <a:gd name="T84" fmla="*/ 76 w 289"/>
                <a:gd name="T85" fmla="*/ 24 h 128"/>
                <a:gd name="T86" fmla="*/ 95 w 289"/>
                <a:gd name="T87" fmla="*/ 27 h 128"/>
                <a:gd name="T88" fmla="*/ 133 w 289"/>
                <a:gd name="T89" fmla="*/ 38 h 128"/>
                <a:gd name="T90" fmla="*/ 141 w 289"/>
                <a:gd name="T91" fmla="*/ 41 h 128"/>
                <a:gd name="T92" fmla="*/ 151 w 289"/>
                <a:gd name="T93" fmla="*/ 43 h 128"/>
                <a:gd name="T94" fmla="*/ 159 w 289"/>
                <a:gd name="T95" fmla="*/ 48 h 128"/>
                <a:gd name="T96" fmla="*/ 167 w 289"/>
                <a:gd name="T97" fmla="*/ 50 h 128"/>
                <a:gd name="T98" fmla="*/ 176 w 289"/>
                <a:gd name="T99" fmla="*/ 53 h 128"/>
                <a:gd name="T100" fmla="*/ 201 w 289"/>
                <a:gd name="T101" fmla="*/ 66 h 128"/>
                <a:gd name="T102" fmla="*/ 208 w 289"/>
                <a:gd name="T103" fmla="*/ 71 h 128"/>
                <a:gd name="T104" fmla="*/ 216 w 289"/>
                <a:gd name="T105" fmla="*/ 75 h 128"/>
                <a:gd name="T106" fmla="*/ 223 w 289"/>
                <a:gd name="T107" fmla="*/ 81 h 128"/>
                <a:gd name="T108" fmla="*/ 231 w 289"/>
                <a:gd name="T109" fmla="*/ 85 h 128"/>
                <a:gd name="T110" fmla="*/ 251 w 289"/>
                <a:gd name="T111" fmla="*/ 100 h 128"/>
                <a:gd name="T112" fmla="*/ 276 w 289"/>
                <a:gd name="T113" fmla="*/ 125 h 1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9"/>
                <a:gd name="T172" fmla="*/ 0 h 128"/>
                <a:gd name="T173" fmla="*/ 289 w 289"/>
                <a:gd name="T174" fmla="*/ 128 h 1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9" h="128">
                  <a:moveTo>
                    <a:pt x="276" y="125"/>
                  </a:moveTo>
                  <a:lnTo>
                    <a:pt x="278" y="128"/>
                  </a:lnTo>
                  <a:lnTo>
                    <a:pt x="283" y="128"/>
                  </a:lnTo>
                  <a:lnTo>
                    <a:pt x="285" y="127"/>
                  </a:lnTo>
                  <a:lnTo>
                    <a:pt x="288" y="124"/>
                  </a:lnTo>
                  <a:lnTo>
                    <a:pt x="289" y="122"/>
                  </a:lnTo>
                  <a:lnTo>
                    <a:pt x="289" y="118"/>
                  </a:lnTo>
                  <a:lnTo>
                    <a:pt x="288" y="116"/>
                  </a:lnTo>
                  <a:lnTo>
                    <a:pt x="287" y="114"/>
                  </a:lnTo>
                  <a:lnTo>
                    <a:pt x="262" y="89"/>
                  </a:lnTo>
                  <a:lnTo>
                    <a:pt x="240" y="71"/>
                  </a:lnTo>
                  <a:lnTo>
                    <a:pt x="231" y="67"/>
                  </a:lnTo>
                  <a:lnTo>
                    <a:pt x="224" y="61"/>
                  </a:lnTo>
                  <a:lnTo>
                    <a:pt x="216" y="57"/>
                  </a:lnTo>
                  <a:lnTo>
                    <a:pt x="209" y="52"/>
                  </a:lnTo>
                  <a:lnTo>
                    <a:pt x="184" y="39"/>
                  </a:lnTo>
                  <a:lnTo>
                    <a:pt x="173" y="34"/>
                  </a:lnTo>
                  <a:lnTo>
                    <a:pt x="165" y="31"/>
                  </a:lnTo>
                  <a:lnTo>
                    <a:pt x="156" y="27"/>
                  </a:lnTo>
                  <a:lnTo>
                    <a:pt x="147" y="24"/>
                  </a:lnTo>
                  <a:lnTo>
                    <a:pt x="138" y="21"/>
                  </a:lnTo>
                  <a:lnTo>
                    <a:pt x="98" y="10"/>
                  </a:lnTo>
                  <a:lnTo>
                    <a:pt x="79" y="7"/>
                  </a:lnTo>
                  <a:lnTo>
                    <a:pt x="69" y="5"/>
                  </a:lnTo>
                  <a:lnTo>
                    <a:pt x="58" y="3"/>
                  </a:lnTo>
                  <a:lnTo>
                    <a:pt x="48" y="3"/>
                  </a:lnTo>
                  <a:lnTo>
                    <a:pt x="40" y="2"/>
                  </a:lnTo>
                  <a:lnTo>
                    <a:pt x="27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27" y="17"/>
                  </a:lnTo>
                  <a:lnTo>
                    <a:pt x="37" y="18"/>
                  </a:lnTo>
                  <a:lnTo>
                    <a:pt x="48" y="20"/>
                  </a:lnTo>
                  <a:lnTo>
                    <a:pt x="58" y="20"/>
                  </a:lnTo>
                  <a:lnTo>
                    <a:pt x="66" y="21"/>
                  </a:lnTo>
                  <a:lnTo>
                    <a:pt x="76" y="24"/>
                  </a:lnTo>
                  <a:lnTo>
                    <a:pt x="95" y="27"/>
                  </a:lnTo>
                  <a:lnTo>
                    <a:pt x="133" y="38"/>
                  </a:lnTo>
                  <a:lnTo>
                    <a:pt x="141" y="41"/>
                  </a:lnTo>
                  <a:lnTo>
                    <a:pt x="151" y="43"/>
                  </a:lnTo>
                  <a:lnTo>
                    <a:pt x="159" y="48"/>
                  </a:lnTo>
                  <a:lnTo>
                    <a:pt x="167" y="50"/>
                  </a:lnTo>
                  <a:lnTo>
                    <a:pt x="176" y="53"/>
                  </a:lnTo>
                  <a:lnTo>
                    <a:pt x="201" y="66"/>
                  </a:lnTo>
                  <a:lnTo>
                    <a:pt x="208" y="71"/>
                  </a:lnTo>
                  <a:lnTo>
                    <a:pt x="216" y="75"/>
                  </a:lnTo>
                  <a:lnTo>
                    <a:pt x="223" y="81"/>
                  </a:lnTo>
                  <a:lnTo>
                    <a:pt x="231" y="85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4" name="Freeform 35"/>
            <p:cNvSpPr>
              <a:spLocks/>
            </p:cNvSpPr>
            <p:nvPr/>
          </p:nvSpPr>
          <p:spPr bwMode="auto">
            <a:xfrm>
              <a:off x="3857" y="3244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1 h 133"/>
                <a:gd name="T8" fmla="*/ 39 w 54"/>
                <a:gd name="T9" fmla="*/ 4 h 133"/>
                <a:gd name="T10" fmla="*/ 37 w 54"/>
                <a:gd name="T11" fmla="*/ 8 h 133"/>
                <a:gd name="T12" fmla="*/ 36 w 54"/>
                <a:gd name="T13" fmla="*/ 10 h 133"/>
                <a:gd name="T14" fmla="*/ 35 w 54"/>
                <a:gd name="T15" fmla="*/ 22 h 133"/>
                <a:gd name="T16" fmla="*/ 33 w 54"/>
                <a:gd name="T17" fmla="*/ 33 h 133"/>
                <a:gd name="T18" fmla="*/ 32 w 54"/>
                <a:gd name="T19" fmla="*/ 40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5 h 133"/>
                <a:gd name="T26" fmla="*/ 21 w 54"/>
                <a:gd name="T27" fmla="*/ 76 h 133"/>
                <a:gd name="T28" fmla="*/ 18 w 54"/>
                <a:gd name="T29" fmla="*/ 83 h 133"/>
                <a:gd name="T30" fmla="*/ 14 w 54"/>
                <a:gd name="T31" fmla="*/ 94 h 133"/>
                <a:gd name="T32" fmla="*/ 11 w 54"/>
                <a:gd name="T33" fmla="*/ 99 h 133"/>
                <a:gd name="T34" fmla="*/ 7 w 54"/>
                <a:gd name="T35" fmla="*/ 108 h 133"/>
                <a:gd name="T36" fmla="*/ 1 w 54"/>
                <a:gd name="T37" fmla="*/ 118 h 133"/>
                <a:gd name="T38" fmla="*/ 1 w 54"/>
                <a:gd name="T39" fmla="*/ 121 h 133"/>
                <a:gd name="T40" fmla="*/ 0 w 54"/>
                <a:gd name="T41" fmla="*/ 126 h 133"/>
                <a:gd name="T42" fmla="*/ 4 w 54"/>
                <a:gd name="T43" fmla="*/ 132 h 133"/>
                <a:gd name="T44" fmla="*/ 10 w 54"/>
                <a:gd name="T45" fmla="*/ 133 h 133"/>
                <a:gd name="T46" fmla="*/ 15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7 w 54"/>
                <a:gd name="T59" fmla="*/ 82 h 133"/>
                <a:gd name="T60" fmla="*/ 42 w 54"/>
                <a:gd name="T61" fmla="*/ 71 h 133"/>
                <a:gd name="T62" fmla="*/ 44 w 54"/>
                <a:gd name="T63" fmla="*/ 62 h 133"/>
                <a:gd name="T64" fmla="*/ 46 w 54"/>
                <a:gd name="T65" fmla="*/ 57 h 133"/>
                <a:gd name="T66" fmla="*/ 47 w 54"/>
                <a:gd name="T67" fmla="*/ 47 h 133"/>
                <a:gd name="T68" fmla="*/ 50 w 54"/>
                <a:gd name="T69" fmla="*/ 40 h 133"/>
                <a:gd name="T70" fmla="*/ 51 w 54"/>
                <a:gd name="T71" fmla="*/ 32 h 133"/>
                <a:gd name="T72" fmla="*/ 53 w 54"/>
                <a:gd name="T73" fmla="*/ 21 h 133"/>
                <a:gd name="T74" fmla="*/ 54 w 54"/>
                <a:gd name="T75" fmla="*/ 8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8"/>
                  </a:moveTo>
                  <a:lnTo>
                    <a:pt x="54" y="7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8"/>
                  </a:lnTo>
                  <a:lnTo>
                    <a:pt x="32" y="40"/>
                  </a:lnTo>
                  <a:lnTo>
                    <a:pt x="31" y="44"/>
                  </a:lnTo>
                  <a:lnTo>
                    <a:pt x="31" y="49"/>
                  </a:lnTo>
                  <a:lnTo>
                    <a:pt x="29" y="51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5"/>
                  </a:lnTo>
                  <a:lnTo>
                    <a:pt x="22" y="74"/>
                  </a:lnTo>
                  <a:lnTo>
                    <a:pt x="21" y="76"/>
                  </a:lnTo>
                  <a:lnTo>
                    <a:pt x="19" y="81"/>
                  </a:lnTo>
                  <a:lnTo>
                    <a:pt x="18" y="83"/>
                  </a:lnTo>
                  <a:lnTo>
                    <a:pt x="15" y="92"/>
                  </a:lnTo>
                  <a:lnTo>
                    <a:pt x="14" y="94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8" y="104"/>
                  </a:lnTo>
                  <a:lnTo>
                    <a:pt x="7" y="108"/>
                  </a:lnTo>
                  <a:lnTo>
                    <a:pt x="7" y="110"/>
                  </a:lnTo>
                  <a:lnTo>
                    <a:pt x="1" y="118"/>
                  </a:lnTo>
                  <a:lnTo>
                    <a:pt x="0" y="122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1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2" y="132"/>
                  </a:lnTo>
                  <a:lnTo>
                    <a:pt x="15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5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7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4" y="62"/>
                  </a:lnTo>
                  <a:lnTo>
                    <a:pt x="44" y="58"/>
                  </a:lnTo>
                  <a:lnTo>
                    <a:pt x="46" y="57"/>
                  </a:lnTo>
                  <a:lnTo>
                    <a:pt x="47" y="51"/>
                  </a:lnTo>
                  <a:lnTo>
                    <a:pt x="47" y="47"/>
                  </a:lnTo>
                  <a:lnTo>
                    <a:pt x="49" y="46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5" name="Freeform 36"/>
            <p:cNvSpPr>
              <a:spLocks/>
            </p:cNvSpPr>
            <p:nvPr/>
          </p:nvSpPr>
          <p:spPr bwMode="auto">
            <a:xfrm>
              <a:off x="3863" y="3248"/>
              <a:ext cx="288" cy="126"/>
            </a:xfrm>
            <a:custGeom>
              <a:avLst/>
              <a:gdLst>
                <a:gd name="T0" fmla="*/ 287 w 288"/>
                <a:gd name="T1" fmla="*/ 13 h 126"/>
                <a:gd name="T2" fmla="*/ 288 w 288"/>
                <a:gd name="T3" fmla="*/ 6 h 126"/>
                <a:gd name="T4" fmla="*/ 284 w 288"/>
                <a:gd name="T5" fmla="*/ 2 h 126"/>
                <a:gd name="T6" fmla="*/ 277 w 288"/>
                <a:gd name="T7" fmla="*/ 0 h 126"/>
                <a:gd name="T8" fmla="*/ 274 w 288"/>
                <a:gd name="T9" fmla="*/ 2 h 126"/>
                <a:gd name="T10" fmla="*/ 249 w 288"/>
                <a:gd name="T11" fmla="*/ 27 h 126"/>
                <a:gd name="T12" fmla="*/ 223 w 288"/>
                <a:gd name="T13" fmla="*/ 46 h 126"/>
                <a:gd name="T14" fmla="*/ 208 w 288"/>
                <a:gd name="T15" fmla="*/ 56 h 126"/>
                <a:gd name="T16" fmla="*/ 191 w 288"/>
                <a:gd name="T17" fmla="*/ 65 h 126"/>
                <a:gd name="T18" fmla="*/ 159 w 288"/>
                <a:gd name="T19" fmla="*/ 79 h 126"/>
                <a:gd name="T20" fmla="*/ 141 w 288"/>
                <a:gd name="T21" fmla="*/ 85 h 126"/>
                <a:gd name="T22" fmla="*/ 124 w 288"/>
                <a:gd name="T23" fmla="*/ 92 h 126"/>
                <a:gd name="T24" fmla="*/ 105 w 288"/>
                <a:gd name="T25" fmla="*/ 96 h 126"/>
                <a:gd name="T26" fmla="*/ 87 w 288"/>
                <a:gd name="T27" fmla="*/ 100 h 126"/>
                <a:gd name="T28" fmla="*/ 68 w 288"/>
                <a:gd name="T29" fmla="*/ 104 h 126"/>
                <a:gd name="T30" fmla="*/ 48 w 288"/>
                <a:gd name="T31" fmla="*/ 107 h 126"/>
                <a:gd name="T32" fmla="*/ 27 w 288"/>
                <a:gd name="T33" fmla="*/ 108 h 126"/>
                <a:gd name="T34" fmla="*/ 6 w 288"/>
                <a:gd name="T35" fmla="*/ 110 h 126"/>
                <a:gd name="T36" fmla="*/ 5 w 288"/>
                <a:gd name="T37" fmla="*/ 110 h 126"/>
                <a:gd name="T38" fmla="*/ 1 w 288"/>
                <a:gd name="T39" fmla="*/ 114 h 126"/>
                <a:gd name="T40" fmla="*/ 0 w 288"/>
                <a:gd name="T41" fmla="*/ 121 h 126"/>
                <a:gd name="T42" fmla="*/ 4 w 288"/>
                <a:gd name="T43" fmla="*/ 125 h 126"/>
                <a:gd name="T44" fmla="*/ 8 w 288"/>
                <a:gd name="T45" fmla="*/ 126 h 126"/>
                <a:gd name="T46" fmla="*/ 18 w 288"/>
                <a:gd name="T47" fmla="*/ 125 h 126"/>
                <a:gd name="T48" fmla="*/ 38 w 288"/>
                <a:gd name="T49" fmla="*/ 124 h 126"/>
                <a:gd name="T50" fmla="*/ 59 w 288"/>
                <a:gd name="T51" fmla="*/ 122 h 126"/>
                <a:gd name="T52" fmla="*/ 80 w 288"/>
                <a:gd name="T53" fmla="*/ 120 h 126"/>
                <a:gd name="T54" fmla="*/ 99 w 288"/>
                <a:gd name="T55" fmla="*/ 115 h 126"/>
                <a:gd name="T56" fmla="*/ 117 w 288"/>
                <a:gd name="T57" fmla="*/ 110 h 126"/>
                <a:gd name="T58" fmla="*/ 138 w 288"/>
                <a:gd name="T59" fmla="*/ 106 h 126"/>
                <a:gd name="T60" fmla="*/ 156 w 288"/>
                <a:gd name="T61" fmla="*/ 99 h 126"/>
                <a:gd name="T62" fmla="*/ 190 w 288"/>
                <a:gd name="T63" fmla="*/ 83 h 126"/>
                <a:gd name="T64" fmla="*/ 208 w 288"/>
                <a:gd name="T65" fmla="*/ 74 h 126"/>
                <a:gd name="T66" fmla="*/ 223 w 288"/>
                <a:gd name="T67" fmla="*/ 65 h 126"/>
                <a:gd name="T68" fmla="*/ 238 w 288"/>
                <a:gd name="T69" fmla="*/ 56 h 126"/>
                <a:gd name="T70" fmla="*/ 278 w 288"/>
                <a:gd name="T71" fmla="*/ 20 h 126"/>
                <a:gd name="T72" fmla="*/ 285 w 288"/>
                <a:gd name="T73" fmla="*/ 14 h 1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26"/>
                <a:gd name="T113" fmla="*/ 288 w 288"/>
                <a:gd name="T114" fmla="*/ 126 h 12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26">
                  <a:moveTo>
                    <a:pt x="285" y="14"/>
                  </a:moveTo>
                  <a:lnTo>
                    <a:pt x="287" y="13"/>
                  </a:lnTo>
                  <a:lnTo>
                    <a:pt x="288" y="10"/>
                  </a:lnTo>
                  <a:lnTo>
                    <a:pt x="288" y="6"/>
                  </a:lnTo>
                  <a:lnTo>
                    <a:pt x="285" y="3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3"/>
                  </a:lnTo>
                  <a:lnTo>
                    <a:pt x="274" y="2"/>
                  </a:lnTo>
                  <a:lnTo>
                    <a:pt x="267" y="9"/>
                  </a:lnTo>
                  <a:lnTo>
                    <a:pt x="249" y="27"/>
                  </a:lnTo>
                  <a:lnTo>
                    <a:pt x="230" y="42"/>
                  </a:lnTo>
                  <a:lnTo>
                    <a:pt x="223" y="46"/>
                  </a:lnTo>
                  <a:lnTo>
                    <a:pt x="215" y="52"/>
                  </a:lnTo>
                  <a:lnTo>
                    <a:pt x="208" y="56"/>
                  </a:lnTo>
                  <a:lnTo>
                    <a:pt x="199" y="60"/>
                  </a:lnTo>
                  <a:lnTo>
                    <a:pt x="191" y="65"/>
                  </a:lnTo>
                  <a:lnTo>
                    <a:pt x="184" y="67"/>
                  </a:lnTo>
                  <a:lnTo>
                    <a:pt x="159" y="79"/>
                  </a:lnTo>
                  <a:lnTo>
                    <a:pt x="151" y="82"/>
                  </a:lnTo>
                  <a:lnTo>
                    <a:pt x="141" y="85"/>
                  </a:lnTo>
                  <a:lnTo>
                    <a:pt x="133" y="89"/>
                  </a:lnTo>
                  <a:lnTo>
                    <a:pt x="124" y="92"/>
                  </a:lnTo>
                  <a:lnTo>
                    <a:pt x="115" y="93"/>
                  </a:lnTo>
                  <a:lnTo>
                    <a:pt x="105" y="96"/>
                  </a:lnTo>
                  <a:lnTo>
                    <a:pt x="97" y="99"/>
                  </a:lnTo>
                  <a:lnTo>
                    <a:pt x="87" y="100"/>
                  </a:lnTo>
                  <a:lnTo>
                    <a:pt x="77" y="103"/>
                  </a:lnTo>
                  <a:lnTo>
                    <a:pt x="68" y="104"/>
                  </a:lnTo>
                  <a:lnTo>
                    <a:pt x="56" y="106"/>
                  </a:lnTo>
                  <a:lnTo>
                    <a:pt x="48" y="107"/>
                  </a:lnTo>
                  <a:lnTo>
                    <a:pt x="38" y="107"/>
                  </a:lnTo>
                  <a:lnTo>
                    <a:pt x="27" y="108"/>
                  </a:lnTo>
                  <a:lnTo>
                    <a:pt x="18" y="108"/>
                  </a:lnTo>
                  <a:lnTo>
                    <a:pt x="6" y="110"/>
                  </a:lnTo>
                  <a:lnTo>
                    <a:pt x="8" y="110"/>
                  </a:lnTo>
                  <a:lnTo>
                    <a:pt x="5" y="110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0" y="117"/>
                  </a:lnTo>
                  <a:lnTo>
                    <a:pt x="0" y="121"/>
                  </a:lnTo>
                  <a:lnTo>
                    <a:pt x="2" y="124"/>
                  </a:lnTo>
                  <a:lnTo>
                    <a:pt x="4" y="125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9" y="126"/>
                  </a:lnTo>
                  <a:lnTo>
                    <a:pt x="18" y="125"/>
                  </a:lnTo>
                  <a:lnTo>
                    <a:pt x="27" y="125"/>
                  </a:lnTo>
                  <a:lnTo>
                    <a:pt x="38" y="124"/>
                  </a:lnTo>
                  <a:lnTo>
                    <a:pt x="48" y="124"/>
                  </a:lnTo>
                  <a:lnTo>
                    <a:pt x="59" y="122"/>
                  </a:lnTo>
                  <a:lnTo>
                    <a:pt x="70" y="121"/>
                  </a:lnTo>
                  <a:lnTo>
                    <a:pt x="80" y="120"/>
                  </a:lnTo>
                  <a:lnTo>
                    <a:pt x="90" y="117"/>
                  </a:lnTo>
                  <a:lnTo>
                    <a:pt x="99" y="115"/>
                  </a:lnTo>
                  <a:lnTo>
                    <a:pt x="110" y="113"/>
                  </a:lnTo>
                  <a:lnTo>
                    <a:pt x="117" y="110"/>
                  </a:lnTo>
                  <a:lnTo>
                    <a:pt x="127" y="108"/>
                  </a:lnTo>
                  <a:lnTo>
                    <a:pt x="138" y="106"/>
                  </a:lnTo>
                  <a:lnTo>
                    <a:pt x="147" y="101"/>
                  </a:lnTo>
                  <a:lnTo>
                    <a:pt x="156" y="99"/>
                  </a:lnTo>
                  <a:lnTo>
                    <a:pt x="165" y="96"/>
                  </a:lnTo>
                  <a:lnTo>
                    <a:pt x="190" y="83"/>
                  </a:lnTo>
                  <a:lnTo>
                    <a:pt x="199" y="79"/>
                  </a:lnTo>
                  <a:lnTo>
                    <a:pt x="208" y="74"/>
                  </a:lnTo>
                  <a:lnTo>
                    <a:pt x="216" y="70"/>
                  </a:lnTo>
                  <a:lnTo>
                    <a:pt x="223" y="65"/>
                  </a:lnTo>
                  <a:lnTo>
                    <a:pt x="231" y="60"/>
                  </a:lnTo>
                  <a:lnTo>
                    <a:pt x="238" y="56"/>
                  </a:lnTo>
                  <a:lnTo>
                    <a:pt x="260" y="38"/>
                  </a:lnTo>
                  <a:lnTo>
                    <a:pt x="278" y="20"/>
                  </a:lnTo>
                  <a:lnTo>
                    <a:pt x="285" y="16"/>
                  </a:lnTo>
                  <a:lnTo>
                    <a:pt x="28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6" name="Freeform 37"/>
            <p:cNvSpPr>
              <a:spLocks/>
            </p:cNvSpPr>
            <p:nvPr/>
          </p:nvSpPr>
          <p:spPr bwMode="auto">
            <a:xfrm>
              <a:off x="3957" y="2447"/>
              <a:ext cx="129" cy="244"/>
            </a:xfrm>
            <a:custGeom>
              <a:avLst/>
              <a:gdLst>
                <a:gd name="T0" fmla="*/ 5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3 w 129"/>
                <a:gd name="T7" fmla="*/ 16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4 h 244"/>
                <a:gd name="T14" fmla="*/ 82 w 129"/>
                <a:gd name="T15" fmla="*/ 48 h 244"/>
                <a:gd name="T16" fmla="*/ 87 w 129"/>
                <a:gd name="T17" fmla="*/ 52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2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3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2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5 w 129"/>
                <a:gd name="T57" fmla="*/ 244 h 244"/>
                <a:gd name="T58" fmla="*/ 10 w 129"/>
                <a:gd name="T59" fmla="*/ 244 h 244"/>
                <a:gd name="T60" fmla="*/ 26 w 129"/>
                <a:gd name="T61" fmla="*/ 242 h 244"/>
                <a:gd name="T62" fmla="*/ 48 w 129"/>
                <a:gd name="T63" fmla="*/ 234 h 244"/>
                <a:gd name="T64" fmla="*/ 59 w 129"/>
                <a:gd name="T65" fmla="*/ 231 h 244"/>
                <a:gd name="T66" fmla="*/ 72 w 129"/>
                <a:gd name="T67" fmla="*/ 226 h 244"/>
                <a:gd name="T68" fmla="*/ 84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6 w 129"/>
                <a:gd name="T77" fmla="*/ 173 h 244"/>
                <a:gd name="T78" fmla="*/ 121 w 129"/>
                <a:gd name="T79" fmla="*/ 163 h 244"/>
                <a:gd name="T80" fmla="*/ 127 w 129"/>
                <a:gd name="T81" fmla="*/ 129 h 244"/>
                <a:gd name="T82" fmla="*/ 129 w 129"/>
                <a:gd name="T83" fmla="*/ 120 h 244"/>
                <a:gd name="T84" fmla="*/ 127 w 129"/>
                <a:gd name="T85" fmla="*/ 102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2 h 244"/>
                <a:gd name="T92" fmla="*/ 101 w 129"/>
                <a:gd name="T93" fmla="*/ 44 h 244"/>
                <a:gd name="T94" fmla="*/ 93 w 129"/>
                <a:gd name="T95" fmla="*/ 34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23" y="16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4"/>
                  </a:lnTo>
                  <a:lnTo>
                    <a:pt x="73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2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2" y="75"/>
                  </a:lnTo>
                  <a:lnTo>
                    <a:pt x="104" y="80"/>
                  </a:lnTo>
                  <a:lnTo>
                    <a:pt x="107" y="84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2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3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3" y="226"/>
                  </a:lnTo>
                  <a:lnTo>
                    <a:pt x="12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5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5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6" y="242"/>
                  </a:lnTo>
                  <a:lnTo>
                    <a:pt x="44" y="237"/>
                  </a:lnTo>
                  <a:lnTo>
                    <a:pt x="48" y="234"/>
                  </a:lnTo>
                  <a:lnTo>
                    <a:pt x="54" y="234"/>
                  </a:lnTo>
                  <a:lnTo>
                    <a:pt x="59" y="231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4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6" y="173"/>
                  </a:lnTo>
                  <a:lnTo>
                    <a:pt x="118" y="168"/>
                  </a:lnTo>
                  <a:lnTo>
                    <a:pt x="121" y="163"/>
                  </a:lnTo>
                  <a:lnTo>
                    <a:pt x="127" y="140"/>
                  </a:lnTo>
                  <a:lnTo>
                    <a:pt x="127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7" y="113"/>
                  </a:lnTo>
                  <a:lnTo>
                    <a:pt x="127" y="102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6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2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4"/>
                  </a:lnTo>
                  <a:lnTo>
                    <a:pt x="84" y="26"/>
                  </a:lnTo>
                  <a:lnTo>
                    <a:pt x="76" y="21"/>
                  </a:lnTo>
                  <a:lnTo>
                    <a:pt x="72" y="16"/>
                  </a:lnTo>
                  <a:lnTo>
                    <a:pt x="64" y="12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7" name="Freeform 38"/>
            <p:cNvSpPr>
              <a:spLocks/>
            </p:cNvSpPr>
            <p:nvPr/>
          </p:nvSpPr>
          <p:spPr bwMode="auto">
            <a:xfrm>
              <a:off x="3800" y="2447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4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3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3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4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8" name="Freeform 39"/>
            <p:cNvSpPr>
              <a:spLocks/>
            </p:cNvSpPr>
            <p:nvPr/>
          </p:nvSpPr>
          <p:spPr bwMode="auto">
            <a:xfrm>
              <a:off x="3800" y="2676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3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2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2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3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9" name="Freeform 40"/>
            <p:cNvSpPr>
              <a:spLocks/>
            </p:cNvSpPr>
            <p:nvPr/>
          </p:nvSpPr>
          <p:spPr bwMode="auto">
            <a:xfrm>
              <a:off x="3800" y="2447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1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1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1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0" name="Freeform 41"/>
            <p:cNvSpPr>
              <a:spLocks/>
            </p:cNvSpPr>
            <p:nvPr/>
          </p:nvSpPr>
          <p:spPr bwMode="auto">
            <a:xfrm>
              <a:off x="3671" y="1174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7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3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1" name="Freeform 42"/>
            <p:cNvSpPr>
              <a:spLocks/>
            </p:cNvSpPr>
            <p:nvPr/>
          </p:nvSpPr>
          <p:spPr bwMode="auto">
            <a:xfrm>
              <a:off x="3514" y="117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2" name="Freeform 43"/>
            <p:cNvSpPr>
              <a:spLocks/>
            </p:cNvSpPr>
            <p:nvPr/>
          </p:nvSpPr>
          <p:spPr bwMode="auto">
            <a:xfrm>
              <a:off x="3514" y="1401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3" name="Freeform 44"/>
            <p:cNvSpPr>
              <a:spLocks/>
            </p:cNvSpPr>
            <p:nvPr/>
          </p:nvSpPr>
          <p:spPr bwMode="auto">
            <a:xfrm>
              <a:off x="3514" y="1174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2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2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4" name="Freeform 45"/>
            <p:cNvSpPr>
              <a:spLocks/>
            </p:cNvSpPr>
            <p:nvPr/>
          </p:nvSpPr>
          <p:spPr bwMode="auto">
            <a:xfrm>
              <a:off x="3671" y="1511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6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2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18" y="16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2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1" y="242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5" name="Freeform 46"/>
            <p:cNvSpPr>
              <a:spLocks/>
            </p:cNvSpPr>
            <p:nvPr/>
          </p:nvSpPr>
          <p:spPr bwMode="auto">
            <a:xfrm>
              <a:off x="3514" y="1511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4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3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3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4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6" name="Freeform 47"/>
            <p:cNvSpPr>
              <a:spLocks/>
            </p:cNvSpPr>
            <p:nvPr/>
          </p:nvSpPr>
          <p:spPr bwMode="auto">
            <a:xfrm>
              <a:off x="3514" y="1740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3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2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2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3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7" name="Freeform 48"/>
            <p:cNvSpPr>
              <a:spLocks/>
            </p:cNvSpPr>
            <p:nvPr/>
          </p:nvSpPr>
          <p:spPr bwMode="auto">
            <a:xfrm>
              <a:off x="3514" y="1511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2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2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2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8" name="Freeform 49"/>
            <p:cNvSpPr>
              <a:spLocks/>
            </p:cNvSpPr>
            <p:nvPr/>
          </p:nvSpPr>
          <p:spPr bwMode="auto">
            <a:xfrm>
              <a:off x="4338" y="1476"/>
              <a:ext cx="146" cy="17"/>
            </a:xfrm>
            <a:custGeom>
              <a:avLst/>
              <a:gdLst>
                <a:gd name="T0" fmla="*/ 9 w 146"/>
                <a:gd name="T1" fmla="*/ 0 h 17"/>
                <a:gd name="T2" fmla="*/ 6 w 146"/>
                <a:gd name="T3" fmla="*/ 0 h 17"/>
                <a:gd name="T4" fmla="*/ 3 w 146"/>
                <a:gd name="T5" fmla="*/ 3 h 17"/>
                <a:gd name="T6" fmla="*/ 0 w 146"/>
                <a:gd name="T7" fmla="*/ 6 h 17"/>
                <a:gd name="T8" fmla="*/ 0 w 146"/>
                <a:gd name="T9" fmla="*/ 11 h 17"/>
                <a:gd name="T10" fmla="*/ 3 w 146"/>
                <a:gd name="T11" fmla="*/ 14 h 17"/>
                <a:gd name="T12" fmla="*/ 6 w 146"/>
                <a:gd name="T13" fmla="*/ 17 h 17"/>
                <a:gd name="T14" fmla="*/ 140 w 146"/>
                <a:gd name="T15" fmla="*/ 17 h 17"/>
                <a:gd name="T16" fmla="*/ 143 w 146"/>
                <a:gd name="T17" fmla="*/ 14 h 17"/>
                <a:gd name="T18" fmla="*/ 146 w 146"/>
                <a:gd name="T19" fmla="*/ 11 h 17"/>
                <a:gd name="T20" fmla="*/ 146 w 146"/>
                <a:gd name="T21" fmla="*/ 6 h 17"/>
                <a:gd name="T22" fmla="*/ 143 w 146"/>
                <a:gd name="T23" fmla="*/ 3 h 17"/>
                <a:gd name="T24" fmla="*/ 140 w 146"/>
                <a:gd name="T25" fmla="*/ 0 h 17"/>
                <a:gd name="T26" fmla="*/ 138 w 146"/>
                <a:gd name="T27" fmla="*/ 0 h 17"/>
                <a:gd name="T28" fmla="*/ 9 w 14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140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9" name="Freeform 50"/>
            <p:cNvSpPr>
              <a:spLocks/>
            </p:cNvSpPr>
            <p:nvPr/>
          </p:nvSpPr>
          <p:spPr bwMode="auto">
            <a:xfrm>
              <a:off x="4338" y="1737"/>
              <a:ext cx="147" cy="16"/>
            </a:xfrm>
            <a:custGeom>
              <a:avLst/>
              <a:gdLst>
                <a:gd name="T0" fmla="*/ 139 w 147"/>
                <a:gd name="T1" fmla="*/ 16 h 16"/>
                <a:gd name="T2" fmla="*/ 142 w 147"/>
                <a:gd name="T3" fmla="*/ 16 h 16"/>
                <a:gd name="T4" fmla="*/ 144 w 147"/>
                <a:gd name="T5" fmla="*/ 14 h 16"/>
                <a:gd name="T6" fmla="*/ 147 w 147"/>
                <a:gd name="T7" fmla="*/ 11 h 16"/>
                <a:gd name="T8" fmla="*/ 147 w 147"/>
                <a:gd name="T9" fmla="*/ 5 h 16"/>
                <a:gd name="T10" fmla="*/ 144 w 147"/>
                <a:gd name="T11" fmla="*/ 3 h 16"/>
                <a:gd name="T12" fmla="*/ 142 w 147"/>
                <a:gd name="T13" fmla="*/ 0 h 16"/>
                <a:gd name="T14" fmla="*/ 6 w 147"/>
                <a:gd name="T15" fmla="*/ 0 h 16"/>
                <a:gd name="T16" fmla="*/ 3 w 147"/>
                <a:gd name="T17" fmla="*/ 3 h 16"/>
                <a:gd name="T18" fmla="*/ 0 w 147"/>
                <a:gd name="T19" fmla="*/ 5 h 16"/>
                <a:gd name="T20" fmla="*/ 0 w 147"/>
                <a:gd name="T21" fmla="*/ 11 h 16"/>
                <a:gd name="T22" fmla="*/ 3 w 147"/>
                <a:gd name="T23" fmla="*/ 14 h 16"/>
                <a:gd name="T24" fmla="*/ 6 w 147"/>
                <a:gd name="T25" fmla="*/ 16 h 16"/>
                <a:gd name="T26" fmla="*/ 9 w 147"/>
                <a:gd name="T27" fmla="*/ 16 h 16"/>
                <a:gd name="T28" fmla="*/ 139 w 14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16"/>
                <a:gd name="T47" fmla="*/ 147 w 14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16">
                  <a:moveTo>
                    <a:pt x="139" y="16"/>
                  </a:moveTo>
                  <a:lnTo>
                    <a:pt x="142" y="16"/>
                  </a:lnTo>
                  <a:lnTo>
                    <a:pt x="144" y="14"/>
                  </a:lnTo>
                  <a:lnTo>
                    <a:pt x="147" y="11"/>
                  </a:lnTo>
                  <a:lnTo>
                    <a:pt x="147" y="5"/>
                  </a:lnTo>
                  <a:lnTo>
                    <a:pt x="144" y="3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0" name="Freeform 51"/>
            <p:cNvSpPr>
              <a:spLocks/>
            </p:cNvSpPr>
            <p:nvPr/>
          </p:nvSpPr>
          <p:spPr bwMode="auto">
            <a:xfrm>
              <a:off x="4338" y="1737"/>
              <a:ext cx="17" cy="1160"/>
            </a:xfrm>
            <a:custGeom>
              <a:avLst/>
              <a:gdLst>
                <a:gd name="T0" fmla="*/ 17 w 17"/>
                <a:gd name="T1" fmla="*/ 8 h 1160"/>
                <a:gd name="T2" fmla="*/ 17 w 17"/>
                <a:gd name="T3" fmla="*/ 5 h 1160"/>
                <a:gd name="T4" fmla="*/ 14 w 17"/>
                <a:gd name="T5" fmla="*/ 3 h 1160"/>
                <a:gd name="T6" fmla="*/ 11 w 17"/>
                <a:gd name="T7" fmla="*/ 0 h 1160"/>
                <a:gd name="T8" fmla="*/ 6 w 17"/>
                <a:gd name="T9" fmla="*/ 0 h 1160"/>
                <a:gd name="T10" fmla="*/ 3 w 17"/>
                <a:gd name="T11" fmla="*/ 3 h 1160"/>
                <a:gd name="T12" fmla="*/ 0 w 17"/>
                <a:gd name="T13" fmla="*/ 5 h 1160"/>
                <a:gd name="T14" fmla="*/ 0 w 17"/>
                <a:gd name="T15" fmla="*/ 1155 h 1160"/>
                <a:gd name="T16" fmla="*/ 3 w 17"/>
                <a:gd name="T17" fmla="*/ 1158 h 1160"/>
                <a:gd name="T18" fmla="*/ 6 w 17"/>
                <a:gd name="T19" fmla="*/ 1160 h 1160"/>
                <a:gd name="T20" fmla="*/ 11 w 17"/>
                <a:gd name="T21" fmla="*/ 1160 h 1160"/>
                <a:gd name="T22" fmla="*/ 14 w 17"/>
                <a:gd name="T23" fmla="*/ 1158 h 1160"/>
                <a:gd name="T24" fmla="*/ 17 w 17"/>
                <a:gd name="T25" fmla="*/ 1155 h 1160"/>
                <a:gd name="T26" fmla="*/ 17 w 17"/>
                <a:gd name="T27" fmla="*/ 1152 h 1160"/>
                <a:gd name="T28" fmla="*/ 17 w 17"/>
                <a:gd name="T29" fmla="*/ 8 h 1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1160"/>
                <a:gd name="T47" fmla="*/ 17 w 17"/>
                <a:gd name="T48" fmla="*/ 1160 h 1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116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55"/>
                  </a:lnTo>
                  <a:lnTo>
                    <a:pt x="3" y="1158"/>
                  </a:lnTo>
                  <a:lnTo>
                    <a:pt x="6" y="1160"/>
                  </a:lnTo>
                  <a:lnTo>
                    <a:pt x="11" y="1160"/>
                  </a:lnTo>
                  <a:lnTo>
                    <a:pt x="14" y="1158"/>
                  </a:lnTo>
                  <a:lnTo>
                    <a:pt x="17" y="1155"/>
                  </a:lnTo>
                  <a:lnTo>
                    <a:pt x="17" y="1152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1" name="Freeform 52"/>
            <p:cNvSpPr>
              <a:spLocks/>
            </p:cNvSpPr>
            <p:nvPr/>
          </p:nvSpPr>
          <p:spPr bwMode="auto">
            <a:xfrm>
              <a:off x="4078" y="2881"/>
              <a:ext cx="381" cy="16"/>
            </a:xfrm>
            <a:custGeom>
              <a:avLst/>
              <a:gdLst>
                <a:gd name="T0" fmla="*/ 8 w 381"/>
                <a:gd name="T1" fmla="*/ 0 h 16"/>
                <a:gd name="T2" fmla="*/ 5 w 381"/>
                <a:gd name="T3" fmla="*/ 0 h 16"/>
                <a:gd name="T4" fmla="*/ 2 w 381"/>
                <a:gd name="T5" fmla="*/ 3 h 16"/>
                <a:gd name="T6" fmla="*/ 0 w 381"/>
                <a:gd name="T7" fmla="*/ 5 h 16"/>
                <a:gd name="T8" fmla="*/ 0 w 381"/>
                <a:gd name="T9" fmla="*/ 11 h 16"/>
                <a:gd name="T10" fmla="*/ 2 w 381"/>
                <a:gd name="T11" fmla="*/ 14 h 16"/>
                <a:gd name="T12" fmla="*/ 5 w 381"/>
                <a:gd name="T13" fmla="*/ 16 h 16"/>
                <a:gd name="T14" fmla="*/ 375 w 381"/>
                <a:gd name="T15" fmla="*/ 16 h 16"/>
                <a:gd name="T16" fmla="*/ 378 w 381"/>
                <a:gd name="T17" fmla="*/ 14 h 16"/>
                <a:gd name="T18" fmla="*/ 381 w 381"/>
                <a:gd name="T19" fmla="*/ 11 h 16"/>
                <a:gd name="T20" fmla="*/ 381 w 381"/>
                <a:gd name="T21" fmla="*/ 5 h 16"/>
                <a:gd name="T22" fmla="*/ 378 w 381"/>
                <a:gd name="T23" fmla="*/ 3 h 16"/>
                <a:gd name="T24" fmla="*/ 375 w 381"/>
                <a:gd name="T25" fmla="*/ 0 h 16"/>
                <a:gd name="T26" fmla="*/ 373 w 381"/>
                <a:gd name="T27" fmla="*/ 0 h 16"/>
                <a:gd name="T28" fmla="*/ 8 w 38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1"/>
                <a:gd name="T46" fmla="*/ 0 h 16"/>
                <a:gd name="T47" fmla="*/ 381 w 38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1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75" y="16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2" name="Freeform 53"/>
            <p:cNvSpPr>
              <a:spLocks/>
            </p:cNvSpPr>
            <p:nvPr/>
          </p:nvSpPr>
          <p:spPr bwMode="auto">
            <a:xfrm>
              <a:off x="4781" y="3297"/>
              <a:ext cx="353" cy="16"/>
            </a:xfrm>
            <a:custGeom>
              <a:avLst/>
              <a:gdLst>
                <a:gd name="T0" fmla="*/ 8 w 353"/>
                <a:gd name="T1" fmla="*/ 0 h 16"/>
                <a:gd name="T2" fmla="*/ 5 w 353"/>
                <a:gd name="T3" fmla="*/ 0 h 16"/>
                <a:gd name="T4" fmla="*/ 2 w 353"/>
                <a:gd name="T5" fmla="*/ 3 h 16"/>
                <a:gd name="T6" fmla="*/ 0 w 353"/>
                <a:gd name="T7" fmla="*/ 5 h 16"/>
                <a:gd name="T8" fmla="*/ 0 w 353"/>
                <a:gd name="T9" fmla="*/ 11 h 16"/>
                <a:gd name="T10" fmla="*/ 2 w 353"/>
                <a:gd name="T11" fmla="*/ 14 h 16"/>
                <a:gd name="T12" fmla="*/ 5 w 353"/>
                <a:gd name="T13" fmla="*/ 16 h 16"/>
                <a:gd name="T14" fmla="*/ 348 w 353"/>
                <a:gd name="T15" fmla="*/ 16 h 16"/>
                <a:gd name="T16" fmla="*/ 351 w 353"/>
                <a:gd name="T17" fmla="*/ 14 h 16"/>
                <a:gd name="T18" fmla="*/ 353 w 353"/>
                <a:gd name="T19" fmla="*/ 11 h 16"/>
                <a:gd name="T20" fmla="*/ 353 w 353"/>
                <a:gd name="T21" fmla="*/ 5 h 16"/>
                <a:gd name="T22" fmla="*/ 351 w 353"/>
                <a:gd name="T23" fmla="*/ 3 h 16"/>
                <a:gd name="T24" fmla="*/ 348 w 353"/>
                <a:gd name="T25" fmla="*/ 0 h 16"/>
                <a:gd name="T26" fmla="*/ 345 w 353"/>
                <a:gd name="T27" fmla="*/ 0 h 16"/>
                <a:gd name="T28" fmla="*/ 8 w 35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3"/>
                <a:gd name="T46" fmla="*/ 0 h 16"/>
                <a:gd name="T47" fmla="*/ 353 w 35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48" y="16"/>
                  </a:lnTo>
                  <a:lnTo>
                    <a:pt x="351" y="14"/>
                  </a:lnTo>
                  <a:lnTo>
                    <a:pt x="353" y="11"/>
                  </a:lnTo>
                  <a:lnTo>
                    <a:pt x="353" y="5"/>
                  </a:lnTo>
                  <a:lnTo>
                    <a:pt x="351" y="3"/>
                  </a:lnTo>
                  <a:lnTo>
                    <a:pt x="348" y="0"/>
                  </a:lnTo>
                  <a:lnTo>
                    <a:pt x="34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3" name="Freeform 54"/>
            <p:cNvSpPr>
              <a:spLocks/>
            </p:cNvSpPr>
            <p:nvPr/>
          </p:nvSpPr>
          <p:spPr bwMode="auto">
            <a:xfrm>
              <a:off x="4885" y="2569"/>
              <a:ext cx="328" cy="16"/>
            </a:xfrm>
            <a:custGeom>
              <a:avLst/>
              <a:gdLst>
                <a:gd name="T0" fmla="*/ 8 w 328"/>
                <a:gd name="T1" fmla="*/ 0 h 16"/>
                <a:gd name="T2" fmla="*/ 5 w 328"/>
                <a:gd name="T3" fmla="*/ 0 h 16"/>
                <a:gd name="T4" fmla="*/ 2 w 328"/>
                <a:gd name="T5" fmla="*/ 3 h 16"/>
                <a:gd name="T6" fmla="*/ 0 w 328"/>
                <a:gd name="T7" fmla="*/ 5 h 16"/>
                <a:gd name="T8" fmla="*/ 0 w 328"/>
                <a:gd name="T9" fmla="*/ 11 h 16"/>
                <a:gd name="T10" fmla="*/ 2 w 328"/>
                <a:gd name="T11" fmla="*/ 14 h 16"/>
                <a:gd name="T12" fmla="*/ 5 w 328"/>
                <a:gd name="T13" fmla="*/ 16 h 16"/>
                <a:gd name="T14" fmla="*/ 323 w 328"/>
                <a:gd name="T15" fmla="*/ 16 h 16"/>
                <a:gd name="T16" fmla="*/ 326 w 328"/>
                <a:gd name="T17" fmla="*/ 14 h 16"/>
                <a:gd name="T18" fmla="*/ 328 w 328"/>
                <a:gd name="T19" fmla="*/ 11 h 16"/>
                <a:gd name="T20" fmla="*/ 328 w 328"/>
                <a:gd name="T21" fmla="*/ 5 h 16"/>
                <a:gd name="T22" fmla="*/ 326 w 328"/>
                <a:gd name="T23" fmla="*/ 3 h 16"/>
                <a:gd name="T24" fmla="*/ 323 w 328"/>
                <a:gd name="T25" fmla="*/ 0 h 16"/>
                <a:gd name="T26" fmla="*/ 320 w 328"/>
                <a:gd name="T27" fmla="*/ 0 h 16"/>
                <a:gd name="T28" fmla="*/ 8 w 328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8"/>
                <a:gd name="T46" fmla="*/ 0 h 16"/>
                <a:gd name="T47" fmla="*/ 328 w 32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8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23" y="16"/>
                  </a:lnTo>
                  <a:lnTo>
                    <a:pt x="326" y="14"/>
                  </a:lnTo>
                  <a:lnTo>
                    <a:pt x="328" y="11"/>
                  </a:lnTo>
                  <a:lnTo>
                    <a:pt x="328" y="5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4" name="Freeform 55"/>
            <p:cNvSpPr>
              <a:spLocks/>
            </p:cNvSpPr>
            <p:nvPr/>
          </p:nvSpPr>
          <p:spPr bwMode="auto">
            <a:xfrm>
              <a:off x="4910" y="1425"/>
              <a:ext cx="277" cy="16"/>
            </a:xfrm>
            <a:custGeom>
              <a:avLst/>
              <a:gdLst>
                <a:gd name="T0" fmla="*/ 8 w 277"/>
                <a:gd name="T1" fmla="*/ 0 h 16"/>
                <a:gd name="T2" fmla="*/ 5 w 277"/>
                <a:gd name="T3" fmla="*/ 0 h 16"/>
                <a:gd name="T4" fmla="*/ 2 w 277"/>
                <a:gd name="T5" fmla="*/ 3 h 16"/>
                <a:gd name="T6" fmla="*/ 0 w 277"/>
                <a:gd name="T7" fmla="*/ 5 h 16"/>
                <a:gd name="T8" fmla="*/ 0 w 277"/>
                <a:gd name="T9" fmla="*/ 11 h 16"/>
                <a:gd name="T10" fmla="*/ 2 w 277"/>
                <a:gd name="T11" fmla="*/ 14 h 16"/>
                <a:gd name="T12" fmla="*/ 5 w 277"/>
                <a:gd name="T13" fmla="*/ 16 h 16"/>
                <a:gd name="T14" fmla="*/ 271 w 277"/>
                <a:gd name="T15" fmla="*/ 16 h 16"/>
                <a:gd name="T16" fmla="*/ 274 w 277"/>
                <a:gd name="T17" fmla="*/ 14 h 16"/>
                <a:gd name="T18" fmla="*/ 277 w 277"/>
                <a:gd name="T19" fmla="*/ 11 h 16"/>
                <a:gd name="T20" fmla="*/ 277 w 277"/>
                <a:gd name="T21" fmla="*/ 5 h 16"/>
                <a:gd name="T22" fmla="*/ 274 w 277"/>
                <a:gd name="T23" fmla="*/ 3 h 16"/>
                <a:gd name="T24" fmla="*/ 271 w 277"/>
                <a:gd name="T25" fmla="*/ 0 h 16"/>
                <a:gd name="T26" fmla="*/ 269 w 277"/>
                <a:gd name="T27" fmla="*/ 0 h 16"/>
                <a:gd name="T28" fmla="*/ 8 w 277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7"/>
                <a:gd name="T46" fmla="*/ 0 h 16"/>
                <a:gd name="T47" fmla="*/ 277 w 27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7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71" y="16"/>
                  </a:lnTo>
                  <a:lnTo>
                    <a:pt x="274" y="14"/>
                  </a:lnTo>
                  <a:lnTo>
                    <a:pt x="277" y="11"/>
                  </a:lnTo>
                  <a:lnTo>
                    <a:pt x="277" y="5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5" name="Freeform 56"/>
            <p:cNvSpPr>
              <a:spLocks/>
            </p:cNvSpPr>
            <p:nvPr/>
          </p:nvSpPr>
          <p:spPr bwMode="auto">
            <a:xfrm>
              <a:off x="4885" y="1737"/>
              <a:ext cx="302" cy="16"/>
            </a:xfrm>
            <a:custGeom>
              <a:avLst/>
              <a:gdLst>
                <a:gd name="T0" fmla="*/ 8 w 302"/>
                <a:gd name="T1" fmla="*/ 0 h 16"/>
                <a:gd name="T2" fmla="*/ 5 w 302"/>
                <a:gd name="T3" fmla="*/ 0 h 16"/>
                <a:gd name="T4" fmla="*/ 2 w 302"/>
                <a:gd name="T5" fmla="*/ 3 h 16"/>
                <a:gd name="T6" fmla="*/ 0 w 302"/>
                <a:gd name="T7" fmla="*/ 5 h 16"/>
                <a:gd name="T8" fmla="*/ 0 w 302"/>
                <a:gd name="T9" fmla="*/ 11 h 16"/>
                <a:gd name="T10" fmla="*/ 2 w 302"/>
                <a:gd name="T11" fmla="*/ 14 h 16"/>
                <a:gd name="T12" fmla="*/ 5 w 302"/>
                <a:gd name="T13" fmla="*/ 16 h 16"/>
                <a:gd name="T14" fmla="*/ 296 w 302"/>
                <a:gd name="T15" fmla="*/ 16 h 16"/>
                <a:gd name="T16" fmla="*/ 299 w 302"/>
                <a:gd name="T17" fmla="*/ 14 h 16"/>
                <a:gd name="T18" fmla="*/ 302 w 302"/>
                <a:gd name="T19" fmla="*/ 11 h 16"/>
                <a:gd name="T20" fmla="*/ 302 w 302"/>
                <a:gd name="T21" fmla="*/ 5 h 16"/>
                <a:gd name="T22" fmla="*/ 299 w 302"/>
                <a:gd name="T23" fmla="*/ 3 h 16"/>
                <a:gd name="T24" fmla="*/ 296 w 302"/>
                <a:gd name="T25" fmla="*/ 0 h 16"/>
                <a:gd name="T26" fmla="*/ 294 w 302"/>
                <a:gd name="T27" fmla="*/ 0 h 16"/>
                <a:gd name="T28" fmla="*/ 8 w 302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2"/>
                <a:gd name="T46" fmla="*/ 0 h 16"/>
                <a:gd name="T47" fmla="*/ 302 w 30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2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96" y="16"/>
                  </a:lnTo>
                  <a:lnTo>
                    <a:pt x="299" y="14"/>
                  </a:lnTo>
                  <a:lnTo>
                    <a:pt x="302" y="11"/>
                  </a:lnTo>
                  <a:lnTo>
                    <a:pt x="302" y="5"/>
                  </a:lnTo>
                  <a:lnTo>
                    <a:pt x="299" y="3"/>
                  </a:lnTo>
                  <a:lnTo>
                    <a:pt x="296" y="0"/>
                  </a:lnTo>
                  <a:lnTo>
                    <a:pt x="2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6" name="Freeform 57"/>
            <p:cNvSpPr>
              <a:spLocks/>
            </p:cNvSpPr>
            <p:nvPr/>
          </p:nvSpPr>
          <p:spPr bwMode="auto">
            <a:xfrm>
              <a:off x="3090" y="1347"/>
              <a:ext cx="433" cy="17"/>
            </a:xfrm>
            <a:custGeom>
              <a:avLst/>
              <a:gdLst>
                <a:gd name="T0" fmla="*/ 8 w 433"/>
                <a:gd name="T1" fmla="*/ 0 h 17"/>
                <a:gd name="T2" fmla="*/ 6 w 433"/>
                <a:gd name="T3" fmla="*/ 0 h 17"/>
                <a:gd name="T4" fmla="*/ 3 w 433"/>
                <a:gd name="T5" fmla="*/ 3 h 17"/>
                <a:gd name="T6" fmla="*/ 0 w 433"/>
                <a:gd name="T7" fmla="*/ 6 h 17"/>
                <a:gd name="T8" fmla="*/ 0 w 433"/>
                <a:gd name="T9" fmla="*/ 11 h 17"/>
                <a:gd name="T10" fmla="*/ 3 w 433"/>
                <a:gd name="T11" fmla="*/ 14 h 17"/>
                <a:gd name="T12" fmla="*/ 6 w 433"/>
                <a:gd name="T13" fmla="*/ 17 h 17"/>
                <a:gd name="T14" fmla="*/ 427 w 433"/>
                <a:gd name="T15" fmla="*/ 17 h 17"/>
                <a:gd name="T16" fmla="*/ 430 w 433"/>
                <a:gd name="T17" fmla="*/ 14 h 17"/>
                <a:gd name="T18" fmla="*/ 433 w 433"/>
                <a:gd name="T19" fmla="*/ 11 h 17"/>
                <a:gd name="T20" fmla="*/ 433 w 433"/>
                <a:gd name="T21" fmla="*/ 6 h 17"/>
                <a:gd name="T22" fmla="*/ 430 w 433"/>
                <a:gd name="T23" fmla="*/ 3 h 17"/>
                <a:gd name="T24" fmla="*/ 427 w 433"/>
                <a:gd name="T25" fmla="*/ 0 h 17"/>
                <a:gd name="T26" fmla="*/ 424 w 433"/>
                <a:gd name="T27" fmla="*/ 0 h 17"/>
                <a:gd name="T28" fmla="*/ 8 w 43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3"/>
                <a:gd name="T46" fmla="*/ 0 h 17"/>
                <a:gd name="T47" fmla="*/ 433 w 43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3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427" y="17"/>
                  </a:lnTo>
                  <a:lnTo>
                    <a:pt x="430" y="14"/>
                  </a:lnTo>
                  <a:lnTo>
                    <a:pt x="433" y="11"/>
                  </a:lnTo>
                  <a:lnTo>
                    <a:pt x="433" y="6"/>
                  </a:lnTo>
                  <a:lnTo>
                    <a:pt x="430" y="3"/>
                  </a:lnTo>
                  <a:lnTo>
                    <a:pt x="427" y="0"/>
                  </a:lnTo>
                  <a:lnTo>
                    <a:pt x="42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7" name="Freeform 58"/>
            <p:cNvSpPr>
              <a:spLocks/>
            </p:cNvSpPr>
            <p:nvPr/>
          </p:nvSpPr>
          <p:spPr bwMode="auto">
            <a:xfrm>
              <a:off x="3792" y="1633"/>
              <a:ext cx="120" cy="16"/>
            </a:xfrm>
            <a:custGeom>
              <a:avLst/>
              <a:gdLst>
                <a:gd name="T0" fmla="*/ 8 w 120"/>
                <a:gd name="T1" fmla="*/ 0 h 16"/>
                <a:gd name="T2" fmla="*/ 5 w 120"/>
                <a:gd name="T3" fmla="*/ 0 h 16"/>
                <a:gd name="T4" fmla="*/ 3 w 120"/>
                <a:gd name="T5" fmla="*/ 3 h 16"/>
                <a:gd name="T6" fmla="*/ 0 w 120"/>
                <a:gd name="T7" fmla="*/ 5 h 16"/>
                <a:gd name="T8" fmla="*/ 0 w 120"/>
                <a:gd name="T9" fmla="*/ 11 h 16"/>
                <a:gd name="T10" fmla="*/ 3 w 120"/>
                <a:gd name="T11" fmla="*/ 14 h 16"/>
                <a:gd name="T12" fmla="*/ 5 w 120"/>
                <a:gd name="T13" fmla="*/ 16 h 16"/>
                <a:gd name="T14" fmla="*/ 115 w 120"/>
                <a:gd name="T15" fmla="*/ 16 h 16"/>
                <a:gd name="T16" fmla="*/ 118 w 120"/>
                <a:gd name="T17" fmla="*/ 14 h 16"/>
                <a:gd name="T18" fmla="*/ 120 w 120"/>
                <a:gd name="T19" fmla="*/ 11 h 16"/>
                <a:gd name="T20" fmla="*/ 120 w 120"/>
                <a:gd name="T21" fmla="*/ 5 h 16"/>
                <a:gd name="T22" fmla="*/ 118 w 120"/>
                <a:gd name="T23" fmla="*/ 3 h 16"/>
                <a:gd name="T24" fmla="*/ 115 w 120"/>
                <a:gd name="T25" fmla="*/ 0 h 16"/>
                <a:gd name="T26" fmla="*/ 112 w 120"/>
                <a:gd name="T27" fmla="*/ 0 h 16"/>
                <a:gd name="T28" fmla="*/ 8 w 1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"/>
                <a:gd name="T47" fmla="*/ 120 w 1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15" y="16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5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8" name="Freeform 59"/>
            <p:cNvSpPr>
              <a:spLocks/>
            </p:cNvSpPr>
            <p:nvPr/>
          </p:nvSpPr>
          <p:spPr bwMode="auto">
            <a:xfrm>
              <a:off x="3896" y="1529"/>
              <a:ext cx="16" cy="120"/>
            </a:xfrm>
            <a:custGeom>
              <a:avLst/>
              <a:gdLst>
                <a:gd name="T0" fmla="*/ 0 w 16"/>
                <a:gd name="T1" fmla="*/ 112 h 120"/>
                <a:gd name="T2" fmla="*/ 0 w 16"/>
                <a:gd name="T3" fmla="*/ 115 h 120"/>
                <a:gd name="T4" fmla="*/ 3 w 16"/>
                <a:gd name="T5" fmla="*/ 118 h 120"/>
                <a:gd name="T6" fmla="*/ 5 w 16"/>
                <a:gd name="T7" fmla="*/ 120 h 120"/>
                <a:gd name="T8" fmla="*/ 11 w 16"/>
                <a:gd name="T9" fmla="*/ 120 h 120"/>
                <a:gd name="T10" fmla="*/ 14 w 16"/>
                <a:gd name="T11" fmla="*/ 118 h 120"/>
                <a:gd name="T12" fmla="*/ 16 w 16"/>
                <a:gd name="T13" fmla="*/ 115 h 120"/>
                <a:gd name="T14" fmla="*/ 16 w 16"/>
                <a:gd name="T15" fmla="*/ 5 h 120"/>
                <a:gd name="T16" fmla="*/ 14 w 16"/>
                <a:gd name="T17" fmla="*/ 3 h 120"/>
                <a:gd name="T18" fmla="*/ 11 w 16"/>
                <a:gd name="T19" fmla="*/ 0 h 120"/>
                <a:gd name="T20" fmla="*/ 5 w 16"/>
                <a:gd name="T21" fmla="*/ 0 h 120"/>
                <a:gd name="T22" fmla="*/ 3 w 16"/>
                <a:gd name="T23" fmla="*/ 3 h 120"/>
                <a:gd name="T24" fmla="*/ 0 w 16"/>
                <a:gd name="T25" fmla="*/ 5 h 120"/>
                <a:gd name="T26" fmla="*/ 0 w 16"/>
                <a:gd name="T27" fmla="*/ 8 h 120"/>
                <a:gd name="T28" fmla="*/ 0 w 16"/>
                <a:gd name="T29" fmla="*/ 112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0"/>
                <a:gd name="T47" fmla="*/ 16 w 16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0">
                  <a:moveTo>
                    <a:pt x="0" y="112"/>
                  </a:moveTo>
                  <a:lnTo>
                    <a:pt x="0" y="115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11" y="120"/>
                  </a:lnTo>
                  <a:lnTo>
                    <a:pt x="14" y="118"/>
                  </a:lnTo>
                  <a:lnTo>
                    <a:pt x="16" y="11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9" name="Freeform 60"/>
            <p:cNvSpPr>
              <a:spLocks/>
            </p:cNvSpPr>
            <p:nvPr/>
          </p:nvSpPr>
          <p:spPr bwMode="auto">
            <a:xfrm>
              <a:off x="3896" y="1529"/>
              <a:ext cx="173" cy="16"/>
            </a:xfrm>
            <a:custGeom>
              <a:avLst/>
              <a:gdLst>
                <a:gd name="T0" fmla="*/ 8 w 173"/>
                <a:gd name="T1" fmla="*/ 0 h 16"/>
                <a:gd name="T2" fmla="*/ 5 w 173"/>
                <a:gd name="T3" fmla="*/ 0 h 16"/>
                <a:gd name="T4" fmla="*/ 3 w 173"/>
                <a:gd name="T5" fmla="*/ 3 h 16"/>
                <a:gd name="T6" fmla="*/ 0 w 173"/>
                <a:gd name="T7" fmla="*/ 5 h 16"/>
                <a:gd name="T8" fmla="*/ 0 w 173"/>
                <a:gd name="T9" fmla="*/ 11 h 16"/>
                <a:gd name="T10" fmla="*/ 3 w 173"/>
                <a:gd name="T11" fmla="*/ 14 h 16"/>
                <a:gd name="T12" fmla="*/ 5 w 173"/>
                <a:gd name="T13" fmla="*/ 16 h 16"/>
                <a:gd name="T14" fmla="*/ 168 w 173"/>
                <a:gd name="T15" fmla="*/ 16 h 16"/>
                <a:gd name="T16" fmla="*/ 170 w 173"/>
                <a:gd name="T17" fmla="*/ 14 h 16"/>
                <a:gd name="T18" fmla="*/ 173 w 173"/>
                <a:gd name="T19" fmla="*/ 11 h 16"/>
                <a:gd name="T20" fmla="*/ 173 w 173"/>
                <a:gd name="T21" fmla="*/ 5 h 16"/>
                <a:gd name="T22" fmla="*/ 170 w 173"/>
                <a:gd name="T23" fmla="*/ 3 h 16"/>
                <a:gd name="T24" fmla="*/ 168 w 173"/>
                <a:gd name="T25" fmla="*/ 0 h 16"/>
                <a:gd name="T26" fmla="*/ 165 w 173"/>
                <a:gd name="T27" fmla="*/ 0 h 16"/>
                <a:gd name="T28" fmla="*/ 8 w 17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6"/>
                <a:gd name="T47" fmla="*/ 173 w 17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68" y="16"/>
                  </a:lnTo>
                  <a:lnTo>
                    <a:pt x="170" y="14"/>
                  </a:lnTo>
                  <a:lnTo>
                    <a:pt x="173" y="11"/>
                  </a:lnTo>
                  <a:lnTo>
                    <a:pt x="173" y="5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0" name="Freeform 61"/>
            <p:cNvSpPr>
              <a:spLocks/>
            </p:cNvSpPr>
            <p:nvPr/>
          </p:nvSpPr>
          <p:spPr bwMode="auto">
            <a:xfrm>
              <a:off x="3792" y="1294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2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2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1" name="Freeform 62"/>
            <p:cNvSpPr>
              <a:spLocks/>
            </p:cNvSpPr>
            <p:nvPr/>
          </p:nvSpPr>
          <p:spPr bwMode="auto">
            <a:xfrm>
              <a:off x="3896" y="1294"/>
              <a:ext cx="16" cy="121"/>
            </a:xfrm>
            <a:custGeom>
              <a:avLst/>
              <a:gdLst>
                <a:gd name="T0" fmla="*/ 16 w 16"/>
                <a:gd name="T1" fmla="*/ 9 h 121"/>
                <a:gd name="T2" fmla="*/ 16 w 16"/>
                <a:gd name="T3" fmla="*/ 6 h 121"/>
                <a:gd name="T4" fmla="*/ 14 w 16"/>
                <a:gd name="T5" fmla="*/ 3 h 121"/>
                <a:gd name="T6" fmla="*/ 11 w 16"/>
                <a:gd name="T7" fmla="*/ 0 h 121"/>
                <a:gd name="T8" fmla="*/ 5 w 16"/>
                <a:gd name="T9" fmla="*/ 0 h 121"/>
                <a:gd name="T10" fmla="*/ 3 w 16"/>
                <a:gd name="T11" fmla="*/ 3 h 121"/>
                <a:gd name="T12" fmla="*/ 0 w 16"/>
                <a:gd name="T13" fmla="*/ 6 h 121"/>
                <a:gd name="T14" fmla="*/ 0 w 16"/>
                <a:gd name="T15" fmla="*/ 116 h 121"/>
                <a:gd name="T16" fmla="*/ 3 w 16"/>
                <a:gd name="T17" fmla="*/ 118 h 121"/>
                <a:gd name="T18" fmla="*/ 5 w 16"/>
                <a:gd name="T19" fmla="*/ 121 h 121"/>
                <a:gd name="T20" fmla="*/ 11 w 16"/>
                <a:gd name="T21" fmla="*/ 121 h 121"/>
                <a:gd name="T22" fmla="*/ 14 w 16"/>
                <a:gd name="T23" fmla="*/ 118 h 121"/>
                <a:gd name="T24" fmla="*/ 16 w 16"/>
                <a:gd name="T25" fmla="*/ 116 h 121"/>
                <a:gd name="T26" fmla="*/ 16 w 16"/>
                <a:gd name="T27" fmla="*/ 113 h 121"/>
                <a:gd name="T28" fmla="*/ 16 w 16"/>
                <a:gd name="T29" fmla="*/ 9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1"/>
                <a:gd name="T47" fmla="*/ 16 w 16"/>
                <a:gd name="T48" fmla="*/ 121 h 1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1">
                  <a:moveTo>
                    <a:pt x="16" y="9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6"/>
                  </a:lnTo>
                  <a:lnTo>
                    <a:pt x="3" y="118"/>
                  </a:lnTo>
                  <a:lnTo>
                    <a:pt x="5" y="121"/>
                  </a:lnTo>
                  <a:lnTo>
                    <a:pt x="11" y="121"/>
                  </a:lnTo>
                  <a:lnTo>
                    <a:pt x="14" y="118"/>
                  </a:lnTo>
                  <a:lnTo>
                    <a:pt x="16" y="116"/>
                  </a:lnTo>
                  <a:lnTo>
                    <a:pt x="16" y="113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2" name="Freeform 63"/>
            <p:cNvSpPr>
              <a:spLocks/>
            </p:cNvSpPr>
            <p:nvPr/>
          </p:nvSpPr>
          <p:spPr bwMode="auto">
            <a:xfrm>
              <a:off x="3896" y="1398"/>
              <a:ext cx="173" cy="17"/>
            </a:xfrm>
            <a:custGeom>
              <a:avLst/>
              <a:gdLst>
                <a:gd name="T0" fmla="*/ 8 w 173"/>
                <a:gd name="T1" fmla="*/ 0 h 17"/>
                <a:gd name="T2" fmla="*/ 5 w 173"/>
                <a:gd name="T3" fmla="*/ 0 h 17"/>
                <a:gd name="T4" fmla="*/ 3 w 173"/>
                <a:gd name="T5" fmla="*/ 3 h 17"/>
                <a:gd name="T6" fmla="*/ 0 w 173"/>
                <a:gd name="T7" fmla="*/ 6 h 17"/>
                <a:gd name="T8" fmla="*/ 0 w 173"/>
                <a:gd name="T9" fmla="*/ 12 h 17"/>
                <a:gd name="T10" fmla="*/ 3 w 173"/>
                <a:gd name="T11" fmla="*/ 14 h 17"/>
                <a:gd name="T12" fmla="*/ 5 w 173"/>
                <a:gd name="T13" fmla="*/ 17 h 17"/>
                <a:gd name="T14" fmla="*/ 168 w 173"/>
                <a:gd name="T15" fmla="*/ 17 h 17"/>
                <a:gd name="T16" fmla="*/ 170 w 173"/>
                <a:gd name="T17" fmla="*/ 14 h 17"/>
                <a:gd name="T18" fmla="*/ 173 w 173"/>
                <a:gd name="T19" fmla="*/ 12 h 17"/>
                <a:gd name="T20" fmla="*/ 173 w 173"/>
                <a:gd name="T21" fmla="*/ 6 h 17"/>
                <a:gd name="T22" fmla="*/ 170 w 173"/>
                <a:gd name="T23" fmla="*/ 3 h 17"/>
                <a:gd name="T24" fmla="*/ 168 w 173"/>
                <a:gd name="T25" fmla="*/ 0 h 17"/>
                <a:gd name="T26" fmla="*/ 165 w 173"/>
                <a:gd name="T27" fmla="*/ 0 h 17"/>
                <a:gd name="T28" fmla="*/ 8 w 17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7"/>
                <a:gd name="T47" fmla="*/ 173 w 17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68" y="17"/>
                  </a:lnTo>
                  <a:lnTo>
                    <a:pt x="170" y="14"/>
                  </a:lnTo>
                  <a:lnTo>
                    <a:pt x="173" y="12"/>
                  </a:lnTo>
                  <a:lnTo>
                    <a:pt x="173" y="6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3" name="Group 64"/>
            <p:cNvGrpSpPr>
              <a:grpSpLocks/>
            </p:cNvGrpSpPr>
            <p:nvPr/>
          </p:nvGrpSpPr>
          <p:grpSpPr bwMode="auto">
            <a:xfrm>
              <a:off x="5032" y="1399"/>
              <a:ext cx="68" cy="68"/>
              <a:chOff x="5048" y="1407"/>
              <a:chExt cx="68" cy="68"/>
            </a:xfrm>
          </p:grpSpPr>
          <p:sp>
            <p:nvSpPr>
              <p:cNvPr id="12408" name="Oval 65"/>
              <p:cNvSpPr>
                <a:spLocks noChangeArrowheads="1"/>
              </p:cNvSpPr>
              <p:nvPr/>
            </p:nvSpPr>
            <p:spPr bwMode="auto">
              <a:xfrm>
                <a:off x="5057" y="1415"/>
                <a:ext cx="54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9" name="Freeform 66"/>
              <p:cNvSpPr>
                <a:spLocks/>
              </p:cNvSpPr>
              <p:nvPr/>
            </p:nvSpPr>
            <p:spPr bwMode="auto">
              <a:xfrm>
                <a:off x="5048" y="1407"/>
                <a:ext cx="68" cy="68"/>
              </a:xfrm>
              <a:custGeom>
                <a:avLst/>
                <a:gdLst>
                  <a:gd name="T0" fmla="*/ 2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1 w 68"/>
                  <a:gd name="T15" fmla="*/ 65 h 68"/>
                  <a:gd name="T16" fmla="*/ 52 w 68"/>
                  <a:gd name="T17" fmla="*/ 64 h 68"/>
                  <a:gd name="T18" fmla="*/ 52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6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3 h 68"/>
                  <a:gd name="T32" fmla="*/ 63 w 68"/>
                  <a:gd name="T33" fmla="*/ 16 h 68"/>
                  <a:gd name="T34" fmla="*/ 61 w 68"/>
                  <a:gd name="T35" fmla="*/ 12 h 68"/>
                  <a:gd name="T36" fmla="*/ 59 w 68"/>
                  <a:gd name="T37" fmla="*/ 10 h 68"/>
                  <a:gd name="T38" fmla="*/ 56 w 68"/>
                  <a:gd name="T39" fmla="*/ 7 h 68"/>
                  <a:gd name="T40" fmla="*/ 52 w 68"/>
                  <a:gd name="T41" fmla="*/ 5 h 68"/>
                  <a:gd name="T42" fmla="*/ 45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2 w 68"/>
                  <a:gd name="T55" fmla="*/ 22 h 68"/>
                  <a:gd name="T56" fmla="*/ 17 w 68"/>
                  <a:gd name="T57" fmla="*/ 34 h 68"/>
                  <a:gd name="T58" fmla="*/ 16 w 68"/>
                  <a:gd name="T59" fmla="*/ 28 h 68"/>
                  <a:gd name="T60" fmla="*/ 21 w 68"/>
                  <a:gd name="T61" fmla="*/ 22 h 68"/>
                  <a:gd name="T62" fmla="*/ 24 w 68"/>
                  <a:gd name="T63" fmla="*/ 19 h 68"/>
                  <a:gd name="T64" fmla="*/ 27 w 68"/>
                  <a:gd name="T65" fmla="*/ 16 h 68"/>
                  <a:gd name="T66" fmla="*/ 24 w 68"/>
                  <a:gd name="T67" fmla="*/ 19 h 68"/>
                  <a:gd name="T68" fmla="*/ 28 w 68"/>
                  <a:gd name="T69" fmla="*/ 18 h 68"/>
                  <a:gd name="T70" fmla="*/ 39 w 68"/>
                  <a:gd name="T71" fmla="*/ 16 h 68"/>
                  <a:gd name="T72" fmla="*/ 41 w 68"/>
                  <a:gd name="T73" fmla="*/ 16 h 68"/>
                  <a:gd name="T74" fmla="*/ 45 w 68"/>
                  <a:gd name="T75" fmla="*/ 18 h 68"/>
                  <a:gd name="T76" fmla="*/ 47 w 68"/>
                  <a:gd name="T77" fmla="*/ 21 h 68"/>
                  <a:gd name="T78" fmla="*/ 50 w 68"/>
                  <a:gd name="T79" fmla="*/ 23 h 68"/>
                  <a:gd name="T80" fmla="*/ 52 w 68"/>
                  <a:gd name="T81" fmla="*/ 28 h 68"/>
                  <a:gd name="T82" fmla="*/ 52 w 68"/>
                  <a:gd name="T83" fmla="*/ 29 h 68"/>
                  <a:gd name="T84" fmla="*/ 61 w 68"/>
                  <a:gd name="T85" fmla="*/ 26 h 68"/>
                  <a:gd name="T86" fmla="*/ 50 w 68"/>
                  <a:gd name="T87" fmla="*/ 40 h 68"/>
                  <a:gd name="T88" fmla="*/ 49 w 68"/>
                  <a:gd name="T89" fmla="*/ 44 h 68"/>
                  <a:gd name="T90" fmla="*/ 52 w 68"/>
                  <a:gd name="T91" fmla="*/ 41 h 68"/>
                  <a:gd name="T92" fmla="*/ 49 w 68"/>
                  <a:gd name="T93" fmla="*/ 44 h 68"/>
                  <a:gd name="T94" fmla="*/ 46 w 68"/>
                  <a:gd name="T95" fmla="*/ 47 h 68"/>
                  <a:gd name="T96" fmla="*/ 41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3 w 68"/>
                  <a:gd name="T105" fmla="*/ 47 h 68"/>
                  <a:gd name="T106" fmla="*/ 20 w 68"/>
                  <a:gd name="T107" fmla="*/ 44 h 68"/>
                  <a:gd name="T108" fmla="*/ 17 w 68"/>
                  <a:gd name="T109" fmla="*/ 41 h 68"/>
                  <a:gd name="T110" fmla="*/ 20 w 68"/>
                  <a:gd name="T111" fmla="*/ 44 h 68"/>
                  <a:gd name="T112" fmla="*/ 18 w 68"/>
                  <a:gd name="T113" fmla="*/ 40 h 68"/>
                  <a:gd name="T114" fmla="*/ 0 w 68"/>
                  <a:gd name="T115" fmla="*/ 34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5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23" y="66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6"/>
                    </a:lnTo>
                    <a:lnTo>
                      <a:pt x="43" y="61"/>
                    </a:lnTo>
                    <a:lnTo>
                      <a:pt x="41" y="65"/>
                    </a:lnTo>
                    <a:lnTo>
                      <a:pt x="45" y="68"/>
                    </a:lnTo>
                    <a:lnTo>
                      <a:pt x="46" y="66"/>
                    </a:lnTo>
                    <a:lnTo>
                      <a:pt x="52" y="64"/>
                    </a:lnTo>
                    <a:lnTo>
                      <a:pt x="52" y="62"/>
                    </a:lnTo>
                    <a:lnTo>
                      <a:pt x="50" y="65"/>
                    </a:lnTo>
                    <a:lnTo>
                      <a:pt x="52" y="64"/>
                    </a:lnTo>
                    <a:lnTo>
                      <a:pt x="56" y="61"/>
                    </a:lnTo>
                    <a:lnTo>
                      <a:pt x="59" y="57"/>
                    </a:lnTo>
                    <a:lnTo>
                      <a:pt x="54" y="61"/>
                    </a:lnTo>
                    <a:lnTo>
                      <a:pt x="59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5"/>
                    </a:lnTo>
                    <a:lnTo>
                      <a:pt x="64" y="51"/>
                    </a:lnTo>
                    <a:lnTo>
                      <a:pt x="66" y="50"/>
                    </a:lnTo>
                    <a:lnTo>
                      <a:pt x="63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4"/>
                    </a:lnTo>
                    <a:lnTo>
                      <a:pt x="66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0"/>
                    </a:lnTo>
                    <a:lnTo>
                      <a:pt x="68" y="23"/>
                    </a:lnTo>
                    <a:lnTo>
                      <a:pt x="67" y="22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6" y="18"/>
                    </a:lnTo>
                    <a:lnTo>
                      <a:pt x="64" y="16"/>
                    </a:lnTo>
                    <a:lnTo>
                      <a:pt x="61" y="12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9" y="10"/>
                    </a:lnTo>
                    <a:lnTo>
                      <a:pt x="54" y="7"/>
                    </a:lnTo>
                    <a:lnTo>
                      <a:pt x="59" y="11"/>
                    </a:lnTo>
                    <a:lnTo>
                      <a:pt x="56" y="7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52" y="5"/>
                    </a:lnTo>
                    <a:lnTo>
                      <a:pt x="52" y="4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2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17" y="26"/>
                    </a:lnTo>
                    <a:lnTo>
                      <a:pt x="24" y="19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7" y="16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4" y="19"/>
                    </a:lnTo>
                    <a:lnTo>
                      <a:pt x="28" y="16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6"/>
                    </a:lnTo>
                    <a:lnTo>
                      <a:pt x="35" y="16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5" y="19"/>
                    </a:lnTo>
                    <a:lnTo>
                      <a:pt x="46" y="21"/>
                    </a:lnTo>
                    <a:lnTo>
                      <a:pt x="45" y="18"/>
                    </a:lnTo>
                    <a:lnTo>
                      <a:pt x="42" y="16"/>
                    </a:lnTo>
                    <a:lnTo>
                      <a:pt x="49" y="23"/>
                    </a:lnTo>
                    <a:lnTo>
                      <a:pt x="47" y="21"/>
                    </a:lnTo>
                    <a:lnTo>
                      <a:pt x="45" y="19"/>
                    </a:lnTo>
                    <a:lnTo>
                      <a:pt x="52" y="26"/>
                    </a:lnTo>
                    <a:lnTo>
                      <a:pt x="50" y="23"/>
                    </a:lnTo>
                    <a:lnTo>
                      <a:pt x="47" y="22"/>
                    </a:lnTo>
                    <a:lnTo>
                      <a:pt x="49" y="23"/>
                    </a:lnTo>
                    <a:lnTo>
                      <a:pt x="52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2" y="29"/>
                    </a:lnTo>
                    <a:lnTo>
                      <a:pt x="52" y="36"/>
                    </a:lnTo>
                    <a:lnTo>
                      <a:pt x="56" y="40"/>
                    </a:lnTo>
                    <a:lnTo>
                      <a:pt x="61" y="26"/>
                    </a:lnTo>
                    <a:lnTo>
                      <a:pt x="54" y="29"/>
                    </a:lnTo>
                    <a:lnTo>
                      <a:pt x="52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2" y="40"/>
                    </a:lnTo>
                    <a:lnTo>
                      <a:pt x="49" y="44"/>
                    </a:lnTo>
                    <a:lnTo>
                      <a:pt x="47" y="46"/>
                    </a:lnTo>
                    <a:lnTo>
                      <a:pt x="50" y="44"/>
                    </a:lnTo>
                    <a:lnTo>
                      <a:pt x="52" y="41"/>
                    </a:lnTo>
                    <a:lnTo>
                      <a:pt x="45" y="48"/>
                    </a:lnTo>
                    <a:lnTo>
                      <a:pt x="47" y="47"/>
                    </a:lnTo>
                    <a:lnTo>
                      <a:pt x="49" y="44"/>
                    </a:lnTo>
                    <a:lnTo>
                      <a:pt x="42" y="51"/>
                    </a:lnTo>
                    <a:lnTo>
                      <a:pt x="45" y="50"/>
                    </a:lnTo>
                    <a:lnTo>
                      <a:pt x="46" y="47"/>
                    </a:lnTo>
                    <a:lnTo>
                      <a:pt x="45" y="48"/>
                    </a:lnTo>
                    <a:lnTo>
                      <a:pt x="41" y="51"/>
                    </a:lnTo>
                    <a:lnTo>
                      <a:pt x="41" y="53"/>
                    </a:lnTo>
                    <a:lnTo>
                      <a:pt x="41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7" y="61"/>
                    </a:lnTo>
                    <a:lnTo>
                      <a:pt x="41" y="55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8"/>
                    </a:lnTo>
                    <a:lnTo>
                      <a:pt x="23" y="47"/>
                    </a:lnTo>
                    <a:lnTo>
                      <a:pt x="24" y="50"/>
                    </a:lnTo>
                    <a:lnTo>
                      <a:pt x="27" y="51"/>
                    </a:lnTo>
                    <a:lnTo>
                      <a:pt x="20" y="44"/>
                    </a:lnTo>
                    <a:lnTo>
                      <a:pt x="21" y="47"/>
                    </a:lnTo>
                    <a:lnTo>
                      <a:pt x="24" y="48"/>
                    </a:lnTo>
                    <a:lnTo>
                      <a:pt x="17" y="41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2354" name="Group 67"/>
            <p:cNvGrpSpPr>
              <a:grpSpLocks/>
            </p:cNvGrpSpPr>
            <p:nvPr/>
          </p:nvGrpSpPr>
          <p:grpSpPr bwMode="auto">
            <a:xfrm>
              <a:off x="5015" y="2543"/>
              <a:ext cx="67" cy="68"/>
              <a:chOff x="5023" y="2551"/>
              <a:chExt cx="67" cy="68"/>
            </a:xfrm>
          </p:grpSpPr>
          <p:sp>
            <p:nvSpPr>
              <p:cNvPr id="12406" name="Oval 68"/>
              <p:cNvSpPr>
                <a:spLocks noChangeArrowheads="1"/>
              </p:cNvSpPr>
              <p:nvPr/>
            </p:nvSpPr>
            <p:spPr bwMode="auto">
              <a:xfrm>
                <a:off x="5032" y="2559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7" name="Freeform 69"/>
              <p:cNvSpPr>
                <a:spLocks/>
              </p:cNvSpPr>
              <p:nvPr/>
            </p:nvSpPr>
            <p:spPr bwMode="auto">
              <a:xfrm>
                <a:off x="5023" y="2551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57" y="9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55" name="Freeform 70"/>
            <p:cNvSpPr>
              <a:spLocks/>
            </p:cNvSpPr>
            <p:nvPr/>
          </p:nvSpPr>
          <p:spPr bwMode="auto">
            <a:xfrm>
              <a:off x="5066" y="1060"/>
              <a:ext cx="17" cy="381"/>
            </a:xfrm>
            <a:custGeom>
              <a:avLst/>
              <a:gdLst>
                <a:gd name="T0" fmla="*/ 0 w 17"/>
                <a:gd name="T1" fmla="*/ 373 h 381"/>
                <a:gd name="T2" fmla="*/ 0 w 17"/>
                <a:gd name="T3" fmla="*/ 376 h 381"/>
                <a:gd name="T4" fmla="*/ 3 w 17"/>
                <a:gd name="T5" fmla="*/ 379 h 381"/>
                <a:gd name="T6" fmla="*/ 6 w 17"/>
                <a:gd name="T7" fmla="*/ 381 h 381"/>
                <a:gd name="T8" fmla="*/ 11 w 17"/>
                <a:gd name="T9" fmla="*/ 381 h 381"/>
                <a:gd name="T10" fmla="*/ 14 w 17"/>
                <a:gd name="T11" fmla="*/ 379 h 381"/>
                <a:gd name="T12" fmla="*/ 17 w 17"/>
                <a:gd name="T13" fmla="*/ 376 h 381"/>
                <a:gd name="T14" fmla="*/ 17 w 17"/>
                <a:gd name="T15" fmla="*/ 6 h 381"/>
                <a:gd name="T16" fmla="*/ 14 w 17"/>
                <a:gd name="T17" fmla="*/ 3 h 381"/>
                <a:gd name="T18" fmla="*/ 11 w 17"/>
                <a:gd name="T19" fmla="*/ 0 h 381"/>
                <a:gd name="T20" fmla="*/ 6 w 17"/>
                <a:gd name="T21" fmla="*/ 0 h 381"/>
                <a:gd name="T22" fmla="*/ 3 w 17"/>
                <a:gd name="T23" fmla="*/ 3 h 381"/>
                <a:gd name="T24" fmla="*/ 0 w 17"/>
                <a:gd name="T25" fmla="*/ 6 h 381"/>
                <a:gd name="T26" fmla="*/ 0 w 17"/>
                <a:gd name="T27" fmla="*/ 8 h 381"/>
                <a:gd name="T28" fmla="*/ 0 w 17"/>
                <a:gd name="T29" fmla="*/ 373 h 38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1"/>
                <a:gd name="T47" fmla="*/ 17 w 17"/>
                <a:gd name="T48" fmla="*/ 381 h 38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1">
                  <a:moveTo>
                    <a:pt x="0" y="373"/>
                  </a:moveTo>
                  <a:lnTo>
                    <a:pt x="0" y="376"/>
                  </a:lnTo>
                  <a:lnTo>
                    <a:pt x="3" y="379"/>
                  </a:lnTo>
                  <a:lnTo>
                    <a:pt x="6" y="381"/>
                  </a:lnTo>
                  <a:lnTo>
                    <a:pt x="11" y="381"/>
                  </a:lnTo>
                  <a:lnTo>
                    <a:pt x="14" y="379"/>
                  </a:lnTo>
                  <a:lnTo>
                    <a:pt x="17" y="376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6" name="Freeform 71"/>
            <p:cNvSpPr>
              <a:spLocks/>
            </p:cNvSpPr>
            <p:nvPr/>
          </p:nvSpPr>
          <p:spPr bwMode="auto">
            <a:xfrm>
              <a:off x="3324" y="1060"/>
              <a:ext cx="1759" cy="17"/>
            </a:xfrm>
            <a:custGeom>
              <a:avLst/>
              <a:gdLst>
                <a:gd name="T0" fmla="*/ 1751 w 1759"/>
                <a:gd name="T1" fmla="*/ 17 h 17"/>
                <a:gd name="T2" fmla="*/ 1753 w 1759"/>
                <a:gd name="T3" fmla="*/ 17 h 17"/>
                <a:gd name="T4" fmla="*/ 1756 w 1759"/>
                <a:gd name="T5" fmla="*/ 14 h 17"/>
                <a:gd name="T6" fmla="*/ 1759 w 1759"/>
                <a:gd name="T7" fmla="*/ 11 h 17"/>
                <a:gd name="T8" fmla="*/ 1759 w 1759"/>
                <a:gd name="T9" fmla="*/ 6 h 17"/>
                <a:gd name="T10" fmla="*/ 1756 w 1759"/>
                <a:gd name="T11" fmla="*/ 3 h 17"/>
                <a:gd name="T12" fmla="*/ 1753 w 1759"/>
                <a:gd name="T13" fmla="*/ 0 h 17"/>
                <a:gd name="T14" fmla="*/ 6 w 1759"/>
                <a:gd name="T15" fmla="*/ 0 h 17"/>
                <a:gd name="T16" fmla="*/ 3 w 1759"/>
                <a:gd name="T17" fmla="*/ 3 h 17"/>
                <a:gd name="T18" fmla="*/ 0 w 1759"/>
                <a:gd name="T19" fmla="*/ 6 h 17"/>
                <a:gd name="T20" fmla="*/ 0 w 1759"/>
                <a:gd name="T21" fmla="*/ 11 h 17"/>
                <a:gd name="T22" fmla="*/ 3 w 1759"/>
                <a:gd name="T23" fmla="*/ 14 h 17"/>
                <a:gd name="T24" fmla="*/ 6 w 1759"/>
                <a:gd name="T25" fmla="*/ 17 h 17"/>
                <a:gd name="T26" fmla="*/ 9 w 1759"/>
                <a:gd name="T27" fmla="*/ 17 h 17"/>
                <a:gd name="T28" fmla="*/ 1751 w 175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9"/>
                <a:gd name="T46" fmla="*/ 0 h 17"/>
                <a:gd name="T47" fmla="*/ 1759 w 175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9" h="17">
                  <a:moveTo>
                    <a:pt x="1751" y="17"/>
                  </a:moveTo>
                  <a:lnTo>
                    <a:pt x="1753" y="17"/>
                  </a:lnTo>
                  <a:lnTo>
                    <a:pt x="1756" y="14"/>
                  </a:lnTo>
                  <a:lnTo>
                    <a:pt x="1759" y="11"/>
                  </a:lnTo>
                  <a:lnTo>
                    <a:pt x="1759" y="6"/>
                  </a:lnTo>
                  <a:lnTo>
                    <a:pt x="1756" y="3"/>
                  </a:lnTo>
                  <a:lnTo>
                    <a:pt x="175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7" name="Freeform 72"/>
            <p:cNvSpPr>
              <a:spLocks/>
            </p:cNvSpPr>
            <p:nvPr/>
          </p:nvSpPr>
          <p:spPr bwMode="auto">
            <a:xfrm>
              <a:off x="3324" y="1060"/>
              <a:ext cx="17" cy="2227"/>
            </a:xfrm>
            <a:custGeom>
              <a:avLst/>
              <a:gdLst>
                <a:gd name="T0" fmla="*/ 17 w 17"/>
                <a:gd name="T1" fmla="*/ 8 h 2227"/>
                <a:gd name="T2" fmla="*/ 17 w 17"/>
                <a:gd name="T3" fmla="*/ 6 h 2227"/>
                <a:gd name="T4" fmla="*/ 14 w 17"/>
                <a:gd name="T5" fmla="*/ 3 h 2227"/>
                <a:gd name="T6" fmla="*/ 12 w 17"/>
                <a:gd name="T7" fmla="*/ 0 h 2227"/>
                <a:gd name="T8" fmla="*/ 6 w 17"/>
                <a:gd name="T9" fmla="*/ 0 h 2227"/>
                <a:gd name="T10" fmla="*/ 3 w 17"/>
                <a:gd name="T11" fmla="*/ 3 h 2227"/>
                <a:gd name="T12" fmla="*/ 0 w 17"/>
                <a:gd name="T13" fmla="*/ 6 h 2227"/>
                <a:gd name="T14" fmla="*/ 0 w 17"/>
                <a:gd name="T15" fmla="*/ 2222 h 2227"/>
                <a:gd name="T16" fmla="*/ 3 w 17"/>
                <a:gd name="T17" fmla="*/ 2224 h 2227"/>
                <a:gd name="T18" fmla="*/ 6 w 17"/>
                <a:gd name="T19" fmla="*/ 2227 h 2227"/>
                <a:gd name="T20" fmla="*/ 12 w 17"/>
                <a:gd name="T21" fmla="*/ 2227 h 2227"/>
                <a:gd name="T22" fmla="*/ 14 w 17"/>
                <a:gd name="T23" fmla="*/ 2224 h 2227"/>
                <a:gd name="T24" fmla="*/ 17 w 17"/>
                <a:gd name="T25" fmla="*/ 2222 h 2227"/>
                <a:gd name="T26" fmla="*/ 17 w 17"/>
                <a:gd name="T27" fmla="*/ 2219 h 2227"/>
                <a:gd name="T28" fmla="*/ 17 w 17"/>
                <a:gd name="T29" fmla="*/ 8 h 22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27"/>
                <a:gd name="T47" fmla="*/ 17 w 17"/>
                <a:gd name="T48" fmla="*/ 2227 h 22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27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222"/>
                  </a:lnTo>
                  <a:lnTo>
                    <a:pt x="3" y="2224"/>
                  </a:lnTo>
                  <a:lnTo>
                    <a:pt x="6" y="2227"/>
                  </a:lnTo>
                  <a:lnTo>
                    <a:pt x="12" y="2227"/>
                  </a:lnTo>
                  <a:lnTo>
                    <a:pt x="14" y="2224"/>
                  </a:lnTo>
                  <a:lnTo>
                    <a:pt x="17" y="2222"/>
                  </a:lnTo>
                  <a:lnTo>
                    <a:pt x="17" y="221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8" name="Freeform 73"/>
            <p:cNvSpPr>
              <a:spLocks/>
            </p:cNvSpPr>
            <p:nvPr/>
          </p:nvSpPr>
          <p:spPr bwMode="auto">
            <a:xfrm>
              <a:off x="3324" y="3270"/>
              <a:ext cx="562" cy="17"/>
            </a:xfrm>
            <a:custGeom>
              <a:avLst/>
              <a:gdLst>
                <a:gd name="T0" fmla="*/ 9 w 562"/>
                <a:gd name="T1" fmla="*/ 0 h 17"/>
                <a:gd name="T2" fmla="*/ 6 w 562"/>
                <a:gd name="T3" fmla="*/ 0 h 17"/>
                <a:gd name="T4" fmla="*/ 3 w 562"/>
                <a:gd name="T5" fmla="*/ 3 h 17"/>
                <a:gd name="T6" fmla="*/ 0 w 562"/>
                <a:gd name="T7" fmla="*/ 6 h 17"/>
                <a:gd name="T8" fmla="*/ 0 w 562"/>
                <a:gd name="T9" fmla="*/ 12 h 17"/>
                <a:gd name="T10" fmla="*/ 3 w 562"/>
                <a:gd name="T11" fmla="*/ 14 h 17"/>
                <a:gd name="T12" fmla="*/ 6 w 562"/>
                <a:gd name="T13" fmla="*/ 17 h 17"/>
                <a:gd name="T14" fmla="*/ 557 w 562"/>
                <a:gd name="T15" fmla="*/ 17 h 17"/>
                <a:gd name="T16" fmla="*/ 559 w 562"/>
                <a:gd name="T17" fmla="*/ 14 h 17"/>
                <a:gd name="T18" fmla="*/ 562 w 562"/>
                <a:gd name="T19" fmla="*/ 12 h 17"/>
                <a:gd name="T20" fmla="*/ 562 w 562"/>
                <a:gd name="T21" fmla="*/ 6 h 17"/>
                <a:gd name="T22" fmla="*/ 559 w 562"/>
                <a:gd name="T23" fmla="*/ 3 h 17"/>
                <a:gd name="T24" fmla="*/ 557 w 562"/>
                <a:gd name="T25" fmla="*/ 0 h 17"/>
                <a:gd name="T26" fmla="*/ 554 w 562"/>
                <a:gd name="T27" fmla="*/ 0 h 17"/>
                <a:gd name="T28" fmla="*/ 9 w 56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2"/>
                <a:gd name="T46" fmla="*/ 0 h 17"/>
                <a:gd name="T47" fmla="*/ 562 w 56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2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557" y="17"/>
                  </a:lnTo>
                  <a:lnTo>
                    <a:pt x="559" y="14"/>
                  </a:lnTo>
                  <a:lnTo>
                    <a:pt x="562" y="12"/>
                  </a:lnTo>
                  <a:lnTo>
                    <a:pt x="562" y="6"/>
                  </a:lnTo>
                  <a:lnTo>
                    <a:pt x="559" y="3"/>
                  </a:lnTo>
                  <a:lnTo>
                    <a:pt x="557" y="0"/>
                  </a:lnTo>
                  <a:lnTo>
                    <a:pt x="5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9" name="Freeform 74"/>
            <p:cNvSpPr>
              <a:spLocks/>
            </p:cNvSpPr>
            <p:nvPr/>
          </p:nvSpPr>
          <p:spPr bwMode="auto">
            <a:xfrm>
              <a:off x="4130" y="3244"/>
              <a:ext cx="380" cy="17"/>
            </a:xfrm>
            <a:custGeom>
              <a:avLst/>
              <a:gdLst>
                <a:gd name="T0" fmla="*/ 9 w 380"/>
                <a:gd name="T1" fmla="*/ 0 h 17"/>
                <a:gd name="T2" fmla="*/ 6 w 380"/>
                <a:gd name="T3" fmla="*/ 0 h 17"/>
                <a:gd name="T4" fmla="*/ 3 w 380"/>
                <a:gd name="T5" fmla="*/ 3 h 17"/>
                <a:gd name="T6" fmla="*/ 0 w 380"/>
                <a:gd name="T7" fmla="*/ 6 h 17"/>
                <a:gd name="T8" fmla="*/ 0 w 380"/>
                <a:gd name="T9" fmla="*/ 11 h 17"/>
                <a:gd name="T10" fmla="*/ 3 w 380"/>
                <a:gd name="T11" fmla="*/ 14 h 17"/>
                <a:gd name="T12" fmla="*/ 6 w 380"/>
                <a:gd name="T13" fmla="*/ 17 h 17"/>
                <a:gd name="T14" fmla="*/ 375 w 380"/>
                <a:gd name="T15" fmla="*/ 17 h 17"/>
                <a:gd name="T16" fmla="*/ 377 w 380"/>
                <a:gd name="T17" fmla="*/ 14 h 17"/>
                <a:gd name="T18" fmla="*/ 380 w 380"/>
                <a:gd name="T19" fmla="*/ 11 h 17"/>
                <a:gd name="T20" fmla="*/ 380 w 380"/>
                <a:gd name="T21" fmla="*/ 6 h 17"/>
                <a:gd name="T22" fmla="*/ 377 w 380"/>
                <a:gd name="T23" fmla="*/ 3 h 17"/>
                <a:gd name="T24" fmla="*/ 375 w 380"/>
                <a:gd name="T25" fmla="*/ 0 h 17"/>
                <a:gd name="T26" fmla="*/ 372 w 380"/>
                <a:gd name="T27" fmla="*/ 0 h 17"/>
                <a:gd name="T28" fmla="*/ 9 w 38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0"/>
                <a:gd name="T46" fmla="*/ 0 h 17"/>
                <a:gd name="T47" fmla="*/ 380 w 38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75" y="17"/>
                  </a:lnTo>
                  <a:lnTo>
                    <a:pt x="377" y="14"/>
                  </a:lnTo>
                  <a:lnTo>
                    <a:pt x="380" y="11"/>
                  </a:lnTo>
                  <a:lnTo>
                    <a:pt x="380" y="6"/>
                  </a:lnTo>
                  <a:lnTo>
                    <a:pt x="377" y="3"/>
                  </a:lnTo>
                  <a:lnTo>
                    <a:pt x="375" y="0"/>
                  </a:lnTo>
                  <a:lnTo>
                    <a:pt x="37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0" name="Freeform 75"/>
            <p:cNvSpPr>
              <a:spLocks/>
            </p:cNvSpPr>
            <p:nvPr/>
          </p:nvSpPr>
          <p:spPr bwMode="auto">
            <a:xfrm>
              <a:off x="4182" y="353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2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2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7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7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7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1" name="Freeform 76"/>
            <p:cNvSpPr>
              <a:spLocks/>
            </p:cNvSpPr>
            <p:nvPr/>
          </p:nvSpPr>
          <p:spPr bwMode="auto">
            <a:xfrm>
              <a:off x="4286" y="3374"/>
              <a:ext cx="16" cy="174"/>
            </a:xfrm>
            <a:custGeom>
              <a:avLst/>
              <a:gdLst>
                <a:gd name="T0" fmla="*/ 0 w 16"/>
                <a:gd name="T1" fmla="*/ 165 h 174"/>
                <a:gd name="T2" fmla="*/ 0 w 16"/>
                <a:gd name="T3" fmla="*/ 168 h 174"/>
                <a:gd name="T4" fmla="*/ 2 w 16"/>
                <a:gd name="T5" fmla="*/ 171 h 174"/>
                <a:gd name="T6" fmla="*/ 5 w 16"/>
                <a:gd name="T7" fmla="*/ 174 h 174"/>
                <a:gd name="T8" fmla="*/ 11 w 16"/>
                <a:gd name="T9" fmla="*/ 174 h 174"/>
                <a:gd name="T10" fmla="*/ 13 w 16"/>
                <a:gd name="T11" fmla="*/ 171 h 174"/>
                <a:gd name="T12" fmla="*/ 16 w 16"/>
                <a:gd name="T13" fmla="*/ 168 h 174"/>
                <a:gd name="T14" fmla="*/ 16 w 16"/>
                <a:gd name="T15" fmla="*/ 6 h 174"/>
                <a:gd name="T16" fmla="*/ 13 w 16"/>
                <a:gd name="T17" fmla="*/ 3 h 174"/>
                <a:gd name="T18" fmla="*/ 11 w 16"/>
                <a:gd name="T19" fmla="*/ 0 h 174"/>
                <a:gd name="T20" fmla="*/ 5 w 16"/>
                <a:gd name="T21" fmla="*/ 0 h 174"/>
                <a:gd name="T22" fmla="*/ 2 w 16"/>
                <a:gd name="T23" fmla="*/ 3 h 174"/>
                <a:gd name="T24" fmla="*/ 0 w 16"/>
                <a:gd name="T25" fmla="*/ 6 h 174"/>
                <a:gd name="T26" fmla="*/ 0 w 16"/>
                <a:gd name="T27" fmla="*/ 9 h 174"/>
                <a:gd name="T28" fmla="*/ 0 w 16"/>
                <a:gd name="T29" fmla="*/ 165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74"/>
                <a:gd name="T47" fmla="*/ 16 w 16"/>
                <a:gd name="T48" fmla="*/ 174 h 1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74">
                  <a:moveTo>
                    <a:pt x="0" y="165"/>
                  </a:moveTo>
                  <a:lnTo>
                    <a:pt x="0" y="168"/>
                  </a:lnTo>
                  <a:lnTo>
                    <a:pt x="2" y="171"/>
                  </a:lnTo>
                  <a:lnTo>
                    <a:pt x="5" y="174"/>
                  </a:lnTo>
                  <a:lnTo>
                    <a:pt x="11" y="174"/>
                  </a:lnTo>
                  <a:lnTo>
                    <a:pt x="13" y="171"/>
                  </a:lnTo>
                  <a:lnTo>
                    <a:pt x="16" y="168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2" name="Freeform 77"/>
            <p:cNvSpPr>
              <a:spLocks/>
            </p:cNvSpPr>
            <p:nvPr/>
          </p:nvSpPr>
          <p:spPr bwMode="auto">
            <a:xfrm>
              <a:off x="4286" y="3374"/>
              <a:ext cx="224" cy="17"/>
            </a:xfrm>
            <a:custGeom>
              <a:avLst/>
              <a:gdLst>
                <a:gd name="T0" fmla="*/ 8 w 224"/>
                <a:gd name="T1" fmla="*/ 0 h 17"/>
                <a:gd name="T2" fmla="*/ 5 w 224"/>
                <a:gd name="T3" fmla="*/ 0 h 17"/>
                <a:gd name="T4" fmla="*/ 2 w 224"/>
                <a:gd name="T5" fmla="*/ 3 h 17"/>
                <a:gd name="T6" fmla="*/ 0 w 224"/>
                <a:gd name="T7" fmla="*/ 6 h 17"/>
                <a:gd name="T8" fmla="*/ 0 w 224"/>
                <a:gd name="T9" fmla="*/ 12 h 17"/>
                <a:gd name="T10" fmla="*/ 2 w 224"/>
                <a:gd name="T11" fmla="*/ 14 h 17"/>
                <a:gd name="T12" fmla="*/ 5 w 224"/>
                <a:gd name="T13" fmla="*/ 17 h 17"/>
                <a:gd name="T14" fmla="*/ 219 w 224"/>
                <a:gd name="T15" fmla="*/ 17 h 17"/>
                <a:gd name="T16" fmla="*/ 221 w 224"/>
                <a:gd name="T17" fmla="*/ 14 h 17"/>
                <a:gd name="T18" fmla="*/ 224 w 224"/>
                <a:gd name="T19" fmla="*/ 12 h 17"/>
                <a:gd name="T20" fmla="*/ 224 w 224"/>
                <a:gd name="T21" fmla="*/ 6 h 17"/>
                <a:gd name="T22" fmla="*/ 221 w 224"/>
                <a:gd name="T23" fmla="*/ 3 h 17"/>
                <a:gd name="T24" fmla="*/ 219 w 224"/>
                <a:gd name="T25" fmla="*/ 0 h 17"/>
                <a:gd name="T26" fmla="*/ 216 w 224"/>
                <a:gd name="T27" fmla="*/ 0 h 17"/>
                <a:gd name="T28" fmla="*/ 8 w 224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17"/>
                <a:gd name="T47" fmla="*/ 224 w 22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19" y="17"/>
                  </a:lnTo>
                  <a:lnTo>
                    <a:pt x="221" y="14"/>
                  </a:lnTo>
                  <a:lnTo>
                    <a:pt x="224" y="12"/>
                  </a:lnTo>
                  <a:lnTo>
                    <a:pt x="224" y="6"/>
                  </a:lnTo>
                  <a:lnTo>
                    <a:pt x="221" y="3"/>
                  </a:lnTo>
                  <a:lnTo>
                    <a:pt x="219" y="0"/>
                  </a:lnTo>
                  <a:lnTo>
                    <a:pt x="21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3" name="Freeform 78"/>
            <p:cNvSpPr>
              <a:spLocks/>
            </p:cNvSpPr>
            <p:nvPr/>
          </p:nvSpPr>
          <p:spPr bwMode="auto">
            <a:xfrm>
              <a:off x="5066" y="1737"/>
              <a:ext cx="17" cy="380"/>
            </a:xfrm>
            <a:custGeom>
              <a:avLst/>
              <a:gdLst>
                <a:gd name="T0" fmla="*/ 17 w 17"/>
                <a:gd name="T1" fmla="*/ 8 h 380"/>
                <a:gd name="T2" fmla="*/ 17 w 17"/>
                <a:gd name="T3" fmla="*/ 5 h 380"/>
                <a:gd name="T4" fmla="*/ 14 w 17"/>
                <a:gd name="T5" fmla="*/ 3 h 380"/>
                <a:gd name="T6" fmla="*/ 11 w 17"/>
                <a:gd name="T7" fmla="*/ 0 h 380"/>
                <a:gd name="T8" fmla="*/ 6 w 17"/>
                <a:gd name="T9" fmla="*/ 0 h 380"/>
                <a:gd name="T10" fmla="*/ 3 w 17"/>
                <a:gd name="T11" fmla="*/ 3 h 380"/>
                <a:gd name="T12" fmla="*/ 0 w 17"/>
                <a:gd name="T13" fmla="*/ 5 h 380"/>
                <a:gd name="T14" fmla="*/ 0 w 17"/>
                <a:gd name="T15" fmla="*/ 374 h 380"/>
                <a:gd name="T16" fmla="*/ 3 w 17"/>
                <a:gd name="T17" fmla="*/ 377 h 380"/>
                <a:gd name="T18" fmla="*/ 6 w 17"/>
                <a:gd name="T19" fmla="*/ 380 h 380"/>
                <a:gd name="T20" fmla="*/ 11 w 17"/>
                <a:gd name="T21" fmla="*/ 380 h 380"/>
                <a:gd name="T22" fmla="*/ 14 w 17"/>
                <a:gd name="T23" fmla="*/ 377 h 380"/>
                <a:gd name="T24" fmla="*/ 17 w 17"/>
                <a:gd name="T25" fmla="*/ 374 h 380"/>
                <a:gd name="T26" fmla="*/ 17 w 17"/>
                <a:gd name="T27" fmla="*/ 371 h 380"/>
                <a:gd name="T28" fmla="*/ 17 w 17"/>
                <a:gd name="T29" fmla="*/ 8 h 3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0"/>
                <a:gd name="T47" fmla="*/ 17 w 17"/>
                <a:gd name="T48" fmla="*/ 380 h 3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74"/>
                  </a:lnTo>
                  <a:lnTo>
                    <a:pt x="3" y="377"/>
                  </a:lnTo>
                  <a:lnTo>
                    <a:pt x="6" y="380"/>
                  </a:lnTo>
                  <a:lnTo>
                    <a:pt x="11" y="380"/>
                  </a:lnTo>
                  <a:lnTo>
                    <a:pt x="14" y="377"/>
                  </a:lnTo>
                  <a:lnTo>
                    <a:pt x="17" y="374"/>
                  </a:lnTo>
                  <a:lnTo>
                    <a:pt x="17" y="37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4" name="Freeform 79"/>
            <p:cNvSpPr>
              <a:spLocks/>
            </p:cNvSpPr>
            <p:nvPr/>
          </p:nvSpPr>
          <p:spPr bwMode="auto">
            <a:xfrm>
              <a:off x="3688" y="2100"/>
              <a:ext cx="1395" cy="17"/>
            </a:xfrm>
            <a:custGeom>
              <a:avLst/>
              <a:gdLst>
                <a:gd name="T0" fmla="*/ 1387 w 1395"/>
                <a:gd name="T1" fmla="*/ 17 h 17"/>
                <a:gd name="T2" fmla="*/ 1389 w 1395"/>
                <a:gd name="T3" fmla="*/ 17 h 17"/>
                <a:gd name="T4" fmla="*/ 1392 w 1395"/>
                <a:gd name="T5" fmla="*/ 14 h 17"/>
                <a:gd name="T6" fmla="*/ 1395 w 1395"/>
                <a:gd name="T7" fmla="*/ 11 h 17"/>
                <a:gd name="T8" fmla="*/ 1395 w 1395"/>
                <a:gd name="T9" fmla="*/ 6 h 17"/>
                <a:gd name="T10" fmla="*/ 1392 w 1395"/>
                <a:gd name="T11" fmla="*/ 3 h 17"/>
                <a:gd name="T12" fmla="*/ 1389 w 1395"/>
                <a:gd name="T13" fmla="*/ 0 h 17"/>
                <a:gd name="T14" fmla="*/ 5 w 1395"/>
                <a:gd name="T15" fmla="*/ 0 h 17"/>
                <a:gd name="T16" fmla="*/ 3 w 1395"/>
                <a:gd name="T17" fmla="*/ 3 h 17"/>
                <a:gd name="T18" fmla="*/ 0 w 1395"/>
                <a:gd name="T19" fmla="*/ 6 h 17"/>
                <a:gd name="T20" fmla="*/ 0 w 1395"/>
                <a:gd name="T21" fmla="*/ 11 h 17"/>
                <a:gd name="T22" fmla="*/ 3 w 1395"/>
                <a:gd name="T23" fmla="*/ 14 h 17"/>
                <a:gd name="T24" fmla="*/ 5 w 1395"/>
                <a:gd name="T25" fmla="*/ 17 h 17"/>
                <a:gd name="T26" fmla="*/ 8 w 1395"/>
                <a:gd name="T27" fmla="*/ 17 h 17"/>
                <a:gd name="T28" fmla="*/ 1387 w 1395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5"/>
                <a:gd name="T46" fmla="*/ 0 h 17"/>
                <a:gd name="T47" fmla="*/ 1395 w 13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5" h="17">
                  <a:moveTo>
                    <a:pt x="1387" y="17"/>
                  </a:moveTo>
                  <a:lnTo>
                    <a:pt x="1389" y="17"/>
                  </a:lnTo>
                  <a:lnTo>
                    <a:pt x="1392" y="14"/>
                  </a:lnTo>
                  <a:lnTo>
                    <a:pt x="1395" y="11"/>
                  </a:lnTo>
                  <a:lnTo>
                    <a:pt x="1395" y="6"/>
                  </a:lnTo>
                  <a:lnTo>
                    <a:pt x="1392" y="3"/>
                  </a:lnTo>
                  <a:lnTo>
                    <a:pt x="138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38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5" name="Freeform 80"/>
            <p:cNvSpPr>
              <a:spLocks/>
            </p:cNvSpPr>
            <p:nvPr/>
          </p:nvSpPr>
          <p:spPr bwMode="auto">
            <a:xfrm>
              <a:off x="3688" y="2100"/>
              <a:ext cx="16" cy="408"/>
            </a:xfrm>
            <a:custGeom>
              <a:avLst/>
              <a:gdLst>
                <a:gd name="T0" fmla="*/ 16 w 16"/>
                <a:gd name="T1" fmla="*/ 8 h 408"/>
                <a:gd name="T2" fmla="*/ 16 w 16"/>
                <a:gd name="T3" fmla="*/ 6 h 408"/>
                <a:gd name="T4" fmla="*/ 14 w 16"/>
                <a:gd name="T5" fmla="*/ 3 h 408"/>
                <a:gd name="T6" fmla="*/ 11 w 16"/>
                <a:gd name="T7" fmla="*/ 0 h 408"/>
                <a:gd name="T8" fmla="*/ 5 w 16"/>
                <a:gd name="T9" fmla="*/ 0 h 408"/>
                <a:gd name="T10" fmla="*/ 3 w 16"/>
                <a:gd name="T11" fmla="*/ 3 h 408"/>
                <a:gd name="T12" fmla="*/ 0 w 16"/>
                <a:gd name="T13" fmla="*/ 6 h 408"/>
                <a:gd name="T14" fmla="*/ 0 w 16"/>
                <a:gd name="T15" fmla="*/ 402 h 408"/>
                <a:gd name="T16" fmla="*/ 3 w 16"/>
                <a:gd name="T17" fmla="*/ 405 h 408"/>
                <a:gd name="T18" fmla="*/ 5 w 16"/>
                <a:gd name="T19" fmla="*/ 408 h 408"/>
                <a:gd name="T20" fmla="*/ 11 w 16"/>
                <a:gd name="T21" fmla="*/ 408 h 408"/>
                <a:gd name="T22" fmla="*/ 14 w 16"/>
                <a:gd name="T23" fmla="*/ 405 h 408"/>
                <a:gd name="T24" fmla="*/ 16 w 16"/>
                <a:gd name="T25" fmla="*/ 402 h 408"/>
                <a:gd name="T26" fmla="*/ 16 w 16"/>
                <a:gd name="T27" fmla="*/ 399 h 408"/>
                <a:gd name="T28" fmla="*/ 16 w 16"/>
                <a:gd name="T29" fmla="*/ 8 h 4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408"/>
                <a:gd name="T47" fmla="*/ 16 w 16"/>
                <a:gd name="T48" fmla="*/ 408 h 4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408">
                  <a:moveTo>
                    <a:pt x="16" y="8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02"/>
                  </a:lnTo>
                  <a:lnTo>
                    <a:pt x="3" y="405"/>
                  </a:lnTo>
                  <a:lnTo>
                    <a:pt x="5" y="408"/>
                  </a:lnTo>
                  <a:lnTo>
                    <a:pt x="11" y="408"/>
                  </a:lnTo>
                  <a:lnTo>
                    <a:pt x="14" y="405"/>
                  </a:lnTo>
                  <a:lnTo>
                    <a:pt x="16" y="402"/>
                  </a:lnTo>
                  <a:lnTo>
                    <a:pt x="16" y="39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6" name="Freeform 81"/>
            <p:cNvSpPr>
              <a:spLocks/>
            </p:cNvSpPr>
            <p:nvPr/>
          </p:nvSpPr>
          <p:spPr bwMode="auto">
            <a:xfrm>
              <a:off x="3688" y="249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7" name="Freeform 82"/>
            <p:cNvSpPr>
              <a:spLocks/>
            </p:cNvSpPr>
            <p:nvPr/>
          </p:nvSpPr>
          <p:spPr bwMode="auto">
            <a:xfrm>
              <a:off x="4053" y="2569"/>
              <a:ext cx="406" cy="16"/>
            </a:xfrm>
            <a:custGeom>
              <a:avLst/>
              <a:gdLst>
                <a:gd name="T0" fmla="*/ 8 w 406"/>
                <a:gd name="T1" fmla="*/ 0 h 16"/>
                <a:gd name="T2" fmla="*/ 5 w 406"/>
                <a:gd name="T3" fmla="*/ 0 h 16"/>
                <a:gd name="T4" fmla="*/ 2 w 406"/>
                <a:gd name="T5" fmla="*/ 3 h 16"/>
                <a:gd name="T6" fmla="*/ 0 w 406"/>
                <a:gd name="T7" fmla="*/ 5 h 16"/>
                <a:gd name="T8" fmla="*/ 0 w 406"/>
                <a:gd name="T9" fmla="*/ 11 h 16"/>
                <a:gd name="T10" fmla="*/ 2 w 406"/>
                <a:gd name="T11" fmla="*/ 14 h 16"/>
                <a:gd name="T12" fmla="*/ 5 w 406"/>
                <a:gd name="T13" fmla="*/ 16 h 16"/>
                <a:gd name="T14" fmla="*/ 400 w 406"/>
                <a:gd name="T15" fmla="*/ 16 h 16"/>
                <a:gd name="T16" fmla="*/ 403 w 406"/>
                <a:gd name="T17" fmla="*/ 14 h 16"/>
                <a:gd name="T18" fmla="*/ 406 w 406"/>
                <a:gd name="T19" fmla="*/ 11 h 16"/>
                <a:gd name="T20" fmla="*/ 406 w 406"/>
                <a:gd name="T21" fmla="*/ 5 h 16"/>
                <a:gd name="T22" fmla="*/ 403 w 406"/>
                <a:gd name="T23" fmla="*/ 3 h 16"/>
                <a:gd name="T24" fmla="*/ 400 w 406"/>
                <a:gd name="T25" fmla="*/ 0 h 16"/>
                <a:gd name="T26" fmla="*/ 398 w 406"/>
                <a:gd name="T27" fmla="*/ 0 h 16"/>
                <a:gd name="T28" fmla="*/ 8 w 40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06"/>
                <a:gd name="T46" fmla="*/ 0 h 16"/>
                <a:gd name="T47" fmla="*/ 406 w 40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06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400" y="16"/>
                  </a:lnTo>
                  <a:lnTo>
                    <a:pt x="403" y="14"/>
                  </a:lnTo>
                  <a:lnTo>
                    <a:pt x="406" y="11"/>
                  </a:lnTo>
                  <a:lnTo>
                    <a:pt x="406" y="5"/>
                  </a:lnTo>
                  <a:lnTo>
                    <a:pt x="403" y="3"/>
                  </a:lnTo>
                  <a:lnTo>
                    <a:pt x="400" y="0"/>
                  </a:lnTo>
                  <a:lnTo>
                    <a:pt x="39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8" name="Freeform 83"/>
            <p:cNvSpPr>
              <a:spLocks/>
            </p:cNvSpPr>
            <p:nvPr/>
          </p:nvSpPr>
          <p:spPr bwMode="auto">
            <a:xfrm>
              <a:off x="3324" y="1217"/>
              <a:ext cx="199" cy="16"/>
            </a:xfrm>
            <a:custGeom>
              <a:avLst/>
              <a:gdLst>
                <a:gd name="T0" fmla="*/ 9 w 199"/>
                <a:gd name="T1" fmla="*/ 0 h 16"/>
                <a:gd name="T2" fmla="*/ 6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1 h 16"/>
                <a:gd name="T10" fmla="*/ 3 w 199"/>
                <a:gd name="T11" fmla="*/ 14 h 16"/>
                <a:gd name="T12" fmla="*/ 6 w 199"/>
                <a:gd name="T13" fmla="*/ 16 h 16"/>
                <a:gd name="T14" fmla="*/ 193 w 199"/>
                <a:gd name="T15" fmla="*/ 16 h 16"/>
                <a:gd name="T16" fmla="*/ 196 w 199"/>
                <a:gd name="T17" fmla="*/ 14 h 16"/>
                <a:gd name="T18" fmla="*/ 199 w 199"/>
                <a:gd name="T19" fmla="*/ 11 h 16"/>
                <a:gd name="T20" fmla="*/ 199 w 199"/>
                <a:gd name="T21" fmla="*/ 5 h 16"/>
                <a:gd name="T22" fmla="*/ 196 w 199"/>
                <a:gd name="T23" fmla="*/ 3 h 16"/>
                <a:gd name="T24" fmla="*/ 193 w 199"/>
                <a:gd name="T25" fmla="*/ 0 h 16"/>
                <a:gd name="T26" fmla="*/ 190 w 199"/>
                <a:gd name="T27" fmla="*/ 0 h 16"/>
                <a:gd name="T28" fmla="*/ 9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9" name="Freeform 84"/>
            <p:cNvSpPr>
              <a:spLocks/>
            </p:cNvSpPr>
            <p:nvPr/>
          </p:nvSpPr>
          <p:spPr bwMode="auto">
            <a:xfrm>
              <a:off x="3194" y="1555"/>
              <a:ext cx="329" cy="17"/>
            </a:xfrm>
            <a:custGeom>
              <a:avLst/>
              <a:gdLst>
                <a:gd name="T0" fmla="*/ 8 w 329"/>
                <a:gd name="T1" fmla="*/ 0 h 17"/>
                <a:gd name="T2" fmla="*/ 6 w 329"/>
                <a:gd name="T3" fmla="*/ 0 h 17"/>
                <a:gd name="T4" fmla="*/ 3 w 329"/>
                <a:gd name="T5" fmla="*/ 3 h 17"/>
                <a:gd name="T6" fmla="*/ 0 w 329"/>
                <a:gd name="T7" fmla="*/ 6 h 17"/>
                <a:gd name="T8" fmla="*/ 0 w 329"/>
                <a:gd name="T9" fmla="*/ 11 h 17"/>
                <a:gd name="T10" fmla="*/ 3 w 329"/>
                <a:gd name="T11" fmla="*/ 14 h 17"/>
                <a:gd name="T12" fmla="*/ 6 w 329"/>
                <a:gd name="T13" fmla="*/ 17 h 17"/>
                <a:gd name="T14" fmla="*/ 323 w 329"/>
                <a:gd name="T15" fmla="*/ 17 h 17"/>
                <a:gd name="T16" fmla="*/ 326 w 329"/>
                <a:gd name="T17" fmla="*/ 14 h 17"/>
                <a:gd name="T18" fmla="*/ 329 w 329"/>
                <a:gd name="T19" fmla="*/ 11 h 17"/>
                <a:gd name="T20" fmla="*/ 329 w 329"/>
                <a:gd name="T21" fmla="*/ 6 h 17"/>
                <a:gd name="T22" fmla="*/ 326 w 329"/>
                <a:gd name="T23" fmla="*/ 3 h 17"/>
                <a:gd name="T24" fmla="*/ 323 w 329"/>
                <a:gd name="T25" fmla="*/ 0 h 17"/>
                <a:gd name="T26" fmla="*/ 320 w 329"/>
                <a:gd name="T27" fmla="*/ 0 h 17"/>
                <a:gd name="T28" fmla="*/ 8 w 329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9"/>
                <a:gd name="T46" fmla="*/ 0 h 17"/>
                <a:gd name="T47" fmla="*/ 329 w 32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9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23" y="17"/>
                  </a:lnTo>
                  <a:lnTo>
                    <a:pt x="326" y="14"/>
                  </a:lnTo>
                  <a:lnTo>
                    <a:pt x="329" y="11"/>
                  </a:lnTo>
                  <a:lnTo>
                    <a:pt x="329" y="6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0" name="Freeform 85"/>
            <p:cNvSpPr>
              <a:spLocks/>
            </p:cNvSpPr>
            <p:nvPr/>
          </p:nvSpPr>
          <p:spPr bwMode="auto">
            <a:xfrm>
              <a:off x="3194" y="1347"/>
              <a:ext cx="17" cy="2201"/>
            </a:xfrm>
            <a:custGeom>
              <a:avLst/>
              <a:gdLst>
                <a:gd name="T0" fmla="*/ 17 w 17"/>
                <a:gd name="T1" fmla="*/ 9 h 2201"/>
                <a:gd name="T2" fmla="*/ 17 w 17"/>
                <a:gd name="T3" fmla="*/ 6 h 2201"/>
                <a:gd name="T4" fmla="*/ 14 w 17"/>
                <a:gd name="T5" fmla="*/ 3 h 2201"/>
                <a:gd name="T6" fmla="*/ 11 w 17"/>
                <a:gd name="T7" fmla="*/ 0 h 2201"/>
                <a:gd name="T8" fmla="*/ 6 w 17"/>
                <a:gd name="T9" fmla="*/ 0 h 2201"/>
                <a:gd name="T10" fmla="*/ 3 w 17"/>
                <a:gd name="T11" fmla="*/ 3 h 2201"/>
                <a:gd name="T12" fmla="*/ 0 w 17"/>
                <a:gd name="T13" fmla="*/ 6 h 2201"/>
                <a:gd name="T14" fmla="*/ 0 w 17"/>
                <a:gd name="T15" fmla="*/ 2195 h 2201"/>
                <a:gd name="T16" fmla="*/ 3 w 17"/>
                <a:gd name="T17" fmla="*/ 2198 h 2201"/>
                <a:gd name="T18" fmla="*/ 6 w 17"/>
                <a:gd name="T19" fmla="*/ 2201 h 2201"/>
                <a:gd name="T20" fmla="*/ 11 w 17"/>
                <a:gd name="T21" fmla="*/ 2201 h 2201"/>
                <a:gd name="T22" fmla="*/ 14 w 17"/>
                <a:gd name="T23" fmla="*/ 2198 h 2201"/>
                <a:gd name="T24" fmla="*/ 17 w 17"/>
                <a:gd name="T25" fmla="*/ 2195 h 2201"/>
                <a:gd name="T26" fmla="*/ 17 w 17"/>
                <a:gd name="T27" fmla="*/ 2192 h 2201"/>
                <a:gd name="T28" fmla="*/ 17 w 17"/>
                <a:gd name="T29" fmla="*/ 9 h 22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1"/>
                <a:gd name="T47" fmla="*/ 17 w 17"/>
                <a:gd name="T48" fmla="*/ 2201 h 22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1">
                  <a:moveTo>
                    <a:pt x="17" y="9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195"/>
                  </a:lnTo>
                  <a:lnTo>
                    <a:pt x="3" y="2198"/>
                  </a:lnTo>
                  <a:lnTo>
                    <a:pt x="6" y="2201"/>
                  </a:lnTo>
                  <a:lnTo>
                    <a:pt x="11" y="2201"/>
                  </a:lnTo>
                  <a:lnTo>
                    <a:pt x="14" y="2198"/>
                  </a:lnTo>
                  <a:lnTo>
                    <a:pt x="17" y="2195"/>
                  </a:lnTo>
                  <a:lnTo>
                    <a:pt x="17" y="2192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1" name="Freeform 86"/>
            <p:cNvSpPr>
              <a:spLocks/>
            </p:cNvSpPr>
            <p:nvPr/>
          </p:nvSpPr>
          <p:spPr bwMode="auto">
            <a:xfrm>
              <a:off x="3194" y="3531"/>
              <a:ext cx="692" cy="17"/>
            </a:xfrm>
            <a:custGeom>
              <a:avLst/>
              <a:gdLst>
                <a:gd name="T0" fmla="*/ 8 w 692"/>
                <a:gd name="T1" fmla="*/ 0 h 17"/>
                <a:gd name="T2" fmla="*/ 6 w 692"/>
                <a:gd name="T3" fmla="*/ 0 h 17"/>
                <a:gd name="T4" fmla="*/ 3 w 692"/>
                <a:gd name="T5" fmla="*/ 3 h 17"/>
                <a:gd name="T6" fmla="*/ 0 w 692"/>
                <a:gd name="T7" fmla="*/ 6 h 17"/>
                <a:gd name="T8" fmla="*/ 0 w 692"/>
                <a:gd name="T9" fmla="*/ 11 h 17"/>
                <a:gd name="T10" fmla="*/ 3 w 692"/>
                <a:gd name="T11" fmla="*/ 14 h 17"/>
                <a:gd name="T12" fmla="*/ 6 w 692"/>
                <a:gd name="T13" fmla="*/ 17 h 17"/>
                <a:gd name="T14" fmla="*/ 687 w 692"/>
                <a:gd name="T15" fmla="*/ 17 h 17"/>
                <a:gd name="T16" fmla="*/ 689 w 692"/>
                <a:gd name="T17" fmla="*/ 14 h 17"/>
                <a:gd name="T18" fmla="*/ 692 w 692"/>
                <a:gd name="T19" fmla="*/ 11 h 17"/>
                <a:gd name="T20" fmla="*/ 692 w 692"/>
                <a:gd name="T21" fmla="*/ 6 h 17"/>
                <a:gd name="T22" fmla="*/ 689 w 692"/>
                <a:gd name="T23" fmla="*/ 3 h 17"/>
                <a:gd name="T24" fmla="*/ 687 w 692"/>
                <a:gd name="T25" fmla="*/ 0 h 17"/>
                <a:gd name="T26" fmla="*/ 684 w 692"/>
                <a:gd name="T27" fmla="*/ 0 h 17"/>
                <a:gd name="T28" fmla="*/ 8 w 69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2"/>
                <a:gd name="T46" fmla="*/ 0 h 17"/>
                <a:gd name="T47" fmla="*/ 692 w 69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2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87" y="17"/>
                  </a:lnTo>
                  <a:lnTo>
                    <a:pt x="689" y="14"/>
                  </a:lnTo>
                  <a:lnTo>
                    <a:pt x="692" y="11"/>
                  </a:lnTo>
                  <a:lnTo>
                    <a:pt x="692" y="6"/>
                  </a:lnTo>
                  <a:lnTo>
                    <a:pt x="689" y="3"/>
                  </a:lnTo>
                  <a:lnTo>
                    <a:pt x="687" y="0"/>
                  </a:lnTo>
                  <a:lnTo>
                    <a:pt x="68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2" name="Freeform 87"/>
            <p:cNvSpPr>
              <a:spLocks/>
            </p:cNvSpPr>
            <p:nvPr/>
          </p:nvSpPr>
          <p:spPr bwMode="auto">
            <a:xfrm>
              <a:off x="3688" y="3166"/>
              <a:ext cx="198" cy="17"/>
            </a:xfrm>
            <a:custGeom>
              <a:avLst/>
              <a:gdLst>
                <a:gd name="T0" fmla="*/ 8 w 198"/>
                <a:gd name="T1" fmla="*/ 0 h 17"/>
                <a:gd name="T2" fmla="*/ 5 w 198"/>
                <a:gd name="T3" fmla="*/ 0 h 17"/>
                <a:gd name="T4" fmla="*/ 3 w 198"/>
                <a:gd name="T5" fmla="*/ 3 h 17"/>
                <a:gd name="T6" fmla="*/ 0 w 198"/>
                <a:gd name="T7" fmla="*/ 6 h 17"/>
                <a:gd name="T8" fmla="*/ 0 w 198"/>
                <a:gd name="T9" fmla="*/ 12 h 17"/>
                <a:gd name="T10" fmla="*/ 3 w 198"/>
                <a:gd name="T11" fmla="*/ 14 h 17"/>
                <a:gd name="T12" fmla="*/ 5 w 198"/>
                <a:gd name="T13" fmla="*/ 17 h 17"/>
                <a:gd name="T14" fmla="*/ 193 w 198"/>
                <a:gd name="T15" fmla="*/ 17 h 17"/>
                <a:gd name="T16" fmla="*/ 195 w 198"/>
                <a:gd name="T17" fmla="*/ 14 h 17"/>
                <a:gd name="T18" fmla="*/ 198 w 198"/>
                <a:gd name="T19" fmla="*/ 12 h 17"/>
                <a:gd name="T20" fmla="*/ 198 w 198"/>
                <a:gd name="T21" fmla="*/ 6 h 17"/>
                <a:gd name="T22" fmla="*/ 195 w 198"/>
                <a:gd name="T23" fmla="*/ 3 h 17"/>
                <a:gd name="T24" fmla="*/ 193 w 198"/>
                <a:gd name="T25" fmla="*/ 0 h 17"/>
                <a:gd name="T26" fmla="*/ 190 w 198"/>
                <a:gd name="T27" fmla="*/ 0 h 17"/>
                <a:gd name="T28" fmla="*/ 8 w 198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8"/>
                <a:gd name="T46" fmla="*/ 0 h 17"/>
                <a:gd name="T47" fmla="*/ 198 w 19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8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93" y="17"/>
                  </a:lnTo>
                  <a:lnTo>
                    <a:pt x="195" y="14"/>
                  </a:lnTo>
                  <a:lnTo>
                    <a:pt x="198" y="12"/>
                  </a:lnTo>
                  <a:lnTo>
                    <a:pt x="198" y="6"/>
                  </a:lnTo>
                  <a:lnTo>
                    <a:pt x="195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3" name="Oval 88"/>
            <p:cNvSpPr>
              <a:spLocks noChangeArrowheads="1"/>
            </p:cNvSpPr>
            <p:nvPr/>
          </p:nvSpPr>
          <p:spPr bwMode="auto">
            <a:xfrm>
              <a:off x="3315" y="1207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4" name="Freeform 89"/>
            <p:cNvSpPr>
              <a:spLocks/>
            </p:cNvSpPr>
            <p:nvPr/>
          </p:nvSpPr>
          <p:spPr bwMode="auto">
            <a:xfrm>
              <a:off x="3306" y="1199"/>
              <a:ext cx="68" cy="68"/>
            </a:xfrm>
            <a:custGeom>
              <a:avLst/>
              <a:gdLst>
                <a:gd name="T0" fmla="*/ 2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1 w 68"/>
                <a:gd name="T15" fmla="*/ 65 h 68"/>
                <a:gd name="T16" fmla="*/ 52 w 68"/>
                <a:gd name="T17" fmla="*/ 64 h 68"/>
                <a:gd name="T18" fmla="*/ 52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6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3 h 68"/>
                <a:gd name="T32" fmla="*/ 63 w 68"/>
                <a:gd name="T33" fmla="*/ 16 h 68"/>
                <a:gd name="T34" fmla="*/ 61 w 68"/>
                <a:gd name="T35" fmla="*/ 12 h 68"/>
                <a:gd name="T36" fmla="*/ 59 w 68"/>
                <a:gd name="T37" fmla="*/ 10 h 68"/>
                <a:gd name="T38" fmla="*/ 56 w 68"/>
                <a:gd name="T39" fmla="*/ 7 h 68"/>
                <a:gd name="T40" fmla="*/ 52 w 68"/>
                <a:gd name="T41" fmla="*/ 5 h 68"/>
                <a:gd name="T42" fmla="*/ 45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2 w 68"/>
                <a:gd name="T55" fmla="*/ 22 h 68"/>
                <a:gd name="T56" fmla="*/ 17 w 68"/>
                <a:gd name="T57" fmla="*/ 34 h 68"/>
                <a:gd name="T58" fmla="*/ 16 w 68"/>
                <a:gd name="T59" fmla="*/ 28 h 68"/>
                <a:gd name="T60" fmla="*/ 21 w 68"/>
                <a:gd name="T61" fmla="*/ 22 h 68"/>
                <a:gd name="T62" fmla="*/ 24 w 68"/>
                <a:gd name="T63" fmla="*/ 19 h 68"/>
                <a:gd name="T64" fmla="*/ 27 w 68"/>
                <a:gd name="T65" fmla="*/ 16 h 68"/>
                <a:gd name="T66" fmla="*/ 24 w 68"/>
                <a:gd name="T67" fmla="*/ 19 h 68"/>
                <a:gd name="T68" fmla="*/ 28 w 68"/>
                <a:gd name="T69" fmla="*/ 18 h 68"/>
                <a:gd name="T70" fmla="*/ 39 w 68"/>
                <a:gd name="T71" fmla="*/ 16 h 68"/>
                <a:gd name="T72" fmla="*/ 41 w 68"/>
                <a:gd name="T73" fmla="*/ 16 h 68"/>
                <a:gd name="T74" fmla="*/ 45 w 68"/>
                <a:gd name="T75" fmla="*/ 18 h 68"/>
                <a:gd name="T76" fmla="*/ 48 w 68"/>
                <a:gd name="T77" fmla="*/ 21 h 68"/>
                <a:gd name="T78" fmla="*/ 50 w 68"/>
                <a:gd name="T79" fmla="*/ 23 h 68"/>
                <a:gd name="T80" fmla="*/ 52 w 68"/>
                <a:gd name="T81" fmla="*/ 28 h 68"/>
                <a:gd name="T82" fmla="*/ 52 w 68"/>
                <a:gd name="T83" fmla="*/ 29 h 68"/>
                <a:gd name="T84" fmla="*/ 61 w 68"/>
                <a:gd name="T85" fmla="*/ 26 h 68"/>
                <a:gd name="T86" fmla="*/ 50 w 68"/>
                <a:gd name="T87" fmla="*/ 40 h 68"/>
                <a:gd name="T88" fmla="*/ 49 w 68"/>
                <a:gd name="T89" fmla="*/ 44 h 68"/>
                <a:gd name="T90" fmla="*/ 52 w 68"/>
                <a:gd name="T91" fmla="*/ 41 h 68"/>
                <a:gd name="T92" fmla="*/ 49 w 68"/>
                <a:gd name="T93" fmla="*/ 44 h 68"/>
                <a:gd name="T94" fmla="*/ 46 w 68"/>
                <a:gd name="T95" fmla="*/ 47 h 68"/>
                <a:gd name="T96" fmla="*/ 41 w 68"/>
                <a:gd name="T97" fmla="*/ 53 h 68"/>
                <a:gd name="T98" fmla="*/ 30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3 w 68"/>
                <a:gd name="T105" fmla="*/ 47 h 68"/>
                <a:gd name="T106" fmla="*/ 20 w 68"/>
                <a:gd name="T107" fmla="*/ 44 h 68"/>
                <a:gd name="T108" fmla="*/ 17 w 68"/>
                <a:gd name="T109" fmla="*/ 41 h 68"/>
                <a:gd name="T110" fmla="*/ 20 w 68"/>
                <a:gd name="T111" fmla="*/ 44 h 68"/>
                <a:gd name="T112" fmla="*/ 18 w 68"/>
                <a:gd name="T113" fmla="*/ 40 h 68"/>
                <a:gd name="T114" fmla="*/ 0 w 68"/>
                <a:gd name="T115" fmla="*/ 34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4"/>
                  </a:moveTo>
                  <a:lnTo>
                    <a:pt x="0" y="44"/>
                  </a:lnTo>
                  <a:lnTo>
                    <a:pt x="2" y="46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5" y="51"/>
                  </a:lnTo>
                  <a:lnTo>
                    <a:pt x="7" y="55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2"/>
                  </a:lnTo>
                  <a:lnTo>
                    <a:pt x="17" y="64"/>
                  </a:lnTo>
                  <a:lnTo>
                    <a:pt x="23" y="66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30" y="66"/>
                  </a:lnTo>
                  <a:lnTo>
                    <a:pt x="43" y="61"/>
                  </a:lnTo>
                  <a:lnTo>
                    <a:pt x="41" y="65"/>
                  </a:lnTo>
                  <a:lnTo>
                    <a:pt x="45" y="68"/>
                  </a:lnTo>
                  <a:lnTo>
                    <a:pt x="46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0" y="65"/>
                  </a:lnTo>
                  <a:lnTo>
                    <a:pt x="52" y="64"/>
                  </a:lnTo>
                  <a:lnTo>
                    <a:pt x="56" y="61"/>
                  </a:lnTo>
                  <a:lnTo>
                    <a:pt x="59" y="57"/>
                  </a:lnTo>
                  <a:lnTo>
                    <a:pt x="54" y="61"/>
                  </a:lnTo>
                  <a:lnTo>
                    <a:pt x="59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5"/>
                  </a:lnTo>
                  <a:lnTo>
                    <a:pt x="64" y="51"/>
                  </a:lnTo>
                  <a:lnTo>
                    <a:pt x="66" y="50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4"/>
                  </a:lnTo>
                  <a:lnTo>
                    <a:pt x="66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63" y="16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1" y="12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9" y="10"/>
                  </a:lnTo>
                  <a:lnTo>
                    <a:pt x="54" y="7"/>
                  </a:lnTo>
                  <a:lnTo>
                    <a:pt x="59" y="11"/>
                  </a:lnTo>
                  <a:lnTo>
                    <a:pt x="56" y="7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18" y="23"/>
                  </a:lnTo>
                  <a:lnTo>
                    <a:pt x="17" y="26"/>
                  </a:lnTo>
                  <a:lnTo>
                    <a:pt x="24" y="19"/>
                  </a:lnTo>
                  <a:lnTo>
                    <a:pt x="21" y="21"/>
                  </a:lnTo>
                  <a:lnTo>
                    <a:pt x="20" y="23"/>
                  </a:lnTo>
                  <a:lnTo>
                    <a:pt x="27" y="16"/>
                  </a:lnTo>
                  <a:lnTo>
                    <a:pt x="24" y="18"/>
                  </a:lnTo>
                  <a:lnTo>
                    <a:pt x="23" y="21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30" y="16"/>
                  </a:lnTo>
                  <a:lnTo>
                    <a:pt x="35" y="16"/>
                  </a:lnTo>
                  <a:lnTo>
                    <a:pt x="39" y="1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5" y="19"/>
                  </a:lnTo>
                  <a:lnTo>
                    <a:pt x="46" y="21"/>
                  </a:lnTo>
                  <a:lnTo>
                    <a:pt x="45" y="18"/>
                  </a:lnTo>
                  <a:lnTo>
                    <a:pt x="42" y="16"/>
                  </a:lnTo>
                  <a:lnTo>
                    <a:pt x="49" y="23"/>
                  </a:lnTo>
                  <a:lnTo>
                    <a:pt x="48" y="21"/>
                  </a:lnTo>
                  <a:lnTo>
                    <a:pt x="45" y="19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2"/>
                  </a:lnTo>
                  <a:lnTo>
                    <a:pt x="49" y="23"/>
                  </a:lnTo>
                  <a:lnTo>
                    <a:pt x="52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2" y="29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61" y="26"/>
                  </a:lnTo>
                  <a:lnTo>
                    <a:pt x="54" y="29"/>
                  </a:lnTo>
                  <a:lnTo>
                    <a:pt x="52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2" y="40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50" y="44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7"/>
                  </a:lnTo>
                  <a:lnTo>
                    <a:pt x="49" y="44"/>
                  </a:lnTo>
                  <a:lnTo>
                    <a:pt x="42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1" y="50"/>
                  </a:lnTo>
                  <a:lnTo>
                    <a:pt x="39" y="51"/>
                  </a:lnTo>
                  <a:lnTo>
                    <a:pt x="30" y="54"/>
                  </a:lnTo>
                  <a:lnTo>
                    <a:pt x="27" y="61"/>
                  </a:lnTo>
                  <a:lnTo>
                    <a:pt x="41" y="55"/>
                  </a:lnTo>
                  <a:lnTo>
                    <a:pt x="36" y="51"/>
                  </a:lnTo>
                  <a:lnTo>
                    <a:pt x="30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4" y="50"/>
                  </a:lnTo>
                  <a:lnTo>
                    <a:pt x="27" y="51"/>
                  </a:lnTo>
                  <a:lnTo>
                    <a:pt x="20" y="44"/>
                  </a:lnTo>
                  <a:lnTo>
                    <a:pt x="21" y="47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4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7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5" name="Group 90"/>
            <p:cNvGrpSpPr>
              <a:grpSpLocks/>
            </p:cNvGrpSpPr>
            <p:nvPr/>
          </p:nvGrpSpPr>
          <p:grpSpPr bwMode="auto">
            <a:xfrm>
              <a:off x="3160" y="1313"/>
              <a:ext cx="68" cy="68"/>
              <a:chOff x="3176" y="1329"/>
              <a:chExt cx="68" cy="68"/>
            </a:xfrm>
          </p:grpSpPr>
          <p:sp>
            <p:nvSpPr>
              <p:cNvPr id="12404" name="Oval 91"/>
              <p:cNvSpPr>
                <a:spLocks noChangeArrowheads="1"/>
              </p:cNvSpPr>
              <p:nvPr/>
            </p:nvSpPr>
            <p:spPr bwMode="auto">
              <a:xfrm>
                <a:off x="3184" y="1337"/>
                <a:ext cx="54" cy="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5" name="Freeform 92"/>
              <p:cNvSpPr>
                <a:spLocks/>
              </p:cNvSpPr>
              <p:nvPr/>
            </p:nvSpPr>
            <p:spPr bwMode="auto">
              <a:xfrm>
                <a:off x="3176" y="1329"/>
                <a:ext cx="68" cy="68"/>
              </a:xfrm>
              <a:custGeom>
                <a:avLst/>
                <a:gdLst>
                  <a:gd name="T0" fmla="*/ 1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0 w 68"/>
                  <a:gd name="T15" fmla="*/ 65 h 68"/>
                  <a:gd name="T16" fmla="*/ 51 w 68"/>
                  <a:gd name="T17" fmla="*/ 64 h 68"/>
                  <a:gd name="T18" fmla="*/ 51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5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4 h 68"/>
                  <a:gd name="T32" fmla="*/ 62 w 68"/>
                  <a:gd name="T33" fmla="*/ 17 h 68"/>
                  <a:gd name="T34" fmla="*/ 61 w 68"/>
                  <a:gd name="T35" fmla="*/ 13 h 68"/>
                  <a:gd name="T36" fmla="*/ 58 w 68"/>
                  <a:gd name="T37" fmla="*/ 10 h 68"/>
                  <a:gd name="T38" fmla="*/ 56 w 68"/>
                  <a:gd name="T39" fmla="*/ 7 h 68"/>
                  <a:gd name="T40" fmla="*/ 51 w 68"/>
                  <a:gd name="T41" fmla="*/ 6 h 68"/>
                  <a:gd name="T42" fmla="*/ 44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1 w 68"/>
                  <a:gd name="T55" fmla="*/ 22 h 68"/>
                  <a:gd name="T56" fmla="*/ 17 w 68"/>
                  <a:gd name="T57" fmla="*/ 35 h 68"/>
                  <a:gd name="T58" fmla="*/ 15 w 68"/>
                  <a:gd name="T59" fmla="*/ 28 h 68"/>
                  <a:gd name="T60" fmla="*/ 21 w 68"/>
                  <a:gd name="T61" fmla="*/ 22 h 68"/>
                  <a:gd name="T62" fmla="*/ 24 w 68"/>
                  <a:gd name="T63" fmla="*/ 20 h 68"/>
                  <a:gd name="T64" fmla="*/ 26 w 68"/>
                  <a:gd name="T65" fmla="*/ 17 h 68"/>
                  <a:gd name="T66" fmla="*/ 24 w 68"/>
                  <a:gd name="T67" fmla="*/ 20 h 68"/>
                  <a:gd name="T68" fmla="*/ 28 w 68"/>
                  <a:gd name="T69" fmla="*/ 18 h 68"/>
                  <a:gd name="T70" fmla="*/ 39 w 68"/>
                  <a:gd name="T71" fmla="*/ 17 h 68"/>
                  <a:gd name="T72" fmla="*/ 40 w 68"/>
                  <a:gd name="T73" fmla="*/ 17 h 68"/>
                  <a:gd name="T74" fmla="*/ 44 w 68"/>
                  <a:gd name="T75" fmla="*/ 18 h 68"/>
                  <a:gd name="T76" fmla="*/ 47 w 68"/>
                  <a:gd name="T77" fmla="*/ 21 h 68"/>
                  <a:gd name="T78" fmla="*/ 50 w 68"/>
                  <a:gd name="T79" fmla="*/ 24 h 68"/>
                  <a:gd name="T80" fmla="*/ 51 w 68"/>
                  <a:gd name="T81" fmla="*/ 28 h 68"/>
                  <a:gd name="T82" fmla="*/ 51 w 68"/>
                  <a:gd name="T83" fmla="*/ 29 h 68"/>
                  <a:gd name="T84" fmla="*/ 61 w 68"/>
                  <a:gd name="T85" fmla="*/ 27 h 68"/>
                  <a:gd name="T86" fmla="*/ 50 w 68"/>
                  <a:gd name="T87" fmla="*/ 40 h 68"/>
                  <a:gd name="T88" fmla="*/ 49 w 68"/>
                  <a:gd name="T89" fmla="*/ 45 h 68"/>
                  <a:gd name="T90" fmla="*/ 51 w 68"/>
                  <a:gd name="T91" fmla="*/ 42 h 68"/>
                  <a:gd name="T92" fmla="*/ 49 w 68"/>
                  <a:gd name="T93" fmla="*/ 45 h 68"/>
                  <a:gd name="T94" fmla="*/ 46 w 68"/>
                  <a:gd name="T95" fmla="*/ 47 h 68"/>
                  <a:gd name="T96" fmla="*/ 40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2 w 68"/>
                  <a:gd name="T105" fmla="*/ 47 h 68"/>
                  <a:gd name="T106" fmla="*/ 19 w 68"/>
                  <a:gd name="T107" fmla="*/ 45 h 68"/>
                  <a:gd name="T108" fmla="*/ 17 w 68"/>
                  <a:gd name="T109" fmla="*/ 42 h 68"/>
                  <a:gd name="T110" fmla="*/ 19 w 68"/>
                  <a:gd name="T111" fmla="*/ 45 h 68"/>
                  <a:gd name="T112" fmla="*/ 18 w 68"/>
                  <a:gd name="T113" fmla="*/ 40 h 68"/>
                  <a:gd name="T114" fmla="*/ 0 w 68"/>
                  <a:gd name="T115" fmla="*/ 35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5"/>
                    </a:moveTo>
                    <a:lnTo>
                      <a:pt x="0" y="45"/>
                    </a:lnTo>
                    <a:lnTo>
                      <a:pt x="1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6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3"/>
                    </a:lnTo>
                    <a:lnTo>
                      <a:pt x="17" y="64"/>
                    </a:lnTo>
                    <a:lnTo>
                      <a:pt x="22" y="67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7"/>
                    </a:lnTo>
                    <a:lnTo>
                      <a:pt x="43" y="61"/>
                    </a:lnTo>
                    <a:lnTo>
                      <a:pt x="40" y="65"/>
                    </a:lnTo>
                    <a:lnTo>
                      <a:pt x="44" y="68"/>
                    </a:lnTo>
                    <a:lnTo>
                      <a:pt x="46" y="67"/>
                    </a:lnTo>
                    <a:lnTo>
                      <a:pt x="51" y="64"/>
                    </a:lnTo>
                    <a:lnTo>
                      <a:pt x="51" y="63"/>
                    </a:lnTo>
                    <a:lnTo>
                      <a:pt x="50" y="65"/>
                    </a:lnTo>
                    <a:lnTo>
                      <a:pt x="51" y="64"/>
                    </a:lnTo>
                    <a:lnTo>
                      <a:pt x="56" y="61"/>
                    </a:lnTo>
                    <a:lnTo>
                      <a:pt x="58" y="57"/>
                    </a:lnTo>
                    <a:lnTo>
                      <a:pt x="54" y="61"/>
                    </a:lnTo>
                    <a:lnTo>
                      <a:pt x="58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6"/>
                    </a:lnTo>
                    <a:lnTo>
                      <a:pt x="64" y="51"/>
                    </a:lnTo>
                    <a:lnTo>
                      <a:pt x="65" y="50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5"/>
                    </a:lnTo>
                    <a:lnTo>
                      <a:pt x="65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1"/>
                    </a:lnTo>
                    <a:lnTo>
                      <a:pt x="68" y="24"/>
                    </a:lnTo>
                    <a:lnTo>
                      <a:pt x="67" y="22"/>
                    </a:lnTo>
                    <a:lnTo>
                      <a:pt x="64" y="17"/>
                    </a:lnTo>
                    <a:lnTo>
                      <a:pt x="62" y="17"/>
                    </a:lnTo>
                    <a:lnTo>
                      <a:pt x="65" y="18"/>
                    </a:lnTo>
                    <a:lnTo>
                      <a:pt x="64" y="17"/>
                    </a:lnTo>
                    <a:lnTo>
                      <a:pt x="61" y="13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8" y="10"/>
                    </a:lnTo>
                    <a:lnTo>
                      <a:pt x="54" y="7"/>
                    </a:lnTo>
                    <a:lnTo>
                      <a:pt x="58" y="11"/>
                    </a:lnTo>
                    <a:lnTo>
                      <a:pt x="56" y="7"/>
                    </a:lnTo>
                    <a:lnTo>
                      <a:pt x="51" y="4"/>
                    </a:lnTo>
                    <a:lnTo>
                      <a:pt x="50" y="3"/>
                    </a:lnTo>
                    <a:lnTo>
                      <a:pt x="51" y="6"/>
                    </a:lnTo>
                    <a:lnTo>
                      <a:pt x="51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3" y="18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7" y="28"/>
                    </a:lnTo>
                    <a:lnTo>
                      <a:pt x="19" y="24"/>
                    </a:lnTo>
                    <a:lnTo>
                      <a:pt x="21" y="22"/>
                    </a:lnTo>
                    <a:lnTo>
                      <a:pt x="18" y="24"/>
                    </a:lnTo>
                    <a:lnTo>
                      <a:pt x="17" y="27"/>
                    </a:lnTo>
                    <a:lnTo>
                      <a:pt x="24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26" y="17"/>
                    </a:lnTo>
                    <a:lnTo>
                      <a:pt x="24" y="18"/>
                    </a:lnTo>
                    <a:lnTo>
                      <a:pt x="22" y="21"/>
                    </a:lnTo>
                    <a:lnTo>
                      <a:pt x="24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8"/>
                    </a:lnTo>
                    <a:lnTo>
                      <a:pt x="40" y="15"/>
                    </a:lnTo>
                    <a:lnTo>
                      <a:pt x="40" y="17"/>
                    </a:lnTo>
                    <a:lnTo>
                      <a:pt x="44" y="20"/>
                    </a:lnTo>
                    <a:lnTo>
                      <a:pt x="46" y="21"/>
                    </a:lnTo>
                    <a:lnTo>
                      <a:pt x="44" y="18"/>
                    </a:lnTo>
                    <a:lnTo>
                      <a:pt x="42" y="1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20"/>
                    </a:lnTo>
                    <a:lnTo>
                      <a:pt x="51" y="27"/>
                    </a:lnTo>
                    <a:lnTo>
                      <a:pt x="50" y="24"/>
                    </a:lnTo>
                    <a:lnTo>
                      <a:pt x="47" y="22"/>
                    </a:lnTo>
                    <a:lnTo>
                      <a:pt x="49" y="24"/>
                    </a:lnTo>
                    <a:lnTo>
                      <a:pt x="51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1" y="29"/>
                    </a:lnTo>
                    <a:lnTo>
                      <a:pt x="51" y="36"/>
                    </a:lnTo>
                    <a:lnTo>
                      <a:pt x="56" y="40"/>
                    </a:lnTo>
                    <a:lnTo>
                      <a:pt x="61" y="27"/>
                    </a:lnTo>
                    <a:lnTo>
                      <a:pt x="54" y="29"/>
                    </a:lnTo>
                    <a:lnTo>
                      <a:pt x="51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1" y="40"/>
                    </a:lnTo>
                    <a:lnTo>
                      <a:pt x="49" y="45"/>
                    </a:lnTo>
                    <a:lnTo>
                      <a:pt x="47" y="46"/>
                    </a:lnTo>
                    <a:lnTo>
                      <a:pt x="50" y="45"/>
                    </a:lnTo>
                    <a:lnTo>
                      <a:pt x="51" y="42"/>
                    </a:lnTo>
                    <a:lnTo>
                      <a:pt x="44" y="49"/>
                    </a:lnTo>
                    <a:lnTo>
                      <a:pt x="47" y="47"/>
                    </a:lnTo>
                    <a:lnTo>
                      <a:pt x="49" y="45"/>
                    </a:lnTo>
                    <a:lnTo>
                      <a:pt x="42" y="51"/>
                    </a:lnTo>
                    <a:lnTo>
                      <a:pt x="44" y="50"/>
                    </a:lnTo>
                    <a:lnTo>
                      <a:pt x="46" y="47"/>
                    </a:lnTo>
                    <a:lnTo>
                      <a:pt x="44" y="49"/>
                    </a:lnTo>
                    <a:lnTo>
                      <a:pt x="40" y="51"/>
                    </a:lnTo>
                    <a:lnTo>
                      <a:pt x="40" y="53"/>
                    </a:lnTo>
                    <a:lnTo>
                      <a:pt x="40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6" y="61"/>
                    </a:lnTo>
                    <a:lnTo>
                      <a:pt x="40" y="56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9"/>
                    </a:lnTo>
                    <a:lnTo>
                      <a:pt x="22" y="47"/>
                    </a:lnTo>
                    <a:lnTo>
                      <a:pt x="24" y="50"/>
                    </a:lnTo>
                    <a:lnTo>
                      <a:pt x="26" y="51"/>
                    </a:lnTo>
                    <a:lnTo>
                      <a:pt x="19" y="45"/>
                    </a:lnTo>
                    <a:lnTo>
                      <a:pt x="21" y="47"/>
                    </a:lnTo>
                    <a:lnTo>
                      <a:pt x="24" y="49"/>
                    </a:lnTo>
                    <a:lnTo>
                      <a:pt x="17" y="42"/>
                    </a:lnTo>
                    <a:lnTo>
                      <a:pt x="18" y="45"/>
                    </a:lnTo>
                    <a:lnTo>
                      <a:pt x="21" y="46"/>
                    </a:lnTo>
                    <a:lnTo>
                      <a:pt x="19" y="45"/>
                    </a:lnTo>
                    <a:lnTo>
                      <a:pt x="17" y="40"/>
                    </a:lnTo>
                    <a:lnTo>
                      <a:pt x="15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6" name="Oval 93"/>
            <p:cNvSpPr>
              <a:spLocks noChangeArrowheads="1"/>
            </p:cNvSpPr>
            <p:nvPr/>
          </p:nvSpPr>
          <p:spPr bwMode="auto">
            <a:xfrm>
              <a:off x="3184" y="1545"/>
              <a:ext cx="54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7" name="Freeform 94"/>
            <p:cNvSpPr>
              <a:spLocks/>
            </p:cNvSpPr>
            <p:nvPr/>
          </p:nvSpPr>
          <p:spPr bwMode="auto">
            <a:xfrm>
              <a:off x="3176" y="1537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0 w 68"/>
                <a:gd name="T15" fmla="*/ 65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5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6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2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2 h 68"/>
                <a:gd name="T62" fmla="*/ 24 w 68"/>
                <a:gd name="T63" fmla="*/ 20 h 68"/>
                <a:gd name="T64" fmla="*/ 26 w 68"/>
                <a:gd name="T65" fmla="*/ 17 h 68"/>
                <a:gd name="T66" fmla="*/ 24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29 h 68"/>
                <a:gd name="T84" fmla="*/ 61 w 68"/>
                <a:gd name="T85" fmla="*/ 27 h 68"/>
                <a:gd name="T86" fmla="*/ 50 w 68"/>
                <a:gd name="T87" fmla="*/ 40 h 68"/>
                <a:gd name="T88" fmla="*/ 49 w 68"/>
                <a:gd name="T89" fmla="*/ 45 h 68"/>
                <a:gd name="T90" fmla="*/ 51 w 68"/>
                <a:gd name="T91" fmla="*/ 42 h 68"/>
                <a:gd name="T92" fmla="*/ 49 w 68"/>
                <a:gd name="T93" fmla="*/ 45 h 68"/>
                <a:gd name="T94" fmla="*/ 46 w 68"/>
                <a:gd name="T95" fmla="*/ 47 h 68"/>
                <a:gd name="T96" fmla="*/ 40 w 68"/>
                <a:gd name="T97" fmla="*/ 53 h 68"/>
                <a:gd name="T98" fmla="*/ 29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2 w 68"/>
                <a:gd name="T105" fmla="*/ 47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0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4" y="51"/>
                  </a:lnTo>
                  <a:lnTo>
                    <a:pt x="7" y="56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5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5"/>
                  </a:lnTo>
                  <a:lnTo>
                    <a:pt x="51" y="64"/>
                  </a:lnTo>
                  <a:lnTo>
                    <a:pt x="56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6"/>
                  </a:lnTo>
                  <a:lnTo>
                    <a:pt x="64" y="51"/>
                  </a:lnTo>
                  <a:lnTo>
                    <a:pt x="65" y="50"/>
                  </a:lnTo>
                  <a:lnTo>
                    <a:pt x="62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5"/>
                  </a:lnTo>
                  <a:lnTo>
                    <a:pt x="65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7" y="22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1"/>
                  </a:lnTo>
                  <a:lnTo>
                    <a:pt x="56" y="7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4" y="18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9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2"/>
                  </a:lnTo>
                  <a:lnTo>
                    <a:pt x="49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29"/>
                  </a:lnTo>
                  <a:lnTo>
                    <a:pt x="51" y="36"/>
                  </a:lnTo>
                  <a:lnTo>
                    <a:pt x="56" y="40"/>
                  </a:lnTo>
                  <a:lnTo>
                    <a:pt x="61" y="27"/>
                  </a:lnTo>
                  <a:lnTo>
                    <a:pt x="54" y="29"/>
                  </a:lnTo>
                  <a:lnTo>
                    <a:pt x="51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49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7"/>
                  </a:lnTo>
                  <a:lnTo>
                    <a:pt x="49" y="45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6" y="47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29" y="54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1"/>
                  </a:lnTo>
                  <a:lnTo>
                    <a:pt x="29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9"/>
                  </a:lnTo>
                  <a:lnTo>
                    <a:pt x="22" y="47"/>
                  </a:lnTo>
                  <a:lnTo>
                    <a:pt x="24" y="50"/>
                  </a:lnTo>
                  <a:lnTo>
                    <a:pt x="26" y="51"/>
                  </a:lnTo>
                  <a:lnTo>
                    <a:pt x="19" y="45"/>
                  </a:lnTo>
                  <a:lnTo>
                    <a:pt x="21" y="47"/>
                  </a:lnTo>
                  <a:lnTo>
                    <a:pt x="24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8" name="Group 95"/>
            <p:cNvGrpSpPr>
              <a:grpSpLocks/>
            </p:cNvGrpSpPr>
            <p:nvPr/>
          </p:nvGrpSpPr>
          <p:grpSpPr bwMode="auto">
            <a:xfrm>
              <a:off x="5031" y="1711"/>
              <a:ext cx="67" cy="68"/>
              <a:chOff x="5023" y="1719"/>
              <a:chExt cx="67" cy="68"/>
            </a:xfrm>
          </p:grpSpPr>
          <p:sp>
            <p:nvSpPr>
              <p:cNvPr id="12402" name="Oval 96"/>
              <p:cNvSpPr>
                <a:spLocks noChangeArrowheads="1"/>
              </p:cNvSpPr>
              <p:nvPr/>
            </p:nvSpPr>
            <p:spPr bwMode="auto">
              <a:xfrm>
                <a:off x="5032" y="1727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3" name="Freeform 97"/>
              <p:cNvSpPr>
                <a:spLocks/>
              </p:cNvSpPr>
              <p:nvPr/>
            </p:nvSpPr>
            <p:spPr bwMode="auto">
              <a:xfrm>
                <a:off x="5023" y="1719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10"/>
                    </a:lnTo>
                    <a:lnTo>
                      <a:pt x="60" y="14"/>
                    </a:lnTo>
                    <a:lnTo>
                      <a:pt x="57" y="10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9" name="Freeform 98"/>
            <p:cNvSpPr>
              <a:spLocks/>
            </p:cNvSpPr>
            <p:nvPr/>
          </p:nvSpPr>
          <p:spPr bwMode="auto">
            <a:xfrm>
              <a:off x="5040" y="2308"/>
              <a:ext cx="17" cy="277"/>
            </a:xfrm>
            <a:custGeom>
              <a:avLst/>
              <a:gdLst>
                <a:gd name="T0" fmla="*/ 0 w 17"/>
                <a:gd name="T1" fmla="*/ 269 h 277"/>
                <a:gd name="T2" fmla="*/ 0 w 17"/>
                <a:gd name="T3" fmla="*/ 272 h 277"/>
                <a:gd name="T4" fmla="*/ 3 w 17"/>
                <a:gd name="T5" fmla="*/ 275 h 277"/>
                <a:gd name="T6" fmla="*/ 6 w 17"/>
                <a:gd name="T7" fmla="*/ 277 h 277"/>
                <a:gd name="T8" fmla="*/ 11 w 17"/>
                <a:gd name="T9" fmla="*/ 277 h 277"/>
                <a:gd name="T10" fmla="*/ 14 w 17"/>
                <a:gd name="T11" fmla="*/ 275 h 277"/>
                <a:gd name="T12" fmla="*/ 17 w 17"/>
                <a:gd name="T13" fmla="*/ 272 h 277"/>
                <a:gd name="T14" fmla="*/ 17 w 17"/>
                <a:gd name="T15" fmla="*/ 6 h 277"/>
                <a:gd name="T16" fmla="*/ 14 w 17"/>
                <a:gd name="T17" fmla="*/ 3 h 277"/>
                <a:gd name="T18" fmla="*/ 11 w 17"/>
                <a:gd name="T19" fmla="*/ 0 h 277"/>
                <a:gd name="T20" fmla="*/ 6 w 17"/>
                <a:gd name="T21" fmla="*/ 0 h 277"/>
                <a:gd name="T22" fmla="*/ 3 w 17"/>
                <a:gd name="T23" fmla="*/ 3 h 277"/>
                <a:gd name="T24" fmla="*/ 0 w 17"/>
                <a:gd name="T25" fmla="*/ 6 h 277"/>
                <a:gd name="T26" fmla="*/ 0 w 17"/>
                <a:gd name="T27" fmla="*/ 8 h 277"/>
                <a:gd name="T28" fmla="*/ 0 w 17"/>
                <a:gd name="T29" fmla="*/ 269 h 2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7"/>
                <a:gd name="T47" fmla="*/ 17 w 17"/>
                <a:gd name="T48" fmla="*/ 277 h 2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7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7"/>
                  </a:lnTo>
                  <a:lnTo>
                    <a:pt x="11" y="277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0" name="Freeform 99"/>
            <p:cNvSpPr>
              <a:spLocks/>
            </p:cNvSpPr>
            <p:nvPr/>
          </p:nvSpPr>
          <p:spPr bwMode="auto">
            <a:xfrm>
              <a:off x="3557" y="2308"/>
              <a:ext cx="1500" cy="17"/>
            </a:xfrm>
            <a:custGeom>
              <a:avLst/>
              <a:gdLst>
                <a:gd name="T0" fmla="*/ 1491 w 1500"/>
                <a:gd name="T1" fmla="*/ 17 h 17"/>
                <a:gd name="T2" fmla="*/ 1494 w 1500"/>
                <a:gd name="T3" fmla="*/ 17 h 17"/>
                <a:gd name="T4" fmla="*/ 1497 w 1500"/>
                <a:gd name="T5" fmla="*/ 14 h 17"/>
                <a:gd name="T6" fmla="*/ 1500 w 1500"/>
                <a:gd name="T7" fmla="*/ 11 h 17"/>
                <a:gd name="T8" fmla="*/ 1500 w 1500"/>
                <a:gd name="T9" fmla="*/ 6 h 17"/>
                <a:gd name="T10" fmla="*/ 1497 w 1500"/>
                <a:gd name="T11" fmla="*/ 3 h 17"/>
                <a:gd name="T12" fmla="*/ 1494 w 1500"/>
                <a:gd name="T13" fmla="*/ 0 h 17"/>
                <a:gd name="T14" fmla="*/ 6 w 1500"/>
                <a:gd name="T15" fmla="*/ 0 h 17"/>
                <a:gd name="T16" fmla="*/ 3 w 1500"/>
                <a:gd name="T17" fmla="*/ 3 h 17"/>
                <a:gd name="T18" fmla="*/ 0 w 1500"/>
                <a:gd name="T19" fmla="*/ 6 h 17"/>
                <a:gd name="T20" fmla="*/ 0 w 1500"/>
                <a:gd name="T21" fmla="*/ 11 h 17"/>
                <a:gd name="T22" fmla="*/ 3 w 1500"/>
                <a:gd name="T23" fmla="*/ 14 h 17"/>
                <a:gd name="T24" fmla="*/ 6 w 1500"/>
                <a:gd name="T25" fmla="*/ 17 h 17"/>
                <a:gd name="T26" fmla="*/ 9 w 1500"/>
                <a:gd name="T27" fmla="*/ 17 h 17"/>
                <a:gd name="T28" fmla="*/ 1491 w 15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00"/>
                <a:gd name="T46" fmla="*/ 0 h 17"/>
                <a:gd name="T47" fmla="*/ 1500 w 150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00" h="17">
                  <a:moveTo>
                    <a:pt x="1491" y="17"/>
                  </a:moveTo>
                  <a:lnTo>
                    <a:pt x="1494" y="17"/>
                  </a:lnTo>
                  <a:lnTo>
                    <a:pt x="1497" y="14"/>
                  </a:lnTo>
                  <a:lnTo>
                    <a:pt x="1500" y="11"/>
                  </a:lnTo>
                  <a:lnTo>
                    <a:pt x="1500" y="6"/>
                  </a:lnTo>
                  <a:lnTo>
                    <a:pt x="1497" y="3"/>
                  </a:lnTo>
                  <a:lnTo>
                    <a:pt x="14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1" name="Freeform 100"/>
            <p:cNvSpPr>
              <a:spLocks/>
            </p:cNvSpPr>
            <p:nvPr/>
          </p:nvSpPr>
          <p:spPr bwMode="auto">
            <a:xfrm>
              <a:off x="3428" y="2308"/>
              <a:ext cx="146" cy="17"/>
            </a:xfrm>
            <a:custGeom>
              <a:avLst/>
              <a:gdLst>
                <a:gd name="T0" fmla="*/ 138 w 146"/>
                <a:gd name="T1" fmla="*/ 17 h 17"/>
                <a:gd name="T2" fmla="*/ 141 w 146"/>
                <a:gd name="T3" fmla="*/ 17 h 17"/>
                <a:gd name="T4" fmla="*/ 143 w 146"/>
                <a:gd name="T5" fmla="*/ 14 h 17"/>
                <a:gd name="T6" fmla="*/ 146 w 146"/>
                <a:gd name="T7" fmla="*/ 11 h 17"/>
                <a:gd name="T8" fmla="*/ 146 w 146"/>
                <a:gd name="T9" fmla="*/ 6 h 17"/>
                <a:gd name="T10" fmla="*/ 143 w 146"/>
                <a:gd name="T11" fmla="*/ 3 h 17"/>
                <a:gd name="T12" fmla="*/ 141 w 146"/>
                <a:gd name="T13" fmla="*/ 0 h 17"/>
                <a:gd name="T14" fmla="*/ 6 w 146"/>
                <a:gd name="T15" fmla="*/ 0 h 17"/>
                <a:gd name="T16" fmla="*/ 3 w 146"/>
                <a:gd name="T17" fmla="*/ 3 h 17"/>
                <a:gd name="T18" fmla="*/ 0 w 146"/>
                <a:gd name="T19" fmla="*/ 6 h 17"/>
                <a:gd name="T20" fmla="*/ 0 w 146"/>
                <a:gd name="T21" fmla="*/ 11 h 17"/>
                <a:gd name="T22" fmla="*/ 3 w 146"/>
                <a:gd name="T23" fmla="*/ 14 h 17"/>
                <a:gd name="T24" fmla="*/ 6 w 146"/>
                <a:gd name="T25" fmla="*/ 17 h 17"/>
                <a:gd name="T26" fmla="*/ 9 w 146"/>
                <a:gd name="T27" fmla="*/ 17 h 17"/>
                <a:gd name="T28" fmla="*/ 138 w 146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138" y="17"/>
                  </a:moveTo>
                  <a:lnTo>
                    <a:pt x="141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2" name="Freeform 101"/>
            <p:cNvSpPr>
              <a:spLocks/>
            </p:cNvSpPr>
            <p:nvPr/>
          </p:nvSpPr>
          <p:spPr bwMode="auto">
            <a:xfrm>
              <a:off x="3428" y="1684"/>
              <a:ext cx="17" cy="641"/>
            </a:xfrm>
            <a:custGeom>
              <a:avLst/>
              <a:gdLst>
                <a:gd name="T0" fmla="*/ 0 w 17"/>
                <a:gd name="T1" fmla="*/ 632 h 641"/>
                <a:gd name="T2" fmla="*/ 0 w 17"/>
                <a:gd name="T3" fmla="*/ 635 h 641"/>
                <a:gd name="T4" fmla="*/ 3 w 17"/>
                <a:gd name="T5" fmla="*/ 638 h 641"/>
                <a:gd name="T6" fmla="*/ 6 w 17"/>
                <a:gd name="T7" fmla="*/ 641 h 641"/>
                <a:gd name="T8" fmla="*/ 12 w 17"/>
                <a:gd name="T9" fmla="*/ 641 h 641"/>
                <a:gd name="T10" fmla="*/ 14 w 17"/>
                <a:gd name="T11" fmla="*/ 638 h 641"/>
                <a:gd name="T12" fmla="*/ 17 w 17"/>
                <a:gd name="T13" fmla="*/ 635 h 641"/>
                <a:gd name="T14" fmla="*/ 17 w 17"/>
                <a:gd name="T15" fmla="*/ 6 h 641"/>
                <a:gd name="T16" fmla="*/ 14 w 17"/>
                <a:gd name="T17" fmla="*/ 3 h 641"/>
                <a:gd name="T18" fmla="*/ 12 w 17"/>
                <a:gd name="T19" fmla="*/ 0 h 641"/>
                <a:gd name="T20" fmla="*/ 6 w 17"/>
                <a:gd name="T21" fmla="*/ 0 h 641"/>
                <a:gd name="T22" fmla="*/ 3 w 17"/>
                <a:gd name="T23" fmla="*/ 3 h 641"/>
                <a:gd name="T24" fmla="*/ 0 w 17"/>
                <a:gd name="T25" fmla="*/ 6 h 641"/>
                <a:gd name="T26" fmla="*/ 0 w 17"/>
                <a:gd name="T27" fmla="*/ 8 h 641"/>
                <a:gd name="T28" fmla="*/ 0 w 17"/>
                <a:gd name="T29" fmla="*/ 632 h 6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641"/>
                <a:gd name="T47" fmla="*/ 17 w 17"/>
                <a:gd name="T48" fmla="*/ 641 h 6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641">
                  <a:moveTo>
                    <a:pt x="0" y="632"/>
                  </a:moveTo>
                  <a:lnTo>
                    <a:pt x="0" y="635"/>
                  </a:lnTo>
                  <a:lnTo>
                    <a:pt x="3" y="638"/>
                  </a:lnTo>
                  <a:lnTo>
                    <a:pt x="6" y="641"/>
                  </a:lnTo>
                  <a:lnTo>
                    <a:pt x="12" y="641"/>
                  </a:lnTo>
                  <a:lnTo>
                    <a:pt x="14" y="638"/>
                  </a:lnTo>
                  <a:lnTo>
                    <a:pt x="17" y="635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3" name="Freeform 102"/>
            <p:cNvSpPr>
              <a:spLocks/>
            </p:cNvSpPr>
            <p:nvPr/>
          </p:nvSpPr>
          <p:spPr bwMode="auto">
            <a:xfrm>
              <a:off x="3428" y="1684"/>
              <a:ext cx="95" cy="17"/>
            </a:xfrm>
            <a:custGeom>
              <a:avLst/>
              <a:gdLst>
                <a:gd name="T0" fmla="*/ 9 w 95"/>
                <a:gd name="T1" fmla="*/ 0 h 17"/>
                <a:gd name="T2" fmla="*/ 6 w 95"/>
                <a:gd name="T3" fmla="*/ 0 h 17"/>
                <a:gd name="T4" fmla="*/ 3 w 95"/>
                <a:gd name="T5" fmla="*/ 3 h 17"/>
                <a:gd name="T6" fmla="*/ 0 w 95"/>
                <a:gd name="T7" fmla="*/ 6 h 17"/>
                <a:gd name="T8" fmla="*/ 0 w 95"/>
                <a:gd name="T9" fmla="*/ 11 h 17"/>
                <a:gd name="T10" fmla="*/ 3 w 95"/>
                <a:gd name="T11" fmla="*/ 14 h 17"/>
                <a:gd name="T12" fmla="*/ 6 w 95"/>
                <a:gd name="T13" fmla="*/ 17 h 17"/>
                <a:gd name="T14" fmla="*/ 89 w 95"/>
                <a:gd name="T15" fmla="*/ 17 h 17"/>
                <a:gd name="T16" fmla="*/ 92 w 95"/>
                <a:gd name="T17" fmla="*/ 14 h 17"/>
                <a:gd name="T18" fmla="*/ 95 w 95"/>
                <a:gd name="T19" fmla="*/ 11 h 17"/>
                <a:gd name="T20" fmla="*/ 95 w 95"/>
                <a:gd name="T21" fmla="*/ 6 h 17"/>
                <a:gd name="T22" fmla="*/ 92 w 95"/>
                <a:gd name="T23" fmla="*/ 3 h 17"/>
                <a:gd name="T24" fmla="*/ 89 w 95"/>
                <a:gd name="T25" fmla="*/ 0 h 17"/>
                <a:gd name="T26" fmla="*/ 86 w 95"/>
                <a:gd name="T27" fmla="*/ 0 h 17"/>
                <a:gd name="T28" fmla="*/ 9 w 9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5"/>
                <a:gd name="T46" fmla="*/ 0 h 17"/>
                <a:gd name="T47" fmla="*/ 95 w 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9" y="17"/>
                  </a:lnTo>
                  <a:lnTo>
                    <a:pt x="92" y="14"/>
                  </a:lnTo>
                  <a:lnTo>
                    <a:pt x="95" y="11"/>
                  </a:lnTo>
                  <a:lnTo>
                    <a:pt x="95" y="6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4" name="Freeform 103"/>
            <p:cNvSpPr>
              <a:spLocks/>
            </p:cNvSpPr>
            <p:nvPr/>
          </p:nvSpPr>
          <p:spPr bwMode="auto">
            <a:xfrm>
              <a:off x="3428" y="2308"/>
              <a:ext cx="17" cy="875"/>
            </a:xfrm>
            <a:custGeom>
              <a:avLst/>
              <a:gdLst>
                <a:gd name="T0" fmla="*/ 17 w 17"/>
                <a:gd name="T1" fmla="*/ 8 h 875"/>
                <a:gd name="T2" fmla="*/ 17 w 17"/>
                <a:gd name="T3" fmla="*/ 6 h 875"/>
                <a:gd name="T4" fmla="*/ 14 w 17"/>
                <a:gd name="T5" fmla="*/ 3 h 875"/>
                <a:gd name="T6" fmla="*/ 12 w 17"/>
                <a:gd name="T7" fmla="*/ 0 h 875"/>
                <a:gd name="T8" fmla="*/ 6 w 17"/>
                <a:gd name="T9" fmla="*/ 0 h 875"/>
                <a:gd name="T10" fmla="*/ 3 w 17"/>
                <a:gd name="T11" fmla="*/ 3 h 875"/>
                <a:gd name="T12" fmla="*/ 0 w 17"/>
                <a:gd name="T13" fmla="*/ 6 h 875"/>
                <a:gd name="T14" fmla="*/ 0 w 17"/>
                <a:gd name="T15" fmla="*/ 870 h 875"/>
                <a:gd name="T16" fmla="*/ 3 w 17"/>
                <a:gd name="T17" fmla="*/ 872 h 875"/>
                <a:gd name="T18" fmla="*/ 6 w 17"/>
                <a:gd name="T19" fmla="*/ 875 h 875"/>
                <a:gd name="T20" fmla="*/ 12 w 17"/>
                <a:gd name="T21" fmla="*/ 875 h 875"/>
                <a:gd name="T22" fmla="*/ 14 w 17"/>
                <a:gd name="T23" fmla="*/ 872 h 875"/>
                <a:gd name="T24" fmla="*/ 17 w 17"/>
                <a:gd name="T25" fmla="*/ 870 h 875"/>
                <a:gd name="T26" fmla="*/ 17 w 17"/>
                <a:gd name="T27" fmla="*/ 867 h 875"/>
                <a:gd name="T28" fmla="*/ 17 w 17"/>
                <a:gd name="T29" fmla="*/ 8 h 8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875"/>
                <a:gd name="T47" fmla="*/ 17 w 17"/>
                <a:gd name="T48" fmla="*/ 875 h 8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875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70"/>
                  </a:lnTo>
                  <a:lnTo>
                    <a:pt x="3" y="872"/>
                  </a:lnTo>
                  <a:lnTo>
                    <a:pt x="6" y="875"/>
                  </a:lnTo>
                  <a:lnTo>
                    <a:pt x="12" y="875"/>
                  </a:lnTo>
                  <a:lnTo>
                    <a:pt x="14" y="872"/>
                  </a:lnTo>
                  <a:lnTo>
                    <a:pt x="17" y="870"/>
                  </a:lnTo>
                  <a:lnTo>
                    <a:pt x="17" y="86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5" name="Freeform 104"/>
            <p:cNvSpPr>
              <a:spLocks/>
            </p:cNvSpPr>
            <p:nvPr/>
          </p:nvSpPr>
          <p:spPr bwMode="auto">
            <a:xfrm>
              <a:off x="3428" y="3166"/>
              <a:ext cx="276" cy="17"/>
            </a:xfrm>
            <a:custGeom>
              <a:avLst/>
              <a:gdLst>
                <a:gd name="T0" fmla="*/ 9 w 276"/>
                <a:gd name="T1" fmla="*/ 0 h 17"/>
                <a:gd name="T2" fmla="*/ 6 w 276"/>
                <a:gd name="T3" fmla="*/ 0 h 17"/>
                <a:gd name="T4" fmla="*/ 3 w 276"/>
                <a:gd name="T5" fmla="*/ 3 h 17"/>
                <a:gd name="T6" fmla="*/ 0 w 276"/>
                <a:gd name="T7" fmla="*/ 6 h 17"/>
                <a:gd name="T8" fmla="*/ 0 w 276"/>
                <a:gd name="T9" fmla="*/ 12 h 17"/>
                <a:gd name="T10" fmla="*/ 3 w 276"/>
                <a:gd name="T11" fmla="*/ 14 h 17"/>
                <a:gd name="T12" fmla="*/ 6 w 276"/>
                <a:gd name="T13" fmla="*/ 17 h 17"/>
                <a:gd name="T14" fmla="*/ 271 w 276"/>
                <a:gd name="T15" fmla="*/ 17 h 17"/>
                <a:gd name="T16" fmla="*/ 274 w 276"/>
                <a:gd name="T17" fmla="*/ 14 h 17"/>
                <a:gd name="T18" fmla="*/ 276 w 276"/>
                <a:gd name="T19" fmla="*/ 12 h 17"/>
                <a:gd name="T20" fmla="*/ 276 w 276"/>
                <a:gd name="T21" fmla="*/ 6 h 17"/>
                <a:gd name="T22" fmla="*/ 274 w 276"/>
                <a:gd name="T23" fmla="*/ 3 h 17"/>
                <a:gd name="T24" fmla="*/ 271 w 276"/>
                <a:gd name="T25" fmla="*/ 0 h 17"/>
                <a:gd name="T26" fmla="*/ 268 w 276"/>
                <a:gd name="T27" fmla="*/ 0 h 17"/>
                <a:gd name="T28" fmla="*/ 9 w 27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6"/>
                <a:gd name="T46" fmla="*/ 0 h 17"/>
                <a:gd name="T47" fmla="*/ 276 w 27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6" y="12"/>
                  </a:lnTo>
                  <a:lnTo>
                    <a:pt x="276" y="6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6" name="Oval 105"/>
            <p:cNvSpPr>
              <a:spLocks noChangeArrowheads="1"/>
            </p:cNvSpPr>
            <p:nvPr/>
          </p:nvSpPr>
          <p:spPr bwMode="auto">
            <a:xfrm>
              <a:off x="3419" y="2300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87" name="Freeform 106"/>
            <p:cNvSpPr>
              <a:spLocks/>
            </p:cNvSpPr>
            <p:nvPr/>
          </p:nvSpPr>
          <p:spPr bwMode="auto">
            <a:xfrm>
              <a:off x="3410" y="2291"/>
              <a:ext cx="68" cy="67"/>
            </a:xfrm>
            <a:custGeom>
              <a:avLst/>
              <a:gdLst>
                <a:gd name="T0" fmla="*/ 2 w 68"/>
                <a:gd name="T1" fmla="*/ 45 h 67"/>
                <a:gd name="T2" fmla="*/ 3 w 68"/>
                <a:gd name="T3" fmla="*/ 49 h 67"/>
                <a:gd name="T4" fmla="*/ 12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1 w 68"/>
                <a:gd name="T15" fmla="*/ 64 h 67"/>
                <a:gd name="T16" fmla="*/ 52 w 68"/>
                <a:gd name="T17" fmla="*/ 63 h 67"/>
                <a:gd name="T18" fmla="*/ 52 w 68"/>
                <a:gd name="T19" fmla="*/ 63 h 67"/>
                <a:gd name="T20" fmla="*/ 55 w 68"/>
                <a:gd name="T21" fmla="*/ 60 h 67"/>
                <a:gd name="T22" fmla="*/ 57 w 68"/>
                <a:gd name="T23" fmla="*/ 57 h 67"/>
                <a:gd name="T24" fmla="*/ 66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6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3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20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30 w 68"/>
                <a:gd name="T59" fmla="*/ 17 h 67"/>
                <a:gd name="T60" fmla="*/ 41 w 68"/>
                <a:gd name="T61" fmla="*/ 19 h 67"/>
                <a:gd name="T62" fmla="*/ 45 w 68"/>
                <a:gd name="T63" fmla="*/ 20 h 67"/>
                <a:gd name="T64" fmla="*/ 45 w 68"/>
                <a:gd name="T65" fmla="*/ 20 h 67"/>
                <a:gd name="T66" fmla="*/ 50 w 68"/>
                <a:gd name="T67" fmla="*/ 25 h 67"/>
                <a:gd name="T68" fmla="*/ 52 w 68"/>
                <a:gd name="T69" fmla="*/ 35 h 67"/>
                <a:gd name="T70" fmla="*/ 55 w 68"/>
                <a:gd name="T71" fmla="*/ 28 h 67"/>
                <a:gd name="T72" fmla="*/ 53 w 68"/>
                <a:gd name="T73" fmla="*/ 39 h 67"/>
                <a:gd name="T74" fmla="*/ 48 w 68"/>
                <a:gd name="T75" fmla="*/ 45 h 67"/>
                <a:gd name="T76" fmla="*/ 45 w 68"/>
                <a:gd name="T77" fmla="*/ 48 h 67"/>
                <a:gd name="T78" fmla="*/ 42 w 68"/>
                <a:gd name="T79" fmla="*/ 50 h 67"/>
                <a:gd name="T80" fmla="*/ 45 w 68"/>
                <a:gd name="T81" fmla="*/ 48 h 67"/>
                <a:gd name="T82" fmla="*/ 41 w 68"/>
                <a:gd name="T83" fmla="*/ 49 h 67"/>
                <a:gd name="T84" fmla="*/ 27 w 68"/>
                <a:gd name="T85" fmla="*/ 60 h 67"/>
                <a:gd name="T86" fmla="*/ 30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2" y="45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7" y="55"/>
                  </a:lnTo>
                  <a:lnTo>
                    <a:pt x="12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3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30" y="66"/>
                  </a:lnTo>
                  <a:lnTo>
                    <a:pt x="43" y="60"/>
                  </a:lnTo>
                  <a:lnTo>
                    <a:pt x="41" y="64"/>
                  </a:lnTo>
                  <a:lnTo>
                    <a:pt x="45" y="67"/>
                  </a:lnTo>
                  <a:lnTo>
                    <a:pt x="46" y="66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0" y="64"/>
                  </a:lnTo>
                  <a:lnTo>
                    <a:pt x="52" y="63"/>
                  </a:lnTo>
                  <a:lnTo>
                    <a:pt x="56" y="60"/>
                  </a:lnTo>
                  <a:lnTo>
                    <a:pt x="59" y="56"/>
                  </a:lnTo>
                  <a:lnTo>
                    <a:pt x="55" y="60"/>
                  </a:lnTo>
                  <a:lnTo>
                    <a:pt x="59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6" y="49"/>
                  </a:lnTo>
                  <a:lnTo>
                    <a:pt x="63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6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55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2" y="6"/>
                  </a:lnTo>
                  <a:lnTo>
                    <a:pt x="52" y="5"/>
                  </a:lnTo>
                  <a:lnTo>
                    <a:pt x="46" y="2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30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5" y="20"/>
                  </a:lnTo>
                  <a:lnTo>
                    <a:pt x="46" y="21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2" y="28"/>
                  </a:lnTo>
                  <a:lnTo>
                    <a:pt x="52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5" y="28"/>
                  </a:lnTo>
                  <a:lnTo>
                    <a:pt x="52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2" y="39"/>
                  </a:lnTo>
                  <a:lnTo>
                    <a:pt x="49" y="43"/>
                  </a:lnTo>
                  <a:lnTo>
                    <a:pt x="48" y="45"/>
                  </a:lnTo>
                  <a:lnTo>
                    <a:pt x="50" y="43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5" y="49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1" y="50"/>
                  </a:lnTo>
                  <a:lnTo>
                    <a:pt x="41" y="52"/>
                  </a:lnTo>
                  <a:lnTo>
                    <a:pt x="41" y="49"/>
                  </a:lnTo>
                  <a:lnTo>
                    <a:pt x="39" y="50"/>
                  </a:lnTo>
                  <a:lnTo>
                    <a:pt x="30" y="53"/>
                  </a:lnTo>
                  <a:lnTo>
                    <a:pt x="27" y="60"/>
                  </a:lnTo>
                  <a:lnTo>
                    <a:pt x="41" y="55"/>
                  </a:lnTo>
                  <a:lnTo>
                    <a:pt x="36" y="50"/>
                  </a:lnTo>
                  <a:lnTo>
                    <a:pt x="30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3" y="46"/>
                  </a:lnTo>
                  <a:lnTo>
                    <a:pt x="24" y="49"/>
                  </a:lnTo>
                  <a:lnTo>
                    <a:pt x="27" y="50"/>
                  </a:lnTo>
                  <a:lnTo>
                    <a:pt x="20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17" y="39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8" name="Freeform 107"/>
            <p:cNvSpPr>
              <a:spLocks/>
            </p:cNvSpPr>
            <p:nvPr/>
          </p:nvSpPr>
          <p:spPr bwMode="auto">
            <a:xfrm>
              <a:off x="3194" y="2620"/>
              <a:ext cx="614" cy="17"/>
            </a:xfrm>
            <a:custGeom>
              <a:avLst/>
              <a:gdLst>
                <a:gd name="T0" fmla="*/ 606 w 614"/>
                <a:gd name="T1" fmla="*/ 17 h 17"/>
                <a:gd name="T2" fmla="*/ 609 w 614"/>
                <a:gd name="T3" fmla="*/ 17 h 17"/>
                <a:gd name="T4" fmla="*/ 612 w 614"/>
                <a:gd name="T5" fmla="*/ 14 h 17"/>
                <a:gd name="T6" fmla="*/ 614 w 614"/>
                <a:gd name="T7" fmla="*/ 11 h 17"/>
                <a:gd name="T8" fmla="*/ 614 w 614"/>
                <a:gd name="T9" fmla="*/ 6 h 17"/>
                <a:gd name="T10" fmla="*/ 612 w 614"/>
                <a:gd name="T11" fmla="*/ 3 h 17"/>
                <a:gd name="T12" fmla="*/ 609 w 614"/>
                <a:gd name="T13" fmla="*/ 0 h 17"/>
                <a:gd name="T14" fmla="*/ 6 w 614"/>
                <a:gd name="T15" fmla="*/ 0 h 17"/>
                <a:gd name="T16" fmla="*/ 3 w 614"/>
                <a:gd name="T17" fmla="*/ 3 h 17"/>
                <a:gd name="T18" fmla="*/ 0 w 614"/>
                <a:gd name="T19" fmla="*/ 6 h 17"/>
                <a:gd name="T20" fmla="*/ 0 w 614"/>
                <a:gd name="T21" fmla="*/ 11 h 17"/>
                <a:gd name="T22" fmla="*/ 3 w 614"/>
                <a:gd name="T23" fmla="*/ 14 h 17"/>
                <a:gd name="T24" fmla="*/ 6 w 614"/>
                <a:gd name="T25" fmla="*/ 17 h 17"/>
                <a:gd name="T26" fmla="*/ 8 w 614"/>
                <a:gd name="T27" fmla="*/ 17 h 17"/>
                <a:gd name="T28" fmla="*/ 606 w 614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14"/>
                <a:gd name="T46" fmla="*/ 0 h 17"/>
                <a:gd name="T47" fmla="*/ 614 w 61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14" h="17">
                  <a:moveTo>
                    <a:pt x="606" y="17"/>
                  </a:moveTo>
                  <a:lnTo>
                    <a:pt x="609" y="17"/>
                  </a:lnTo>
                  <a:lnTo>
                    <a:pt x="612" y="14"/>
                  </a:lnTo>
                  <a:lnTo>
                    <a:pt x="614" y="11"/>
                  </a:lnTo>
                  <a:lnTo>
                    <a:pt x="614" y="6"/>
                  </a:lnTo>
                  <a:lnTo>
                    <a:pt x="612" y="3"/>
                  </a:lnTo>
                  <a:lnTo>
                    <a:pt x="60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60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9" name="Oval 108"/>
            <p:cNvSpPr>
              <a:spLocks noChangeArrowheads="1"/>
            </p:cNvSpPr>
            <p:nvPr/>
          </p:nvSpPr>
          <p:spPr bwMode="auto">
            <a:xfrm>
              <a:off x="3184" y="2612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0" name="Freeform 109"/>
            <p:cNvSpPr>
              <a:spLocks/>
            </p:cNvSpPr>
            <p:nvPr/>
          </p:nvSpPr>
          <p:spPr bwMode="auto">
            <a:xfrm>
              <a:off x="3176" y="2603"/>
              <a:ext cx="68" cy="67"/>
            </a:xfrm>
            <a:custGeom>
              <a:avLst/>
              <a:gdLst>
                <a:gd name="T0" fmla="*/ 1 w 68"/>
                <a:gd name="T1" fmla="*/ 45 h 67"/>
                <a:gd name="T2" fmla="*/ 3 w 68"/>
                <a:gd name="T3" fmla="*/ 49 h 67"/>
                <a:gd name="T4" fmla="*/ 11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0 w 68"/>
                <a:gd name="T15" fmla="*/ 64 h 67"/>
                <a:gd name="T16" fmla="*/ 51 w 68"/>
                <a:gd name="T17" fmla="*/ 63 h 67"/>
                <a:gd name="T18" fmla="*/ 51 w 68"/>
                <a:gd name="T19" fmla="*/ 63 h 67"/>
                <a:gd name="T20" fmla="*/ 54 w 68"/>
                <a:gd name="T21" fmla="*/ 60 h 67"/>
                <a:gd name="T22" fmla="*/ 57 w 68"/>
                <a:gd name="T23" fmla="*/ 57 h 67"/>
                <a:gd name="T24" fmla="*/ 65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5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2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19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29 w 68"/>
                <a:gd name="T59" fmla="*/ 17 h 67"/>
                <a:gd name="T60" fmla="*/ 40 w 68"/>
                <a:gd name="T61" fmla="*/ 19 h 67"/>
                <a:gd name="T62" fmla="*/ 44 w 68"/>
                <a:gd name="T63" fmla="*/ 20 h 67"/>
                <a:gd name="T64" fmla="*/ 44 w 68"/>
                <a:gd name="T65" fmla="*/ 20 h 67"/>
                <a:gd name="T66" fmla="*/ 50 w 68"/>
                <a:gd name="T67" fmla="*/ 25 h 67"/>
                <a:gd name="T68" fmla="*/ 51 w 68"/>
                <a:gd name="T69" fmla="*/ 35 h 67"/>
                <a:gd name="T70" fmla="*/ 54 w 68"/>
                <a:gd name="T71" fmla="*/ 28 h 67"/>
                <a:gd name="T72" fmla="*/ 53 w 68"/>
                <a:gd name="T73" fmla="*/ 39 h 67"/>
                <a:gd name="T74" fmla="*/ 47 w 68"/>
                <a:gd name="T75" fmla="*/ 45 h 67"/>
                <a:gd name="T76" fmla="*/ 44 w 68"/>
                <a:gd name="T77" fmla="*/ 48 h 67"/>
                <a:gd name="T78" fmla="*/ 42 w 68"/>
                <a:gd name="T79" fmla="*/ 50 h 67"/>
                <a:gd name="T80" fmla="*/ 44 w 68"/>
                <a:gd name="T81" fmla="*/ 48 h 67"/>
                <a:gd name="T82" fmla="*/ 40 w 68"/>
                <a:gd name="T83" fmla="*/ 49 h 67"/>
                <a:gd name="T84" fmla="*/ 26 w 68"/>
                <a:gd name="T85" fmla="*/ 60 h 67"/>
                <a:gd name="T86" fmla="*/ 29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1" y="45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7" y="55"/>
                  </a:lnTo>
                  <a:lnTo>
                    <a:pt x="11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2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29" y="66"/>
                  </a:lnTo>
                  <a:lnTo>
                    <a:pt x="43" y="60"/>
                  </a:lnTo>
                  <a:lnTo>
                    <a:pt x="40" y="64"/>
                  </a:lnTo>
                  <a:lnTo>
                    <a:pt x="44" y="67"/>
                  </a:lnTo>
                  <a:lnTo>
                    <a:pt x="46" y="66"/>
                  </a:lnTo>
                  <a:lnTo>
                    <a:pt x="51" y="63"/>
                  </a:lnTo>
                  <a:lnTo>
                    <a:pt x="51" y="61"/>
                  </a:lnTo>
                  <a:lnTo>
                    <a:pt x="50" y="64"/>
                  </a:lnTo>
                  <a:lnTo>
                    <a:pt x="51" y="63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54" y="60"/>
                  </a:lnTo>
                  <a:lnTo>
                    <a:pt x="58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5" y="49"/>
                  </a:lnTo>
                  <a:lnTo>
                    <a:pt x="62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5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54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9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9"/>
                  </a:lnTo>
                  <a:lnTo>
                    <a:pt x="44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4" y="28"/>
                  </a:lnTo>
                  <a:lnTo>
                    <a:pt x="51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1" y="39"/>
                  </a:lnTo>
                  <a:lnTo>
                    <a:pt x="49" y="43"/>
                  </a:lnTo>
                  <a:lnTo>
                    <a:pt x="47" y="45"/>
                  </a:lnTo>
                  <a:lnTo>
                    <a:pt x="50" y="43"/>
                  </a:lnTo>
                  <a:lnTo>
                    <a:pt x="51" y="41"/>
                  </a:lnTo>
                  <a:lnTo>
                    <a:pt x="44" y="48"/>
                  </a:lnTo>
                  <a:lnTo>
                    <a:pt x="47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4" y="49"/>
                  </a:lnTo>
                  <a:lnTo>
                    <a:pt x="46" y="46"/>
                  </a:lnTo>
                  <a:lnTo>
                    <a:pt x="44" y="48"/>
                  </a:lnTo>
                  <a:lnTo>
                    <a:pt x="40" y="50"/>
                  </a:lnTo>
                  <a:lnTo>
                    <a:pt x="40" y="52"/>
                  </a:lnTo>
                  <a:lnTo>
                    <a:pt x="40" y="49"/>
                  </a:lnTo>
                  <a:lnTo>
                    <a:pt x="39" y="50"/>
                  </a:lnTo>
                  <a:lnTo>
                    <a:pt x="29" y="53"/>
                  </a:lnTo>
                  <a:lnTo>
                    <a:pt x="26" y="60"/>
                  </a:lnTo>
                  <a:lnTo>
                    <a:pt x="40" y="55"/>
                  </a:lnTo>
                  <a:lnTo>
                    <a:pt x="36" y="50"/>
                  </a:lnTo>
                  <a:lnTo>
                    <a:pt x="29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4" y="49"/>
                  </a:lnTo>
                  <a:lnTo>
                    <a:pt x="26" y="50"/>
                  </a:lnTo>
                  <a:lnTo>
                    <a:pt x="19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91" name="Rectangle 110"/>
            <p:cNvSpPr>
              <a:spLocks noChangeArrowheads="1"/>
            </p:cNvSpPr>
            <p:nvPr/>
          </p:nvSpPr>
          <p:spPr bwMode="auto">
            <a:xfrm>
              <a:off x="5206" y="3237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y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2" name="Rectangle 111"/>
            <p:cNvSpPr>
              <a:spLocks noChangeArrowheads="1"/>
            </p:cNvSpPr>
            <p:nvPr/>
          </p:nvSpPr>
          <p:spPr bwMode="auto">
            <a:xfrm>
              <a:off x="2968" y="1286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x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" name="Rectangle 112"/>
            <p:cNvSpPr>
              <a:spLocks noChangeArrowheads="1"/>
            </p:cNvSpPr>
            <p:nvPr/>
          </p:nvSpPr>
          <p:spPr bwMode="auto">
            <a:xfrm>
              <a:off x="5230" y="1365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4" name="Rectangle 113"/>
            <p:cNvSpPr>
              <a:spLocks noChangeArrowheads="1"/>
            </p:cNvSpPr>
            <p:nvPr/>
          </p:nvSpPr>
          <p:spPr bwMode="auto">
            <a:xfrm>
              <a:off x="5230" y="1676"/>
              <a:ext cx="1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A’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5" name="Rectangle 114"/>
            <p:cNvSpPr>
              <a:spLocks noChangeArrowheads="1"/>
            </p:cNvSpPr>
            <p:nvPr/>
          </p:nvSpPr>
          <p:spPr bwMode="auto">
            <a:xfrm>
              <a:off x="5230" y="250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6" name="Rectangle 115"/>
            <p:cNvSpPr>
              <a:spLocks noChangeArrowheads="1"/>
            </p:cNvSpPr>
            <p:nvPr/>
          </p:nvSpPr>
          <p:spPr bwMode="auto">
            <a:xfrm>
              <a:off x="3879" y="2820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7" name="Rectangle 116"/>
            <p:cNvSpPr>
              <a:spLocks noChangeArrowheads="1"/>
            </p:cNvSpPr>
            <p:nvPr/>
          </p:nvSpPr>
          <p:spPr bwMode="auto">
            <a:xfrm>
              <a:off x="3645" y="1857"/>
              <a:ext cx="4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Next State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8" name="Rectangle 117"/>
            <p:cNvSpPr>
              <a:spLocks noChangeArrowheads="1"/>
            </p:cNvSpPr>
            <p:nvPr/>
          </p:nvSpPr>
          <p:spPr bwMode="auto">
            <a:xfrm>
              <a:off x="4165" y="3653"/>
              <a:ext cx="27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Output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9" name="Rectangle 118"/>
            <p:cNvSpPr>
              <a:spLocks noChangeArrowheads="1"/>
            </p:cNvSpPr>
            <p:nvPr/>
          </p:nvSpPr>
          <p:spPr bwMode="auto">
            <a:xfrm>
              <a:off x="3560" y="2360"/>
              <a:ext cx="688" cy="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0" name="Rectangle 119"/>
            <p:cNvSpPr>
              <a:spLocks noChangeArrowheads="1"/>
            </p:cNvSpPr>
            <p:nvPr/>
          </p:nvSpPr>
          <p:spPr bwMode="auto">
            <a:xfrm>
              <a:off x="3264" y="880"/>
              <a:ext cx="1136" cy="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1" name="Rectangle 120"/>
            <p:cNvSpPr>
              <a:spLocks noChangeArrowheads="1"/>
            </p:cNvSpPr>
            <p:nvPr/>
          </p:nvSpPr>
          <p:spPr bwMode="auto">
            <a:xfrm>
              <a:off x="3784" y="3104"/>
              <a:ext cx="1104" cy="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2293" name="Rectangle 121"/>
          <p:cNvSpPr>
            <a:spLocks noChangeArrowheads="1"/>
          </p:cNvSpPr>
          <p:nvPr/>
        </p:nvSpPr>
        <p:spPr bwMode="auto">
          <a:xfrm>
            <a:off x="468313" y="2593975"/>
            <a:ext cx="36306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6BE57-27FE-4C65-BA3B-EBDE02B80A1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Using Other FFs for Design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Characteristic Table:</a:t>
            </a:r>
          </a:p>
          <a:p>
            <a:pPr lvl="1" eaLnBrk="1" hangingPunct="1"/>
            <a:r>
              <a:rPr lang="en-US" altLang="fa-IR" sz="2800" smtClean="0"/>
              <a:t>defines the next state of the flip-flop in terms of flip-flop inputs and current state.</a:t>
            </a:r>
          </a:p>
          <a:p>
            <a:pPr lvl="2" eaLnBrk="1" hangingPunct="1"/>
            <a:r>
              <a:rPr lang="en-US" altLang="fa-IR" sz="2400" smtClean="0"/>
              <a:t>Used in Circuit Analysis</a:t>
            </a:r>
          </a:p>
          <a:p>
            <a:pPr eaLnBrk="1" hangingPunct="1"/>
            <a:r>
              <a:rPr lang="en-US" altLang="fa-IR" sz="3600" smtClean="0"/>
              <a:t>Excitation Table:</a:t>
            </a:r>
          </a:p>
          <a:p>
            <a:pPr lvl="1" eaLnBrk="1" hangingPunct="1"/>
            <a:r>
              <a:rPr lang="en-US" altLang="fa-IR" sz="2800" smtClean="0"/>
              <a:t>defines the flip-flop input variable values as function of the current state and next state.</a:t>
            </a:r>
          </a:p>
          <a:p>
            <a:pPr lvl="2" eaLnBrk="1" hangingPunct="1"/>
            <a:r>
              <a:rPr lang="en-US" altLang="fa-IR" sz="2400" smtClean="0"/>
              <a:t>Used in Circuit Design</a:t>
            </a:r>
          </a:p>
          <a:p>
            <a:pPr lvl="1" eaLnBrk="1" hangingPunct="1"/>
            <a:endParaRPr lang="en-US" altLang="fa-I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48B12-F288-4424-AB40-7B9C3E91732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SR FF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84213" y="3956050"/>
            <a:ext cx="66944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795463" y="4479925"/>
            <a:ext cx="4864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05000" y="1676400"/>
            <a:ext cx="2882900" cy="19685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2089150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2089150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2089150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2089150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3586163" y="171767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2082800" y="1717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2373313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4"/>
          <p:cNvSpPr>
            <a:spLocks noChangeAspect="1" noChangeArrowheads="1"/>
          </p:cNvSpPr>
          <p:nvPr/>
        </p:nvSpPr>
        <p:spPr bwMode="auto">
          <a:xfrm>
            <a:off x="2373313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Rectangle 15"/>
          <p:cNvSpPr>
            <a:spLocks noChangeAspect="1" noChangeArrowheads="1"/>
          </p:cNvSpPr>
          <p:nvPr/>
        </p:nvSpPr>
        <p:spPr bwMode="auto">
          <a:xfrm>
            <a:off x="2373313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Rectangle 16"/>
          <p:cNvSpPr>
            <a:spLocks noChangeAspect="1" noChangeArrowheads="1"/>
          </p:cNvSpPr>
          <p:nvPr/>
        </p:nvSpPr>
        <p:spPr bwMode="auto">
          <a:xfrm>
            <a:off x="2373313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347913" y="17176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3586163" y="2179638"/>
            <a:ext cx="1106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586163" y="25114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86163" y="2851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3586163" y="32718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Undefined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2962275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2962275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2962275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?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2698750" y="171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3060700" y="1717675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190875" y="171767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2828925" y="21796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2" name="Line 29"/>
          <p:cNvSpPr>
            <a:spLocks noChangeAspect="1" noChangeShapeType="1"/>
          </p:cNvSpPr>
          <p:nvPr/>
        </p:nvSpPr>
        <p:spPr bwMode="auto">
          <a:xfrm>
            <a:off x="1820863" y="4848225"/>
            <a:ext cx="419100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8" name="Rectangle 35"/>
          <p:cNvSpPr>
            <a:spLocks noChangeAspect="1" noChangeArrowheads="1"/>
          </p:cNvSpPr>
          <p:nvPr/>
        </p:nvSpPr>
        <p:spPr bwMode="auto">
          <a:xfrm>
            <a:off x="3867150" y="4479925"/>
            <a:ext cx="12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Rectangle 40"/>
          <p:cNvSpPr>
            <a:spLocks noChangeAspect="1" noChangeArrowheads="1"/>
          </p:cNvSpPr>
          <p:nvPr/>
        </p:nvSpPr>
        <p:spPr bwMode="auto">
          <a:xfrm>
            <a:off x="2795588" y="4479925"/>
            <a:ext cx="4619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4" name="Rectangle 41"/>
          <p:cNvSpPr>
            <a:spLocks noChangeAspect="1" noChangeArrowheads="1"/>
          </p:cNvSpPr>
          <p:nvPr/>
        </p:nvSpPr>
        <p:spPr bwMode="auto">
          <a:xfrm>
            <a:off x="3171825" y="4479925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2"/>
          <p:cNvSpPr>
            <a:spLocks noChangeAspect="1" noChangeArrowheads="1"/>
          </p:cNvSpPr>
          <p:nvPr/>
        </p:nvSpPr>
        <p:spPr bwMode="auto">
          <a:xfrm>
            <a:off x="3375025" y="4479925"/>
            <a:ext cx="217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0" name="Rectangle 47"/>
          <p:cNvSpPr>
            <a:spLocks noChangeAspect="1" noChangeArrowheads="1"/>
          </p:cNvSpPr>
          <p:nvPr/>
        </p:nvSpPr>
        <p:spPr bwMode="auto">
          <a:xfrm>
            <a:off x="1990725" y="4479925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5" name="Rectangle 52"/>
          <p:cNvSpPr>
            <a:spLocks noChangeAspect="1" noChangeArrowheads="1"/>
          </p:cNvSpPr>
          <p:nvPr/>
        </p:nvSpPr>
        <p:spPr bwMode="auto">
          <a:xfrm>
            <a:off x="4167188" y="4479925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1968500" y="20701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Line 58"/>
          <p:cNvSpPr>
            <a:spLocks noChangeShapeType="1"/>
          </p:cNvSpPr>
          <p:nvPr/>
        </p:nvSpPr>
        <p:spPr bwMode="auto">
          <a:xfrm>
            <a:off x="2628900" y="1752600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23399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79933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820988" y="5394325"/>
            <a:ext cx="1785938" cy="1587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902" grpId="0" animBg="1"/>
      <p:bldP spid="79908" grpId="0"/>
      <p:bldP spid="79913" grpId="0"/>
      <p:bldP spid="79914" grpId="0"/>
      <p:bldP spid="79915" grpId="0"/>
      <p:bldP spid="79920" grpId="0"/>
      <p:bldP spid="79925" grpId="0"/>
      <p:bldP spid="799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48B12-F288-4424-AB40-7B9C3E91732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SR FF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84213" y="3956050"/>
            <a:ext cx="66944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795463" y="4479925"/>
            <a:ext cx="4864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05000" y="1676400"/>
            <a:ext cx="2882900" cy="19685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2089150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2089150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2089150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2089150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3586163" y="171767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2082800" y="1717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2373313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4"/>
          <p:cNvSpPr>
            <a:spLocks noChangeAspect="1" noChangeArrowheads="1"/>
          </p:cNvSpPr>
          <p:nvPr/>
        </p:nvSpPr>
        <p:spPr bwMode="auto">
          <a:xfrm>
            <a:off x="2373313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Rectangle 15"/>
          <p:cNvSpPr>
            <a:spLocks noChangeAspect="1" noChangeArrowheads="1"/>
          </p:cNvSpPr>
          <p:nvPr/>
        </p:nvSpPr>
        <p:spPr bwMode="auto">
          <a:xfrm>
            <a:off x="2373313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Rectangle 16"/>
          <p:cNvSpPr>
            <a:spLocks noChangeAspect="1" noChangeArrowheads="1"/>
          </p:cNvSpPr>
          <p:nvPr/>
        </p:nvSpPr>
        <p:spPr bwMode="auto">
          <a:xfrm>
            <a:off x="2373313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347913" y="17176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3586163" y="2179638"/>
            <a:ext cx="1106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586163" y="25114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86163" y="2851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3586163" y="32718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Undefined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2962275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2962275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2962275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?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2698750" y="171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3060700" y="1717675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190875" y="171767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2828925" y="21796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2" name="Line 29"/>
          <p:cNvSpPr>
            <a:spLocks noChangeAspect="1" noChangeShapeType="1"/>
          </p:cNvSpPr>
          <p:nvPr/>
        </p:nvSpPr>
        <p:spPr bwMode="auto">
          <a:xfrm>
            <a:off x="1820863" y="4848225"/>
            <a:ext cx="419100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3" name="Rectangle 30"/>
          <p:cNvSpPr>
            <a:spLocks noChangeAspect="1" noChangeArrowheads="1"/>
          </p:cNvSpPr>
          <p:nvPr/>
        </p:nvSpPr>
        <p:spPr bwMode="auto">
          <a:xfrm>
            <a:off x="4632325" y="4479925"/>
            <a:ext cx="10033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4" name="Rectangle 31"/>
          <p:cNvSpPr>
            <a:spLocks noChangeAspect="1" noChangeArrowheads="1"/>
          </p:cNvSpPr>
          <p:nvPr/>
        </p:nvSpPr>
        <p:spPr bwMode="auto">
          <a:xfrm>
            <a:off x="4632325" y="4940300"/>
            <a:ext cx="1524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5" name="Rectangle 32"/>
          <p:cNvSpPr>
            <a:spLocks noChangeAspect="1" noChangeArrowheads="1"/>
          </p:cNvSpPr>
          <p:nvPr/>
        </p:nvSpPr>
        <p:spPr bwMode="auto">
          <a:xfrm>
            <a:off x="4632325" y="527050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6" name="Rectangle 33"/>
          <p:cNvSpPr>
            <a:spLocks noChangeAspect="1" noChangeArrowheads="1"/>
          </p:cNvSpPr>
          <p:nvPr/>
        </p:nvSpPr>
        <p:spPr bwMode="auto">
          <a:xfrm>
            <a:off x="4632325" y="5611813"/>
            <a:ext cx="509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7" name="Rectangle 34"/>
          <p:cNvSpPr>
            <a:spLocks noChangeAspect="1" noChangeArrowheads="1"/>
          </p:cNvSpPr>
          <p:nvPr/>
        </p:nvSpPr>
        <p:spPr bwMode="auto">
          <a:xfrm>
            <a:off x="4632325" y="6030913"/>
            <a:ext cx="1811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8" name="Rectangle 35"/>
          <p:cNvSpPr>
            <a:spLocks noChangeAspect="1" noChangeArrowheads="1"/>
          </p:cNvSpPr>
          <p:nvPr/>
        </p:nvSpPr>
        <p:spPr bwMode="auto">
          <a:xfrm>
            <a:off x="3867150" y="4479925"/>
            <a:ext cx="12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9" name="Rectangle 36"/>
          <p:cNvSpPr>
            <a:spLocks noChangeAspect="1" noChangeArrowheads="1"/>
          </p:cNvSpPr>
          <p:nvPr/>
        </p:nvSpPr>
        <p:spPr bwMode="auto">
          <a:xfrm>
            <a:off x="3840163" y="6030913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0" name="Rectangle 37"/>
          <p:cNvSpPr>
            <a:spLocks noChangeAspect="1" noChangeArrowheads="1"/>
          </p:cNvSpPr>
          <p:nvPr/>
        </p:nvSpPr>
        <p:spPr bwMode="auto">
          <a:xfrm>
            <a:off x="3871913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1" name="Rectangle 38"/>
          <p:cNvSpPr>
            <a:spLocks noChangeAspect="1" noChangeArrowheads="1"/>
          </p:cNvSpPr>
          <p:nvPr/>
        </p:nvSpPr>
        <p:spPr bwMode="auto">
          <a:xfrm>
            <a:off x="3871913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2" name="Rectangle 39"/>
          <p:cNvSpPr>
            <a:spLocks noChangeAspect="1" noChangeArrowheads="1"/>
          </p:cNvSpPr>
          <p:nvPr/>
        </p:nvSpPr>
        <p:spPr bwMode="auto">
          <a:xfrm>
            <a:off x="3871913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Rectangle 40"/>
          <p:cNvSpPr>
            <a:spLocks noChangeAspect="1" noChangeArrowheads="1"/>
          </p:cNvSpPr>
          <p:nvPr/>
        </p:nvSpPr>
        <p:spPr bwMode="auto">
          <a:xfrm>
            <a:off x="2795588" y="4479925"/>
            <a:ext cx="4619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4" name="Rectangle 41"/>
          <p:cNvSpPr>
            <a:spLocks noChangeAspect="1" noChangeArrowheads="1"/>
          </p:cNvSpPr>
          <p:nvPr/>
        </p:nvSpPr>
        <p:spPr bwMode="auto">
          <a:xfrm>
            <a:off x="3171825" y="4479925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2"/>
          <p:cNvSpPr>
            <a:spLocks noChangeAspect="1" noChangeArrowheads="1"/>
          </p:cNvSpPr>
          <p:nvPr/>
        </p:nvSpPr>
        <p:spPr bwMode="auto">
          <a:xfrm>
            <a:off x="3375025" y="4479925"/>
            <a:ext cx="217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6" name="Rectangle 43"/>
          <p:cNvSpPr>
            <a:spLocks noChangeAspect="1" noChangeArrowheads="1"/>
          </p:cNvSpPr>
          <p:nvPr/>
        </p:nvSpPr>
        <p:spPr bwMode="auto">
          <a:xfrm>
            <a:off x="3132138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7" name="Rectangle 44"/>
          <p:cNvSpPr>
            <a:spLocks noChangeAspect="1" noChangeArrowheads="1"/>
          </p:cNvSpPr>
          <p:nvPr/>
        </p:nvSpPr>
        <p:spPr bwMode="auto">
          <a:xfrm>
            <a:off x="3132138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8" name="Rectangle 45"/>
          <p:cNvSpPr>
            <a:spLocks noChangeAspect="1" noChangeArrowheads="1"/>
          </p:cNvSpPr>
          <p:nvPr/>
        </p:nvSpPr>
        <p:spPr bwMode="auto">
          <a:xfrm>
            <a:off x="3132138" y="6030913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9" name="Rectangle 46"/>
          <p:cNvSpPr>
            <a:spLocks noChangeAspect="1" noChangeArrowheads="1"/>
          </p:cNvSpPr>
          <p:nvPr/>
        </p:nvSpPr>
        <p:spPr bwMode="auto">
          <a:xfrm>
            <a:off x="3132138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0" name="Rectangle 47"/>
          <p:cNvSpPr>
            <a:spLocks noChangeAspect="1" noChangeArrowheads="1"/>
          </p:cNvSpPr>
          <p:nvPr/>
        </p:nvSpPr>
        <p:spPr bwMode="auto">
          <a:xfrm>
            <a:off x="1990725" y="4479925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1" name="Rectangle 48"/>
          <p:cNvSpPr>
            <a:spLocks noChangeAspect="1" noChangeArrowheads="1"/>
          </p:cNvSpPr>
          <p:nvPr/>
        </p:nvSpPr>
        <p:spPr bwMode="auto">
          <a:xfrm>
            <a:off x="2165350" y="494030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2" name="Rectangle 49"/>
          <p:cNvSpPr>
            <a:spLocks noChangeAspect="1" noChangeArrowheads="1"/>
          </p:cNvSpPr>
          <p:nvPr/>
        </p:nvSpPr>
        <p:spPr bwMode="auto">
          <a:xfrm>
            <a:off x="216535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3" name="Rectangle 50"/>
          <p:cNvSpPr>
            <a:spLocks noChangeAspect="1" noChangeArrowheads="1"/>
          </p:cNvSpPr>
          <p:nvPr/>
        </p:nvSpPr>
        <p:spPr bwMode="auto">
          <a:xfrm>
            <a:off x="216535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4" name="Rectangle 51"/>
          <p:cNvSpPr>
            <a:spLocks noChangeAspect="1" noChangeArrowheads="1"/>
          </p:cNvSpPr>
          <p:nvPr/>
        </p:nvSpPr>
        <p:spPr bwMode="auto">
          <a:xfrm>
            <a:off x="216535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5" name="Rectangle 52"/>
          <p:cNvSpPr>
            <a:spLocks noChangeAspect="1" noChangeArrowheads="1"/>
          </p:cNvSpPr>
          <p:nvPr/>
        </p:nvSpPr>
        <p:spPr bwMode="auto">
          <a:xfrm>
            <a:off x="4167188" y="4479925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6" name="Rectangle 53"/>
          <p:cNvSpPr>
            <a:spLocks noChangeAspect="1" noChangeArrowheads="1"/>
          </p:cNvSpPr>
          <p:nvPr/>
        </p:nvSpPr>
        <p:spPr bwMode="auto">
          <a:xfrm>
            <a:off x="4167188" y="4940300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7" name="Rectangle 54"/>
          <p:cNvSpPr>
            <a:spLocks noChangeAspect="1" noChangeArrowheads="1"/>
          </p:cNvSpPr>
          <p:nvPr/>
        </p:nvSpPr>
        <p:spPr bwMode="auto">
          <a:xfrm>
            <a:off x="420370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8" name="Rectangle 55"/>
          <p:cNvSpPr>
            <a:spLocks noChangeAspect="1" noChangeArrowheads="1"/>
          </p:cNvSpPr>
          <p:nvPr/>
        </p:nvSpPr>
        <p:spPr bwMode="auto">
          <a:xfrm>
            <a:off x="420370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9" name="Rectangle 56"/>
          <p:cNvSpPr>
            <a:spLocks noChangeAspect="1" noChangeArrowheads="1"/>
          </p:cNvSpPr>
          <p:nvPr/>
        </p:nvSpPr>
        <p:spPr bwMode="auto">
          <a:xfrm>
            <a:off x="420370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1968500" y="20701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Line 58"/>
          <p:cNvSpPr>
            <a:spLocks noChangeShapeType="1"/>
          </p:cNvSpPr>
          <p:nvPr/>
        </p:nvSpPr>
        <p:spPr bwMode="auto">
          <a:xfrm>
            <a:off x="2628900" y="1752600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23399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79933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820988" y="5394325"/>
            <a:ext cx="1785938" cy="1587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14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902" grpId="0" animBg="1"/>
      <p:bldP spid="79903" grpId="0"/>
      <p:bldP spid="79904" grpId="0"/>
      <p:bldP spid="79905" grpId="0"/>
      <p:bldP spid="79906" grpId="0"/>
      <p:bldP spid="79907" grpId="0"/>
      <p:bldP spid="79908" grpId="0"/>
      <p:bldP spid="79909" grpId="0"/>
      <p:bldP spid="79910" grpId="0"/>
      <p:bldP spid="79911" grpId="0"/>
      <p:bldP spid="79912" grpId="0"/>
      <p:bldP spid="79913" grpId="0"/>
      <p:bldP spid="79914" grpId="0"/>
      <p:bldP spid="79915" grpId="0"/>
      <p:bldP spid="79916" grpId="0"/>
      <p:bldP spid="79917" grpId="0"/>
      <p:bldP spid="79918" grpId="0"/>
      <p:bldP spid="79919" grpId="0"/>
      <p:bldP spid="79920" grpId="0"/>
      <p:bldP spid="79921" grpId="0"/>
      <p:bldP spid="79922" grpId="0"/>
      <p:bldP spid="79923" grpId="0"/>
      <p:bldP spid="79924" grpId="0"/>
      <p:bldP spid="79925" grpId="0"/>
      <p:bldP spid="79926" grpId="0"/>
      <p:bldP spid="79927" grpId="0"/>
      <p:bldP spid="79928" grpId="0"/>
      <p:bldP spid="79929" grpId="0"/>
      <p:bldP spid="799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D7380-B576-4A0A-8CAD-C68D7F18625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DFF Tables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0" y="2133600"/>
            <a:ext cx="2895600" cy="1143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749425" y="2225675"/>
            <a:ext cx="2816225" cy="974725"/>
            <a:chOff x="1102" y="1320"/>
            <a:chExt cx="1774" cy="614"/>
          </a:xfrm>
        </p:grpSpPr>
        <p:sp>
          <p:nvSpPr>
            <p:cNvPr id="81949" name="Line 7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50" name="Rectangle 8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10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1" name="Rectangle 9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2" name="Rectangle 10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3" name="Rectangle 11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3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4" name="Rectangle 1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Reset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5" name="Rectangle 1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18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6" name="Rectangle 14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7" name="Rectangle 15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8" name="Rectangle 16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08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Q(t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9" name="Rectangle 17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1)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0" name="Rectangle 18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60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1" name="Rectangle 19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8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+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Rectangle 32"/>
          <p:cNvSpPr>
            <a:spLocks noChangeArrowheads="1"/>
          </p:cNvSpPr>
          <p:nvPr/>
        </p:nvSpPr>
        <p:spPr bwMode="auto">
          <a:xfrm>
            <a:off x="684213" y="3956050"/>
            <a:ext cx="43164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1928" name="Rectangle 5"/>
          <p:cNvSpPr>
            <a:spLocks noChangeArrowheads="1"/>
          </p:cNvSpPr>
          <p:nvPr/>
        </p:nvSpPr>
        <p:spPr bwMode="auto">
          <a:xfrm>
            <a:off x="1708150" y="4500563"/>
            <a:ext cx="2578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35"/>
          <p:cNvSpPr>
            <a:spLocks noChangeAspect="1" noChangeArrowheads="1"/>
          </p:cNvSpPr>
          <p:nvPr/>
        </p:nvSpPr>
        <p:spPr bwMode="auto">
          <a:xfrm>
            <a:off x="3779838" y="4500563"/>
            <a:ext cx="166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4" name="Rectangle 40"/>
          <p:cNvSpPr>
            <a:spLocks noChangeAspect="1" noChangeArrowheads="1"/>
          </p:cNvSpPr>
          <p:nvPr/>
        </p:nvSpPr>
        <p:spPr bwMode="auto">
          <a:xfrm>
            <a:off x="2708275" y="4500563"/>
            <a:ext cx="4619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5" name="Rectangle 41"/>
          <p:cNvSpPr>
            <a:spLocks noChangeAspect="1" noChangeArrowheads="1"/>
          </p:cNvSpPr>
          <p:nvPr/>
        </p:nvSpPr>
        <p:spPr bwMode="auto">
          <a:xfrm>
            <a:off x="3084513" y="4500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6" name="Rectangle 42"/>
          <p:cNvSpPr>
            <a:spLocks noChangeAspect="1" noChangeArrowheads="1"/>
          </p:cNvSpPr>
          <p:nvPr/>
        </p:nvSpPr>
        <p:spPr bwMode="auto">
          <a:xfrm>
            <a:off x="3287713" y="4500563"/>
            <a:ext cx="2174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1" name="Rectangle 47"/>
          <p:cNvSpPr>
            <a:spLocks noChangeAspect="1" noChangeArrowheads="1"/>
          </p:cNvSpPr>
          <p:nvPr/>
        </p:nvSpPr>
        <p:spPr bwMode="auto">
          <a:xfrm>
            <a:off x="1903413" y="4500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6" name="Line 59"/>
          <p:cNvSpPr>
            <a:spLocks noChangeShapeType="1"/>
          </p:cNvSpPr>
          <p:nvPr/>
        </p:nvSpPr>
        <p:spPr bwMode="auto">
          <a:xfrm>
            <a:off x="2252663" y="4673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81947" name="Straight Connector 69"/>
          <p:cNvCxnSpPr>
            <a:cxnSpLocks noChangeShapeType="1"/>
          </p:cNvCxnSpPr>
          <p:nvPr/>
        </p:nvCxnSpPr>
        <p:spPr bwMode="auto">
          <a:xfrm>
            <a:off x="1785938" y="4856163"/>
            <a:ext cx="2357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2749550" y="5394325"/>
            <a:ext cx="1785938" cy="15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/>
      <p:bldP spid="81929" grpId="0"/>
      <p:bldP spid="81934" grpId="0"/>
      <p:bldP spid="81935" grpId="0"/>
      <p:bldP spid="81936" grpId="0"/>
      <p:bldP spid="81941" grpId="0"/>
      <p:bldP spid="819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D7380-B576-4A0A-8CAD-C68D7F18625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DFF Tables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0" y="2133600"/>
            <a:ext cx="2895600" cy="1143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749425" y="2225675"/>
            <a:ext cx="2816225" cy="974725"/>
            <a:chOff x="1102" y="1320"/>
            <a:chExt cx="1774" cy="614"/>
          </a:xfrm>
        </p:grpSpPr>
        <p:sp>
          <p:nvSpPr>
            <p:cNvPr id="81949" name="Line 7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50" name="Rectangle 8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10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1" name="Rectangle 9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2" name="Rectangle 10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3" name="Rectangle 11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3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4" name="Rectangle 1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Reset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5" name="Rectangle 1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18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6" name="Rectangle 14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7" name="Rectangle 15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8" name="Rectangle 16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08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Q(t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9" name="Rectangle 17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1)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0" name="Rectangle 18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60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1" name="Rectangle 19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8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+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Rectangle 32"/>
          <p:cNvSpPr>
            <a:spLocks noChangeArrowheads="1"/>
          </p:cNvSpPr>
          <p:nvPr/>
        </p:nvSpPr>
        <p:spPr bwMode="auto">
          <a:xfrm>
            <a:off x="684213" y="3956050"/>
            <a:ext cx="43164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1928" name="Rectangle 5"/>
          <p:cNvSpPr>
            <a:spLocks noChangeArrowheads="1"/>
          </p:cNvSpPr>
          <p:nvPr/>
        </p:nvSpPr>
        <p:spPr bwMode="auto">
          <a:xfrm>
            <a:off x="1708150" y="4500563"/>
            <a:ext cx="2578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35"/>
          <p:cNvSpPr>
            <a:spLocks noChangeAspect="1" noChangeArrowheads="1"/>
          </p:cNvSpPr>
          <p:nvPr/>
        </p:nvSpPr>
        <p:spPr bwMode="auto">
          <a:xfrm>
            <a:off x="3779838" y="4500563"/>
            <a:ext cx="166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0" name="Rectangle 36"/>
          <p:cNvSpPr>
            <a:spLocks noChangeAspect="1" noChangeArrowheads="1"/>
          </p:cNvSpPr>
          <p:nvPr/>
        </p:nvSpPr>
        <p:spPr bwMode="auto">
          <a:xfrm>
            <a:off x="3752850" y="6051550"/>
            <a:ext cx="115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1" name="Rectangle 37"/>
          <p:cNvSpPr>
            <a:spLocks noChangeAspect="1" noChangeArrowheads="1"/>
          </p:cNvSpPr>
          <p:nvPr/>
        </p:nvSpPr>
        <p:spPr bwMode="auto">
          <a:xfrm>
            <a:off x="3784600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2" name="Rectangle 38"/>
          <p:cNvSpPr>
            <a:spLocks noChangeAspect="1" noChangeArrowheads="1"/>
          </p:cNvSpPr>
          <p:nvPr/>
        </p:nvSpPr>
        <p:spPr bwMode="auto">
          <a:xfrm>
            <a:off x="3784600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3" name="Rectangle 39"/>
          <p:cNvSpPr>
            <a:spLocks noChangeAspect="1" noChangeArrowheads="1"/>
          </p:cNvSpPr>
          <p:nvPr/>
        </p:nvSpPr>
        <p:spPr bwMode="auto">
          <a:xfrm>
            <a:off x="3784600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4" name="Rectangle 40"/>
          <p:cNvSpPr>
            <a:spLocks noChangeAspect="1" noChangeArrowheads="1"/>
          </p:cNvSpPr>
          <p:nvPr/>
        </p:nvSpPr>
        <p:spPr bwMode="auto">
          <a:xfrm>
            <a:off x="2708275" y="4500563"/>
            <a:ext cx="4619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5" name="Rectangle 41"/>
          <p:cNvSpPr>
            <a:spLocks noChangeAspect="1" noChangeArrowheads="1"/>
          </p:cNvSpPr>
          <p:nvPr/>
        </p:nvSpPr>
        <p:spPr bwMode="auto">
          <a:xfrm>
            <a:off x="3084513" y="4500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6" name="Rectangle 42"/>
          <p:cNvSpPr>
            <a:spLocks noChangeAspect="1" noChangeArrowheads="1"/>
          </p:cNvSpPr>
          <p:nvPr/>
        </p:nvSpPr>
        <p:spPr bwMode="auto">
          <a:xfrm>
            <a:off x="3287713" y="4500563"/>
            <a:ext cx="2174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7" name="Rectangle 43"/>
          <p:cNvSpPr>
            <a:spLocks noChangeAspect="1" noChangeArrowheads="1"/>
          </p:cNvSpPr>
          <p:nvPr/>
        </p:nvSpPr>
        <p:spPr bwMode="auto">
          <a:xfrm>
            <a:off x="3044825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8" name="Rectangle 44"/>
          <p:cNvSpPr>
            <a:spLocks noChangeAspect="1" noChangeArrowheads="1"/>
          </p:cNvSpPr>
          <p:nvPr/>
        </p:nvSpPr>
        <p:spPr bwMode="auto">
          <a:xfrm>
            <a:off x="3044825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9" name="Rectangle 45"/>
          <p:cNvSpPr>
            <a:spLocks noChangeAspect="1" noChangeArrowheads="1"/>
          </p:cNvSpPr>
          <p:nvPr/>
        </p:nvSpPr>
        <p:spPr bwMode="auto">
          <a:xfrm>
            <a:off x="3044825" y="605155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0" name="Rectangle 46"/>
          <p:cNvSpPr>
            <a:spLocks noChangeAspect="1" noChangeArrowheads="1"/>
          </p:cNvSpPr>
          <p:nvPr/>
        </p:nvSpPr>
        <p:spPr bwMode="auto">
          <a:xfrm>
            <a:off x="3044825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1" name="Rectangle 47"/>
          <p:cNvSpPr>
            <a:spLocks noChangeAspect="1" noChangeArrowheads="1"/>
          </p:cNvSpPr>
          <p:nvPr/>
        </p:nvSpPr>
        <p:spPr bwMode="auto">
          <a:xfrm>
            <a:off x="1903413" y="4500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2" name="Rectangle 48"/>
          <p:cNvSpPr>
            <a:spLocks noChangeAspect="1" noChangeArrowheads="1"/>
          </p:cNvSpPr>
          <p:nvPr/>
        </p:nvSpPr>
        <p:spPr bwMode="auto">
          <a:xfrm>
            <a:off x="2078038" y="4960938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3" name="Rectangle 49"/>
          <p:cNvSpPr>
            <a:spLocks noChangeAspect="1" noChangeArrowheads="1"/>
          </p:cNvSpPr>
          <p:nvPr/>
        </p:nvSpPr>
        <p:spPr bwMode="auto">
          <a:xfrm>
            <a:off x="2078038" y="5291138"/>
            <a:ext cx="112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4" name="Rectangle 50"/>
          <p:cNvSpPr>
            <a:spLocks noChangeAspect="1" noChangeArrowheads="1"/>
          </p:cNvSpPr>
          <p:nvPr/>
        </p:nvSpPr>
        <p:spPr bwMode="auto">
          <a:xfrm>
            <a:off x="2078038" y="605155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5" name="Rectangle 51"/>
          <p:cNvSpPr>
            <a:spLocks noChangeAspect="1" noChangeArrowheads="1"/>
          </p:cNvSpPr>
          <p:nvPr/>
        </p:nvSpPr>
        <p:spPr bwMode="auto">
          <a:xfrm>
            <a:off x="2078038" y="5632450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6" name="Line 59"/>
          <p:cNvSpPr>
            <a:spLocks noChangeShapeType="1"/>
          </p:cNvSpPr>
          <p:nvPr/>
        </p:nvSpPr>
        <p:spPr bwMode="auto">
          <a:xfrm>
            <a:off x="2252663" y="4673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81947" name="Straight Connector 69"/>
          <p:cNvCxnSpPr>
            <a:cxnSpLocks noChangeShapeType="1"/>
          </p:cNvCxnSpPr>
          <p:nvPr/>
        </p:nvCxnSpPr>
        <p:spPr bwMode="auto">
          <a:xfrm>
            <a:off x="1785938" y="4856163"/>
            <a:ext cx="2357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2749550" y="5394325"/>
            <a:ext cx="1785938" cy="15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954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/>
      <p:bldP spid="81929" grpId="0"/>
      <p:bldP spid="81930" grpId="0"/>
      <p:bldP spid="81931" grpId="0"/>
      <p:bldP spid="81932" grpId="0"/>
      <p:bldP spid="81933" grpId="0"/>
      <p:bldP spid="81934" grpId="0"/>
      <p:bldP spid="81935" grpId="0"/>
      <p:bldP spid="81936" grpId="0"/>
      <p:bldP spid="81937" grpId="0"/>
      <p:bldP spid="81938" grpId="0"/>
      <p:bldP spid="81939" grpId="0"/>
      <p:bldP spid="81940" grpId="0"/>
      <p:bldP spid="81941" grpId="0"/>
      <p:bldP spid="81942" grpId="0"/>
      <p:bldP spid="81943" grpId="0"/>
      <p:bldP spid="81944" grpId="0"/>
      <p:bldP spid="81945" grpId="0"/>
      <p:bldP spid="819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A3E2-CF2A-4A4C-A3F5-6F86E9B899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 FF Tables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75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9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0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2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3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4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2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4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2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4025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12" grpId="0" animBg="1"/>
      <p:bldP spid="84017" grpId="0" animBg="1"/>
      <p:bldP spid="84022" grpId="0" animBg="1"/>
      <p:bldP spid="840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A3E2-CF2A-4A4C-A3F5-6F86E9B899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 FF Tables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75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9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0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2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3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4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2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4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8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9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0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1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2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3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4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5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6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8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9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0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1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4025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</p:spTree>
    <p:extLst>
      <p:ext uri="{BB962C8B-B14F-4D97-AF65-F5344CB8AC3E}">
        <p14:creationId xmlns:p14="http://schemas.microsoft.com/office/powerpoint/2010/main" val="12373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08" grpId="0" animBg="1"/>
      <p:bldP spid="84009" grpId="0" animBg="1"/>
      <p:bldP spid="84010" grpId="0" animBg="1"/>
      <p:bldP spid="84011" grpId="0" animBg="1"/>
      <p:bldP spid="84012" grpId="0" animBg="1"/>
      <p:bldP spid="84013" grpId="0" animBg="1"/>
      <p:bldP spid="84014" grpId="0" animBg="1"/>
      <p:bldP spid="84015" grpId="0" animBg="1"/>
      <p:bldP spid="84016" grpId="0" animBg="1"/>
      <p:bldP spid="84017" grpId="0" animBg="1"/>
      <p:bldP spid="84018" grpId="0" animBg="1"/>
      <p:bldP spid="84019" grpId="0" animBg="1"/>
      <p:bldP spid="84020" grpId="0" animBg="1"/>
      <p:bldP spid="84021" grpId="0" animBg="1"/>
      <p:bldP spid="84022" grpId="0" animBg="1"/>
      <p:bldP spid="840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CD886-579E-4D17-8880-C1942206DBA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 FF Tables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752600" y="2057400"/>
            <a:ext cx="2819400" cy="1371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3" name="Rectangle 6"/>
          <p:cNvSpPr>
            <a:spLocks noChangeAspect="1" noChangeArrowheads="1"/>
          </p:cNvSpPr>
          <p:nvPr/>
        </p:nvSpPr>
        <p:spPr bwMode="auto">
          <a:xfrm>
            <a:off x="3236913" y="263525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4" name="Rectangle 7"/>
          <p:cNvSpPr>
            <a:spLocks noChangeAspect="1" noChangeArrowheads="1"/>
          </p:cNvSpPr>
          <p:nvPr/>
        </p:nvSpPr>
        <p:spPr bwMode="auto">
          <a:xfrm>
            <a:off x="3236913" y="3001963"/>
            <a:ext cx="11747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5" name="Rectangle 8"/>
          <p:cNvSpPr>
            <a:spLocks noChangeAspect="1" noChangeArrowheads="1"/>
          </p:cNvSpPr>
          <p:nvPr/>
        </p:nvSpPr>
        <p:spPr bwMode="auto">
          <a:xfrm>
            <a:off x="3236913" y="2166938"/>
            <a:ext cx="1003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6" name="Rectangle 9"/>
          <p:cNvSpPr>
            <a:spLocks noChangeAspect="1" noChangeArrowheads="1"/>
          </p:cNvSpPr>
          <p:nvPr/>
        </p:nvSpPr>
        <p:spPr bwMode="auto">
          <a:xfrm>
            <a:off x="2012950" y="26352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7" name="Rectangle 10"/>
          <p:cNvSpPr>
            <a:spLocks noChangeAspect="1" noChangeArrowheads="1"/>
          </p:cNvSpPr>
          <p:nvPr/>
        </p:nvSpPr>
        <p:spPr bwMode="auto">
          <a:xfrm>
            <a:off x="2012950" y="300196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8" name="Rectangle 11"/>
          <p:cNvSpPr>
            <a:spLocks noChangeAspect="1" noChangeArrowheads="1"/>
          </p:cNvSpPr>
          <p:nvPr/>
        </p:nvSpPr>
        <p:spPr bwMode="auto">
          <a:xfrm>
            <a:off x="1997075" y="2166938"/>
            <a:ext cx="1524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9" name="Rectangle 12"/>
          <p:cNvSpPr>
            <a:spLocks noChangeAspect="1" noChangeArrowheads="1"/>
          </p:cNvSpPr>
          <p:nvPr/>
        </p:nvSpPr>
        <p:spPr bwMode="auto">
          <a:xfrm>
            <a:off x="2347913" y="2166938"/>
            <a:ext cx="6508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0" name="Rectangle 13"/>
          <p:cNvSpPr>
            <a:spLocks noChangeAspect="1" noChangeArrowheads="1"/>
          </p:cNvSpPr>
          <p:nvPr/>
        </p:nvSpPr>
        <p:spPr bwMode="auto">
          <a:xfrm>
            <a:off x="2478088" y="30019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1" name="Line 14"/>
          <p:cNvSpPr>
            <a:spLocks noChangeAspect="1" noChangeShapeType="1"/>
          </p:cNvSpPr>
          <p:nvPr/>
        </p:nvSpPr>
        <p:spPr bwMode="auto">
          <a:xfrm>
            <a:off x="2500313" y="3014663"/>
            <a:ext cx="133350" cy="3175"/>
          </a:xfrm>
          <a:prstGeom prst="line">
            <a:avLst/>
          </a:prstGeom>
          <a:noFill/>
          <a:ln w="190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2" name="Rectangle 15"/>
          <p:cNvSpPr>
            <a:spLocks noChangeAspect="1" noChangeArrowheads="1"/>
          </p:cNvSpPr>
          <p:nvPr/>
        </p:nvSpPr>
        <p:spPr bwMode="auto">
          <a:xfrm>
            <a:off x="2478088" y="2635250"/>
            <a:ext cx="37782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>
            <a:off x="1841500" y="2544763"/>
            <a:ext cx="256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5" name="Line 18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6" name="Rectangle 19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7" name="Rectangle 20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8" name="Rectangle 21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9" name="Rectangle 22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0" name="Rectangle 23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1" name="Rectangle 24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2" name="Rectangle 25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3" name="Rectangle 26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4" name="Rectangle 27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5" name="Rectangle 28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6" name="Rectangle 29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7" name="Rectangle 30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8" name="Rectangle 31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9" name="Rectangle 32"/>
          <p:cNvSpPr>
            <a:spLocks noChangeAspect="1" noChangeArrowheads="1"/>
          </p:cNvSpPr>
          <p:nvPr/>
        </p:nvSpPr>
        <p:spPr bwMode="auto">
          <a:xfrm>
            <a:off x="3497263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0" name="Rectangle 33"/>
          <p:cNvSpPr>
            <a:spLocks noChangeAspect="1" noChangeArrowheads="1"/>
          </p:cNvSpPr>
          <p:nvPr/>
        </p:nvSpPr>
        <p:spPr bwMode="auto">
          <a:xfrm>
            <a:off x="3497263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1" name="Rectangle 34"/>
          <p:cNvSpPr>
            <a:spLocks noChangeAspect="1" noChangeArrowheads="1"/>
          </p:cNvSpPr>
          <p:nvPr/>
        </p:nvSpPr>
        <p:spPr bwMode="auto">
          <a:xfrm>
            <a:off x="3522663" y="4476750"/>
            <a:ext cx="152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2" name="Rectangle 35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3" name="Rectangle 36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4" name="Rectangle 37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5" name="Rectangle 38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6" name="Line 39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Line 40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 animBg="1"/>
      <p:bldP spid="86035" grpId="0" animBg="1"/>
      <p:bldP spid="86036" grpId="0" animBg="1"/>
      <p:bldP spid="86037" grpId="0" animBg="1"/>
      <p:bldP spid="86038" grpId="0" animBg="1"/>
      <p:bldP spid="86039" grpId="0" animBg="1"/>
      <p:bldP spid="86040" grpId="0" animBg="1"/>
      <p:bldP spid="86041" grpId="0" animBg="1"/>
      <p:bldP spid="86042" grpId="0" animBg="1"/>
      <p:bldP spid="86043" grpId="0" animBg="1"/>
      <p:bldP spid="86044" grpId="0" animBg="1"/>
      <p:bldP spid="86045" grpId="0" animBg="1"/>
      <p:bldP spid="86046" grpId="0" animBg="1"/>
      <p:bldP spid="86047" grpId="0" animBg="1"/>
      <p:bldP spid="86048" grpId="0" animBg="1"/>
      <p:bldP spid="86049" grpId="0" animBg="1"/>
      <p:bldP spid="86050" grpId="0" animBg="1"/>
      <p:bldP spid="86051" grpId="0" animBg="1"/>
      <p:bldP spid="86052" grpId="0" animBg="1"/>
      <p:bldP spid="86053" grpId="0" animBg="1"/>
      <p:bldP spid="86054" grpId="0" animBg="1"/>
      <p:bldP spid="86055" grpId="0" animBg="1"/>
      <p:bldP spid="86056" grpId="0" animBg="1"/>
      <p:bldP spid="860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4DE4E-BE5B-4989-8B43-32DC1DD81E5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9858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Design by DFF</a:t>
            </a: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0050"/>
            <a:ext cx="334486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E8949-09DA-4A55-893B-0BA774B2EAB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149475" y="1006475"/>
            <a:ext cx="4702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A(t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(A,B,X) = 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(2,4,5,6)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(1,3,5,6)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(1,5)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-2041525" y="2774950"/>
          <a:ext cx="937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5" name="Document" r:id="rId4" imgW="5629656" imgH="615696" progId="Word.Document.8">
                  <p:embed/>
                </p:oleObj>
              </mc:Choice>
              <mc:Fallback>
                <p:oleObj name="Document" r:id="rId4" imgW="5629656" imgH="6156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41525" y="2774950"/>
                        <a:ext cx="937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1844675" y="33845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657600" y="3121025"/>
            <a:ext cx="304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143000" y="40052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AB + BX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2133600" y="4035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2819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981200" y="2816225"/>
          <a:ext cx="9448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6" name="Document" r:id="rId6" imgW="5629656" imgH="615696" progId="Word.Document.8">
                  <p:embed/>
                </p:oleObj>
              </mc:Choice>
              <mc:Fallback>
                <p:oleObj name="Document" r:id="rId6" imgW="5629656" imgH="61569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6225"/>
                        <a:ext cx="9448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Line 12"/>
          <p:cNvSpPr>
            <a:spLocks noChangeShapeType="1"/>
          </p:cNvSpPr>
          <p:nvPr/>
        </p:nvSpPr>
        <p:spPr bwMode="auto">
          <a:xfrm flipH="1" flipV="1">
            <a:off x="701675" y="231775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09600" y="2584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 flipV="1">
            <a:off x="4756150" y="227647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4664075" y="25431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502275" y="404018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BX + ABX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6248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7010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82296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2" name="Oval 20"/>
          <p:cNvSpPr>
            <a:spLocks noChangeArrowheads="1"/>
          </p:cNvSpPr>
          <p:nvPr/>
        </p:nvSpPr>
        <p:spPr bwMode="auto">
          <a:xfrm>
            <a:off x="6492875" y="3079750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6416675" y="30797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-381000" y="5330825"/>
          <a:ext cx="998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7" name="Document" r:id="rId8" imgW="5629656" imgH="615696" progId="Word.Document.8">
                  <p:embed/>
                </p:oleObj>
              </mc:Choice>
              <mc:Fallback>
                <p:oleObj name="Document" r:id="rId8" imgW="5629656" imgH="615696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0" y="5330825"/>
                        <a:ext cx="9982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Line 23"/>
          <p:cNvSpPr>
            <a:spLocks noChangeShapeType="1"/>
          </p:cNvSpPr>
          <p:nvPr/>
        </p:nvSpPr>
        <p:spPr bwMode="auto">
          <a:xfrm flipH="1" flipV="1">
            <a:off x="2601913" y="48736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541588" y="5251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846388" y="48704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6689725" y="5524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Y = BX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7315200" y="5559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40" name="Oval 28"/>
          <p:cNvSpPr>
            <a:spLocks noChangeArrowheads="1"/>
          </p:cNvSpPr>
          <p:nvPr/>
        </p:nvSpPr>
        <p:spPr bwMode="auto">
          <a:xfrm>
            <a:off x="4419600" y="5559425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1108075" y="24653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5162550" y="2424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پروژه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mtClean="0"/>
              <a:t>دانشجویانی که آزمایشگاه ندارند (سایر رشته‌ها):</a:t>
            </a:r>
          </a:p>
          <a:p>
            <a:pPr lvl="1" algn="r" rtl="1"/>
            <a:r>
              <a:rPr lang="fa-IR" smtClean="0"/>
              <a:t>انجام پروژه الزامی است.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1E195E-5C20-4472-A34C-7A2D6AC57072}" type="slidenum">
              <a:rPr lang="en-US" altLang="fa-IR" smtClean="0"/>
              <a:pPr>
                <a:defRPr/>
              </a:pPr>
              <a:t>5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95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7894C-6F66-4AC2-95A6-782E3875483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aphicFrame>
        <p:nvGraphicFramePr>
          <p:cNvPr id="9216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84263" y="1908175"/>
          <a:ext cx="6656387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Bitmap Image" r:id="rId4" imgW="6973273" imgH="4563112" progId="Paint.Picture">
                  <p:embed/>
                </p:oleObj>
              </mc:Choice>
              <mc:Fallback>
                <p:oleObj name="Bitmap Image" r:id="rId4" imgW="6973273" imgH="456311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908175"/>
                        <a:ext cx="6656387" cy="435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685800" y="1268413"/>
            <a:ext cx="763111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/>
              <a:t>Logic Diagram for Circuit with D Flip-Flops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01E0B-CEFE-4CE5-AA59-B4166CCE3B6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3265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600102"/>
            <a:ext cx="3273425" cy="1989138"/>
            <a:chOff x="295" y="1964"/>
            <a:chExt cx="2062" cy="1253"/>
          </a:xfrm>
        </p:grpSpPr>
        <p:sp>
          <p:nvSpPr>
            <p:cNvPr id="94217" name="Rectangle 5"/>
            <p:cNvSpPr>
              <a:spLocks noChangeArrowheads="1"/>
            </p:cNvSpPr>
            <p:nvPr/>
          </p:nvSpPr>
          <p:spPr bwMode="auto">
            <a:xfrm>
              <a:off x="295" y="1964"/>
              <a:ext cx="2042" cy="12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6"/>
            <p:cNvSpPr>
              <a:spLocks noChangeAspect="1" noChangeShapeType="1"/>
            </p:cNvSpPr>
            <p:nvPr/>
          </p:nvSpPr>
          <p:spPr bwMode="auto">
            <a:xfrm>
              <a:off x="341" y="2346"/>
              <a:ext cx="1993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19" name="Rectangle 7"/>
            <p:cNvSpPr>
              <a:spLocks noChangeAspect="1" noChangeArrowheads="1"/>
            </p:cNvSpPr>
            <p:nvPr/>
          </p:nvSpPr>
          <p:spPr bwMode="auto">
            <a:xfrm>
              <a:off x="826" y="2108"/>
              <a:ext cx="274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Q(t+1)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Rectangle 8"/>
            <p:cNvSpPr>
              <a:spLocks noChangeAspect="1" noChangeArrowheads="1"/>
            </p:cNvSpPr>
            <p:nvPr/>
          </p:nvSpPr>
          <p:spPr bwMode="auto">
            <a:xfrm>
              <a:off x="992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Rectangle 9"/>
            <p:cNvSpPr>
              <a:spLocks noChangeAspect="1" noChangeArrowheads="1"/>
            </p:cNvSpPr>
            <p:nvPr/>
          </p:nvSpPr>
          <p:spPr bwMode="auto">
            <a:xfrm>
              <a:off x="992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2" name="Rectangle 10"/>
            <p:cNvSpPr>
              <a:spLocks noChangeAspect="1" noChangeArrowheads="1"/>
            </p:cNvSpPr>
            <p:nvPr/>
          </p:nvSpPr>
          <p:spPr bwMode="auto">
            <a:xfrm>
              <a:off x="992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11"/>
            <p:cNvSpPr>
              <a:spLocks noChangeAspect="1" noChangeArrowheads="1"/>
            </p:cNvSpPr>
            <p:nvPr/>
          </p:nvSpPr>
          <p:spPr bwMode="auto">
            <a:xfrm>
              <a:off x="992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2"/>
            <p:cNvSpPr>
              <a:spLocks noChangeAspect="1" noChangeArrowheads="1"/>
            </p:cNvSpPr>
            <p:nvPr/>
          </p:nvSpPr>
          <p:spPr bwMode="auto">
            <a:xfrm>
              <a:off x="422" y="2108"/>
              <a:ext cx="17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5" name="Rectangle 13"/>
            <p:cNvSpPr>
              <a:spLocks noChangeAspect="1" noChangeArrowheads="1"/>
            </p:cNvSpPr>
            <p:nvPr/>
          </p:nvSpPr>
          <p:spPr bwMode="auto">
            <a:xfrm>
              <a:off x="50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Rectangle 14"/>
            <p:cNvSpPr>
              <a:spLocks noChangeAspect="1" noChangeArrowheads="1"/>
            </p:cNvSpPr>
            <p:nvPr/>
          </p:nvSpPr>
          <p:spPr bwMode="auto">
            <a:xfrm>
              <a:off x="50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Rectangle 15"/>
            <p:cNvSpPr>
              <a:spLocks noChangeAspect="1" noChangeArrowheads="1"/>
            </p:cNvSpPr>
            <p:nvPr/>
          </p:nvSpPr>
          <p:spPr bwMode="auto">
            <a:xfrm>
              <a:off x="508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16"/>
            <p:cNvSpPr>
              <a:spLocks noChangeAspect="1" noChangeArrowheads="1"/>
            </p:cNvSpPr>
            <p:nvPr/>
          </p:nvSpPr>
          <p:spPr bwMode="auto">
            <a:xfrm>
              <a:off x="508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Rectangle 17"/>
            <p:cNvSpPr>
              <a:spLocks noChangeAspect="1" noChangeArrowheads="1"/>
            </p:cNvSpPr>
            <p:nvPr/>
          </p:nvSpPr>
          <p:spPr bwMode="auto">
            <a:xfrm>
              <a:off x="1735" y="2108"/>
              <a:ext cx="4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0" name="Rectangle 18"/>
            <p:cNvSpPr>
              <a:spLocks noChangeAspect="1" noChangeArrowheads="1"/>
            </p:cNvSpPr>
            <p:nvPr/>
          </p:nvSpPr>
          <p:spPr bwMode="auto">
            <a:xfrm>
              <a:off x="1505" y="2400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1" name="Rectangle 19"/>
            <p:cNvSpPr>
              <a:spLocks noChangeAspect="1" noChangeArrowheads="1"/>
            </p:cNvSpPr>
            <p:nvPr/>
          </p:nvSpPr>
          <p:spPr bwMode="auto">
            <a:xfrm>
              <a:off x="1505" y="2606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0"/>
            <p:cNvSpPr>
              <a:spLocks noChangeAspect="1" noChangeArrowheads="1"/>
            </p:cNvSpPr>
            <p:nvPr/>
          </p:nvSpPr>
          <p:spPr bwMode="auto">
            <a:xfrm>
              <a:off x="1523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1"/>
            <p:cNvSpPr>
              <a:spLocks noChangeAspect="1" noChangeArrowheads="1"/>
            </p:cNvSpPr>
            <p:nvPr/>
          </p:nvSpPr>
          <p:spPr bwMode="auto">
            <a:xfrm>
              <a:off x="1523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Rectangle 22"/>
            <p:cNvSpPr>
              <a:spLocks noChangeAspect="1" noChangeArrowheads="1"/>
            </p:cNvSpPr>
            <p:nvPr/>
          </p:nvSpPr>
          <p:spPr bwMode="auto">
            <a:xfrm>
              <a:off x="1505" y="2108"/>
              <a:ext cx="75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Rectangle 23"/>
            <p:cNvSpPr>
              <a:spLocks noChangeAspect="1" noChangeArrowheads="1"/>
            </p:cNvSpPr>
            <p:nvPr/>
          </p:nvSpPr>
          <p:spPr bwMode="auto">
            <a:xfrm>
              <a:off x="135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6" name="Rectangle 24"/>
            <p:cNvSpPr>
              <a:spLocks noChangeAspect="1" noChangeArrowheads="1"/>
            </p:cNvSpPr>
            <p:nvPr/>
          </p:nvSpPr>
          <p:spPr bwMode="auto">
            <a:xfrm>
              <a:off x="135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5"/>
            <p:cNvSpPr>
              <a:spLocks noChangeAspect="1" noChangeArrowheads="1"/>
            </p:cNvSpPr>
            <p:nvPr/>
          </p:nvSpPr>
          <p:spPr bwMode="auto">
            <a:xfrm>
              <a:off x="1342" y="3007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26"/>
            <p:cNvSpPr>
              <a:spLocks noChangeAspect="1" noChangeArrowheads="1"/>
            </p:cNvSpPr>
            <p:nvPr/>
          </p:nvSpPr>
          <p:spPr bwMode="auto">
            <a:xfrm>
              <a:off x="1342" y="2809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Rectangle 27"/>
            <p:cNvSpPr>
              <a:spLocks noChangeAspect="1" noChangeArrowheads="1"/>
            </p:cNvSpPr>
            <p:nvPr/>
          </p:nvSpPr>
          <p:spPr bwMode="auto">
            <a:xfrm>
              <a:off x="1358" y="2108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Rectangle 28"/>
            <p:cNvSpPr>
              <a:spLocks noChangeAspect="1" noChangeArrowheads="1"/>
            </p:cNvSpPr>
            <p:nvPr/>
          </p:nvSpPr>
          <p:spPr bwMode="auto">
            <a:xfrm>
              <a:off x="1735" y="2400"/>
              <a:ext cx="6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change/reset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Rectangle 29"/>
            <p:cNvSpPr>
              <a:spLocks noChangeAspect="1" noChangeArrowheads="1"/>
            </p:cNvSpPr>
            <p:nvPr/>
          </p:nvSpPr>
          <p:spPr bwMode="auto">
            <a:xfrm>
              <a:off x="1735" y="2606"/>
              <a:ext cx="42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2" name="Rectangle 30"/>
            <p:cNvSpPr>
              <a:spLocks noChangeAspect="1" noChangeArrowheads="1"/>
            </p:cNvSpPr>
            <p:nvPr/>
          </p:nvSpPr>
          <p:spPr bwMode="auto">
            <a:xfrm>
              <a:off x="1735" y="2809"/>
              <a:ext cx="51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Reset/Toggle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3" name="Rectangle 31"/>
            <p:cNvSpPr>
              <a:spLocks noChangeAspect="1" noChangeArrowheads="1"/>
            </p:cNvSpPr>
            <p:nvPr/>
          </p:nvSpPr>
          <p:spPr bwMode="auto">
            <a:xfrm>
              <a:off x="1735" y="3007"/>
              <a:ext cx="56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4" name="Line 32"/>
            <p:cNvSpPr>
              <a:spLocks noChangeShapeType="1"/>
            </p:cNvSpPr>
            <p:nvPr/>
          </p:nvSpPr>
          <p:spPr bwMode="auto">
            <a:xfrm>
              <a:off x="1300" y="209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33"/>
            <p:cNvSpPr>
              <a:spLocks noChangeShapeType="1"/>
            </p:cNvSpPr>
            <p:nvPr/>
          </p:nvSpPr>
          <p:spPr bwMode="auto">
            <a:xfrm>
              <a:off x="687" y="22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2278434" name="Picture 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7"/>
          <a:stretch/>
        </p:blipFill>
        <p:spPr bwMode="auto">
          <a:xfrm>
            <a:off x="3203847" y="764704"/>
            <a:ext cx="1128557" cy="26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9"/>
          <a:stretch/>
        </p:blipFill>
        <p:spPr bwMode="auto">
          <a:xfrm>
            <a:off x="323528" y="825725"/>
            <a:ext cx="288032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01E0B-CEFE-4CE5-AA59-B4166CCE3B6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3265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429000"/>
            <a:ext cx="3273425" cy="1989138"/>
            <a:chOff x="295" y="1964"/>
            <a:chExt cx="2062" cy="1253"/>
          </a:xfrm>
        </p:grpSpPr>
        <p:sp>
          <p:nvSpPr>
            <p:cNvPr id="94217" name="Rectangle 5"/>
            <p:cNvSpPr>
              <a:spLocks noChangeArrowheads="1"/>
            </p:cNvSpPr>
            <p:nvPr/>
          </p:nvSpPr>
          <p:spPr bwMode="auto">
            <a:xfrm>
              <a:off x="295" y="1964"/>
              <a:ext cx="2042" cy="12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6"/>
            <p:cNvSpPr>
              <a:spLocks noChangeAspect="1" noChangeShapeType="1"/>
            </p:cNvSpPr>
            <p:nvPr/>
          </p:nvSpPr>
          <p:spPr bwMode="auto">
            <a:xfrm>
              <a:off x="341" y="2346"/>
              <a:ext cx="1993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19" name="Rectangle 7"/>
            <p:cNvSpPr>
              <a:spLocks noChangeAspect="1" noChangeArrowheads="1"/>
            </p:cNvSpPr>
            <p:nvPr/>
          </p:nvSpPr>
          <p:spPr bwMode="auto">
            <a:xfrm>
              <a:off x="826" y="2108"/>
              <a:ext cx="274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Q(t+1)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Rectangle 8"/>
            <p:cNvSpPr>
              <a:spLocks noChangeAspect="1" noChangeArrowheads="1"/>
            </p:cNvSpPr>
            <p:nvPr/>
          </p:nvSpPr>
          <p:spPr bwMode="auto">
            <a:xfrm>
              <a:off x="992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Rectangle 9"/>
            <p:cNvSpPr>
              <a:spLocks noChangeAspect="1" noChangeArrowheads="1"/>
            </p:cNvSpPr>
            <p:nvPr/>
          </p:nvSpPr>
          <p:spPr bwMode="auto">
            <a:xfrm>
              <a:off x="992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2" name="Rectangle 10"/>
            <p:cNvSpPr>
              <a:spLocks noChangeAspect="1" noChangeArrowheads="1"/>
            </p:cNvSpPr>
            <p:nvPr/>
          </p:nvSpPr>
          <p:spPr bwMode="auto">
            <a:xfrm>
              <a:off x="992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11"/>
            <p:cNvSpPr>
              <a:spLocks noChangeAspect="1" noChangeArrowheads="1"/>
            </p:cNvSpPr>
            <p:nvPr/>
          </p:nvSpPr>
          <p:spPr bwMode="auto">
            <a:xfrm>
              <a:off x="992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2"/>
            <p:cNvSpPr>
              <a:spLocks noChangeAspect="1" noChangeArrowheads="1"/>
            </p:cNvSpPr>
            <p:nvPr/>
          </p:nvSpPr>
          <p:spPr bwMode="auto">
            <a:xfrm>
              <a:off x="422" y="2108"/>
              <a:ext cx="17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5" name="Rectangle 13"/>
            <p:cNvSpPr>
              <a:spLocks noChangeAspect="1" noChangeArrowheads="1"/>
            </p:cNvSpPr>
            <p:nvPr/>
          </p:nvSpPr>
          <p:spPr bwMode="auto">
            <a:xfrm>
              <a:off x="50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Rectangle 14"/>
            <p:cNvSpPr>
              <a:spLocks noChangeAspect="1" noChangeArrowheads="1"/>
            </p:cNvSpPr>
            <p:nvPr/>
          </p:nvSpPr>
          <p:spPr bwMode="auto">
            <a:xfrm>
              <a:off x="50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Rectangle 15"/>
            <p:cNvSpPr>
              <a:spLocks noChangeAspect="1" noChangeArrowheads="1"/>
            </p:cNvSpPr>
            <p:nvPr/>
          </p:nvSpPr>
          <p:spPr bwMode="auto">
            <a:xfrm>
              <a:off x="508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16"/>
            <p:cNvSpPr>
              <a:spLocks noChangeAspect="1" noChangeArrowheads="1"/>
            </p:cNvSpPr>
            <p:nvPr/>
          </p:nvSpPr>
          <p:spPr bwMode="auto">
            <a:xfrm>
              <a:off x="508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Rectangle 17"/>
            <p:cNvSpPr>
              <a:spLocks noChangeAspect="1" noChangeArrowheads="1"/>
            </p:cNvSpPr>
            <p:nvPr/>
          </p:nvSpPr>
          <p:spPr bwMode="auto">
            <a:xfrm>
              <a:off x="1735" y="2108"/>
              <a:ext cx="4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0" name="Rectangle 18"/>
            <p:cNvSpPr>
              <a:spLocks noChangeAspect="1" noChangeArrowheads="1"/>
            </p:cNvSpPr>
            <p:nvPr/>
          </p:nvSpPr>
          <p:spPr bwMode="auto">
            <a:xfrm>
              <a:off x="1505" y="2400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1" name="Rectangle 19"/>
            <p:cNvSpPr>
              <a:spLocks noChangeAspect="1" noChangeArrowheads="1"/>
            </p:cNvSpPr>
            <p:nvPr/>
          </p:nvSpPr>
          <p:spPr bwMode="auto">
            <a:xfrm>
              <a:off x="1505" y="2606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0"/>
            <p:cNvSpPr>
              <a:spLocks noChangeAspect="1" noChangeArrowheads="1"/>
            </p:cNvSpPr>
            <p:nvPr/>
          </p:nvSpPr>
          <p:spPr bwMode="auto">
            <a:xfrm>
              <a:off x="1523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1"/>
            <p:cNvSpPr>
              <a:spLocks noChangeAspect="1" noChangeArrowheads="1"/>
            </p:cNvSpPr>
            <p:nvPr/>
          </p:nvSpPr>
          <p:spPr bwMode="auto">
            <a:xfrm>
              <a:off x="1523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Rectangle 22"/>
            <p:cNvSpPr>
              <a:spLocks noChangeAspect="1" noChangeArrowheads="1"/>
            </p:cNvSpPr>
            <p:nvPr/>
          </p:nvSpPr>
          <p:spPr bwMode="auto">
            <a:xfrm>
              <a:off x="1505" y="2108"/>
              <a:ext cx="75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Rectangle 23"/>
            <p:cNvSpPr>
              <a:spLocks noChangeAspect="1" noChangeArrowheads="1"/>
            </p:cNvSpPr>
            <p:nvPr/>
          </p:nvSpPr>
          <p:spPr bwMode="auto">
            <a:xfrm>
              <a:off x="135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6" name="Rectangle 24"/>
            <p:cNvSpPr>
              <a:spLocks noChangeAspect="1" noChangeArrowheads="1"/>
            </p:cNvSpPr>
            <p:nvPr/>
          </p:nvSpPr>
          <p:spPr bwMode="auto">
            <a:xfrm>
              <a:off x="135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5"/>
            <p:cNvSpPr>
              <a:spLocks noChangeAspect="1" noChangeArrowheads="1"/>
            </p:cNvSpPr>
            <p:nvPr/>
          </p:nvSpPr>
          <p:spPr bwMode="auto">
            <a:xfrm>
              <a:off x="1342" y="3007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26"/>
            <p:cNvSpPr>
              <a:spLocks noChangeAspect="1" noChangeArrowheads="1"/>
            </p:cNvSpPr>
            <p:nvPr/>
          </p:nvSpPr>
          <p:spPr bwMode="auto">
            <a:xfrm>
              <a:off x="1342" y="2809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Rectangle 27"/>
            <p:cNvSpPr>
              <a:spLocks noChangeAspect="1" noChangeArrowheads="1"/>
            </p:cNvSpPr>
            <p:nvPr/>
          </p:nvSpPr>
          <p:spPr bwMode="auto">
            <a:xfrm>
              <a:off x="1358" y="2108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Rectangle 28"/>
            <p:cNvSpPr>
              <a:spLocks noChangeAspect="1" noChangeArrowheads="1"/>
            </p:cNvSpPr>
            <p:nvPr/>
          </p:nvSpPr>
          <p:spPr bwMode="auto">
            <a:xfrm>
              <a:off x="1735" y="2400"/>
              <a:ext cx="6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change/reset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Rectangle 29"/>
            <p:cNvSpPr>
              <a:spLocks noChangeAspect="1" noChangeArrowheads="1"/>
            </p:cNvSpPr>
            <p:nvPr/>
          </p:nvSpPr>
          <p:spPr bwMode="auto">
            <a:xfrm>
              <a:off x="1735" y="2606"/>
              <a:ext cx="42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2" name="Rectangle 30"/>
            <p:cNvSpPr>
              <a:spLocks noChangeAspect="1" noChangeArrowheads="1"/>
            </p:cNvSpPr>
            <p:nvPr/>
          </p:nvSpPr>
          <p:spPr bwMode="auto">
            <a:xfrm>
              <a:off x="1735" y="2809"/>
              <a:ext cx="51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Reset/Toggle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3" name="Rectangle 31"/>
            <p:cNvSpPr>
              <a:spLocks noChangeAspect="1" noChangeArrowheads="1"/>
            </p:cNvSpPr>
            <p:nvPr/>
          </p:nvSpPr>
          <p:spPr bwMode="auto">
            <a:xfrm>
              <a:off x="1735" y="3007"/>
              <a:ext cx="56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4" name="Line 32"/>
            <p:cNvSpPr>
              <a:spLocks noChangeShapeType="1"/>
            </p:cNvSpPr>
            <p:nvPr/>
          </p:nvSpPr>
          <p:spPr bwMode="auto">
            <a:xfrm>
              <a:off x="1300" y="209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33"/>
            <p:cNvSpPr>
              <a:spLocks noChangeShapeType="1"/>
            </p:cNvSpPr>
            <p:nvPr/>
          </p:nvSpPr>
          <p:spPr bwMode="auto">
            <a:xfrm>
              <a:off x="687" y="22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2278434" name="Picture 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7"/>
          <a:stretch/>
        </p:blipFill>
        <p:spPr bwMode="auto">
          <a:xfrm>
            <a:off x="3203847" y="764704"/>
            <a:ext cx="1128557" cy="26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435" name="Picture 3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3527450"/>
            <a:ext cx="4751388" cy="2709862"/>
          </a:xfrm>
          <a:noFill/>
        </p:spPr>
      </p:pic>
      <p:sp>
        <p:nvSpPr>
          <p:cNvPr id="2278436" name="Rectangle 36"/>
          <p:cNvSpPr>
            <a:spLocks noChangeArrowheads="1"/>
          </p:cNvSpPr>
          <p:nvPr/>
        </p:nvSpPr>
        <p:spPr bwMode="auto">
          <a:xfrm>
            <a:off x="-684584" y="5301208"/>
            <a:ext cx="439261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79538" indent="-3508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28800" indent="-334963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 dirty="0"/>
              <a:t>Don’t cares</a:t>
            </a:r>
          </a:p>
          <a:p>
            <a:pPr lvl="2" eaLnBrk="1" hangingPunct="1"/>
            <a:r>
              <a:rPr lang="en-US" altLang="fa-IR" sz="2000" b="0" dirty="0"/>
              <a:t>lead to simpler combinational circuit</a:t>
            </a:r>
          </a:p>
        </p:txBody>
      </p:sp>
      <p:pic>
        <p:nvPicPr>
          <p:cNvPr id="40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9"/>
          <a:stretch/>
        </p:blipFill>
        <p:spPr bwMode="auto">
          <a:xfrm>
            <a:off x="323528" y="825725"/>
            <a:ext cx="288032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7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E60E3-6F9F-4DD9-8351-F4DBC22A100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Example: Boolean Equations</a:t>
            </a:r>
          </a:p>
        </p:txBody>
      </p:sp>
      <p:pic>
        <p:nvPicPr>
          <p:cNvPr id="962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1125538"/>
            <a:ext cx="5303837" cy="3025775"/>
          </a:xfrm>
          <a:noFill/>
        </p:spPr>
      </p:pic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2209800" y="4110038"/>
            <a:ext cx="372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X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1920875" y="5059363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AX</a:t>
            </a:r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>
            <a:off x="3063875" y="41449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4" name="Line 7"/>
          <p:cNvSpPr>
            <a:spLocks noChangeShapeType="1"/>
          </p:cNvSpPr>
          <p:nvPr/>
        </p:nvSpPr>
        <p:spPr bwMode="auto">
          <a:xfrm>
            <a:off x="6188075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5" name="Line 8"/>
          <p:cNvSpPr>
            <a:spLocks noChangeShapeType="1"/>
          </p:cNvSpPr>
          <p:nvPr/>
        </p:nvSpPr>
        <p:spPr bwMode="auto">
          <a:xfrm>
            <a:off x="6416675" y="5135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FAD1C-4023-4B6C-BFC2-9EE274B24B0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Example: Logic Diagram</a:t>
            </a:r>
          </a:p>
        </p:txBody>
      </p:sp>
      <p:pic>
        <p:nvPicPr>
          <p:cNvPr id="983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248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2552F-3A34-4BFF-B83E-AACA18CA400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14341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6357" name="Group 101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47CC6-A0F3-4393-8796-D997546274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Diagram:</a:t>
            </a:r>
          </a:p>
        </p:txBody>
      </p:sp>
      <p:pic>
        <p:nvPicPr>
          <p:cNvPr id="16389" name="Picture 4" descr="roth+f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0130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5DF3C-E8E4-41AE-AEC4-981900BA072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 (final):</a:t>
            </a:r>
          </a:p>
        </p:txBody>
      </p:sp>
      <p:pic>
        <p:nvPicPr>
          <p:cNvPr id="18437" name="Picture 6" descr="roth+f14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00538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45918-8691-49DB-B654-C1A5B8EDBA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246563" cy="5540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State Table:</a:t>
            </a:r>
          </a:p>
        </p:txBody>
      </p:sp>
      <p:graphicFrame>
        <p:nvGraphicFramePr>
          <p:cNvPr id="2020569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11010"/>
              </p:ext>
            </p:extLst>
          </p:nvPr>
        </p:nvGraphicFramePr>
        <p:xfrm>
          <a:off x="395288" y="1525588"/>
          <a:ext cx="6303964" cy="2119356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6948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31" name="Picture 228" descr="roth+f14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6273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60944</TotalTime>
  <Words>2762</Words>
  <Application>Microsoft Office PowerPoint</Application>
  <PresentationFormat>On-screen Show (4:3)</PresentationFormat>
  <Paragraphs>1551</Paragraphs>
  <Slides>54</Slides>
  <Notes>52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Arial</vt:lpstr>
      <vt:lpstr>Comic Sans MS</vt:lpstr>
      <vt:lpstr>굴림</vt:lpstr>
      <vt:lpstr>굴림</vt:lpstr>
      <vt:lpstr>Swiss 721 SWA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Equation</vt:lpstr>
      <vt:lpstr>Document</vt:lpstr>
      <vt:lpstr>Bitmap Image</vt:lpstr>
      <vt:lpstr>Sequential Circuit Design</vt:lpstr>
      <vt:lpstr>Design Procedure</vt:lpstr>
      <vt:lpstr>Typical Sequential Circuit</vt:lpstr>
      <vt:lpstr>Typical Sequential Circuit</vt:lpstr>
      <vt:lpstr>پروژه</vt:lpstr>
      <vt:lpstr>Sequence Detector</vt:lpstr>
      <vt:lpstr>Design of 101 Sequence Detector</vt:lpstr>
      <vt:lpstr>Design of 101 Sequence Detector</vt:lpstr>
      <vt:lpstr>Design of 101 Sequence Detector</vt:lpstr>
      <vt:lpstr>Design of 101 Sequence Detector</vt:lpstr>
      <vt:lpstr>PowerPoint Presentation</vt:lpstr>
      <vt:lpstr>Design of Sequence Detector</vt:lpstr>
      <vt:lpstr>Design of Sequence Detector</vt:lpstr>
      <vt:lpstr>Design of Sequence Detector</vt:lpstr>
      <vt:lpstr>Design of Sequence Detector</vt:lpstr>
      <vt:lpstr>Sequence Detector</vt:lpstr>
      <vt:lpstr>Design of a Sequence Detector</vt:lpstr>
      <vt:lpstr>Design of a Sequence Detector</vt:lpstr>
      <vt:lpstr>Design of a Sequence Detector</vt:lpstr>
      <vt:lpstr>State Diagram Development</vt:lpstr>
      <vt:lpstr>State Assignment</vt:lpstr>
      <vt:lpstr>State Assignment: Example</vt:lpstr>
      <vt:lpstr>State Assignment: Example</vt:lpstr>
      <vt:lpstr>Flip-Flop Input and Output Equations: Example (version 1)</vt:lpstr>
      <vt:lpstr>Flip-Flop Input and Output Equations: Example (version 1)</vt:lpstr>
      <vt:lpstr>State Assignment: Example</vt:lpstr>
      <vt:lpstr>Flip-Flop Input and Output Equations: Example (version 2)</vt:lpstr>
      <vt:lpstr>Flip-Flop Input and Output Equations: Example (version 2)</vt:lpstr>
      <vt:lpstr>Implementation</vt:lpstr>
      <vt:lpstr>Technology Mapping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Equivalence of Moore and Mealy Machines</vt:lpstr>
      <vt:lpstr>PowerPoint Presentation</vt:lpstr>
      <vt:lpstr>Using Other FFs for Design</vt:lpstr>
      <vt:lpstr>SR FF Tables</vt:lpstr>
      <vt:lpstr>SR FF Tables</vt:lpstr>
      <vt:lpstr>DFF Tables</vt:lpstr>
      <vt:lpstr>DFF Tables</vt:lpstr>
      <vt:lpstr>JK FF Tables</vt:lpstr>
      <vt:lpstr>JK FF Tables</vt:lpstr>
      <vt:lpstr>T FF Tables</vt:lpstr>
      <vt:lpstr>Example</vt:lpstr>
      <vt:lpstr>Example</vt:lpstr>
      <vt:lpstr>Example</vt:lpstr>
      <vt:lpstr>Example</vt:lpstr>
      <vt:lpstr>Example</vt:lpstr>
      <vt:lpstr>Example: Boolean Equations</vt:lpstr>
      <vt:lpstr>Example: Logic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434</cp:revision>
  <dcterms:created xsi:type="dcterms:W3CDTF">1601-01-01T00:00:00Z</dcterms:created>
  <dcterms:modified xsi:type="dcterms:W3CDTF">2024-11-19T11:23:17Z</dcterms:modified>
</cp:coreProperties>
</file>