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DCA2A5C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6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0B5D40-4BBA-8BA2-87F9-6F02BADFAA3E}" name="Aljaffer, Ali Hussain" initials="" userId="S::aljaffer.3@wright.edu::d53bffcd-ab25-4e00-b8ea-53f6285463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CAC8A-D489-DB4A-A2FC-70981E87197A}" v="9" dt="2023-12-06T16:18:4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/>
    <p:restoredTop sz="94684"/>
  </p:normalViewPr>
  <p:slideViewPr>
    <p:cSldViewPr snapToGrid="0">
      <p:cViewPr varScale="1">
        <p:scale>
          <a:sx n="45" d="100"/>
          <a:sy n="45" d="100"/>
        </p:scale>
        <p:origin x="192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modernComment_10A_DCA2A5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A411F9-9BAD-904C-A41E-80DBA38A9C4C}" authorId="{700B5D40-4BBA-8BA2-87F9-6F02BADFAA3E}" created="2023-12-06T16:16:28.204">
    <pc:sldMkLst xmlns:pc="http://schemas.microsoft.com/office/powerpoint/2013/main/command">
      <pc:docMk/>
      <pc:sldMk cId="3701646790" sldId="266"/>
    </pc:sldMkLst>
    <p188:txBody>
      <a:bodyPr/>
      <a:lstStyle/>
      <a:p>
        <a:r>
          <a:rPr lang="en-US"/>
          <a:t>Capture complex relationships, avoid underfitting, and improve separation for classification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9794-2CEB-1F46-8998-EEFCB391FDE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8D5F3-CA83-B44E-BD87-5214B70C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effectLst/>
                <a:latin typeface="Helvetica" pitchFamily="2" charset="0"/>
              </a:rPr>
              <a:t>Capture complex relationships, avoid underfitting, and improve separation for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8D5F3-CA83-B44E-BD87-5214B70C9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5203-3936-E14D-B5A9-6F95D40B32B6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3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5341-7FCD-6B44-B30E-E2FB4B07B018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DFC-CE4D-9B45-AFC1-3B259F2E25F0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117E-1966-4847-97ED-3DCE568A3F50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7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2BF5-31E6-2846-BFAB-7E01004F3E71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20D4-EF13-7D44-A25F-3877F5811B49}" type="datetime1">
              <a:rPr lang="en-US" smtClean="0"/>
              <a:t>12/8/23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9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3D9-F150-0841-8508-5851DA0FD698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55DC-3782-074D-9DE8-C4E871B7F534}" type="datetime1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2759-452E-6043-88E4-B7D0CD6CF7F9}" type="datetime1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544-4DDA-2344-883D-7746BE553AB1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0CE1E0-32A4-F549-BFB8-F897B19FF2F6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68151C-389D-BB40-99DB-38644E86A979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4F815AE-CD00-4549-B689-9B744F23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DCA2A5C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rtj42/international-football-results-from-1872-to-2017" TargetMode="External"/><Relationship Id="rId2" Type="http://schemas.openxmlformats.org/officeDocument/2006/relationships/hyperlink" Target="https://www.kaggle.com/datasets/cashncarry/fifaworldrank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TreesEmbedd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2E82-7096-9F13-7604-AAD2E8A4C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Soccer Match outcome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C257-D3D5-C2F8-4E7A-A535A23FD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CS4840 - Intro to Machine Learning</a:t>
            </a:r>
          </a:p>
          <a:p>
            <a:r>
              <a:rPr lang="en-US" dirty="0"/>
              <a:t>Ali Aljaffer</a:t>
            </a:r>
          </a:p>
        </p:txBody>
      </p:sp>
    </p:spTree>
    <p:extLst>
      <p:ext uri="{BB962C8B-B14F-4D97-AF65-F5344CB8AC3E}">
        <p14:creationId xmlns:p14="http://schemas.microsoft.com/office/powerpoint/2010/main" val="149845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 embedding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6344-8241-FFE3-A94C-1471309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816"/>
            <a:ext cx="7729728" cy="26381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Tree Embedding is the process of transforming the dataset into a higher-dimensional representation by coding datapoints according to which leaf of each tree it is sorted into. [3] After transforming the datapoints, they are passed into another classifier model. The model I used is </a:t>
            </a:r>
            <a:r>
              <a:rPr lang="en-US" b="1" dirty="0"/>
              <a:t>ExtraTreesClassifier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Extra Trees model is similar to a random forest – It is made up of many decision trees. However, it does not use bootstrapping and unlike random forest which decides the best split, Extra Trees does the splitting randomly.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32188-8742-A196-88C2-AD5114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67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post-balancing</a:t>
            </a:r>
            <a:br>
              <a:rPr lang="en-US" dirty="0"/>
            </a:br>
            <a:r>
              <a:rPr lang="en-US" dirty="0"/>
              <a:t> (Random Tree Embedding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C16FE3-295A-BC71-244A-E05F17F42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841844"/>
              </p:ext>
            </p:extLst>
          </p:nvPr>
        </p:nvGraphicFramePr>
        <p:xfrm>
          <a:off x="147146" y="2850389"/>
          <a:ext cx="61767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>
                  <a:extLst>
                    <a:ext uri="{9D8B030D-6E8A-4147-A177-3AD203B41FA5}">
                      <a16:colId xmlns:a16="http://schemas.microsoft.com/office/drawing/2014/main" val="3489050138"/>
                    </a:ext>
                  </a:extLst>
                </a:gridCol>
                <a:gridCol w="1244918">
                  <a:extLst>
                    <a:ext uri="{9D8B030D-6E8A-4147-A177-3AD203B41FA5}">
                      <a16:colId xmlns:a16="http://schemas.microsoft.com/office/drawing/2014/main" val="2415122493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723533319"/>
                    </a:ext>
                  </a:extLst>
                </a:gridCol>
                <a:gridCol w="1215688">
                  <a:extLst>
                    <a:ext uri="{9D8B030D-6E8A-4147-A177-3AD203B41FA5}">
                      <a16:colId xmlns:a16="http://schemas.microsoft.com/office/drawing/2014/main" val="1074038702"/>
                    </a:ext>
                  </a:extLst>
                </a:gridCol>
                <a:gridCol w="1137774">
                  <a:extLst>
                    <a:ext uri="{9D8B030D-6E8A-4147-A177-3AD203B41FA5}">
                      <a16:colId xmlns:a16="http://schemas.microsoft.com/office/drawing/2014/main" val="101640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Support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47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 – Home 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0.61 (+0.05)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0.66 (+0.13)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0.63 (+0.08)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1 - 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0.77 (+0.30)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0.62 (+0.15)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0.68 (+0.21)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 – Home Win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0.67 (+0.03)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0.74 (+0.07)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0.70 (+0.05)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8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Accuracy: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0.672 (+0.12)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8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779F43-5814-4A35-5FD2-9C446482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2332" y="2248337"/>
            <a:ext cx="4908050" cy="4331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C1B2B-3C67-615A-C6E6-EB46F18B5F05}"/>
              </a:ext>
            </a:extLst>
          </p:cNvPr>
          <p:cNvSpPr txBox="1"/>
          <p:nvPr/>
        </p:nvSpPr>
        <p:spPr>
          <a:xfrm>
            <a:off x="367862" y="2511835"/>
            <a:ext cx="52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differences are based on the previous table’s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0A7E23-27D2-A1CE-3E62-30F0B72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fifa ranking and points were excluded?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C16FE3-295A-BC71-244A-E05F17F42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338545"/>
              </p:ext>
            </p:extLst>
          </p:nvPr>
        </p:nvGraphicFramePr>
        <p:xfrm>
          <a:off x="147146" y="2850389"/>
          <a:ext cx="61767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>
                  <a:extLst>
                    <a:ext uri="{9D8B030D-6E8A-4147-A177-3AD203B41FA5}">
                      <a16:colId xmlns:a16="http://schemas.microsoft.com/office/drawing/2014/main" val="3489050138"/>
                    </a:ext>
                  </a:extLst>
                </a:gridCol>
                <a:gridCol w="1244918">
                  <a:extLst>
                    <a:ext uri="{9D8B030D-6E8A-4147-A177-3AD203B41FA5}">
                      <a16:colId xmlns:a16="http://schemas.microsoft.com/office/drawing/2014/main" val="2415122493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723533319"/>
                    </a:ext>
                  </a:extLst>
                </a:gridCol>
                <a:gridCol w="1215688">
                  <a:extLst>
                    <a:ext uri="{9D8B030D-6E8A-4147-A177-3AD203B41FA5}">
                      <a16:colId xmlns:a16="http://schemas.microsoft.com/office/drawing/2014/main" val="1074038702"/>
                    </a:ext>
                  </a:extLst>
                </a:gridCol>
                <a:gridCol w="1137774">
                  <a:extLst>
                    <a:ext uri="{9D8B030D-6E8A-4147-A177-3AD203B41FA5}">
                      <a16:colId xmlns:a16="http://schemas.microsoft.com/office/drawing/2014/main" val="101640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Support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47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 – Home 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0.50 (-1.1)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0.57 (-0.09)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0.54 (-0.9)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1 - 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0.74 (-0.04)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0.59 (-0.03)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0.65 (-0.03)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 – Home Win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0.56 (-1.1)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0.59 (-1.5)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0.57 (-1.3)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8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Accuracy: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0.583 (-0.09)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8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779F43-5814-4A35-5FD2-9C446482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2332" y="2248337"/>
            <a:ext cx="4908049" cy="4331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986C2-3530-23AC-A795-31CAE0EFA074}"/>
              </a:ext>
            </a:extLst>
          </p:cNvPr>
          <p:cNvSpPr txBox="1"/>
          <p:nvPr/>
        </p:nvSpPr>
        <p:spPr>
          <a:xfrm>
            <a:off x="420414" y="2511835"/>
            <a:ext cx="52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differences are based on the previous table’s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AEE66-BE7B-E10E-CA46-2C8F198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D62272-59FC-8F09-BCD7-CB170961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81084"/>
              </p:ext>
            </p:extLst>
          </p:nvPr>
        </p:nvGraphicFramePr>
        <p:xfrm>
          <a:off x="1693928" y="2691087"/>
          <a:ext cx="8804143" cy="3037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7863">
                  <a:extLst>
                    <a:ext uri="{9D8B030D-6E8A-4147-A177-3AD203B41FA5}">
                      <a16:colId xmlns:a16="http://schemas.microsoft.com/office/drawing/2014/main" val="2600714016"/>
                    </a:ext>
                  </a:extLst>
                </a:gridCol>
                <a:gridCol w="1619814">
                  <a:extLst>
                    <a:ext uri="{9D8B030D-6E8A-4147-A177-3AD203B41FA5}">
                      <a16:colId xmlns:a16="http://schemas.microsoft.com/office/drawing/2014/main" val="1898594143"/>
                    </a:ext>
                  </a:extLst>
                </a:gridCol>
                <a:gridCol w="2237965">
                  <a:extLst>
                    <a:ext uri="{9D8B030D-6E8A-4147-A177-3AD203B41FA5}">
                      <a16:colId xmlns:a16="http://schemas.microsoft.com/office/drawing/2014/main" val="3075880712"/>
                    </a:ext>
                  </a:extLst>
                </a:gridCol>
                <a:gridCol w="1018501">
                  <a:extLst>
                    <a:ext uri="{9D8B030D-6E8A-4147-A177-3AD203B41FA5}">
                      <a16:colId xmlns:a16="http://schemas.microsoft.com/office/drawing/2014/main" val="637162843"/>
                    </a:ext>
                  </a:extLst>
                </a:gridCol>
              </a:tblGrid>
              <a:tr h="607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6556"/>
                  </a:ext>
                </a:extLst>
              </a:tr>
              <a:tr h="607410">
                <a:tc>
                  <a:txBody>
                    <a:bodyPr/>
                    <a:lstStyle/>
                    <a:p>
                      <a:r>
                        <a:rPr lang="en-US" dirty="0"/>
                        <a:t>SVM – OneVsOne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10398"/>
                  </a:ext>
                </a:extLst>
              </a:tr>
              <a:tr h="60741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– 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5100"/>
                  </a:ext>
                </a:extLst>
              </a:tr>
              <a:tr h="607410">
                <a:tc>
                  <a:txBody>
                    <a:bodyPr/>
                    <a:lstStyle/>
                    <a:p>
                      <a:r>
                        <a:rPr lang="en-US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80474"/>
                  </a:ext>
                </a:extLst>
              </a:tr>
              <a:tr h="607410">
                <a:tc>
                  <a:txBody>
                    <a:bodyPr/>
                    <a:lstStyle/>
                    <a:p>
                      <a:r>
                        <a:rPr lang="en-US" dirty="0"/>
                        <a:t>Random Tree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b="1" baseline="30000" dirty="0"/>
                        <a:t>st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4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43FC42-97B2-8AE7-975C-DAFEA556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4A52-F165-BC4E-EEA2-9DF66DEFF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The data at the start didn’t have enough features to figure out a good relation. </a:t>
            </a:r>
          </a:p>
          <a:p>
            <a:r>
              <a:rPr lang="en-US" dirty="0"/>
              <a:t>I did a lot of feature preprocessing and adding of more extracted features.</a:t>
            </a:r>
          </a:p>
          <a:p>
            <a:r>
              <a:rPr lang="en-US" dirty="0"/>
              <a:t>Needing to undersample meant possibly losing data that could’ve helped improve the metrics better.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06A9A-FC98-94C9-6E26-171B0A211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Future plans</a:t>
            </a:r>
          </a:p>
          <a:p>
            <a:r>
              <a:rPr lang="en-US" dirty="0"/>
              <a:t>Drawing inspiration from Monday’s presentations, I believe implementing a Long Short-Term Memory model would benefit my dataset, since I look at historical (past) data to predict future outcomes.</a:t>
            </a:r>
          </a:p>
          <a:p>
            <a:r>
              <a:rPr lang="en-US" dirty="0"/>
              <a:t>Try to include more features, such as shootout performance (Penalties) for tournaments that do not allow ties (such as cups)</a:t>
            </a:r>
          </a:p>
          <a:p>
            <a:r>
              <a:rPr lang="en-US" dirty="0"/>
              <a:t>Multi-output regression to predict the match score (# of goals) for both teams rather than just the outcome. (Support Vector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B5BF-6319-4FB1-48A6-A326831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6344-8241-FFE3-A94C-1471309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816"/>
            <a:ext cx="7729728" cy="26381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[1] FIFA world ranking 1993-202, </a:t>
            </a:r>
            <a:r>
              <a:rPr lang="en-US" dirty="0" err="1"/>
              <a:t>cashncarry</a:t>
            </a:r>
            <a:r>
              <a:rPr lang="en-US" dirty="0"/>
              <a:t>, </a:t>
            </a:r>
            <a:r>
              <a:rPr lang="en-US" dirty="0" err="1"/>
              <a:t>Kaggle.com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https://www.kaggle.com/datasets/cashncarry/fifaworldranking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International Football results from 1872 to 2023, martj42, </a:t>
            </a:r>
            <a:r>
              <a:rPr lang="en-US" dirty="0" err="1"/>
              <a:t>Kaggle.com</a:t>
            </a:r>
            <a:r>
              <a:rPr lang="en-US" dirty="0"/>
              <a:t>.  </a:t>
            </a:r>
            <a:r>
              <a:rPr lang="en-US" sz="1800" dirty="0">
                <a:hlinkClick r:id="rId3"/>
              </a:rPr>
              <a:t>https://www.kaggle.com/datasets/martj42/international-football-results-from-1872-to-2017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RandomTreesEmbedding</a:t>
            </a:r>
            <a:r>
              <a:rPr lang="en-US" dirty="0"/>
              <a:t>, scikit-learn.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https://scikit-learn.org/stable/modules/generated/sklearn.ensemble.RandomTreesEmbedding.html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704A7-3B98-61A7-1841-07B53F07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9B0-7353-1865-87DC-7C9553C8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DB14-A664-3021-E1C6-8737539A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3298"/>
            <a:ext cx="7729728" cy="31951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With the steady increase in popularity of soccer over the past decades, I wanted to build a model to predict the outcome of a soccer match between two international teams. The three expected outcomes are: </a:t>
            </a:r>
          </a:p>
          <a:p>
            <a:r>
              <a:rPr lang="en-US" dirty="0"/>
              <a:t>Home team win (or simply Away loss)</a:t>
            </a:r>
          </a:p>
          <a:p>
            <a:r>
              <a:rPr lang="en-US" dirty="0"/>
              <a:t>Home team loss (or simply Away win)</a:t>
            </a:r>
          </a:p>
          <a:p>
            <a:r>
              <a:rPr lang="en-US" dirty="0"/>
              <a:t>Tie</a:t>
            </a:r>
          </a:p>
          <a:p>
            <a:pPr marL="0" indent="0">
              <a:buNone/>
            </a:pPr>
            <a:r>
              <a:rPr lang="en-US" dirty="0"/>
              <a:t>There are many factors to consider for the outcome of a match, such as recent match history, head-to-head record for the two teams, FIFA (International football association) ranking, and more.</a:t>
            </a:r>
          </a:p>
          <a:p>
            <a:pPr marL="0" indent="0">
              <a:buNone/>
            </a:pPr>
            <a:r>
              <a:rPr lang="en-US" sz="1800" dirty="0"/>
              <a:t>For the FIFA rankings, I will use </a:t>
            </a:r>
            <a:r>
              <a:rPr lang="en-US" sz="1800" dirty="0" err="1"/>
              <a:t>cashncarry’s</a:t>
            </a:r>
            <a:r>
              <a:rPr lang="en-US" sz="1800" dirty="0"/>
              <a:t> </a:t>
            </a:r>
            <a:r>
              <a:rPr lang="en-US" sz="1800" b="1" dirty="0"/>
              <a:t>FIFA World Ranking 1992-2023</a:t>
            </a:r>
            <a:r>
              <a:rPr lang="en-US" sz="1800" dirty="0"/>
              <a:t> dataset. [1] And for the match history and outcome, I will use martj42’s </a:t>
            </a:r>
            <a:r>
              <a:rPr lang="en-US" sz="1800" b="1" dirty="0"/>
              <a:t>International football results from 1872 to 2023 </a:t>
            </a:r>
            <a:r>
              <a:rPr lang="en-US" sz="1800" dirty="0"/>
              <a:t>dataset.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CA1EE-5200-DD9D-D2BE-3CC9BD07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1AA-BACE-42D0-3A37-A25DE9C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datasets’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2999-3443-12FE-C7B1-BDF063AA9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785242"/>
            <a:ext cx="4271771" cy="3375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  Column          	 Non-Null Count  Dtype  </a:t>
            </a:r>
          </a:p>
          <a:p>
            <a:pPr marL="0" indent="0">
              <a:buNone/>
            </a:pPr>
            <a:r>
              <a:rPr lang="en-US" dirty="0"/>
              <a:t>---  ------           	 --------------          -----  </a:t>
            </a:r>
          </a:p>
          <a:p>
            <a:pPr marL="0" indent="0">
              <a:buNone/>
            </a:pPr>
            <a:r>
              <a:rPr lang="en-US" dirty="0"/>
              <a:t> 0   rank            	 64757 non-null    int64  </a:t>
            </a:r>
          </a:p>
          <a:p>
            <a:pPr marL="0" indent="0">
              <a:buNone/>
            </a:pPr>
            <a:r>
              <a:rPr lang="en-US" dirty="0"/>
              <a:t> 1   country_full     	 64757 non-null    object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country_abrv</a:t>
            </a:r>
            <a:r>
              <a:rPr lang="en-US" dirty="0"/>
              <a:t>    	 64757 non-null    object </a:t>
            </a:r>
          </a:p>
          <a:p>
            <a:pPr marL="0" indent="0">
              <a:buNone/>
            </a:pPr>
            <a:r>
              <a:rPr lang="en-US" dirty="0"/>
              <a:t> 3   total_points     	 64757 non-null    float64</a:t>
            </a:r>
          </a:p>
          <a:p>
            <a:pPr marL="0" indent="0">
              <a:buNone/>
            </a:pPr>
            <a:r>
              <a:rPr lang="en-US" dirty="0"/>
              <a:t> 4   </a:t>
            </a:r>
            <a:r>
              <a:rPr lang="en-US" dirty="0" err="1"/>
              <a:t>previous_points</a:t>
            </a:r>
            <a:r>
              <a:rPr lang="en-US" dirty="0"/>
              <a:t> 	 64757 non-null    float64</a:t>
            </a:r>
          </a:p>
          <a:p>
            <a:pPr marL="0" indent="0">
              <a:buNone/>
            </a:pPr>
            <a:r>
              <a:rPr lang="en-US" dirty="0"/>
              <a:t> 5   </a:t>
            </a:r>
            <a:r>
              <a:rPr lang="en-US" dirty="0" err="1"/>
              <a:t>rank_change</a:t>
            </a:r>
            <a:r>
              <a:rPr lang="en-US" dirty="0"/>
              <a:t>      	 64757 non-null    int64  </a:t>
            </a:r>
          </a:p>
          <a:p>
            <a:pPr marL="0" indent="0">
              <a:buNone/>
            </a:pPr>
            <a:r>
              <a:rPr lang="en-US" dirty="0"/>
              <a:t> 6   confederation   	 64757 non-null    object </a:t>
            </a:r>
          </a:p>
          <a:p>
            <a:pPr marL="0" indent="0">
              <a:buNone/>
            </a:pPr>
            <a:r>
              <a:rPr lang="en-US" dirty="0"/>
              <a:t> 7   rank_date        	 64757 non-null   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60DB1-F3F0-7CEA-AFA8-9648BF2D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3" y="2785242"/>
            <a:ext cx="4270247" cy="3375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#   Column      	Non-Null Count  Dtype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---  ------      	--------------          -----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0   date        	45315 non-null 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1   </a:t>
            </a:r>
            <a:r>
              <a:rPr lang="en-US" dirty="0" err="1">
                <a:solidFill>
                  <a:schemeClr val="tx1"/>
                </a:solidFill>
                <a:effectLst/>
              </a:rPr>
              <a:t>home_team</a:t>
            </a:r>
            <a:r>
              <a:rPr lang="en-US" dirty="0">
                <a:solidFill>
                  <a:schemeClr val="tx1"/>
                </a:solidFill>
                <a:effectLst/>
              </a:rPr>
              <a:t>   	45315 non-null 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2   </a:t>
            </a:r>
            <a:r>
              <a:rPr lang="en-US" dirty="0" err="1">
                <a:solidFill>
                  <a:schemeClr val="tx1"/>
                </a:solidFill>
                <a:effectLst/>
              </a:rPr>
              <a:t>away_team</a:t>
            </a:r>
            <a:r>
              <a:rPr lang="en-US" dirty="0">
                <a:solidFill>
                  <a:schemeClr val="tx1"/>
                </a:solidFill>
                <a:effectLst/>
              </a:rPr>
              <a:t>   	45315 non-null 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3   </a:t>
            </a:r>
            <a:r>
              <a:rPr lang="en-US" dirty="0" err="1">
                <a:solidFill>
                  <a:schemeClr val="tx1"/>
                </a:solidFill>
                <a:effectLst/>
              </a:rPr>
              <a:t>home_score</a:t>
            </a:r>
            <a:r>
              <a:rPr lang="en-US" dirty="0">
                <a:solidFill>
                  <a:schemeClr val="tx1"/>
                </a:solidFill>
                <a:effectLst/>
              </a:rPr>
              <a:t>  	45315 non-null    int64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4   </a:t>
            </a:r>
            <a:r>
              <a:rPr lang="en-US" dirty="0" err="1">
                <a:solidFill>
                  <a:schemeClr val="tx1"/>
                </a:solidFill>
                <a:effectLst/>
              </a:rPr>
              <a:t>away_score</a:t>
            </a:r>
            <a:r>
              <a:rPr lang="en-US" dirty="0">
                <a:solidFill>
                  <a:schemeClr val="tx1"/>
                </a:solidFill>
                <a:effectLst/>
              </a:rPr>
              <a:t>  	45315 non-null    int64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5   tournament  	45315 non-null 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6   city        	45315 non-null 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7   country    	45315 non-null  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 8   neutral     	45315 non-null    bool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DFEBB-23C7-436C-4DBF-808548E9860D}"/>
              </a:ext>
            </a:extLst>
          </p:cNvPr>
          <p:cNvSpPr txBox="1"/>
          <p:nvPr/>
        </p:nvSpPr>
        <p:spPr>
          <a:xfrm>
            <a:off x="1583438" y="2284661"/>
            <a:ext cx="1037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FIFA Ranking (64757 rows)					   International Football Results (45315 rows)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9CD2-2D2E-443F-9D39-9946E205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1AA-BACE-42D0-3A37-A25DE9C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2999-3443-12FE-C7B1-BDF063AA9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5" y="2518109"/>
            <a:ext cx="4271771" cy="3914221"/>
          </a:xfrm>
        </p:spPr>
        <p:txBody>
          <a:bodyPr>
            <a:normAutofit fontScale="92500"/>
          </a:bodyPr>
          <a:lstStyle/>
          <a:p>
            <a:r>
              <a:rPr lang="en-US" dirty="0"/>
              <a:t>Since FIFA rankings start from 1992, and the matches history starts from 1872, we have a mismatch of dataset dates if we plan to utilize FIFA ranking as a feature. Thus, I have removed all games that were played before 01-01-1993. We end up with </a:t>
            </a:r>
            <a:r>
              <a:rPr lang="en-US" b="1" dirty="0"/>
              <a:t>38,842</a:t>
            </a:r>
            <a:r>
              <a:rPr lang="en-US" dirty="0"/>
              <a:t> rows of match data.</a:t>
            </a:r>
          </a:p>
          <a:p>
            <a:r>
              <a:rPr lang="en-US" dirty="0"/>
              <a:t>Using the FIFA rankings dataset, I created a </a:t>
            </a:r>
            <a:r>
              <a:rPr lang="en-US" dirty="0" err="1"/>
              <a:t>DataFrame</a:t>
            </a:r>
            <a:r>
              <a:rPr lang="en-US" dirty="0"/>
              <a:t> containing two important features: the year, and the total points in that year. This enables us to easily access a certain country’s rank and points for the year that the match happened 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60DB1-F3F0-7CEA-AFA8-9648BF2D4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Further, some countries that appear in the match history dataset do not appear in the FIFA rankings one, so I removed those.</a:t>
            </a:r>
          </a:p>
          <a:p>
            <a:r>
              <a:rPr lang="en-US" dirty="0"/>
              <a:t>I encoded the countries’ names to a numerical value. Also, I consolidated the </a:t>
            </a:r>
            <a:r>
              <a:rPr lang="en-US" b="1" dirty="0"/>
              <a:t>tournament</a:t>
            </a:r>
            <a:r>
              <a:rPr lang="en-US" dirty="0"/>
              <a:t> type to just be three values: </a:t>
            </a:r>
            <a:r>
              <a:rPr lang="en-US" b="1" dirty="0"/>
              <a:t>cup</a:t>
            </a:r>
            <a:r>
              <a:rPr lang="en-US" dirty="0"/>
              <a:t>, </a:t>
            </a:r>
            <a:r>
              <a:rPr lang="en-US" b="1" dirty="0"/>
              <a:t>tournament</a:t>
            </a:r>
            <a:r>
              <a:rPr lang="en-US" dirty="0"/>
              <a:t>, and </a:t>
            </a:r>
            <a:r>
              <a:rPr lang="en-US" b="1" dirty="0"/>
              <a:t>friendly</a:t>
            </a:r>
            <a:r>
              <a:rPr lang="en-US" dirty="0"/>
              <a:t>. It is assumed that friendly matches are more relaxed, thus probably had a higher goal count and/or unexpected wins by lower-ranked teams.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59A77-19B6-0C34-5B18-AD851792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72" y="964692"/>
            <a:ext cx="8363292" cy="1188720"/>
          </a:xfrm>
        </p:spPr>
        <p:txBody>
          <a:bodyPr>
            <a:normAutofit/>
          </a:bodyPr>
          <a:lstStyle/>
          <a:p>
            <a:r>
              <a:rPr lang="en-US" dirty="0"/>
              <a:t>RESULTS OF FIRST TRAINING</a:t>
            </a:r>
            <a:br>
              <a:rPr lang="en-US" dirty="0"/>
            </a:br>
            <a:r>
              <a:rPr lang="en-US" dirty="0"/>
              <a:t>(Confusion </a:t>
            </a:r>
            <a:r>
              <a:rPr lang="en-US" dirty="0" err="1"/>
              <a:t>mtx</a:t>
            </a:r>
            <a:r>
              <a:rPr lang="en-US" dirty="0"/>
              <a:t>. for Grad-boosting)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117A-514B-67DC-377D-E0F87475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48" y="2638044"/>
            <a:ext cx="6102569" cy="3101983"/>
          </a:xfrm>
        </p:spPr>
        <p:txBody>
          <a:bodyPr/>
          <a:lstStyle/>
          <a:p>
            <a:r>
              <a:rPr lang="en-US" dirty="0"/>
              <a:t>Using only the base features </a:t>
            </a:r>
            <a:r>
              <a:rPr lang="en-US" b="1" dirty="0"/>
              <a:t>(5)</a:t>
            </a:r>
            <a:r>
              <a:rPr lang="en-US" dirty="0"/>
              <a:t> from the FIFA match results to train three models: SVM-OneVsOne, Logistic Regression for Multi-class classification (Softmax), and Gradient Boosting, we end up with the following: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966B5C-1D22-7B92-BB74-6FF4EBD92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42187"/>
              </p:ext>
            </p:extLst>
          </p:nvPr>
        </p:nvGraphicFramePr>
        <p:xfrm>
          <a:off x="1729305" y="4189035"/>
          <a:ext cx="56466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33">
                  <a:extLst>
                    <a:ext uri="{9D8B030D-6E8A-4147-A177-3AD203B41FA5}">
                      <a16:colId xmlns:a16="http://schemas.microsoft.com/office/drawing/2014/main" val="1532742832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618086516"/>
                    </a:ext>
                  </a:extLst>
                </a:gridCol>
                <a:gridCol w="1399295">
                  <a:extLst>
                    <a:ext uri="{9D8B030D-6E8A-4147-A177-3AD203B41FA5}">
                      <a16:colId xmlns:a16="http://schemas.microsoft.com/office/drawing/2014/main" val="3403231302"/>
                    </a:ext>
                  </a:extLst>
                </a:gridCol>
              </a:tblGrid>
              <a:tr h="34869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38257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dirty="0"/>
                        <a:t>SVM – OneVsOne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36165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– 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4038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508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A1CCBE-A82C-E098-3D31-C63E80A3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74017" y="2407972"/>
            <a:ext cx="4323692" cy="38154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FC8419-BE70-88AA-3D1C-F2ED2EBD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117A-514B-67DC-377D-E0F87475A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200" b="1" dirty="0" err="1"/>
              <a:t>home_advantage</a:t>
            </a:r>
            <a:r>
              <a:rPr lang="en-US" sz="1200" b="1" dirty="0"/>
              <a:t> </a:t>
            </a:r>
            <a:r>
              <a:rPr lang="en-US" sz="1200" dirty="0"/>
              <a:t>– Checks if the game is being played at home team’s turf.</a:t>
            </a:r>
          </a:p>
          <a:p>
            <a:r>
              <a:rPr lang="en-US" sz="1200" b="1" dirty="0"/>
              <a:t>(home/away)_</a:t>
            </a:r>
            <a:r>
              <a:rPr lang="en-US" sz="1200" b="1" dirty="0" err="1"/>
              <a:t>fifa_pts</a:t>
            </a:r>
            <a:r>
              <a:rPr lang="en-US" sz="1200" b="1" dirty="0"/>
              <a:t> </a:t>
            </a:r>
            <a:r>
              <a:rPr lang="en-US" sz="1200" dirty="0"/>
              <a:t>– The amount of FIFA points that the (home/away) team has on the day of the match.</a:t>
            </a:r>
          </a:p>
          <a:p>
            <a:r>
              <a:rPr lang="en-US" sz="1200" b="1" dirty="0"/>
              <a:t>head_to_head_last_5_(home/away)</a:t>
            </a:r>
            <a:r>
              <a:rPr lang="en-US" sz="1200" dirty="0"/>
              <a:t> – A count of the number of times that the Home team won vs the specific away team in their last 5 matches played against each other.</a:t>
            </a:r>
          </a:p>
          <a:p>
            <a:r>
              <a:rPr lang="en-US" sz="1200" b="1" dirty="0"/>
              <a:t>(scored/conceded)_last_5_(home/away) </a:t>
            </a:r>
            <a:r>
              <a:rPr lang="en-US" sz="1200" dirty="0"/>
              <a:t>– Looks at the number of goals scored/conceded by the home/away team in their last 5 teams, regardless of opponent.  Also, a column that looks at the difference in goals scored and goals conceded in the last 5 matches.</a:t>
            </a:r>
          </a:p>
          <a:p>
            <a:r>
              <a:rPr lang="en-US" sz="1200" b="1" dirty="0"/>
              <a:t>And more features such as number of wins in their last 10 matches, days since last match played, etc.</a:t>
            </a:r>
          </a:p>
          <a:p>
            <a:endParaRPr lang="en-US" sz="1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8C18C3-FE78-C217-3EED-8A3D4BB7BD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853683" y="2464677"/>
            <a:ext cx="3079124" cy="390459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EF7517D-CE2D-FF76-4D8E-ADF4DE1C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77369" y="2464678"/>
            <a:ext cx="2777630" cy="39045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0F2F52-EA5F-E2FC-99F6-1BF9DB40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0B837-DB15-6DCD-85B9-FA0BD94B77C1}"/>
              </a:ext>
            </a:extLst>
          </p:cNvPr>
          <p:cNvSpPr txBox="1"/>
          <p:nvPr/>
        </p:nvSpPr>
        <p:spPr>
          <a:xfrm>
            <a:off x="5925964" y="6369269"/>
            <a:ext cx="307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after feature addition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59D3B-4C31-C6DB-B3A4-D84A5F429EBC}"/>
              </a:ext>
            </a:extLst>
          </p:cNvPr>
          <p:cNvSpPr txBox="1"/>
          <p:nvPr/>
        </p:nvSpPr>
        <p:spPr>
          <a:xfrm>
            <a:off x="8764004" y="2126122"/>
            <a:ext cx="398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Correlation with ‘final_score’</a:t>
            </a:r>
          </a:p>
        </p:txBody>
      </p:sp>
    </p:spTree>
    <p:extLst>
      <p:ext uri="{BB962C8B-B14F-4D97-AF65-F5344CB8AC3E}">
        <p14:creationId xmlns:p14="http://schemas.microsoft.com/office/powerpoint/2010/main" val="24447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Re-Training with more features</a:t>
            </a:r>
            <a:br>
              <a:rPr lang="en-US" dirty="0"/>
            </a:br>
            <a:r>
              <a:rPr lang="en-US" dirty="0"/>
              <a:t> (Grad-boosting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C16FE3-295A-BC71-244A-E05F17F42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829744"/>
              </p:ext>
            </p:extLst>
          </p:nvPr>
        </p:nvGraphicFramePr>
        <p:xfrm>
          <a:off x="947655" y="2498668"/>
          <a:ext cx="60850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3489050138"/>
                    </a:ext>
                  </a:extLst>
                </a:gridCol>
                <a:gridCol w="1224471">
                  <a:extLst>
                    <a:ext uri="{9D8B030D-6E8A-4147-A177-3AD203B41FA5}">
                      <a16:colId xmlns:a16="http://schemas.microsoft.com/office/drawing/2014/main" val="241512249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723533319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1074038702"/>
                    </a:ext>
                  </a:extLst>
                </a:gridCol>
                <a:gridCol w="1120902">
                  <a:extLst>
                    <a:ext uri="{9D8B030D-6E8A-4147-A177-3AD203B41FA5}">
                      <a16:colId xmlns:a16="http://schemas.microsoft.com/office/drawing/2014/main" val="101640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– Home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1 - 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– Home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0.6028*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8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C72484-BA7C-12D1-BF0A-8179087D5DDB}"/>
              </a:ext>
            </a:extLst>
          </p:cNvPr>
          <p:cNvSpPr txBox="1"/>
          <p:nvPr/>
        </p:nvSpPr>
        <p:spPr>
          <a:xfrm>
            <a:off x="947655" y="4508938"/>
            <a:ext cx="608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see, our accuracy improve by a lot! Over +8% increase over our previous value. However, we can see that the values are poor for the class 1. In total, we have 23 features.</a:t>
            </a:r>
          </a:p>
          <a:p>
            <a:r>
              <a:rPr lang="en-US" dirty="0"/>
              <a:t>* Using 70/30 train/test split.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AF24-7F81-4672-E0A8-AE833934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5644" y="2373529"/>
            <a:ext cx="4485977" cy="39586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85E6-83CD-53D7-C658-9F9FC01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6344-8241-FFE3-A94C-1471309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3" y="2259724"/>
            <a:ext cx="5812221" cy="3962400"/>
          </a:xfrm>
        </p:spPr>
        <p:txBody>
          <a:bodyPr>
            <a:normAutofit/>
          </a:bodyPr>
          <a:lstStyle/>
          <a:p>
            <a:r>
              <a:rPr lang="en-US" dirty="0"/>
              <a:t>Looking at the value counts of the matches, I noticed an imbalance of samples. </a:t>
            </a:r>
          </a:p>
          <a:p>
            <a:pPr lvl="1"/>
            <a:r>
              <a:rPr lang="en-US" dirty="0"/>
              <a:t>Class 2 </a:t>
            </a:r>
            <a:r>
              <a:rPr lang="en-US" b="1" kern="1200" dirty="0">
                <a:solidFill>
                  <a:srgbClr val="262626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(Home Win)</a:t>
            </a:r>
            <a:r>
              <a:rPr lang="en-US" b="1" dirty="0"/>
              <a:t> </a:t>
            </a:r>
            <a:r>
              <a:rPr lang="en-US" dirty="0"/>
              <a:t>- 11375 samples</a:t>
            </a:r>
          </a:p>
          <a:p>
            <a:pPr lvl="1"/>
            <a:r>
              <a:rPr lang="en-US" dirty="0"/>
              <a:t>Class 0 </a:t>
            </a:r>
            <a:r>
              <a:rPr lang="en-US" b="1" dirty="0"/>
              <a:t>(Home Loss) </a:t>
            </a:r>
            <a:r>
              <a:rPr lang="en-US" dirty="0"/>
              <a:t>– 6563 samples</a:t>
            </a:r>
          </a:p>
          <a:p>
            <a:pPr lvl="1"/>
            <a:r>
              <a:rPr lang="en-US" dirty="0"/>
              <a:t>Class 1 </a:t>
            </a:r>
            <a:r>
              <a:rPr lang="en-US" b="1" dirty="0"/>
              <a:t>(Tie) </a:t>
            </a:r>
            <a:r>
              <a:rPr lang="en-US" dirty="0"/>
              <a:t>– 5610 samples</a:t>
            </a:r>
          </a:p>
          <a:p>
            <a:r>
              <a:rPr lang="en-US" dirty="0"/>
              <a:t>We can see that we have way more samples for wins than losses or ties. We’ll balance our data by </a:t>
            </a:r>
            <a:r>
              <a:rPr lang="en-US" b="1" dirty="0"/>
              <a:t>lowering</a:t>
            </a:r>
            <a:r>
              <a:rPr lang="en-US" dirty="0"/>
              <a:t> the count of wins and losses to match the count of 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52ECA-A705-A5AB-08D9-608FC5D7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58" y="2308230"/>
            <a:ext cx="1900887" cy="4282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48788-37DC-18F7-6884-612C135B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69681" y="2308230"/>
            <a:ext cx="1846263" cy="42824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C73455-4F51-3475-9BB0-9A52D2DBA499}"/>
              </a:ext>
            </a:extLst>
          </p:cNvPr>
          <p:cNvCxnSpPr>
            <a:cxnSpLocks/>
          </p:cNvCxnSpPr>
          <p:nvPr/>
        </p:nvCxnSpPr>
        <p:spPr>
          <a:xfrm>
            <a:off x="8697002" y="4462842"/>
            <a:ext cx="1015409" cy="0"/>
          </a:xfrm>
          <a:prstGeom prst="straightConnector1">
            <a:avLst/>
          </a:prstGeom>
          <a:ln w="1174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4C2708-B0D5-F9E0-FA6C-9988AD0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3C1-D9CA-FA24-D52E-7F770655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post-balancing</a:t>
            </a:r>
            <a:br>
              <a:rPr lang="en-US" dirty="0"/>
            </a:br>
            <a:r>
              <a:rPr lang="en-US" dirty="0"/>
              <a:t> (Grad-boosting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C16FE3-295A-BC71-244A-E05F17F42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14311"/>
              </p:ext>
            </p:extLst>
          </p:nvPr>
        </p:nvGraphicFramePr>
        <p:xfrm>
          <a:off x="286024" y="2502886"/>
          <a:ext cx="6916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3489050138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2415122493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723533319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1074038702"/>
                    </a:ext>
                  </a:extLst>
                </a:gridCol>
                <a:gridCol w="1120902">
                  <a:extLst>
                    <a:ext uri="{9D8B030D-6E8A-4147-A177-3AD203B41FA5}">
                      <a16:colId xmlns:a16="http://schemas.microsoft.com/office/drawing/2014/main" val="101640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– Home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0.56 (-0.01)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0.53 (-0.03)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0.55 (-0.01)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1 - 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0.47 (+0.07)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0.47 (+0.31)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0.47 (+0.24)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– Home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0.64 (-0.02)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0.67 (-0.17)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0.65 (-0.09)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8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0.5571 (-0.05)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8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C72484-BA7C-12D1-BF0A-8179087D5DDB}"/>
              </a:ext>
            </a:extLst>
          </p:cNvPr>
          <p:cNvSpPr txBox="1"/>
          <p:nvPr/>
        </p:nvSpPr>
        <p:spPr>
          <a:xfrm>
            <a:off x="433169" y="4561489"/>
            <a:ext cx="691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went down, and so did the metrics for class 2 and 1, but now our data samples are well balanced. Now we can switch to a different model and see if we can get better results.</a:t>
            </a:r>
          </a:p>
          <a:p>
            <a:r>
              <a:rPr lang="en-US" dirty="0"/>
              <a:t>* Using 70/30 train/test split.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E9CC7-1D60-FBDE-759D-D9581C29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49716" y="2296511"/>
            <a:ext cx="4670090" cy="4121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00890-F5E6-6C3A-EBA5-B5606DBC3329}"/>
              </a:ext>
            </a:extLst>
          </p:cNvPr>
          <p:cNvSpPr txBox="1"/>
          <p:nvPr/>
        </p:nvSpPr>
        <p:spPr>
          <a:xfrm>
            <a:off x="557049" y="2188538"/>
            <a:ext cx="52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differences are based on the previous table’s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F3ADF-B3DA-E984-18EF-5A087AD9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15AE-CD00-4549-B689-9B744F2331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81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{26195032-15DF-3F48-9F1B-4201248D5D90}tf10001120</Template>
  <TotalTime>5805</TotalTime>
  <Words>1621</Words>
  <Application>Microsoft Macintosh PowerPoint</Application>
  <PresentationFormat>Widescreen</PresentationFormat>
  <Paragraphs>219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Helvetica</vt:lpstr>
      <vt:lpstr>Parcel</vt:lpstr>
      <vt:lpstr>Soccer Match outcome Prediction</vt:lpstr>
      <vt:lpstr>Problem Statement</vt:lpstr>
      <vt:lpstr>The two datasets’ info</vt:lpstr>
      <vt:lpstr>Feature preprocessing</vt:lpstr>
      <vt:lpstr>RESULTS OF FIRST TRAINING (Confusion mtx. for Grad-boosting)</vt:lpstr>
      <vt:lpstr>Extra Features added</vt:lpstr>
      <vt:lpstr>Re-Training with more features  (Grad-boosting results)</vt:lpstr>
      <vt:lpstr>Resampling</vt:lpstr>
      <vt:lpstr>Results post-balancing  (Grad-boosting results)</vt:lpstr>
      <vt:lpstr>Random tree embedding</vt:lpstr>
      <vt:lpstr>Results post-balancing  (Random Tree Embedding results)</vt:lpstr>
      <vt:lpstr>What if fifa ranking and points were excluded?</vt:lpstr>
      <vt:lpstr>Results</vt:lpstr>
      <vt:lpstr>Challenges and future plans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Match Prediction</dc:title>
  <dc:creator>Aljaffer, Ali Hussain</dc:creator>
  <cp:lastModifiedBy>Aljaffer, Ali Hussain</cp:lastModifiedBy>
  <cp:revision>6</cp:revision>
  <dcterms:created xsi:type="dcterms:W3CDTF">2023-12-03T22:27:20Z</dcterms:created>
  <dcterms:modified xsi:type="dcterms:W3CDTF">2023-12-09T01:27:59Z</dcterms:modified>
</cp:coreProperties>
</file>