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github.com/mhakkinen/SSML-issues"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defTabSz="379729">
              <a:defRPr b="1" sz="5200">
                <a:latin typeface="Helvetica"/>
                <a:ea typeface="Helvetica"/>
                <a:cs typeface="Helvetica"/>
                <a:sym typeface="Helvetica"/>
              </a:defRPr>
            </a:pPr>
            <a:r>
              <a:t>Precise Pronunciation Control required for Educational Assessments</a:t>
            </a:r>
          </a:p>
          <a:p>
            <a:pPr defTabSz="379729">
              <a:defRPr b="1" sz="5200">
                <a:latin typeface="Helvetica"/>
                <a:ea typeface="Helvetica"/>
                <a:cs typeface="Helvetica"/>
                <a:sym typeface="Helvetica"/>
              </a:defRPr>
            </a:pPr>
            <a:r>
              <a:t>(across AT and Platforms)</a:t>
            </a:r>
          </a:p>
        </p:txBody>
      </p:sp>
      <p:sp>
        <p:nvSpPr>
          <p:cNvPr id="120" name="Shape 120"/>
          <p:cNvSpPr/>
          <p:nvPr>
            <p:ph type="subTitle" sz="quarter" idx="1"/>
          </p:nvPr>
        </p:nvSpPr>
        <p:spPr>
          <a:prstGeom prst="rect">
            <a:avLst/>
          </a:prstGeom>
        </p:spPr>
        <p:txBody>
          <a:bodyPr/>
          <a:lstStyle/>
          <a:p>
            <a:pPr/>
            <a:r>
              <a:t>Mark Hakkinen</a:t>
            </a:r>
          </a:p>
          <a:p>
            <a:pPr/>
            <a:r>
              <a:t>Educational Testing Service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a:defRPr>
                <a:latin typeface="Consolas"/>
                <a:ea typeface="Consolas"/>
                <a:cs typeface="Consolas"/>
                <a:sym typeface="Consolas"/>
              </a:defRPr>
            </a:lvl1pPr>
          </a:lstStyle>
          <a:p>
            <a:pPr/>
            <a:r>
              <a:t>sub</a:t>
            </a:r>
          </a:p>
        </p:txBody>
      </p:sp>
      <p:sp>
        <p:nvSpPr>
          <p:cNvPr id="148" name="Shape 148"/>
          <p:cNvSpPr/>
          <p:nvPr>
            <p:ph type="body" idx="1"/>
          </p:nvPr>
        </p:nvSpPr>
        <p:spPr>
          <a:prstGeom prst="rect">
            <a:avLst/>
          </a:prstGeom>
        </p:spPr>
        <p:txBody>
          <a:bodyPr/>
          <a:lstStyle/>
          <a:p>
            <a:pPr marL="0" indent="0" defTabSz="368045">
              <a:spcBef>
                <a:spcPts val="2600"/>
              </a:spcBef>
              <a:buSzTx/>
              <a:buNone/>
              <a:defRPr sz="2268"/>
            </a:pPr>
            <a:r>
              <a:t>Element: https://www.w3.org/TR/speech-synthesis/#S3.1.1</a:t>
            </a:r>
          </a:p>
          <a:p>
            <a:pPr marL="280034" indent="-280034" defTabSz="368045">
              <a:spcBef>
                <a:spcPts val="2600"/>
              </a:spcBef>
              <a:defRPr b="1" sz="2268">
                <a:latin typeface="Helvetica"/>
                <a:ea typeface="Helvetica"/>
                <a:cs typeface="Helvetica"/>
                <a:sym typeface="Helvetica"/>
              </a:defRPr>
            </a:pPr>
            <a:r>
              <a:t>SSML usage</a:t>
            </a:r>
          </a:p>
          <a:p>
            <a:pPr lvl="1" marL="0" indent="144018" defTabSz="368045">
              <a:spcBef>
                <a:spcPts val="2600"/>
              </a:spcBef>
              <a:buSzTx/>
              <a:buNone/>
              <a:defRPr sz="2268">
                <a:latin typeface="Consolas"/>
                <a:ea typeface="Consolas"/>
                <a:cs typeface="Consolas"/>
                <a:sym typeface="Consolas"/>
              </a:defRPr>
            </a:pPr>
            <a:r>
              <a:t>&lt;sub alias="World Wide Web Consortium"&gt;W3C&lt;/sub&gt;</a:t>
            </a:r>
          </a:p>
          <a:p>
            <a:pPr marL="280034" indent="-280034" defTabSz="368045">
              <a:spcBef>
                <a:spcPts val="2600"/>
              </a:spcBef>
              <a:defRPr b="1" sz="2268">
                <a:latin typeface="Helvetica"/>
                <a:ea typeface="Helvetica"/>
                <a:cs typeface="Helvetica"/>
                <a:sym typeface="Helvetica"/>
              </a:defRPr>
            </a:pPr>
            <a:r>
              <a:t>HTML Example</a:t>
            </a:r>
          </a:p>
          <a:p>
            <a:pPr lvl="1" marL="0" indent="144018" defTabSz="368045">
              <a:spcBef>
                <a:spcPts val="2600"/>
              </a:spcBef>
              <a:buSzTx/>
              <a:buNone/>
              <a:defRPr sz="2268">
                <a:latin typeface="Consolas"/>
                <a:ea typeface="Consolas"/>
                <a:cs typeface="Consolas"/>
                <a:sym typeface="Consolas"/>
              </a:defRPr>
            </a:pPr>
            <a:r>
              <a:t>Common table salt is really &lt;span substitution="Sodium Chloride"&gt;NaCl&lt;/span&gt;</a:t>
            </a:r>
          </a:p>
          <a:p>
            <a:pPr marL="280034" indent="-280034" defTabSz="368045">
              <a:spcBef>
                <a:spcPts val="2600"/>
              </a:spcBef>
              <a:defRPr b="1" sz="2268">
                <a:latin typeface="Helvetica"/>
                <a:ea typeface="Helvetica"/>
                <a:cs typeface="Helvetica"/>
                <a:sym typeface="Helvetica"/>
              </a:defRPr>
            </a:pPr>
            <a:r>
              <a:t>Alternative approaches</a:t>
            </a:r>
          </a:p>
          <a:p>
            <a:pPr lvl="1" marL="560069" indent="-280034" defTabSz="368045">
              <a:spcBef>
                <a:spcPts val="2600"/>
              </a:spcBef>
              <a:defRPr sz="2268"/>
            </a:pPr>
            <a:r>
              <a:t>aria-label being used by some but the pronunciation text string is sent to both TTS and refreshable braille, which is unacceptable</a:t>
            </a:r>
          </a:p>
          <a:p>
            <a:pPr lvl="1" marL="560069" indent="-280034" defTabSz="368045">
              <a:spcBef>
                <a:spcPts val="2600"/>
              </a:spcBef>
              <a:defRPr sz="2268"/>
            </a:pPr>
            <a:r>
              <a:t>Use PLS specification (requires TTS to support), does not address all contextual issues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lvl1pPr>
              <a:defRPr>
                <a:latin typeface="Consolas"/>
                <a:ea typeface="Consolas"/>
                <a:cs typeface="Consolas"/>
                <a:sym typeface="Consolas"/>
              </a:defRPr>
            </a:lvl1pPr>
          </a:lstStyle>
          <a:p>
            <a:pPr/>
            <a:r>
              <a:t>emphasis</a:t>
            </a:r>
          </a:p>
        </p:txBody>
      </p:sp>
      <p:sp>
        <p:nvSpPr>
          <p:cNvPr id="151" name="Shape 151"/>
          <p:cNvSpPr/>
          <p:nvPr>
            <p:ph type="body" idx="1"/>
          </p:nvPr>
        </p:nvSpPr>
        <p:spPr>
          <a:prstGeom prst="rect">
            <a:avLst/>
          </a:prstGeom>
        </p:spPr>
        <p:txBody>
          <a:bodyPr/>
          <a:lstStyle/>
          <a:p>
            <a:pPr marL="0" indent="0" defTabSz="385572">
              <a:spcBef>
                <a:spcPts val="2700"/>
              </a:spcBef>
              <a:buSzTx/>
              <a:buNone/>
              <a:defRPr sz="2376"/>
            </a:pPr>
            <a:r>
              <a:t>Element: https://www.w3.org/TR/speech-synthesis/#S3.2.2</a:t>
            </a:r>
          </a:p>
          <a:p>
            <a:pPr marL="293370" indent="-293370" defTabSz="385572">
              <a:spcBef>
                <a:spcPts val="2700"/>
              </a:spcBef>
              <a:defRPr b="1" sz="2376">
                <a:latin typeface="Helvetica"/>
                <a:ea typeface="Helvetica"/>
                <a:cs typeface="Helvetica"/>
                <a:sym typeface="Helvetica"/>
              </a:defRPr>
            </a:pPr>
            <a:r>
              <a:t>SSML usage</a:t>
            </a:r>
          </a:p>
          <a:p>
            <a:pPr lvl="1" marL="0" indent="150876" defTabSz="385572">
              <a:spcBef>
                <a:spcPts val="2700"/>
              </a:spcBef>
              <a:buSzTx/>
              <a:buNone/>
              <a:defRPr sz="2376">
                <a:latin typeface="Consolas"/>
                <a:ea typeface="Consolas"/>
                <a:cs typeface="Consolas"/>
                <a:sym typeface="Consolas"/>
              </a:defRPr>
            </a:pPr>
            <a:r>
              <a:t>That is a &lt;emphasis level="strong"&gt; huge &lt;/emphasis&gt; bank account!</a:t>
            </a:r>
          </a:p>
          <a:p>
            <a:pPr marL="293370" indent="-293370" defTabSz="385572">
              <a:spcBef>
                <a:spcPts val="2700"/>
              </a:spcBef>
              <a:defRPr sz="2376"/>
            </a:pPr>
          </a:p>
          <a:p>
            <a:pPr marL="293370" indent="-293370" defTabSz="385572">
              <a:spcBef>
                <a:spcPts val="2700"/>
              </a:spcBef>
              <a:defRPr b="1" sz="2376">
                <a:latin typeface="Helvetica"/>
                <a:ea typeface="Helvetica"/>
                <a:cs typeface="Helvetica"/>
                <a:sym typeface="Helvetica"/>
              </a:defRPr>
            </a:pPr>
            <a:r>
              <a:t>HTML Example</a:t>
            </a:r>
          </a:p>
          <a:p>
            <a:pPr lvl="1" marL="0" indent="150876" defTabSz="385572">
              <a:spcBef>
                <a:spcPts val="2700"/>
              </a:spcBef>
              <a:buSzTx/>
              <a:buNone/>
              <a:defRPr sz="2376">
                <a:latin typeface="Consolas"/>
                <a:ea typeface="Consolas"/>
                <a:cs typeface="Consolas"/>
                <a:sym typeface="Consolas"/>
              </a:defRPr>
            </a:pPr>
            <a:r>
              <a:t>That is a really &lt;span emphasis="strong"&gt;huge&lt;/span&gt; car.</a:t>
            </a:r>
          </a:p>
          <a:p>
            <a:pPr marL="293370" indent="-293370" defTabSz="385572">
              <a:spcBef>
                <a:spcPts val="2700"/>
              </a:spcBef>
              <a:defRPr b="1" sz="2376">
                <a:latin typeface="Helvetica"/>
                <a:ea typeface="Helvetica"/>
                <a:cs typeface="Helvetica"/>
                <a:sym typeface="Helvetica"/>
              </a:defRPr>
            </a:pPr>
            <a:r>
              <a:t>Alternative approaches</a:t>
            </a:r>
          </a:p>
          <a:p>
            <a:pPr lvl="1" marL="586740" indent="-293370" defTabSz="385572">
              <a:spcBef>
                <a:spcPts val="2700"/>
              </a:spcBef>
              <a:defRPr sz="2376"/>
            </a:pPr>
            <a:r>
              <a:t>Screen Readers and Read Aloud Tools could reliably and in a consistent manner change speech characteristics for emphasized text.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lvl1pPr>
              <a:defRPr>
                <a:latin typeface="Consolas"/>
                <a:ea typeface="Consolas"/>
                <a:cs typeface="Consolas"/>
                <a:sym typeface="Consolas"/>
              </a:defRPr>
            </a:lvl1pPr>
          </a:lstStyle>
          <a:p>
            <a:pPr/>
            <a:r>
              <a:t>break</a:t>
            </a:r>
          </a:p>
        </p:txBody>
      </p:sp>
      <p:sp>
        <p:nvSpPr>
          <p:cNvPr id="154" name="Shape 154"/>
          <p:cNvSpPr/>
          <p:nvPr>
            <p:ph type="body" idx="1"/>
          </p:nvPr>
        </p:nvSpPr>
        <p:spPr>
          <a:prstGeom prst="rect">
            <a:avLst/>
          </a:prstGeom>
        </p:spPr>
        <p:txBody>
          <a:bodyPr/>
          <a:lstStyle/>
          <a:p>
            <a:pPr marL="0" indent="0" defTabSz="449833">
              <a:spcBef>
                <a:spcPts val="3200"/>
              </a:spcBef>
              <a:buSzTx/>
              <a:buNone/>
              <a:defRPr sz="2772"/>
            </a:pPr>
            <a:r>
              <a:t>Element: https://www.w3.org/TR/speech-synthesis/#S3.2.3</a:t>
            </a:r>
          </a:p>
          <a:p>
            <a:pPr marL="342264" indent="-342264" defTabSz="449833">
              <a:spcBef>
                <a:spcPts val="3200"/>
              </a:spcBef>
              <a:defRPr b="1" sz="2772">
                <a:latin typeface="Helvetica"/>
                <a:ea typeface="Helvetica"/>
                <a:cs typeface="Helvetica"/>
                <a:sym typeface="Helvetica"/>
              </a:defRPr>
            </a:pPr>
            <a:r>
              <a:t>SSML usage</a:t>
            </a:r>
          </a:p>
          <a:p>
            <a:pPr lvl="1" marL="0" indent="176021" defTabSz="449833">
              <a:spcBef>
                <a:spcPts val="3200"/>
              </a:spcBef>
              <a:buSzTx/>
              <a:buNone/>
              <a:defRPr sz="2772">
                <a:latin typeface="Consolas"/>
                <a:ea typeface="Consolas"/>
                <a:cs typeface="Consolas"/>
                <a:sym typeface="Consolas"/>
              </a:defRPr>
            </a:pPr>
            <a:r>
              <a:t>Take a deep &lt;break time="3s"/&gt;breath.</a:t>
            </a:r>
          </a:p>
          <a:p>
            <a:pPr marL="342264" indent="-342264" defTabSz="449833">
              <a:spcBef>
                <a:spcPts val="3200"/>
              </a:spcBef>
              <a:defRPr b="1" sz="2772">
                <a:latin typeface="Helvetica"/>
                <a:ea typeface="Helvetica"/>
                <a:cs typeface="Helvetica"/>
                <a:sym typeface="Helvetica"/>
              </a:defRPr>
            </a:pPr>
            <a:r>
              <a:t>HTML Example</a:t>
            </a:r>
          </a:p>
          <a:p>
            <a:pPr lvl="1" marL="0" indent="176021" defTabSz="449833">
              <a:spcBef>
                <a:spcPts val="3200"/>
              </a:spcBef>
              <a:buSzTx/>
              <a:buNone/>
              <a:defRPr sz="2772">
                <a:latin typeface="Consolas"/>
                <a:ea typeface="Consolas"/>
                <a:cs typeface="Consolas"/>
                <a:sym typeface="Consolas"/>
              </a:defRPr>
            </a:pPr>
            <a:r>
              <a:t>Take a deep &lt;span break_time="3"&gt;breath&lt;/span&gt; then continue.</a:t>
            </a:r>
          </a:p>
          <a:p>
            <a:pPr marL="342264" indent="-342264" defTabSz="449833">
              <a:spcBef>
                <a:spcPts val="3200"/>
              </a:spcBef>
              <a:defRPr b="1" sz="2772">
                <a:latin typeface="Helvetica"/>
                <a:ea typeface="Helvetica"/>
                <a:cs typeface="Helvetica"/>
                <a:sym typeface="Helvetica"/>
              </a:defRPr>
            </a:pPr>
            <a:r>
              <a:t>Alternative approaches</a:t>
            </a:r>
          </a:p>
          <a:p>
            <a:pPr lvl="1" marL="684529" indent="-342264" defTabSz="449833">
              <a:spcBef>
                <a:spcPts val="3200"/>
              </a:spcBef>
              <a:defRPr sz="2772"/>
            </a:pPr>
            <a:r>
              <a:t>CSS 3 https://www.w3.org/TR/css3-speech/#pause-props-pause-before-after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a:r>
              <a:t>Questions….</a:t>
            </a:r>
          </a:p>
        </p:txBody>
      </p:sp>
      <p:sp>
        <p:nvSpPr>
          <p:cNvPr id="157" name="Shape 157"/>
          <p:cNvSpPr/>
          <p:nvPr>
            <p:ph type="body" idx="1"/>
          </p:nvPr>
        </p:nvSpPr>
        <p:spPr>
          <a:prstGeom prst="rect">
            <a:avLst/>
          </a:prstGeom>
        </p:spPr>
        <p:txBody>
          <a:bodyPr/>
          <a:lstStyle/>
          <a:p>
            <a:pPr/>
            <a:r>
              <a:t>So whose problem is this anyway?  It breaks down, in my view, to the following:</a:t>
            </a:r>
          </a:p>
          <a:p>
            <a:pPr lvl="1" marL="1270000" indent="-635000">
              <a:buSzPct val="100000"/>
              <a:buAutoNum type="arabicPeriod" startAt="1"/>
            </a:pPr>
            <a:r>
              <a:rPr b="1">
                <a:latin typeface="Helvetica"/>
                <a:ea typeface="Helvetica"/>
                <a:cs typeface="Helvetica"/>
                <a:sym typeface="Helvetica"/>
              </a:rPr>
              <a:t>Content</a:t>
            </a:r>
            <a:r>
              <a:t> - a valid method (that doesn't break rendering) to encode SSML in HTML</a:t>
            </a:r>
          </a:p>
          <a:p>
            <a:pPr lvl="1" marL="1270000" indent="-635000">
              <a:buSzPct val="100000"/>
              <a:buAutoNum type="arabicPeriod" startAt="1"/>
            </a:pPr>
            <a:r>
              <a:rPr b="1">
                <a:latin typeface="Helvetica"/>
                <a:ea typeface="Helvetica"/>
                <a:cs typeface="Helvetica"/>
                <a:sym typeface="Helvetica"/>
              </a:rPr>
              <a:t>Assistive Technology</a:t>
            </a:r>
            <a:r>
              <a:t> - AT must be able to consume the SSML from the content, and...</a:t>
            </a:r>
          </a:p>
          <a:p>
            <a:pPr lvl="1" marL="1270000" indent="-635000">
              <a:buSzPct val="100000"/>
              <a:buAutoNum type="arabicPeriod" startAt="1"/>
            </a:pPr>
            <a:r>
              <a:rPr b="1">
                <a:latin typeface="Helvetica"/>
                <a:ea typeface="Helvetica"/>
                <a:cs typeface="Helvetica"/>
                <a:sym typeface="Helvetica"/>
              </a:rPr>
              <a:t>Text to Speech Engines</a:t>
            </a:r>
            <a:r>
              <a:t> - must consume and utilize SSML in rendering speech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body" idx="1"/>
          </p:nvPr>
        </p:nvSpPr>
        <p:spPr>
          <a:prstGeom prst="rect">
            <a:avLst/>
          </a:prstGeom>
        </p:spPr>
        <p:txBody>
          <a:bodyPr/>
          <a:lstStyle/>
          <a:p>
            <a:pPr marL="342264" indent="-342264" defTabSz="449833">
              <a:spcBef>
                <a:spcPts val="3200"/>
              </a:spcBef>
              <a:defRPr sz="2772"/>
            </a:pPr>
            <a:r>
              <a:t>Let's ignore (3) for the present, as we will assume that an SSML enabled TTS will be on the delivery platform.</a:t>
            </a:r>
          </a:p>
          <a:p>
            <a:pPr marL="342264" indent="-342264" defTabSz="449833">
              <a:spcBef>
                <a:spcPts val="3200"/>
              </a:spcBef>
              <a:defRPr sz="2772"/>
            </a:pPr>
            <a:r>
              <a:t>For (1), let's assume we can come up with an attribute model for authoring the content with SSML</a:t>
            </a:r>
          </a:p>
          <a:p>
            <a:pPr marL="342264" indent="-342264" defTabSz="449833">
              <a:spcBef>
                <a:spcPts val="3200"/>
              </a:spcBef>
              <a:defRPr sz="2772"/>
            </a:pPr>
            <a:r>
              <a:t>The leaves the really hard problem of (3)...  </a:t>
            </a:r>
            <a:br/>
            <a:br/>
            <a:r>
              <a:t>How will the AT consume the SSML markup? Is there a mechanism in the accessibility API that will allow consuming and keeping separate the SSML cues so that the visually rendered text (in the span, for example) is sent to the braille display as is...</a:t>
            </a:r>
          </a:p>
          <a:p>
            <a:pPr marL="342264" indent="-342264" defTabSz="449833">
              <a:spcBef>
                <a:spcPts val="3200"/>
              </a:spcBef>
              <a:defRPr sz="2772"/>
            </a:pPr>
            <a:r>
              <a:t>and the text, wrapped in SSML markup is sent to the synthesizer.</a:t>
            </a:r>
          </a:p>
          <a:p>
            <a:pPr marL="342264" indent="-342264" defTabSz="449833">
              <a:spcBef>
                <a:spcPts val="3200"/>
              </a:spcBef>
              <a:defRPr sz="2772"/>
            </a:pPr>
            <a:r>
              <a:t>Note… the same problem would have to be solved for CSS3 Speech support.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body" idx="14"/>
          </p:nvPr>
        </p:nvSpPr>
        <p:spPr>
          <a:xfrm>
            <a:off x="1041400" y="4216399"/>
            <a:ext cx="10464800" cy="787401"/>
          </a:xfrm>
          <a:prstGeom prst="rect">
            <a:avLst/>
          </a:prstGeom>
        </p:spPr>
        <p:txBody>
          <a:bodyPr/>
          <a:lstStyle>
            <a:lvl1pPr>
              <a:defRPr sz="4500"/>
            </a:lvl1pPr>
          </a:lstStyle>
          <a:p>
            <a:pPr/>
            <a:r>
              <a:t>So what is the answer?</a:t>
            </a:r>
          </a:p>
        </p:txBody>
      </p:sp>
      <p:sp>
        <p:nvSpPr>
          <p:cNvPr id="162" name="Shape 162"/>
          <p:cNvSpPr/>
          <p:nvPr/>
        </p:nvSpPr>
        <p:spPr>
          <a:xfrm>
            <a:off x="1897456" y="5962650"/>
            <a:ext cx="893048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hlinkClick r:id="rId2" invalidUrl="" action="" tgtFrame="" tooltip="" history="1" highlightClick="0" endSnd="0"/>
              </a:defRPr>
            </a:lvl1pPr>
          </a:lstStyle>
          <a:p>
            <a:pPr/>
            <a:r>
              <a:rPr>
                <a:hlinkClick r:id="rId2" invalidUrl="" action="" tgtFrame="" tooltip="" history="1" highlightClick="0" endSnd="0"/>
              </a:rPr>
              <a:t>https://github.com/mhakkinen/SSML-issues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61"/>
                                        </p:tgtEl>
                                        <p:attrNameLst>
                                          <p:attrName>style.visibility</p:attrName>
                                        </p:attrNameLst>
                                      </p:cBhvr>
                                      <p:to>
                                        <p:strVal val="visible"/>
                                      </p:to>
                                    </p:set>
                                    <p:animEffect filter="wipe(left)" transition="in">
                                      <p:cBhvr>
                                        <p:cTn id="7" dur="325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1"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The problem</a:t>
            </a:r>
          </a:p>
        </p:txBody>
      </p:sp>
      <p:sp>
        <p:nvSpPr>
          <p:cNvPr id="123" name="Shape 123"/>
          <p:cNvSpPr/>
          <p:nvPr>
            <p:ph type="body" idx="1"/>
          </p:nvPr>
        </p:nvSpPr>
        <p:spPr>
          <a:prstGeom prst="rect">
            <a:avLst/>
          </a:prstGeom>
        </p:spPr>
        <p:txBody>
          <a:bodyPr/>
          <a:lstStyle/>
          <a:p>
            <a:pPr marL="413384" indent="-413384" defTabSz="543305">
              <a:spcBef>
                <a:spcPts val="3900"/>
              </a:spcBef>
              <a:defRPr sz="3348"/>
            </a:pPr>
            <a:r>
              <a:rPr b="1">
                <a:latin typeface="Helvetica"/>
                <a:ea typeface="Helvetica"/>
                <a:cs typeface="Helvetica"/>
                <a:sym typeface="Helvetica"/>
              </a:rPr>
              <a:t>Accurate, consistent pronunciation and presentation</a:t>
            </a:r>
            <a:r>
              <a:t> of content is an essential requirement in education, especially in assessment. </a:t>
            </a:r>
          </a:p>
          <a:p>
            <a:pPr marL="413384" indent="-413384" defTabSz="543305">
              <a:spcBef>
                <a:spcPts val="3900"/>
              </a:spcBef>
              <a:defRPr sz="3348"/>
            </a:pPr>
            <a:r>
              <a:t>It is currently a </a:t>
            </a:r>
            <a:r>
              <a:rPr b="1">
                <a:latin typeface="Helvetica"/>
                <a:ea typeface="Helvetica"/>
                <a:cs typeface="Helvetica"/>
                <a:sym typeface="Helvetica"/>
              </a:rPr>
              <a:t>major challenge area</a:t>
            </a:r>
            <a:r>
              <a:t>, and assessment vendors are </a:t>
            </a:r>
            <a:r>
              <a:rPr b="1">
                <a:latin typeface="Helvetica"/>
                <a:ea typeface="Helvetica"/>
                <a:cs typeface="Helvetica"/>
                <a:sym typeface="Helvetica"/>
              </a:rPr>
              <a:t>looking for a standards-based solution</a:t>
            </a:r>
            <a:r>
              <a:t>. </a:t>
            </a:r>
          </a:p>
          <a:p>
            <a:pPr marL="413384" indent="-413384" defTabSz="543305">
              <a:spcBef>
                <a:spcPts val="3900"/>
              </a:spcBef>
              <a:defRPr sz="3348"/>
            </a:pPr>
            <a:r>
              <a:rPr b="1">
                <a:latin typeface="Helvetica"/>
                <a:ea typeface="Helvetica"/>
                <a:cs typeface="Helvetica"/>
                <a:sym typeface="Helvetica"/>
              </a:rPr>
              <a:t>SSML</a:t>
            </a:r>
            <a:r>
              <a:t>, </a:t>
            </a:r>
            <a:r>
              <a:rPr b="1">
                <a:latin typeface="Helvetica"/>
                <a:ea typeface="Helvetica"/>
                <a:cs typeface="Helvetica"/>
                <a:sym typeface="Helvetica"/>
              </a:rPr>
              <a:t>CSS3</a:t>
            </a:r>
            <a:r>
              <a:t> &amp; </a:t>
            </a:r>
            <a:r>
              <a:rPr b="1">
                <a:latin typeface="Helvetica"/>
                <a:ea typeface="Helvetica"/>
                <a:cs typeface="Helvetica"/>
                <a:sym typeface="Helvetica"/>
              </a:rPr>
              <a:t>PLS</a:t>
            </a:r>
            <a:r>
              <a:t> have been identified as an effective solution. </a:t>
            </a:r>
          </a:p>
          <a:p>
            <a:pPr marL="413384" indent="-413384" defTabSz="543305">
              <a:spcBef>
                <a:spcPts val="3900"/>
              </a:spcBef>
              <a:defRPr sz="3348"/>
            </a:pPr>
            <a:r>
              <a:t>However, </a:t>
            </a:r>
            <a:r>
              <a:rPr b="1">
                <a:latin typeface="Helvetica"/>
                <a:ea typeface="Helvetica"/>
                <a:cs typeface="Helvetica"/>
                <a:sym typeface="Helvetica"/>
              </a:rPr>
              <a:t>support in content and assistive technology is lacking.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Further background</a:t>
            </a:r>
          </a:p>
        </p:txBody>
      </p:sp>
      <p:sp>
        <p:nvSpPr>
          <p:cNvPr id="126" name="Shape 126"/>
          <p:cNvSpPr/>
          <p:nvPr>
            <p:ph type="body" idx="1"/>
          </p:nvPr>
        </p:nvSpPr>
        <p:spPr>
          <a:prstGeom prst="rect">
            <a:avLst/>
          </a:prstGeom>
        </p:spPr>
        <p:txBody>
          <a:bodyPr/>
          <a:lstStyle/>
          <a:p>
            <a:pPr marL="217804" indent="-217804" defTabSz="286258">
              <a:spcBef>
                <a:spcPts val="2000"/>
              </a:spcBef>
              <a:defRPr sz="2597"/>
            </a:pPr>
            <a:r>
              <a:t>(In a perfect world) We’d like to see all three standards supported:</a:t>
            </a:r>
          </a:p>
          <a:p>
            <a:pPr lvl="1" marL="435609" indent="-217804" defTabSz="286258">
              <a:spcBef>
                <a:spcPts val="2000"/>
              </a:spcBef>
              <a:defRPr b="1" sz="2597">
                <a:latin typeface="Helvetica"/>
                <a:ea typeface="Helvetica"/>
                <a:cs typeface="Helvetica"/>
                <a:sym typeface="Helvetica"/>
              </a:defRPr>
            </a:pPr>
            <a:r>
              <a:t>SSML</a:t>
            </a:r>
          </a:p>
          <a:p>
            <a:pPr lvl="2" marL="653415" indent="-217804" defTabSz="286258">
              <a:spcBef>
                <a:spcPts val="2000"/>
              </a:spcBef>
              <a:defRPr sz="2597"/>
            </a:pPr>
            <a:r>
              <a:t>precise, contextual author control </a:t>
            </a:r>
          </a:p>
          <a:p>
            <a:pPr lvl="1" marL="435609" indent="-217804" defTabSz="286258">
              <a:spcBef>
                <a:spcPts val="2000"/>
              </a:spcBef>
              <a:defRPr b="1" sz="2597">
                <a:latin typeface="Helvetica"/>
                <a:ea typeface="Helvetica"/>
                <a:cs typeface="Helvetica"/>
                <a:sym typeface="Helvetica"/>
              </a:defRPr>
            </a:pPr>
            <a:r>
              <a:t>CSS3 Speech</a:t>
            </a:r>
          </a:p>
          <a:p>
            <a:pPr lvl="2" marL="653415" indent="-217804" defTabSz="286258">
              <a:spcBef>
                <a:spcPts val="2000"/>
              </a:spcBef>
              <a:defRPr sz="2597"/>
            </a:pPr>
            <a:r>
              <a:t>standardized spoken presentation styles, without altering content</a:t>
            </a:r>
          </a:p>
          <a:p>
            <a:pPr lvl="1" marL="435609" indent="-217804" defTabSz="286258">
              <a:spcBef>
                <a:spcPts val="2000"/>
              </a:spcBef>
              <a:defRPr b="1" sz="2597">
                <a:latin typeface="Helvetica"/>
                <a:ea typeface="Helvetica"/>
                <a:cs typeface="Helvetica"/>
                <a:sym typeface="Helvetica"/>
              </a:defRPr>
            </a:pPr>
            <a:r>
              <a:t>PLS</a:t>
            </a:r>
          </a:p>
          <a:p>
            <a:pPr lvl="2" marL="653415" indent="-217804" defTabSz="286258">
              <a:spcBef>
                <a:spcPts val="2000"/>
              </a:spcBef>
              <a:defRPr sz="2597"/>
            </a:pPr>
            <a:r>
              <a:t>standardized pronunciation cues without altering content </a:t>
            </a:r>
          </a:p>
          <a:p>
            <a:pPr marL="217804" indent="-217804" defTabSz="286258">
              <a:spcBef>
                <a:spcPts val="2000"/>
              </a:spcBef>
              <a:defRPr sz="2597"/>
            </a:pPr>
            <a:r>
              <a:t>In the near term, precise author control is a critical requirement. In education, the subject matter expert author understands the context and spoken requirement; the AT doesn't and shouldn't make assumptions.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SSML</a:t>
            </a:r>
          </a:p>
        </p:txBody>
      </p:sp>
      <p:sp>
        <p:nvSpPr>
          <p:cNvPr id="129" name="Shape 129"/>
          <p:cNvSpPr/>
          <p:nvPr>
            <p:ph type="body" idx="1"/>
          </p:nvPr>
        </p:nvSpPr>
        <p:spPr>
          <a:prstGeom prst="rect">
            <a:avLst/>
          </a:prstGeom>
        </p:spPr>
        <p:txBody>
          <a:bodyPr/>
          <a:lstStyle/>
          <a:p>
            <a:pPr marL="422275" indent="-422275" defTabSz="554990">
              <a:spcBef>
                <a:spcPts val="3900"/>
              </a:spcBef>
              <a:defRPr sz="3420"/>
            </a:pPr>
            <a:r>
              <a:t>We have identified the following SSML features as being critical for implementation:</a:t>
            </a:r>
          </a:p>
          <a:p>
            <a:pPr lvl="1" marL="844550" indent="-422275" defTabSz="554990">
              <a:spcBef>
                <a:spcPts val="3900"/>
              </a:spcBef>
              <a:defRPr sz="3420"/>
            </a:pPr>
            <a:r>
              <a:t>say-as</a:t>
            </a:r>
          </a:p>
          <a:p>
            <a:pPr lvl="1" marL="844550" indent="-422275" defTabSz="554990">
              <a:spcBef>
                <a:spcPts val="3900"/>
              </a:spcBef>
              <a:defRPr sz="3420"/>
            </a:pPr>
            <a:r>
              <a:t>phoneme</a:t>
            </a:r>
          </a:p>
          <a:p>
            <a:pPr lvl="1" marL="844550" indent="-422275" defTabSz="554990">
              <a:spcBef>
                <a:spcPts val="3900"/>
              </a:spcBef>
              <a:defRPr sz="3420"/>
            </a:pPr>
            <a:r>
              <a:t>sub</a:t>
            </a:r>
          </a:p>
          <a:p>
            <a:pPr lvl="1" marL="844550" indent="-422275" defTabSz="554990">
              <a:spcBef>
                <a:spcPts val="3900"/>
              </a:spcBef>
              <a:defRPr sz="3420"/>
            </a:pPr>
            <a:r>
              <a:t>emphasis</a:t>
            </a:r>
          </a:p>
          <a:p>
            <a:pPr lvl="1" marL="844550" indent="-422275" defTabSz="554990">
              <a:spcBef>
                <a:spcPts val="3900"/>
              </a:spcBef>
              <a:defRPr sz="3420"/>
            </a:pPr>
            <a:r>
              <a:t>break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How?</a:t>
            </a:r>
          </a:p>
        </p:txBody>
      </p:sp>
      <p:sp>
        <p:nvSpPr>
          <p:cNvPr id="132" name="Shape 132"/>
          <p:cNvSpPr/>
          <p:nvPr>
            <p:ph type="body" idx="1"/>
          </p:nvPr>
        </p:nvSpPr>
        <p:spPr>
          <a:prstGeom prst="rect">
            <a:avLst/>
          </a:prstGeom>
        </p:spPr>
        <p:txBody>
          <a:bodyPr/>
          <a:lstStyle/>
          <a:p>
            <a:pPr/>
            <a:r>
              <a:t>Emerging is an </a:t>
            </a:r>
            <a:r>
              <a:rPr b="1">
                <a:latin typeface="Helvetica"/>
                <a:ea typeface="Helvetica"/>
                <a:cs typeface="Helvetica"/>
                <a:sym typeface="Helvetica"/>
              </a:rPr>
              <a:t>attribute model</a:t>
            </a:r>
            <a:r>
              <a:t> for incorporating SSML into HTML. </a:t>
            </a:r>
          </a:p>
          <a:p>
            <a:pPr/>
            <a:r>
              <a:t>The approach is </a:t>
            </a:r>
            <a:r>
              <a:rPr b="1">
                <a:latin typeface="Helvetica"/>
                <a:ea typeface="Helvetica"/>
                <a:cs typeface="Helvetica"/>
                <a:sym typeface="Helvetica"/>
              </a:rPr>
              <a:t>already in EPUB3 (partial)</a:t>
            </a:r>
            <a:r>
              <a:t> </a:t>
            </a:r>
          </a:p>
          <a:p>
            <a:pPr/>
            <a:r>
              <a:t>A </a:t>
            </a:r>
            <a:r>
              <a:rPr b="1">
                <a:latin typeface="Helvetica"/>
                <a:ea typeface="Helvetica"/>
                <a:cs typeface="Helvetica"/>
                <a:sym typeface="Helvetica"/>
              </a:rPr>
              <a:t>data-attribute model is being explored by some</a:t>
            </a:r>
            <a:r>
              <a:t> vendors as </a:t>
            </a:r>
            <a:r>
              <a:rPr strike="sngStrike"/>
              <a:t>a near term</a:t>
            </a:r>
            <a:r>
              <a:t> solution for custom, built-in AT</a:t>
            </a:r>
            <a:r>
              <a:rPr b="1">
                <a:latin typeface="Helvetica"/>
                <a:ea typeface="Helvetica"/>
                <a:cs typeface="Helvetica"/>
                <a:sym typeface="Helvetica"/>
              </a:rPr>
              <a:t>*</a:t>
            </a:r>
            <a:r>
              <a:t> in assessment delivery platforms.</a:t>
            </a:r>
          </a:p>
          <a:p>
            <a:pPr marL="0" indent="0">
              <a:buSzTx/>
              <a:buNone/>
            </a:pPr>
            <a:r>
              <a:t>* </a:t>
            </a:r>
            <a:r>
              <a:rPr i="1">
                <a:latin typeface="Helvetica"/>
                <a:ea typeface="Helvetica"/>
                <a:cs typeface="Helvetica"/>
                <a:sym typeface="Helvetica"/>
              </a:rPr>
              <a:t>Read Aloud for LD and Language Learners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lvl1pPr>
              <a:defRPr>
                <a:latin typeface="Consolas"/>
                <a:ea typeface="Consolas"/>
                <a:cs typeface="Consolas"/>
                <a:sym typeface="Consolas"/>
              </a:defRPr>
            </a:lvl1pPr>
          </a:lstStyle>
          <a:p>
            <a:pPr/>
            <a:r>
              <a:t>say-as</a:t>
            </a:r>
          </a:p>
        </p:txBody>
      </p:sp>
      <p:sp>
        <p:nvSpPr>
          <p:cNvPr id="135" name="Shape 135"/>
          <p:cNvSpPr/>
          <p:nvPr>
            <p:ph type="body" idx="1"/>
          </p:nvPr>
        </p:nvSpPr>
        <p:spPr>
          <a:xfrm>
            <a:off x="952500" y="2463800"/>
            <a:ext cx="11099800" cy="6286500"/>
          </a:xfrm>
          <a:prstGeom prst="rect">
            <a:avLst/>
          </a:prstGeom>
        </p:spPr>
        <p:txBody>
          <a:bodyPr/>
          <a:lstStyle/>
          <a:p>
            <a:pPr marL="0" indent="0" defTabSz="403097">
              <a:spcBef>
                <a:spcPts val="2800"/>
              </a:spcBef>
              <a:buSzTx/>
              <a:buNone/>
              <a:defRPr sz="2484"/>
            </a:pPr>
            <a:r>
              <a:t>Element: https://www.w3.org/TR/speech-synthesis/#S3.1.8 </a:t>
            </a:r>
          </a:p>
          <a:p>
            <a:pPr marL="0" indent="0" defTabSz="403097">
              <a:spcBef>
                <a:spcPts val="2800"/>
              </a:spcBef>
              <a:buSzTx/>
              <a:buNone/>
              <a:defRPr sz="2484"/>
            </a:pPr>
            <a:r>
              <a:t>Attributes: https://www.w3.org/TR/ssml-sayas</a:t>
            </a:r>
          </a:p>
          <a:p>
            <a:pPr marL="306704" indent="-306704" defTabSz="403097">
              <a:spcBef>
                <a:spcPts val="2800"/>
              </a:spcBef>
              <a:defRPr b="1" sz="2484">
                <a:latin typeface="Helvetica"/>
                <a:ea typeface="Helvetica"/>
                <a:cs typeface="Helvetica"/>
                <a:sym typeface="Helvetica"/>
              </a:defRPr>
            </a:pPr>
            <a:r>
              <a:t>SSML usage</a:t>
            </a:r>
          </a:p>
          <a:p>
            <a:pPr lvl="2" marL="0" indent="315468" defTabSz="403097">
              <a:spcBef>
                <a:spcPts val="2800"/>
              </a:spcBef>
              <a:buSzTx/>
              <a:buNone/>
              <a:defRPr sz="2484">
                <a:latin typeface="Consolas"/>
                <a:ea typeface="Consolas"/>
                <a:cs typeface="Consolas"/>
                <a:sym typeface="Consolas"/>
              </a:defRPr>
            </a:pPr>
            <a:r>
              <a:t>There are&lt;say-as interpret-as="ordinal"&gt;10235&lt;/say-as&gt; people in zip code </a:t>
            </a:r>
          </a:p>
          <a:p>
            <a:pPr lvl="2" marL="0" indent="315468" defTabSz="403097">
              <a:spcBef>
                <a:spcPts val="2800"/>
              </a:spcBef>
              <a:buSzTx/>
              <a:buNone/>
              <a:defRPr sz="2484">
                <a:latin typeface="Consolas"/>
                <a:ea typeface="Consolas"/>
                <a:cs typeface="Consolas"/>
                <a:sym typeface="Consolas"/>
              </a:defRPr>
            </a:pPr>
            <a:r>
              <a:t>&lt;say-as interpret-as="characters"&gt;90274&lt;/say-as&gt;</a:t>
            </a:r>
          </a:p>
          <a:p>
            <a:pPr marL="306704" indent="-306704" defTabSz="403097">
              <a:spcBef>
                <a:spcPts val="2800"/>
              </a:spcBef>
              <a:defRPr b="1" sz="2484">
                <a:latin typeface="Helvetica"/>
                <a:ea typeface="Helvetica"/>
                <a:cs typeface="Helvetica"/>
                <a:sym typeface="Helvetica"/>
              </a:defRPr>
            </a:pPr>
            <a:r>
              <a:t>HTML Example</a:t>
            </a:r>
          </a:p>
          <a:p>
            <a:pPr lvl="2" marL="0" indent="315468" defTabSz="403097">
              <a:spcBef>
                <a:spcPts val="2800"/>
              </a:spcBef>
              <a:buSzTx/>
              <a:buNone/>
              <a:defRPr sz="2484">
                <a:latin typeface="Consolas"/>
                <a:ea typeface="Consolas"/>
                <a:cs typeface="Consolas"/>
                <a:sym typeface="Consolas"/>
              </a:defRPr>
            </a:pPr>
            <a:r>
              <a:t>In the year &lt;span say_as="date_year"&gt;1876&lt;/span&gt; telephone was invented.</a:t>
            </a:r>
          </a:p>
          <a:p>
            <a:pPr lvl="2" marL="0" indent="315468" defTabSz="403097">
              <a:spcBef>
                <a:spcPts val="2800"/>
              </a:spcBef>
              <a:buSzTx/>
              <a:buNone/>
              <a:defRPr sz="2484">
                <a:latin typeface="Consolas"/>
                <a:ea typeface="Consolas"/>
                <a:cs typeface="Consolas"/>
                <a:sym typeface="Consolas"/>
              </a:defRPr>
            </a:pPr>
            <a:r>
              <a:t>The zip code is &lt;span say_as="characters"&gt;63105&lt;/span&gt;.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lvl1pPr>
              <a:defRPr>
                <a:latin typeface="Consolas"/>
                <a:ea typeface="Consolas"/>
                <a:cs typeface="Consolas"/>
                <a:sym typeface="Consolas"/>
              </a:defRPr>
            </a:lvl1pPr>
          </a:lstStyle>
          <a:p>
            <a:pPr/>
            <a:r>
              <a:t>say-as</a:t>
            </a:r>
          </a:p>
        </p:txBody>
      </p:sp>
      <p:sp>
        <p:nvSpPr>
          <p:cNvPr id="138" name="Shape 138"/>
          <p:cNvSpPr/>
          <p:nvPr>
            <p:ph type="body" idx="1"/>
          </p:nvPr>
        </p:nvSpPr>
        <p:spPr>
          <a:xfrm>
            <a:off x="952500" y="2463800"/>
            <a:ext cx="11099800" cy="6286500"/>
          </a:xfrm>
          <a:prstGeom prst="rect">
            <a:avLst/>
          </a:prstGeom>
        </p:spPr>
        <p:txBody>
          <a:bodyPr/>
          <a:lstStyle/>
          <a:p>
            <a:pPr>
              <a:defRPr b="1">
                <a:latin typeface="Helvetica"/>
                <a:ea typeface="Helvetica"/>
                <a:cs typeface="Helvetica"/>
                <a:sym typeface="Helvetica"/>
              </a:defRPr>
            </a:pPr>
            <a:r>
              <a:t>Alternative approaches</a:t>
            </a:r>
          </a:p>
          <a:p>
            <a:pPr lvl="1"/>
            <a:r>
              <a:t>CSS3 Speech 'speak-as' property but not as complete as SSML say-as</a:t>
            </a:r>
          </a:p>
          <a:p>
            <a:pPr lvl="1"/>
            <a:r>
              <a:t>In the wild aria-label is seen, but introduces unacceptable braille issues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lvl1pPr>
              <a:defRPr>
                <a:latin typeface="Consolas"/>
                <a:ea typeface="Consolas"/>
                <a:cs typeface="Consolas"/>
                <a:sym typeface="Consolas"/>
              </a:defRPr>
            </a:lvl1pPr>
          </a:lstStyle>
          <a:p>
            <a:pPr/>
            <a:r>
              <a:t>phoneme</a:t>
            </a:r>
          </a:p>
        </p:txBody>
      </p:sp>
      <p:sp>
        <p:nvSpPr>
          <p:cNvPr id="141" name="Shape 141"/>
          <p:cNvSpPr/>
          <p:nvPr>
            <p:ph type="body" idx="1"/>
          </p:nvPr>
        </p:nvSpPr>
        <p:spPr>
          <a:prstGeom prst="rect">
            <a:avLst/>
          </a:prstGeom>
        </p:spPr>
        <p:txBody>
          <a:bodyPr/>
          <a:lstStyle/>
          <a:p>
            <a:pPr marL="222250" indent="-222250">
              <a:spcBef>
                <a:spcPts val="0"/>
              </a:spcBef>
              <a:defRPr sz="3000"/>
            </a:pPr>
            <a:r>
              <a:t>Element: https://www.w3.org/TR/speech-synthesis/#S3.1.9</a:t>
            </a:r>
          </a:p>
          <a:p>
            <a:pPr marL="222250" indent="-222250">
              <a:spcBef>
                <a:spcPts val="0"/>
              </a:spcBef>
              <a:defRPr sz="3000"/>
            </a:pPr>
          </a:p>
          <a:p>
            <a:pPr marL="222250" indent="-222250">
              <a:spcBef>
                <a:spcPts val="0"/>
              </a:spcBef>
              <a:defRPr b="1" sz="3000">
                <a:latin typeface="Helvetica"/>
                <a:ea typeface="Helvetica"/>
                <a:cs typeface="Helvetica"/>
                <a:sym typeface="Helvetica"/>
              </a:defRPr>
            </a:pPr>
            <a:r>
              <a:t>SSML usage</a:t>
            </a:r>
          </a:p>
          <a:p>
            <a:pPr marL="222250" indent="-222250">
              <a:spcBef>
                <a:spcPts val="0"/>
              </a:spcBef>
              <a:defRPr sz="3000"/>
            </a:pPr>
          </a:p>
          <a:p>
            <a:pPr marL="0" indent="0">
              <a:spcBef>
                <a:spcPts val="0"/>
              </a:spcBef>
              <a:buSzTx/>
              <a:buNone/>
              <a:defRPr sz="3000">
                <a:latin typeface="Consolas"/>
                <a:ea typeface="Consolas"/>
                <a:cs typeface="Consolas"/>
                <a:sym typeface="Consolas"/>
              </a:defRPr>
            </a:pPr>
            <a:r>
              <a:t>&lt;phoneme alphabet="ipa" ph="təˈmeɪ toʊ"&gt;tomato&lt;/phoneme&gt;</a:t>
            </a:r>
          </a:p>
          <a:p>
            <a:pPr marL="222250" indent="-222250">
              <a:spcBef>
                <a:spcPts val="0"/>
              </a:spcBef>
              <a:defRPr sz="3000"/>
            </a:pPr>
          </a:p>
          <a:p>
            <a:pPr marL="222250" indent="-222250">
              <a:spcBef>
                <a:spcPts val="0"/>
              </a:spcBef>
              <a:defRPr b="1" sz="3000">
                <a:latin typeface="Helvetica"/>
                <a:ea typeface="Helvetica"/>
                <a:cs typeface="Helvetica"/>
                <a:sym typeface="Helvetica"/>
              </a:defRPr>
            </a:pPr>
            <a:r>
              <a:t>HTML Example</a:t>
            </a:r>
          </a:p>
          <a:p>
            <a:pPr marL="222250" indent="-222250">
              <a:spcBef>
                <a:spcPts val="0"/>
              </a:spcBef>
              <a:defRPr sz="3000"/>
            </a:pPr>
          </a:p>
          <a:p>
            <a:pPr marL="0" indent="0">
              <a:spcBef>
                <a:spcPts val="0"/>
              </a:spcBef>
              <a:buSzTx/>
              <a:buNone/>
              <a:defRPr sz="3000">
                <a:latin typeface="Consolas"/>
                <a:ea typeface="Consolas"/>
                <a:cs typeface="Consolas"/>
                <a:sym typeface="Consolas"/>
              </a:defRPr>
            </a:pPr>
            <a:r>
              <a:t>The &lt;span phoneme="təˈmeɪ toʊ"&gt;tomato&lt;/span&gt; is red.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lvl1pPr>
              <a:defRPr>
                <a:latin typeface="Consolas"/>
                <a:ea typeface="Consolas"/>
                <a:cs typeface="Consolas"/>
                <a:sym typeface="Consolas"/>
              </a:defRPr>
            </a:lvl1pPr>
          </a:lstStyle>
          <a:p>
            <a:pPr/>
            <a:r>
              <a:t>phoneme</a:t>
            </a:r>
          </a:p>
        </p:txBody>
      </p:sp>
      <p:sp>
        <p:nvSpPr>
          <p:cNvPr id="144" name="Shape 144"/>
          <p:cNvSpPr/>
          <p:nvPr>
            <p:ph type="body" idx="1"/>
          </p:nvPr>
        </p:nvSpPr>
        <p:spPr>
          <a:prstGeom prst="rect">
            <a:avLst/>
          </a:prstGeom>
        </p:spPr>
        <p:txBody>
          <a:bodyPr/>
          <a:lstStyle/>
          <a:p>
            <a:pPr marL="0" indent="0" defTabSz="531622">
              <a:spcBef>
                <a:spcPts val="0"/>
              </a:spcBef>
              <a:buSzTx/>
              <a:buNone/>
              <a:defRPr b="1" sz="2457">
                <a:latin typeface="Helvetica"/>
                <a:ea typeface="Helvetica"/>
                <a:cs typeface="Helvetica"/>
                <a:sym typeface="Helvetica"/>
              </a:defRPr>
            </a:pPr>
            <a:r>
              <a:t>Alternative Approaches</a:t>
            </a:r>
          </a:p>
          <a:p>
            <a:pPr marL="0" indent="0" defTabSz="531622">
              <a:spcBef>
                <a:spcPts val="0"/>
              </a:spcBef>
              <a:buSzTx/>
              <a:buNone/>
              <a:defRPr sz="2457"/>
            </a:pPr>
          </a:p>
          <a:p>
            <a:pPr marL="303371" indent="-303371" defTabSz="531622">
              <a:spcBef>
                <a:spcPts val="0"/>
              </a:spcBef>
              <a:defRPr sz="2457"/>
            </a:pPr>
            <a:r>
              <a:t>aria-label being used by some but the pronunciation text string is sent to both TTS and refreshable braille, which is unacceptable</a:t>
            </a:r>
            <a:br/>
          </a:p>
          <a:p>
            <a:pPr marL="303371" indent="-303371" defTabSz="531622">
              <a:spcBef>
                <a:spcPts val="0"/>
              </a:spcBef>
              <a:defRPr sz="2457"/>
            </a:pPr>
            <a:r>
              <a:t>Create custom dictionary entries for each AT</a:t>
            </a:r>
            <a:br/>
          </a:p>
          <a:p>
            <a:pPr marL="303371" indent="-303371" defTabSz="531622">
              <a:spcBef>
                <a:spcPts val="0"/>
              </a:spcBef>
              <a:defRPr sz="2457"/>
            </a:pPr>
            <a:r>
              <a:t>Use PLS specification (requires TTS to support), does not address all contextual issues</a:t>
            </a:r>
            <a:br/>
          </a:p>
          <a:p>
            <a:pPr marL="303371" indent="-303371" defTabSz="531622">
              <a:spcBef>
                <a:spcPts val="0"/>
              </a:spcBef>
              <a:defRPr sz="2457"/>
            </a:pPr>
            <a:r>
              <a:t>Currently in the EPUB3 Specification using the SSML phoneme attributes. Limited uptake (production tools, some usage in Japan in reading systems).</a:t>
            </a:r>
          </a:p>
          <a:p>
            <a:pPr marL="0" indent="0" defTabSz="531622">
              <a:spcBef>
                <a:spcPts val="0"/>
              </a:spcBef>
              <a:buSzTx/>
              <a:buNone/>
              <a:defRPr sz="2457"/>
            </a:pPr>
          </a:p>
          <a:p>
            <a:pPr lvl="1" marL="0" indent="208026" defTabSz="531622">
              <a:spcBef>
                <a:spcPts val="0"/>
              </a:spcBef>
              <a:buSzTx/>
              <a:buNone/>
              <a:defRPr sz="2457">
                <a:latin typeface="Consolas"/>
                <a:ea typeface="Consolas"/>
                <a:cs typeface="Consolas"/>
                <a:sym typeface="Consolas"/>
              </a:defRPr>
            </a:pPr>
            <a:r>
              <a:t>The guitarist was playing a &lt;span ssml:ph="beIs"&gt;bass&lt;/span&gt; that was shaped like a &lt;span ssml:ph="b&amp;s"&gt;bass&lt;/span&gt;</a:t>
            </a:r>
          </a:p>
        </p:txBody>
      </p:sp>
      <p:sp>
        <p:nvSpPr>
          <p:cNvPr id="145" name="Shape 145"/>
          <p:cNvSpPr/>
          <p:nvPr/>
        </p:nvSpPr>
        <p:spPr>
          <a:xfrm>
            <a:off x="6438899" y="4406899"/>
            <a:ext cx="127001"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800"/>
            </a:pPr>
          </a:p>
          <a:p>
            <a:pPr>
              <a:defRPr sz="1800"/>
            </a:pP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