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Controversies </a:t>
            </a:r>
            <a:r>
              <a:rPr lang="en-US" smtClean="0"/>
              <a:t>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“Bill of Rights”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own the data they (or their “things”) create.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own the data someone else creates about them.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have the right to access data gathered from public space.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have the right to access their data in full resolution in real-time.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have the right to access their data in a standard format.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have the right to delete or backup their data.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have the right to use and share their data however they want.</a:t>
            </a:r>
          </a:p>
          <a:p>
            <a:pPr marL="596900" lvl="0">
              <a:lnSpc>
                <a:spcPct val="143181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333333"/>
                </a:solidFill>
              </a:rPr>
              <a:t>People have the right to keep their data private</a:t>
            </a:r>
            <a:r>
              <a:rPr lang="en" dirty="0" smtClean="0">
                <a:solidFill>
                  <a:srgbClr val="333333"/>
                </a:solidFill>
              </a:rPr>
              <a:t>.</a:t>
            </a:r>
            <a:endParaRPr lang="e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Our Recommendations</a:t>
            </a:r>
          </a:p>
          <a:p>
            <a:endParaRPr lang="en-US" b="1" dirty="0" smtClean="0"/>
          </a:p>
          <a:p>
            <a:r>
              <a:rPr lang="en-US" dirty="0" smtClean="0"/>
              <a:t>Develop </a:t>
            </a:r>
            <a:r>
              <a:rPr lang="en-US" dirty="0" err="1"/>
              <a:t>IoT</a:t>
            </a:r>
            <a:r>
              <a:rPr lang="en-US" dirty="0"/>
              <a:t> Standards </a:t>
            </a:r>
            <a:endParaRPr lang="en-US" dirty="0" smtClean="0"/>
          </a:p>
          <a:p>
            <a:r>
              <a:rPr lang="en-US" dirty="0"/>
              <a:t>Simplified Terms of Use and opt-out Options </a:t>
            </a:r>
            <a:endParaRPr lang="en-US" dirty="0" smtClean="0"/>
          </a:p>
          <a:p>
            <a:r>
              <a:rPr lang="en-US" dirty="0"/>
              <a:t>De-Identification is Not Enough </a:t>
            </a:r>
            <a:endParaRPr lang="en-US" dirty="0" smtClean="0"/>
          </a:p>
          <a:p>
            <a:r>
              <a:rPr lang="en-US" dirty="0"/>
              <a:t>Complete Transparency even after consent </a:t>
            </a:r>
            <a:endParaRPr lang="en-US" dirty="0" smtClean="0"/>
          </a:p>
          <a:p>
            <a:r>
              <a:rPr lang="en-US" dirty="0"/>
              <a:t>Establish laws to limit nonconsensual use of </a:t>
            </a:r>
            <a:r>
              <a:rPr lang="en-US" dirty="0" err="1"/>
              <a:t>IoT</a:t>
            </a:r>
            <a:r>
              <a:rPr lang="en-US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19075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 </a:t>
            </a:r>
            <a:r>
              <a:rPr lang="en-US" b="1" dirty="0" err="1"/>
              <a:t>IoT</a:t>
            </a:r>
            <a:r>
              <a:rPr lang="en-US" b="1" dirty="0"/>
              <a:t> Standards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Having </a:t>
            </a:r>
            <a:r>
              <a:rPr lang="en-US" dirty="0"/>
              <a:t>a universal standard for </a:t>
            </a:r>
            <a:r>
              <a:rPr lang="en-US" dirty="0" err="1"/>
              <a:t>IoT</a:t>
            </a:r>
            <a:r>
              <a:rPr lang="en-US" dirty="0"/>
              <a:t> designers allow designers and developers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whether in entities or individuals to employ user-friendly and secure products,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would allow marketers to focus on user experience and be able to fulfill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potential </a:t>
            </a:r>
            <a:r>
              <a:rPr lang="en-US" dirty="0"/>
              <a:t>for innovation and efficiency. These standards must cover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everything </a:t>
            </a:r>
            <a:r>
              <a:rPr lang="en-US" dirty="0"/>
              <a:t>from technical to legal and ethical issues of </a:t>
            </a:r>
            <a:r>
              <a:rPr lang="en-US" dirty="0" err="1"/>
              <a:t>IoT</a:t>
            </a:r>
            <a:r>
              <a:rPr lang="en-US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2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Simplified Terms of Use and opt-out Options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seems that “Notices and Guidelines” of possible breaches of privacy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 </a:t>
            </a:r>
            <a:r>
              <a:rPr lang="en-US" dirty="0"/>
              <a:t>“Terms of Use” are rather lengthy fingerprints to force readers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 </a:t>
            </a:r>
            <a:r>
              <a:rPr lang="en-US" dirty="0"/>
              <a:t>them without having much of a say. Due to sensitivity and richness of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datasets, such practices cannot continue. Terms of Use of </a:t>
            </a:r>
            <a:r>
              <a:rPr lang="en-US" dirty="0" err="1"/>
              <a:t>IoT</a:t>
            </a:r>
            <a:r>
              <a:rPr lang="en-US" dirty="0"/>
              <a:t> devices must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clarify </a:t>
            </a:r>
            <a:r>
              <a:rPr lang="en-US" dirty="0"/>
              <a:t>any collection, usage or sharing of data unrelated to the expected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of the device itself. It must also provide an opt-out option. </a:t>
            </a:r>
          </a:p>
        </p:txBody>
      </p:sp>
    </p:spTree>
    <p:extLst>
      <p:ext uri="{BB962C8B-B14F-4D97-AF65-F5344CB8AC3E}">
        <p14:creationId xmlns:p14="http://schemas.microsoft.com/office/powerpoint/2010/main" val="12872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De-Identification is Not Enough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critical Issue is that companies are allowed to gather involuntary data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/>
              <a:t>consent as long as such data is de-identified. However, since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technologies </a:t>
            </a:r>
            <a:r>
              <a:rPr lang="en-US" dirty="0"/>
              <a:t>exist that identify individuals from unidentified and unassociated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datasets</a:t>
            </a:r>
            <a:r>
              <a:rPr lang="en-US" dirty="0"/>
              <a:t>, it is required to establish laws such that risk of identification is spelled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Transparency even after consent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Even after users agree to Terms of Use, companies must be fully transparent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what data they collect, who gets access to it, what purposes it deploys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them </a:t>
            </a:r>
            <a:r>
              <a:rPr lang="en-US" dirty="0"/>
              <a:t>to and most importantly how they keep data secure, an option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revoke </a:t>
            </a:r>
            <a:r>
              <a:rPr lang="en-US" dirty="0"/>
              <a:t>consent later with knowledge of previously acquired datasets is also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important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57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Establish laws to limit nonconsensual use of </a:t>
            </a:r>
            <a:r>
              <a:rPr lang="en-US" b="1" dirty="0" err="1"/>
              <a:t>IoT</a:t>
            </a:r>
            <a:r>
              <a:rPr lang="en-US" b="1" dirty="0"/>
              <a:t>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Industries </a:t>
            </a:r>
            <a:r>
              <a:rPr lang="en-US" dirty="0"/>
              <a:t>such as insurance are eager to use </a:t>
            </a:r>
            <a:r>
              <a:rPr lang="en-US" dirty="0" err="1"/>
              <a:t>IoT</a:t>
            </a:r>
            <a:r>
              <a:rPr lang="en-US" dirty="0"/>
              <a:t>. Insurance is as important as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credit</a:t>
            </a:r>
            <a:r>
              <a:rPr lang="en-US" dirty="0"/>
              <a:t>, employment and housing, usage of </a:t>
            </a:r>
            <a:r>
              <a:rPr lang="en-US" dirty="0" err="1"/>
              <a:t>IoT</a:t>
            </a:r>
            <a:r>
              <a:rPr lang="en-US" dirty="0"/>
              <a:t> for insurance decisions must be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regulated </a:t>
            </a:r>
            <a:r>
              <a:rPr lang="en-US" dirty="0"/>
              <a:t>and also require explicit “Notice and Choice” </a:t>
            </a:r>
          </a:p>
        </p:txBody>
      </p:sp>
    </p:spTree>
    <p:extLst>
      <p:ext uri="{BB962C8B-B14F-4D97-AF65-F5344CB8AC3E}">
        <p14:creationId xmlns:p14="http://schemas.microsoft.com/office/powerpoint/2010/main" val="39161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Internet of Things (</a:t>
            </a:r>
            <a:r>
              <a:rPr lang="en-US" b="1" dirty="0" err="1" smtClean="0"/>
              <a:t>IoT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The Network of physical devices from sensors and actuators together with electronics connected over the internet and a background of software and data engineering that allows for exchange and processing of data to come up with solutions and services</a:t>
            </a:r>
          </a:p>
          <a:p>
            <a:r>
              <a:rPr lang="en-US" b="1" dirty="0" err="1" smtClean="0"/>
              <a:t>IoT</a:t>
            </a:r>
            <a:r>
              <a:rPr lang="en-US" b="1" dirty="0" smtClean="0"/>
              <a:t> in our lives</a:t>
            </a:r>
          </a:p>
          <a:p>
            <a:r>
              <a:rPr lang="en-US" dirty="0" smtClean="0"/>
              <a:t>Smart Phones</a:t>
            </a:r>
          </a:p>
          <a:p>
            <a:r>
              <a:rPr lang="en-US" dirty="0" smtClean="0"/>
              <a:t>Smart Homes</a:t>
            </a:r>
          </a:p>
          <a:p>
            <a:r>
              <a:rPr lang="en-US" dirty="0" smtClean="0"/>
              <a:t>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9831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Smart Phones</a:t>
            </a:r>
          </a:p>
          <a:p>
            <a:pPr marL="0" indent="0">
              <a:buNone/>
            </a:pPr>
            <a:r>
              <a:rPr lang="en-US" dirty="0" smtClean="0"/>
              <a:t>A cell phone may have no less</a:t>
            </a:r>
          </a:p>
          <a:p>
            <a:pPr marL="0" indent="0">
              <a:buNone/>
            </a:pPr>
            <a:r>
              <a:rPr lang="en-US" dirty="0" smtClean="0"/>
              <a:t>than 19 sensors, all of which may save</a:t>
            </a:r>
          </a:p>
          <a:p>
            <a:pPr marL="0" indent="0">
              <a:buNone/>
            </a:pPr>
            <a:r>
              <a:rPr lang="en-US" dirty="0" smtClean="0"/>
              <a:t>Info to the phone (Face &amp; Fingerprint</a:t>
            </a:r>
          </a:p>
          <a:p>
            <a:pPr marL="0" indent="0">
              <a:buNone/>
            </a:pPr>
            <a:r>
              <a:rPr lang="en-US" dirty="0" smtClean="0"/>
              <a:t>Recognition) or to third parties via</a:t>
            </a:r>
          </a:p>
          <a:p>
            <a:pPr marL="0" indent="0">
              <a:buNone/>
            </a:pPr>
            <a:r>
              <a:rPr lang="en-US" dirty="0" smtClean="0"/>
              <a:t>Online apps such as Facebook, Twitter </a:t>
            </a:r>
          </a:p>
          <a:p>
            <a:pPr marL="0" indent="0">
              <a:buNone/>
            </a:pPr>
            <a:r>
              <a:rPr lang="en-US" dirty="0" smtClean="0"/>
              <a:t>Phone manufacturers (Apple &amp; Siri)</a:t>
            </a:r>
            <a:endParaRPr lang="en-US" dirty="0"/>
          </a:p>
        </p:txBody>
      </p:sp>
      <p:pic>
        <p:nvPicPr>
          <p:cNvPr id="4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3233" y="2603500"/>
            <a:ext cx="4913293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smtClean="0"/>
              <a:t>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Smart Homes</a:t>
            </a:r>
          </a:p>
          <a:p>
            <a:pPr marL="0" indent="0">
              <a:buNone/>
            </a:pPr>
            <a:r>
              <a:rPr lang="en-US" dirty="0" smtClean="0"/>
              <a:t>Smart homes with automatic</a:t>
            </a:r>
          </a:p>
          <a:p>
            <a:pPr marL="0" indent="0">
              <a:buNone/>
            </a:pPr>
            <a:r>
              <a:rPr lang="en-US" dirty="0" smtClean="0"/>
              <a:t>Lighting and doors opening as well</a:t>
            </a:r>
          </a:p>
          <a:p>
            <a:pPr marL="0" indent="0">
              <a:buNone/>
            </a:pPr>
            <a:r>
              <a:rPr lang="en-US" dirty="0" smtClean="0"/>
              <a:t>as personal assistants that control</a:t>
            </a:r>
          </a:p>
          <a:p>
            <a:pPr marL="0" indent="0">
              <a:buNone/>
            </a:pPr>
            <a:r>
              <a:rPr lang="en-US" dirty="0" smtClean="0"/>
              <a:t>House appliances by orders given 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rally via voice recognition are</a:t>
            </a:r>
          </a:p>
          <a:p>
            <a:pPr marL="0" indent="0">
              <a:buNone/>
            </a:pPr>
            <a:r>
              <a:rPr lang="en-US" dirty="0" smtClean="0"/>
              <a:t>Becoming more and more</a:t>
            </a:r>
          </a:p>
          <a:p>
            <a:pPr marL="0" indent="0">
              <a:buNone/>
            </a:pPr>
            <a:r>
              <a:rPr lang="en-US" dirty="0" smtClean="0"/>
              <a:t>Common.</a:t>
            </a:r>
          </a:p>
        </p:txBody>
      </p:sp>
      <p:pic>
        <p:nvPicPr>
          <p:cNvPr id="4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7865" y="2356430"/>
            <a:ext cx="6635651" cy="4261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4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Connected Vehicles</a:t>
            </a:r>
          </a:p>
          <a:p>
            <a:pPr marL="0" indent="0">
              <a:buNone/>
            </a:pPr>
            <a:r>
              <a:rPr lang="en-US" dirty="0" smtClean="0"/>
              <a:t>Vehicles that record coordinates via GPS as well as Sense</a:t>
            </a:r>
          </a:p>
          <a:p>
            <a:pPr marL="0" indent="0">
              <a:buNone/>
            </a:pPr>
            <a:r>
              <a:rPr lang="en-US" dirty="0" smtClean="0"/>
              <a:t>the existence and proximity of nearby cars, an advanced</a:t>
            </a:r>
          </a:p>
          <a:p>
            <a:pPr marL="0" indent="0">
              <a:buNone/>
            </a:pPr>
            <a:r>
              <a:rPr lang="en-US" dirty="0" smtClean="0"/>
              <a:t>generation is self-driving cars</a:t>
            </a:r>
            <a:r>
              <a:rPr lang="en-US" b="1" dirty="0" smtClean="0"/>
              <a:t> .</a:t>
            </a:r>
          </a:p>
        </p:txBody>
      </p:sp>
      <p:pic>
        <p:nvPicPr>
          <p:cNvPr id="4" name="Shape 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7714" y="2603500"/>
            <a:ext cx="3474720" cy="37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54" y="4233375"/>
            <a:ext cx="6565195" cy="207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2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Risks of development of </a:t>
            </a:r>
            <a:r>
              <a:rPr lang="en-US" b="1" dirty="0" err="1" smtClean="0"/>
              <a:t>IoT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Data Security</a:t>
            </a:r>
          </a:p>
          <a:p>
            <a:endParaRPr lang="en-US" dirty="0" smtClean="0"/>
          </a:p>
          <a:p>
            <a:r>
              <a:rPr lang="en-US" dirty="0" smtClean="0"/>
              <a:t>Data Privacy &amp; Consent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Exploitation of data owners</a:t>
            </a:r>
          </a:p>
        </p:txBody>
      </p:sp>
    </p:spTree>
    <p:extLst>
      <p:ext uri="{BB962C8B-B14F-4D97-AF65-F5344CB8AC3E}">
        <p14:creationId xmlns:p14="http://schemas.microsoft.com/office/powerpoint/2010/main" val="19231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Data Security</a:t>
            </a:r>
          </a:p>
          <a:p>
            <a:pPr marL="0" indent="0">
              <a:buNone/>
            </a:pPr>
            <a:r>
              <a:rPr lang="en-US" dirty="0" smtClean="0"/>
              <a:t>Data from </a:t>
            </a:r>
            <a:r>
              <a:rPr lang="en-US" dirty="0" err="1" smtClean="0"/>
              <a:t>IoT</a:t>
            </a:r>
            <a:r>
              <a:rPr lang="en-US" dirty="0" smtClean="0"/>
              <a:t> devices are usually saved</a:t>
            </a:r>
          </a:p>
          <a:p>
            <a:pPr marL="0" indent="0">
              <a:buNone/>
            </a:pPr>
            <a:r>
              <a:rPr lang="en-US" dirty="0" smtClean="0"/>
              <a:t>onto cloud servers which leaves such </a:t>
            </a:r>
          </a:p>
          <a:p>
            <a:pPr marL="0" indent="0">
              <a:buNone/>
            </a:pPr>
            <a:r>
              <a:rPr lang="en-US" dirty="0" smtClean="0"/>
              <a:t>data vulnerable to hackers if no enough </a:t>
            </a:r>
          </a:p>
          <a:p>
            <a:pPr marL="0" indent="0">
              <a:buNone/>
            </a:pPr>
            <a:r>
              <a:rPr lang="en-US" dirty="0" smtClean="0"/>
              <a:t>procedures are done to ensure its safety.</a:t>
            </a:r>
          </a:p>
          <a:p>
            <a:pPr marL="0" indent="0">
              <a:buNone/>
            </a:pPr>
            <a:r>
              <a:rPr lang="en-US" dirty="0" smtClean="0"/>
              <a:t>An incident when data security was </a:t>
            </a:r>
          </a:p>
          <a:p>
            <a:pPr marL="0" indent="0">
              <a:buNone/>
            </a:pPr>
            <a:r>
              <a:rPr lang="en-US" dirty="0" smtClean="0"/>
              <a:t>compromised was when </a:t>
            </a:r>
            <a:r>
              <a:rPr lang="en-US" b="1" dirty="0" err="1" smtClean="0"/>
              <a:t>IoT</a:t>
            </a:r>
            <a:r>
              <a:rPr lang="en-US" b="1" dirty="0" smtClean="0"/>
              <a:t> Teddy Bear</a:t>
            </a:r>
          </a:p>
          <a:p>
            <a:pPr marL="0" indent="0">
              <a:buNone/>
            </a:pPr>
            <a:r>
              <a:rPr lang="en-US" b="1" dirty="0" smtClean="0"/>
              <a:t>Christmas gift leaked info of 2+ million families</a:t>
            </a:r>
          </a:p>
          <a:p>
            <a:pPr marL="0" indent="0">
              <a:buNone/>
            </a:pPr>
            <a:r>
              <a:rPr lang="en-US" b="1" dirty="0" smtClean="0"/>
              <a:t>Including passwords and voice messages.</a:t>
            </a:r>
            <a:endParaRPr lang="en-US" b="1" dirty="0"/>
          </a:p>
        </p:txBody>
      </p:sp>
      <p:pic>
        <p:nvPicPr>
          <p:cNvPr id="1030" name="Picture 6" descr="https://cdn.arstechnica.net/wp-content/uploads/2017/02/cloudpets-800x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2603500"/>
            <a:ext cx="471569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Data Privacy and Consent</a:t>
            </a:r>
          </a:p>
          <a:p>
            <a:pPr marL="0" indent="0">
              <a:buNone/>
            </a:pPr>
            <a:r>
              <a:rPr lang="en-US" dirty="0" smtClean="0"/>
              <a:t>Before collecting data it’s important to ensure</a:t>
            </a:r>
          </a:p>
          <a:p>
            <a:pPr marL="0" indent="0">
              <a:buNone/>
            </a:pPr>
            <a:r>
              <a:rPr lang="en-US" dirty="0" smtClean="0"/>
              <a:t>*  Clients awareness of &amp; agreement to data obtained</a:t>
            </a:r>
          </a:p>
          <a:p>
            <a:pPr marL="0" indent="0">
              <a:buNone/>
            </a:pPr>
            <a:r>
              <a:rPr lang="en-US" dirty="0" smtClean="0"/>
              <a:t>as well as who has access to it.</a:t>
            </a:r>
          </a:p>
          <a:p>
            <a:pPr marL="0" indent="0">
              <a:buNone/>
            </a:pPr>
            <a:r>
              <a:rPr lang="en-US" dirty="0" smtClean="0"/>
              <a:t>*  Data is transferred in a discreet, safe form.</a:t>
            </a:r>
          </a:p>
          <a:p>
            <a:pPr marL="0" indent="0">
              <a:buNone/>
            </a:pPr>
            <a:r>
              <a:rPr lang="en-US" dirty="0" smtClean="0"/>
              <a:t>One of the issues that surfaced that kind of case</a:t>
            </a:r>
          </a:p>
          <a:p>
            <a:pPr marL="0" indent="0">
              <a:buNone/>
            </a:pPr>
            <a:r>
              <a:rPr lang="en-US" dirty="0" smtClean="0"/>
              <a:t>Was news of </a:t>
            </a:r>
            <a:r>
              <a:rPr lang="en-US" b="1" dirty="0" smtClean="0"/>
              <a:t>Samsung </a:t>
            </a:r>
            <a:r>
              <a:rPr lang="en-US" b="1" dirty="0"/>
              <a:t>smart TVs </a:t>
            </a:r>
            <a:r>
              <a:rPr lang="en-US" b="1" dirty="0" smtClean="0"/>
              <a:t>sending unencrypted</a:t>
            </a:r>
          </a:p>
          <a:p>
            <a:pPr marL="0" indent="0">
              <a:buNone/>
            </a:pPr>
            <a:r>
              <a:rPr lang="en-US" b="1" dirty="0" smtClean="0"/>
              <a:t>voice </a:t>
            </a:r>
            <a:r>
              <a:rPr lang="en-US" b="1" dirty="0"/>
              <a:t>recognition data across </a:t>
            </a:r>
            <a:r>
              <a:rPr lang="en-US" b="1" dirty="0" smtClean="0"/>
              <a:t>internet from involuntary</a:t>
            </a:r>
          </a:p>
          <a:p>
            <a:pPr marL="0" indent="0">
              <a:buNone/>
            </a:pPr>
            <a:r>
              <a:rPr lang="en-US" b="1" dirty="0" smtClean="0"/>
              <a:t>Viewers of their smart TVs </a:t>
            </a:r>
            <a:endParaRPr lang="en-US" dirty="0" smtClean="0"/>
          </a:p>
        </p:txBody>
      </p:sp>
      <p:pic>
        <p:nvPicPr>
          <p:cNvPr id="2050" name="Picture 2" descr="https://tse2.mm.bing.net/th?id=OIP.GaxNl4LA4loECJ3Sbu5k9QHaEo&amp;pid=15.1&amp;P=0&amp;w=298&amp;h=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89" y="2603500"/>
            <a:ext cx="36576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Ethics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Exploitation</a:t>
            </a:r>
          </a:p>
          <a:p>
            <a:pPr marL="0" indent="0">
              <a:buNone/>
            </a:pPr>
            <a:r>
              <a:rPr lang="en-US" dirty="0" smtClean="0"/>
              <a:t>Data collected by free websites are not only</a:t>
            </a:r>
          </a:p>
          <a:p>
            <a:pPr marL="0" indent="0">
              <a:buNone/>
            </a:pPr>
            <a:r>
              <a:rPr lang="en-US" dirty="0" smtClean="0"/>
              <a:t>Used for recommendation systems, but also</a:t>
            </a:r>
          </a:p>
          <a:p>
            <a:pPr marL="0" indent="0">
              <a:buNone/>
            </a:pPr>
            <a:r>
              <a:rPr lang="en-US" dirty="0" smtClean="0"/>
              <a:t>Frequently deployed for ad generation, such</a:t>
            </a:r>
          </a:p>
          <a:p>
            <a:pPr marL="0" indent="0">
              <a:buNone/>
            </a:pPr>
            <a:r>
              <a:rPr lang="en-US" dirty="0" smtClean="0"/>
              <a:t>Exploitation of users is the subject of controversy</a:t>
            </a:r>
          </a:p>
          <a:p>
            <a:pPr marL="0" indent="0">
              <a:buNone/>
            </a:pPr>
            <a:r>
              <a:rPr lang="en-US" dirty="0" smtClean="0"/>
              <a:t>In the new millennia.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https://tse2.mm.bing.net/th?id=OIP.bmxD_73jOnBoIQ2violDawHaDT&amp;pid=15.1&amp;P=0&amp;w=396&amp;h=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83" y="2625723"/>
            <a:ext cx="4175669" cy="322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866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Data Ethics in IoT</vt:lpstr>
      <vt:lpstr>Questions..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Ethics in IoT</dc:title>
  <dc:creator>pc</dc:creator>
  <cp:lastModifiedBy>pc</cp:lastModifiedBy>
  <cp:revision>34</cp:revision>
  <dcterms:created xsi:type="dcterms:W3CDTF">2017-12-23T17:55:57Z</dcterms:created>
  <dcterms:modified xsi:type="dcterms:W3CDTF">2017-12-24T11:42:52Z</dcterms:modified>
</cp:coreProperties>
</file>