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5" r:id="rId8"/>
    <p:sldId id="262" r:id="rId9"/>
    <p:sldId id="263" r:id="rId10"/>
    <p:sldId id="264" r:id="rId11"/>
    <p:sldId id="265" r:id="rId12"/>
    <p:sldId id="266" r:id="rId13"/>
    <p:sldId id="267" r:id="rId14"/>
    <p:sldId id="268" r:id="rId15"/>
    <p:sldId id="272" r:id="rId16"/>
    <p:sldId id="269" r:id="rId17"/>
    <p:sldId id="270" r:id="rId18"/>
    <p:sldId id="271"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5/13/2018</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smtClean="0"/>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5/13/2018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5/13/2018</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Elegance Atelier</a:t>
            </a:r>
            <a:endParaRPr lang="en-US" dirty="0"/>
          </a:p>
        </p:txBody>
      </p:sp>
      <p:sp>
        <p:nvSpPr>
          <p:cNvPr id="3" name="Subtitle 2"/>
          <p:cNvSpPr>
            <a:spLocks noGrp="1"/>
          </p:cNvSpPr>
          <p:nvPr>
            <p:ph type="subTitle" idx="1"/>
          </p:nvPr>
        </p:nvSpPr>
        <p:spPr>
          <a:xfrm>
            <a:off x="1774424" y="3724074"/>
            <a:ext cx="8637072" cy="2062772"/>
          </a:xfrm>
        </p:spPr>
        <p:txBody>
          <a:bodyPr>
            <a:normAutofit/>
          </a:bodyPr>
          <a:lstStyle/>
          <a:p>
            <a:r>
              <a:rPr lang="en-US" dirty="0" smtClean="0"/>
              <a:t>Aliaa Abbas – 3747</a:t>
            </a:r>
          </a:p>
          <a:p>
            <a:r>
              <a:rPr lang="en-US" dirty="0" smtClean="0"/>
              <a:t>Salma </a:t>
            </a:r>
            <a:r>
              <a:rPr lang="en-US" dirty="0" err="1" smtClean="0"/>
              <a:t>Tharwat</a:t>
            </a:r>
            <a:r>
              <a:rPr lang="en-US" dirty="0" smtClean="0"/>
              <a:t> </a:t>
            </a:r>
            <a:r>
              <a:rPr lang="en-US" dirty="0" smtClean="0"/>
              <a:t>– 3787</a:t>
            </a:r>
          </a:p>
          <a:p>
            <a:r>
              <a:rPr lang="en-US" dirty="0"/>
              <a:t>Nayera </a:t>
            </a:r>
            <a:r>
              <a:rPr lang="en-US" dirty="0" err="1"/>
              <a:t>AbdelSamie</a:t>
            </a:r>
            <a:r>
              <a:rPr lang="en-US" dirty="0"/>
              <a:t> - </a:t>
            </a:r>
            <a:r>
              <a:rPr lang="en-US" dirty="0" smtClean="0"/>
              <a:t>4032</a:t>
            </a:r>
            <a:endParaRPr lang="en-US" dirty="0" smtClean="0"/>
          </a:p>
          <a:p>
            <a:r>
              <a:rPr lang="en-US" dirty="0" err="1" smtClean="0"/>
              <a:t>Esraa</a:t>
            </a:r>
            <a:r>
              <a:rPr lang="en-US" dirty="0" smtClean="0"/>
              <a:t> Hussein – </a:t>
            </a:r>
            <a:r>
              <a:rPr lang="en-US" dirty="0" smtClean="0"/>
              <a:t>4375</a:t>
            </a:r>
            <a:endParaRPr lang="en-US" dirty="0" smtClean="0"/>
          </a:p>
        </p:txBody>
      </p:sp>
    </p:spTree>
    <p:extLst>
      <p:ext uri="{BB962C8B-B14F-4D97-AF65-F5344CB8AC3E}">
        <p14:creationId xmlns:p14="http://schemas.microsoft.com/office/powerpoint/2010/main" val="3125731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Analysis</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chemeClr val="accent1"/>
                </a:solidFill>
              </a:rPr>
              <a:t>Reach &amp; Accessibility</a:t>
            </a:r>
          </a:p>
          <a:p>
            <a:pPr marL="0" indent="0">
              <a:buNone/>
            </a:pPr>
            <a:r>
              <a:rPr lang="en-US" dirty="0"/>
              <a:t>The Location Allows for easy accessibility and Reach to the </a:t>
            </a:r>
            <a:r>
              <a:rPr lang="en-US" dirty="0" smtClean="0"/>
              <a:t>Atelier</a:t>
            </a:r>
            <a:endParaRPr lang="en-US" b="1" dirty="0" smtClean="0">
              <a:solidFill>
                <a:schemeClr val="accent1"/>
              </a:solidFill>
            </a:endParaRPr>
          </a:p>
          <a:p>
            <a:r>
              <a:rPr lang="en-US" b="1" dirty="0" smtClean="0">
                <a:solidFill>
                  <a:schemeClr val="accent1"/>
                </a:solidFill>
              </a:rPr>
              <a:t>Infrastructural Condition</a:t>
            </a:r>
          </a:p>
          <a:p>
            <a:pPr marL="0" indent="0">
              <a:buNone/>
            </a:pPr>
            <a:r>
              <a:rPr lang="en-US" dirty="0" smtClean="0"/>
              <a:t>Location in a newly built and well structured building with all sources (Water, electricity, Fuel) reachable with newest technology</a:t>
            </a:r>
            <a:endParaRPr lang="en-US" b="1" dirty="0" smtClean="0">
              <a:solidFill>
                <a:schemeClr val="accent1"/>
              </a:solidFill>
            </a:endParaRPr>
          </a:p>
          <a:p>
            <a:r>
              <a:rPr lang="en-US" b="1" dirty="0" smtClean="0">
                <a:solidFill>
                  <a:schemeClr val="accent1"/>
                </a:solidFill>
              </a:rPr>
              <a:t>Costs &amp; Construction Requirements</a:t>
            </a:r>
          </a:p>
          <a:p>
            <a:pPr marL="0" indent="0">
              <a:buNone/>
            </a:pPr>
            <a:r>
              <a:rPr lang="en-US" dirty="0" smtClean="0"/>
              <a:t>Infrastructural condition requires little costs other than final finishes to the Atelier (Internal Designs &amp; preparations)</a:t>
            </a:r>
            <a:endParaRPr lang="en-US" b="1" dirty="0">
              <a:solidFill>
                <a:schemeClr val="accent1"/>
              </a:solidFill>
            </a:endParaRPr>
          </a:p>
          <a:p>
            <a:pPr marL="0" indent="0">
              <a:buNone/>
            </a:pPr>
            <a:endParaRPr lang="en-US" dirty="0"/>
          </a:p>
        </p:txBody>
      </p:sp>
    </p:spTree>
    <p:extLst>
      <p:ext uri="{BB962C8B-B14F-4D97-AF65-F5344CB8AC3E}">
        <p14:creationId xmlns:p14="http://schemas.microsoft.com/office/powerpoint/2010/main" val="2092457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Analysis</a:t>
            </a:r>
            <a:endParaRPr lang="en-US" dirty="0"/>
          </a:p>
        </p:txBody>
      </p:sp>
      <p:sp>
        <p:nvSpPr>
          <p:cNvPr id="3" name="Content Placeholder 2"/>
          <p:cNvSpPr>
            <a:spLocks noGrp="1"/>
          </p:cNvSpPr>
          <p:nvPr>
            <p:ph idx="1"/>
          </p:nvPr>
        </p:nvSpPr>
        <p:spPr/>
        <p:txBody>
          <a:bodyPr/>
          <a:lstStyle/>
          <a:p>
            <a:pPr algn="ctr"/>
            <a:r>
              <a:rPr lang="en-US" dirty="0" smtClean="0">
                <a:solidFill>
                  <a:schemeClr val="accent1"/>
                </a:solidFill>
              </a:rPr>
              <a:t>Target Audience</a:t>
            </a:r>
          </a:p>
          <a:p>
            <a:pPr algn="ctr"/>
            <a:endParaRPr lang="en-US" dirty="0">
              <a:solidFill>
                <a:schemeClr val="accent1"/>
              </a:solidFill>
            </a:endParaRPr>
          </a:p>
          <a:p>
            <a:r>
              <a:rPr lang="en-US" dirty="0" smtClean="0"/>
              <a:t>Ladies</a:t>
            </a:r>
          </a:p>
          <a:p>
            <a:r>
              <a:rPr lang="en-US" dirty="0" smtClean="0"/>
              <a:t>Teenagers</a:t>
            </a:r>
          </a:p>
          <a:p>
            <a:r>
              <a:rPr lang="en-US" dirty="0" smtClean="0"/>
              <a:t>Young Adults</a:t>
            </a:r>
          </a:p>
          <a:p>
            <a:r>
              <a:rPr lang="en-US" dirty="0" smtClean="0"/>
              <a:t>People with a love of Taylor made clothes</a:t>
            </a:r>
          </a:p>
        </p:txBody>
      </p:sp>
    </p:spTree>
    <p:extLst>
      <p:ext uri="{BB962C8B-B14F-4D97-AF65-F5344CB8AC3E}">
        <p14:creationId xmlns:p14="http://schemas.microsoft.com/office/powerpoint/2010/main" val="1609779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Analysis</a:t>
            </a:r>
            <a:endParaRPr lang="en-US" dirty="0"/>
          </a:p>
        </p:txBody>
      </p:sp>
      <p:sp>
        <p:nvSpPr>
          <p:cNvPr id="3" name="Content Placeholder 2"/>
          <p:cNvSpPr>
            <a:spLocks noGrp="1"/>
          </p:cNvSpPr>
          <p:nvPr>
            <p:ph idx="1"/>
          </p:nvPr>
        </p:nvSpPr>
        <p:spPr/>
        <p:txBody>
          <a:bodyPr/>
          <a:lstStyle/>
          <a:p>
            <a:pPr algn="ctr"/>
            <a:r>
              <a:rPr lang="en-US" dirty="0" smtClean="0">
                <a:solidFill>
                  <a:schemeClr val="accent1"/>
                </a:solidFill>
              </a:rPr>
              <a:t>Sales Plan</a:t>
            </a:r>
          </a:p>
          <a:p>
            <a:pPr marL="0" indent="0">
              <a:buNone/>
            </a:pPr>
            <a:endParaRPr lang="en-US" dirty="0" smtClean="0"/>
          </a:p>
          <a:p>
            <a:r>
              <a:rPr lang="en-US" dirty="0" smtClean="0"/>
              <a:t>Clients will order a certain item and describe their idea of the design and </a:t>
            </a:r>
          </a:p>
          <a:p>
            <a:pPr marL="0" indent="0">
              <a:buNone/>
            </a:pPr>
            <a:r>
              <a:rPr lang="en-US" dirty="0" smtClean="0"/>
              <a:t>When they would like it to be ready and our Fashion Designers will work on them together.</a:t>
            </a:r>
          </a:p>
          <a:p>
            <a:pPr marL="0" indent="0">
              <a:buNone/>
            </a:pPr>
            <a:endParaRPr lang="en-US" dirty="0" smtClean="0"/>
          </a:p>
          <a:p>
            <a:r>
              <a:rPr lang="en-US" dirty="0"/>
              <a:t>We commit to delivering the designs within the period the client asks for</a:t>
            </a:r>
          </a:p>
          <a:p>
            <a:endParaRPr lang="en-US" dirty="0" smtClean="0"/>
          </a:p>
          <a:p>
            <a:endParaRPr lang="en-US" dirty="0"/>
          </a:p>
        </p:txBody>
      </p:sp>
    </p:spTree>
    <p:extLst>
      <p:ext uri="{BB962C8B-B14F-4D97-AF65-F5344CB8AC3E}">
        <p14:creationId xmlns:p14="http://schemas.microsoft.com/office/powerpoint/2010/main" val="5693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analysis</a:t>
            </a:r>
            <a:endParaRPr lang="en-US" dirty="0"/>
          </a:p>
        </p:txBody>
      </p:sp>
      <p:sp>
        <p:nvSpPr>
          <p:cNvPr id="3" name="Content Placeholder 2"/>
          <p:cNvSpPr>
            <a:spLocks noGrp="1"/>
          </p:cNvSpPr>
          <p:nvPr>
            <p:ph idx="1"/>
          </p:nvPr>
        </p:nvSpPr>
        <p:spPr/>
        <p:txBody>
          <a:bodyPr/>
          <a:lstStyle/>
          <a:p>
            <a:pPr algn="ctr"/>
            <a:r>
              <a:rPr lang="en-US" dirty="0" smtClean="0">
                <a:solidFill>
                  <a:schemeClr val="accent1"/>
                </a:solidFill>
              </a:rPr>
              <a:t>Marketing Plan</a:t>
            </a:r>
          </a:p>
          <a:p>
            <a:endParaRPr lang="en-US" dirty="0" smtClean="0"/>
          </a:p>
          <a:p>
            <a:r>
              <a:rPr lang="en-US" dirty="0" smtClean="0"/>
              <a:t>Social Media: Through online pages on Facebook</a:t>
            </a:r>
            <a:r>
              <a:rPr lang="en-US" dirty="0"/>
              <a:t> </a:t>
            </a:r>
            <a:r>
              <a:rPr lang="en-US" dirty="0" smtClean="0"/>
              <a:t>&amp; Instagram as well as paid ads.</a:t>
            </a:r>
          </a:p>
          <a:p>
            <a:r>
              <a:rPr lang="en-US" dirty="0" smtClean="0"/>
              <a:t>Fliers &amp; Posters</a:t>
            </a:r>
            <a:endParaRPr lang="en-US" dirty="0"/>
          </a:p>
        </p:txBody>
      </p:sp>
    </p:spTree>
    <p:extLst>
      <p:ext uri="{BB962C8B-B14F-4D97-AF65-F5344CB8AC3E}">
        <p14:creationId xmlns:p14="http://schemas.microsoft.com/office/powerpoint/2010/main" val="129792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Analysis</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Investment Costs</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98145380"/>
              </p:ext>
            </p:extLst>
          </p:nvPr>
        </p:nvGraphicFramePr>
        <p:xfrm>
          <a:off x="3128561" y="2432183"/>
          <a:ext cx="5937250" cy="3034162"/>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xmlns="" val="947584995"/>
                    </a:ext>
                  </a:extLst>
                </a:gridCol>
                <a:gridCol w="2968625">
                  <a:extLst>
                    <a:ext uri="{9D8B030D-6E8A-4147-A177-3AD203B41FA5}">
                      <a16:colId xmlns:a16="http://schemas.microsoft.com/office/drawing/2014/main" xmlns="" val="2361164192"/>
                    </a:ext>
                  </a:extLst>
                </a:gridCol>
              </a:tblGrid>
              <a:tr h="0">
                <a:tc>
                  <a:txBody>
                    <a:bodyPr/>
                    <a:lstStyle/>
                    <a:p>
                      <a:pPr marL="0" marR="0" algn="ctr">
                        <a:lnSpc>
                          <a:spcPct val="115000"/>
                        </a:lnSpc>
                        <a:spcBef>
                          <a:spcPts val="0"/>
                        </a:spcBef>
                        <a:spcAft>
                          <a:spcPts val="0"/>
                        </a:spcAft>
                      </a:pPr>
                      <a:r>
                        <a:rPr lang="en-US" sz="1400">
                          <a:effectLst/>
                        </a:rPr>
                        <a:t>Insurance for Atelier Rentals</a:t>
                      </a:r>
                      <a:endParaRPr lang="en-US" sz="1100">
                        <a:effectLst/>
                      </a:endParaRPr>
                    </a:p>
                    <a:p>
                      <a:pPr marL="0" marR="0" algn="ctr">
                        <a:lnSpc>
                          <a:spcPct val="115000"/>
                        </a:lnSpc>
                        <a:spcBef>
                          <a:spcPts val="0"/>
                        </a:spcBef>
                        <a:spcAft>
                          <a:spcPts val="0"/>
                        </a:spcAft>
                      </a:pPr>
                      <a:r>
                        <a:rPr lang="en-US" sz="1400">
                          <a:effectLst/>
                        </a:rPr>
                        <a:t> (one-month rental)</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a:effectLst/>
                        </a:rPr>
                        <a:t>10,000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757239472"/>
                  </a:ext>
                </a:extLst>
              </a:tr>
              <a:tr h="0">
                <a:tc>
                  <a:txBody>
                    <a:bodyPr/>
                    <a:lstStyle/>
                    <a:p>
                      <a:pPr marL="0" marR="0" algn="ctr">
                        <a:lnSpc>
                          <a:spcPct val="115000"/>
                        </a:lnSpc>
                        <a:spcBef>
                          <a:spcPts val="0"/>
                        </a:spcBef>
                        <a:spcAft>
                          <a:spcPts val="0"/>
                        </a:spcAft>
                      </a:pPr>
                      <a:r>
                        <a:rPr lang="en-US" sz="1400">
                          <a:effectLst/>
                        </a:rPr>
                        <a:t>Sewing Machines</a:t>
                      </a:r>
                      <a:endParaRPr lang="en-US" sz="1100">
                        <a:effectLst/>
                      </a:endParaRPr>
                    </a:p>
                    <a:p>
                      <a:pPr marL="0" marR="0" algn="ctr">
                        <a:lnSpc>
                          <a:spcPct val="115000"/>
                        </a:lnSpc>
                        <a:spcBef>
                          <a:spcPts val="0"/>
                        </a:spcBef>
                        <a:spcAft>
                          <a:spcPts val="0"/>
                        </a:spcAft>
                      </a:pPr>
                      <a:r>
                        <a:rPr lang="en-US" sz="1400">
                          <a:effectLst/>
                        </a:rPr>
                        <a:t>(20 machines*1500/machine)</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22,500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3882183732"/>
                  </a:ext>
                </a:extLst>
              </a:tr>
              <a:tr h="0">
                <a:tc>
                  <a:txBody>
                    <a:bodyPr/>
                    <a:lstStyle/>
                    <a:p>
                      <a:pPr marL="0" marR="0" algn="ctr">
                        <a:lnSpc>
                          <a:spcPct val="115000"/>
                        </a:lnSpc>
                        <a:spcBef>
                          <a:spcPts val="0"/>
                        </a:spcBef>
                        <a:spcAft>
                          <a:spcPts val="0"/>
                        </a:spcAft>
                      </a:pPr>
                      <a:r>
                        <a:rPr lang="en-US" sz="1400">
                          <a:effectLst/>
                        </a:rPr>
                        <a:t>Electronic Equipment</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20,000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3098941900"/>
                  </a:ext>
                </a:extLst>
              </a:tr>
              <a:tr h="0">
                <a:tc>
                  <a:txBody>
                    <a:bodyPr/>
                    <a:lstStyle/>
                    <a:p>
                      <a:pPr marL="0" marR="0" algn="ctr">
                        <a:lnSpc>
                          <a:spcPct val="115000"/>
                        </a:lnSpc>
                        <a:spcBef>
                          <a:spcPts val="0"/>
                        </a:spcBef>
                        <a:spcAft>
                          <a:spcPts val="0"/>
                        </a:spcAft>
                      </a:pPr>
                      <a:r>
                        <a:rPr lang="en-US" sz="1400">
                          <a:effectLst/>
                        </a:rPr>
                        <a:t>Security System</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10,000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1634001564"/>
                  </a:ext>
                </a:extLst>
              </a:tr>
              <a:tr h="0">
                <a:tc>
                  <a:txBody>
                    <a:bodyPr/>
                    <a:lstStyle/>
                    <a:p>
                      <a:pPr marL="0" marR="0" algn="ctr">
                        <a:lnSpc>
                          <a:spcPct val="115000"/>
                        </a:lnSpc>
                        <a:spcBef>
                          <a:spcPts val="0"/>
                        </a:spcBef>
                        <a:spcAft>
                          <a:spcPts val="0"/>
                        </a:spcAft>
                      </a:pPr>
                      <a:r>
                        <a:rPr lang="en-US" sz="1400">
                          <a:effectLst/>
                        </a:rPr>
                        <a:t>Software System</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5,000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3045834962"/>
                  </a:ext>
                </a:extLst>
              </a:tr>
              <a:tr h="0">
                <a:tc>
                  <a:txBody>
                    <a:bodyPr/>
                    <a:lstStyle/>
                    <a:p>
                      <a:pPr marL="0" marR="0" algn="ctr">
                        <a:lnSpc>
                          <a:spcPct val="115000"/>
                        </a:lnSpc>
                        <a:spcBef>
                          <a:spcPts val="0"/>
                        </a:spcBef>
                        <a:spcAft>
                          <a:spcPts val="0"/>
                        </a:spcAft>
                      </a:pPr>
                      <a:r>
                        <a:rPr lang="en-US" sz="1400">
                          <a:effectLst/>
                        </a:rPr>
                        <a:t>Interior Preparation</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100,000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2748622661"/>
                  </a:ext>
                </a:extLst>
              </a:tr>
              <a:tr h="0">
                <a:tc>
                  <a:txBody>
                    <a:bodyPr/>
                    <a:lstStyle/>
                    <a:p>
                      <a:pPr marL="0" marR="0" algn="ctr">
                        <a:lnSpc>
                          <a:spcPct val="115000"/>
                        </a:lnSpc>
                        <a:spcBef>
                          <a:spcPts val="0"/>
                        </a:spcBef>
                        <a:spcAft>
                          <a:spcPts val="0"/>
                        </a:spcAft>
                      </a:pPr>
                      <a:r>
                        <a:rPr lang="en-US" sz="1400">
                          <a:effectLst/>
                        </a:rPr>
                        <a:t>Furniture</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40,000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1249543078"/>
                  </a:ext>
                </a:extLst>
              </a:tr>
              <a:tr h="0">
                <a:tc>
                  <a:txBody>
                    <a:bodyPr/>
                    <a:lstStyle/>
                    <a:p>
                      <a:pPr marL="0" marR="0" algn="ctr">
                        <a:lnSpc>
                          <a:spcPct val="115000"/>
                        </a:lnSpc>
                        <a:spcBef>
                          <a:spcPts val="0"/>
                        </a:spcBef>
                        <a:spcAft>
                          <a:spcPts val="0"/>
                        </a:spcAft>
                      </a:pPr>
                      <a:r>
                        <a:rPr lang="en-US" sz="1400">
                          <a:effectLst/>
                        </a:rPr>
                        <a:t>Paperwork Costs</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10,000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3957508553"/>
                  </a:ext>
                </a:extLst>
              </a:tr>
              <a:tr h="0">
                <a:tc>
                  <a:txBody>
                    <a:bodyPr/>
                    <a:lstStyle/>
                    <a:p>
                      <a:pPr marL="0" marR="0" algn="ctr">
                        <a:lnSpc>
                          <a:spcPct val="115000"/>
                        </a:lnSpc>
                        <a:spcBef>
                          <a:spcPts val="0"/>
                        </a:spcBef>
                        <a:spcAft>
                          <a:spcPts val="0"/>
                        </a:spcAft>
                      </a:pPr>
                      <a:r>
                        <a:rPr lang="en-US" sz="1400">
                          <a:effectLst/>
                        </a:rPr>
                        <a:t>Project Insurances &amp; Preliminary Taxes</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40,000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3661872710"/>
                  </a:ext>
                </a:extLst>
              </a:tr>
              <a:tr h="0">
                <a:tc>
                  <a:txBody>
                    <a:bodyPr/>
                    <a:lstStyle/>
                    <a:p>
                      <a:pPr marL="0" marR="0" algn="ctr">
                        <a:lnSpc>
                          <a:spcPct val="115000"/>
                        </a:lnSpc>
                        <a:spcBef>
                          <a:spcPts val="0"/>
                        </a:spcBef>
                        <a:spcAft>
                          <a:spcPts val="0"/>
                        </a:spcAft>
                      </a:pPr>
                      <a:r>
                        <a:rPr lang="en-US" sz="1400">
                          <a:effectLst/>
                        </a:rPr>
                        <a:t>Total Investment Costs</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dirty="0">
                          <a:effectLst/>
                        </a:rPr>
                        <a:t>257,500</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2297146552"/>
                  </a:ext>
                </a:extLst>
              </a:tr>
            </a:tbl>
          </a:graphicData>
        </a:graphic>
      </p:graphicFrame>
    </p:spTree>
    <p:extLst>
      <p:ext uri="{BB962C8B-B14F-4D97-AF65-F5344CB8AC3E}">
        <p14:creationId xmlns:p14="http://schemas.microsoft.com/office/powerpoint/2010/main" val="4159748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60382"/>
            <a:ext cx="9291215" cy="1049235"/>
          </a:xfrm>
        </p:spPr>
        <p:txBody>
          <a:bodyPr/>
          <a:lstStyle/>
          <a:p>
            <a:r>
              <a:rPr lang="en-US" dirty="0" smtClean="0"/>
              <a:t>Financial Analysis</a:t>
            </a:r>
            <a:endParaRPr lang="en-US" dirty="0"/>
          </a:p>
        </p:txBody>
      </p:sp>
      <p:sp>
        <p:nvSpPr>
          <p:cNvPr id="3" name="Content Placeholder 2"/>
          <p:cNvSpPr>
            <a:spLocks noGrp="1"/>
          </p:cNvSpPr>
          <p:nvPr>
            <p:ph idx="1"/>
          </p:nvPr>
        </p:nvSpPr>
        <p:spPr>
          <a:xfrm>
            <a:off x="1451579" y="1409617"/>
            <a:ext cx="9291215" cy="4703800"/>
          </a:xfrm>
        </p:spPr>
        <p:txBody>
          <a:bodyPr>
            <a:normAutofit fontScale="92500" lnSpcReduction="10000"/>
          </a:bodyPr>
          <a:lstStyle/>
          <a:p>
            <a:r>
              <a:rPr lang="en-US" dirty="0" smtClean="0">
                <a:solidFill>
                  <a:schemeClr val="accent1"/>
                </a:solidFill>
              </a:rPr>
              <a:t>Materials</a:t>
            </a:r>
          </a:p>
          <a:p>
            <a:pPr marL="0" indent="0">
              <a:buNone/>
            </a:pPr>
            <a:r>
              <a:rPr lang="en-US" dirty="0" smtClean="0"/>
              <a:t>Estimated15 </a:t>
            </a:r>
            <a:r>
              <a:rPr lang="en-US" dirty="0"/>
              <a:t>customers/day = 450 customers/month = 5400 customer/year</a:t>
            </a:r>
          </a:p>
          <a:p>
            <a:pPr marL="0" indent="0">
              <a:buNone/>
            </a:pPr>
            <a:r>
              <a:rPr lang="en-US" dirty="0"/>
              <a:t>Estimated ~2 meters of materials per order = 10,800 </a:t>
            </a:r>
            <a:r>
              <a:rPr lang="en-US" dirty="0" err="1"/>
              <a:t>metre</a:t>
            </a:r>
            <a:r>
              <a:rPr lang="en-US" dirty="0"/>
              <a:t>/year</a:t>
            </a:r>
          </a:p>
          <a:p>
            <a:pPr marL="0" indent="0">
              <a:buNone/>
            </a:pPr>
            <a:r>
              <a:rPr lang="en-US" dirty="0"/>
              <a:t>Estimated </a:t>
            </a:r>
            <a:r>
              <a:rPr lang="en-US" dirty="0" smtClean="0"/>
              <a:t>Median of </a:t>
            </a:r>
            <a:r>
              <a:rPr lang="en-US" dirty="0"/>
              <a:t>L.E 80/</a:t>
            </a:r>
            <a:r>
              <a:rPr lang="en-US" dirty="0" err="1"/>
              <a:t>metre</a:t>
            </a:r>
            <a:r>
              <a:rPr lang="en-US" dirty="0"/>
              <a:t> = 864,000 </a:t>
            </a:r>
            <a:r>
              <a:rPr lang="en-US" dirty="0" smtClean="0"/>
              <a:t>L.E/year</a:t>
            </a:r>
          </a:p>
          <a:p>
            <a:r>
              <a:rPr lang="en-US" dirty="0" smtClean="0">
                <a:solidFill>
                  <a:schemeClr val="accent1"/>
                </a:solidFill>
              </a:rPr>
              <a:t>Accessories</a:t>
            </a:r>
          </a:p>
          <a:p>
            <a:pPr marL="0" indent="0">
              <a:buNone/>
            </a:pPr>
            <a:r>
              <a:rPr lang="en-US" dirty="0"/>
              <a:t>Estimated 5000 L.E/Month for buttons, clips, etc.. = 60,000 </a:t>
            </a:r>
            <a:r>
              <a:rPr lang="en-US" dirty="0" smtClean="0"/>
              <a:t>L.E/year</a:t>
            </a:r>
          </a:p>
          <a:p>
            <a:r>
              <a:rPr lang="en-US" dirty="0" smtClean="0">
                <a:solidFill>
                  <a:schemeClr val="accent1"/>
                </a:solidFill>
              </a:rPr>
              <a:t>Total</a:t>
            </a:r>
            <a:r>
              <a:rPr lang="en-US" dirty="0" smtClean="0"/>
              <a:t> =  </a:t>
            </a:r>
            <a:r>
              <a:rPr lang="en-US" dirty="0"/>
              <a:t>L.E 924,000</a:t>
            </a:r>
          </a:p>
          <a:p>
            <a:r>
              <a:rPr lang="en-US" dirty="0" smtClean="0">
                <a:solidFill>
                  <a:schemeClr val="accent1"/>
                </a:solidFill>
              </a:rPr>
              <a:t>Salaries</a:t>
            </a:r>
            <a:r>
              <a:rPr lang="en-US" dirty="0" smtClean="0"/>
              <a:t> = L.E 300,000</a:t>
            </a:r>
          </a:p>
          <a:p>
            <a:r>
              <a:rPr lang="en-US" dirty="0" smtClean="0">
                <a:solidFill>
                  <a:schemeClr val="accent1"/>
                </a:solidFill>
              </a:rPr>
              <a:t>Rentals</a:t>
            </a:r>
            <a:r>
              <a:rPr lang="en-US" dirty="0" smtClean="0"/>
              <a:t> = L.E 120,000</a:t>
            </a:r>
          </a:p>
          <a:p>
            <a:r>
              <a:rPr lang="en-US" dirty="0" smtClean="0">
                <a:solidFill>
                  <a:schemeClr val="accent1"/>
                </a:solidFill>
              </a:rPr>
              <a:t>Marketing</a:t>
            </a:r>
            <a:r>
              <a:rPr lang="en-US" dirty="0" smtClean="0"/>
              <a:t> = </a:t>
            </a:r>
            <a:r>
              <a:rPr lang="en-US" dirty="0"/>
              <a:t>L.E </a:t>
            </a:r>
            <a:r>
              <a:rPr lang="en-US" dirty="0" smtClean="0"/>
              <a:t>19,200</a:t>
            </a:r>
            <a:endParaRPr lang="en-US" dirty="0"/>
          </a:p>
          <a:p>
            <a:endParaRPr lang="en-US" dirty="0"/>
          </a:p>
        </p:txBody>
      </p:sp>
    </p:spTree>
    <p:extLst>
      <p:ext uri="{BB962C8B-B14F-4D97-AF65-F5344CB8AC3E}">
        <p14:creationId xmlns:p14="http://schemas.microsoft.com/office/powerpoint/2010/main" val="271084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41433"/>
            <a:ext cx="9291215" cy="1049235"/>
          </a:xfrm>
        </p:spPr>
        <p:txBody>
          <a:bodyPr/>
          <a:lstStyle/>
          <a:p>
            <a:r>
              <a:rPr lang="en-US" dirty="0" smtClean="0"/>
              <a:t>Financial Analysis</a:t>
            </a:r>
            <a:endParaRPr lang="en-US" dirty="0"/>
          </a:p>
        </p:txBody>
      </p:sp>
      <p:sp>
        <p:nvSpPr>
          <p:cNvPr id="3" name="Content Placeholder 2"/>
          <p:cNvSpPr>
            <a:spLocks noGrp="1"/>
          </p:cNvSpPr>
          <p:nvPr>
            <p:ph idx="1"/>
          </p:nvPr>
        </p:nvSpPr>
        <p:spPr>
          <a:xfrm>
            <a:off x="1555689" y="1233913"/>
            <a:ext cx="9291215" cy="4905630"/>
          </a:xfrm>
        </p:spPr>
        <p:txBody>
          <a:bodyPr/>
          <a:lstStyle/>
          <a:p>
            <a:pPr algn="ctr"/>
            <a:r>
              <a:rPr lang="en-US" dirty="0" smtClean="0">
                <a:solidFill>
                  <a:schemeClr val="accent1"/>
                </a:solidFill>
              </a:rPr>
              <a:t>Annual Running Costs</a:t>
            </a:r>
          </a:p>
          <a:p>
            <a:pPr algn="ctr"/>
            <a:endParaRPr lang="en-US" dirty="0">
              <a:solidFill>
                <a:schemeClr val="accent1"/>
              </a:solidFill>
            </a:endParaRPr>
          </a:p>
          <a:p>
            <a:pPr algn="ctr"/>
            <a:endParaRPr lang="en-US" dirty="0" smtClean="0">
              <a:solidFill>
                <a:schemeClr val="accent1"/>
              </a:solidFill>
            </a:endParaRPr>
          </a:p>
          <a:p>
            <a:pPr algn="ctr"/>
            <a:endParaRPr lang="en-US" dirty="0">
              <a:solidFill>
                <a:schemeClr val="accent1"/>
              </a:solidFill>
            </a:endParaRPr>
          </a:p>
          <a:p>
            <a:pPr algn="ctr"/>
            <a:endParaRPr lang="en-US" dirty="0" smtClean="0">
              <a:solidFill>
                <a:schemeClr val="accent1"/>
              </a:solidFill>
            </a:endParaRPr>
          </a:p>
          <a:p>
            <a:pPr algn="ctr"/>
            <a:endParaRPr lang="en-US" dirty="0" smtClean="0">
              <a:solidFill>
                <a:schemeClr val="accent1"/>
              </a:solidFill>
            </a:endParaRPr>
          </a:p>
          <a:p>
            <a:pPr algn="ctr"/>
            <a:r>
              <a:rPr lang="en-US" dirty="0" smtClean="0">
                <a:solidFill>
                  <a:schemeClr val="accent1"/>
                </a:solidFill>
              </a:rPr>
              <a:t>Total Annual Cash Out</a:t>
            </a:r>
          </a:p>
          <a:p>
            <a:pPr algn="ctr"/>
            <a:endParaRPr lang="en-US" dirty="0" smtClean="0">
              <a:solidFill>
                <a:schemeClr val="accent1"/>
              </a:solidFill>
            </a:endParaRPr>
          </a:p>
          <a:p>
            <a:pPr marL="0" indent="0" algn="ctr">
              <a:buNone/>
            </a:pPr>
            <a:endParaRPr lang="en-US" dirty="0">
              <a:solidFill>
                <a:schemeClr val="accent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15235342"/>
              </p:ext>
            </p:extLst>
          </p:nvPr>
        </p:nvGraphicFramePr>
        <p:xfrm>
          <a:off x="3128169" y="1810904"/>
          <a:ext cx="5937250" cy="2453640"/>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xmlns="" val="2399275138"/>
                    </a:ext>
                  </a:extLst>
                </a:gridCol>
                <a:gridCol w="2968625">
                  <a:extLst>
                    <a:ext uri="{9D8B030D-6E8A-4147-A177-3AD203B41FA5}">
                      <a16:colId xmlns:a16="http://schemas.microsoft.com/office/drawing/2014/main" xmlns="" val="3605436702"/>
                    </a:ext>
                  </a:extLst>
                </a:gridCol>
              </a:tblGrid>
              <a:tr h="0">
                <a:tc>
                  <a:txBody>
                    <a:bodyPr/>
                    <a:lstStyle/>
                    <a:p>
                      <a:pPr marL="0" marR="0" algn="ctr">
                        <a:lnSpc>
                          <a:spcPct val="115000"/>
                        </a:lnSpc>
                        <a:spcBef>
                          <a:spcPts val="0"/>
                        </a:spcBef>
                        <a:spcAft>
                          <a:spcPts val="0"/>
                        </a:spcAft>
                      </a:pPr>
                      <a:r>
                        <a:rPr lang="en-US" sz="1400">
                          <a:effectLst/>
                        </a:rPr>
                        <a:t>Materials**</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dirty="0">
                          <a:effectLst/>
                        </a:rPr>
                        <a:t>924,000</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2334806875"/>
                  </a:ext>
                </a:extLst>
              </a:tr>
              <a:tr h="0">
                <a:tc>
                  <a:txBody>
                    <a:bodyPr/>
                    <a:lstStyle/>
                    <a:p>
                      <a:pPr marL="0" marR="0" algn="ctr">
                        <a:lnSpc>
                          <a:spcPct val="115000"/>
                        </a:lnSpc>
                        <a:spcBef>
                          <a:spcPts val="0"/>
                        </a:spcBef>
                        <a:spcAft>
                          <a:spcPts val="0"/>
                        </a:spcAft>
                      </a:pPr>
                      <a:r>
                        <a:rPr lang="en-US" sz="1400">
                          <a:effectLst/>
                        </a:rPr>
                        <a:t>Equipment Maintenance</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5,000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3172384439"/>
                  </a:ext>
                </a:extLst>
              </a:tr>
              <a:tr h="0">
                <a:tc>
                  <a:txBody>
                    <a:bodyPr/>
                    <a:lstStyle/>
                    <a:p>
                      <a:pPr marL="0" marR="0" algn="ctr">
                        <a:lnSpc>
                          <a:spcPct val="115000"/>
                        </a:lnSpc>
                        <a:spcBef>
                          <a:spcPts val="0"/>
                        </a:spcBef>
                        <a:spcAft>
                          <a:spcPts val="0"/>
                        </a:spcAft>
                      </a:pPr>
                      <a:r>
                        <a:rPr lang="en-US" sz="1400">
                          <a:effectLst/>
                        </a:rPr>
                        <a:t>Premises Maintenance</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2,000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996848926"/>
                  </a:ext>
                </a:extLst>
              </a:tr>
              <a:tr h="0">
                <a:tc>
                  <a:txBody>
                    <a:bodyPr/>
                    <a:lstStyle/>
                    <a:p>
                      <a:pPr marL="0" marR="0" algn="ctr">
                        <a:lnSpc>
                          <a:spcPct val="115000"/>
                        </a:lnSpc>
                        <a:spcBef>
                          <a:spcPts val="0"/>
                        </a:spcBef>
                        <a:spcAft>
                          <a:spcPts val="0"/>
                        </a:spcAft>
                      </a:pPr>
                      <a:r>
                        <a:rPr lang="en-US" sz="1400">
                          <a:effectLst/>
                        </a:rPr>
                        <a:t>Software Maintenance</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1,000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2521573275"/>
                  </a:ext>
                </a:extLst>
              </a:tr>
              <a:tr h="0">
                <a:tc>
                  <a:txBody>
                    <a:bodyPr/>
                    <a:lstStyle/>
                    <a:p>
                      <a:pPr marL="0" marR="0" algn="ctr">
                        <a:lnSpc>
                          <a:spcPct val="115000"/>
                        </a:lnSpc>
                        <a:spcBef>
                          <a:spcPts val="0"/>
                        </a:spcBef>
                        <a:spcAft>
                          <a:spcPts val="0"/>
                        </a:spcAft>
                      </a:pPr>
                      <a:r>
                        <a:rPr lang="en-US" sz="1400">
                          <a:effectLst/>
                        </a:rPr>
                        <a:t>Employee Uniforms</a:t>
                      </a:r>
                      <a:endParaRPr lang="en-US" sz="1100">
                        <a:effectLst/>
                      </a:endParaRPr>
                    </a:p>
                    <a:p>
                      <a:pPr marL="0" marR="0" algn="ctr">
                        <a:lnSpc>
                          <a:spcPct val="115000"/>
                        </a:lnSpc>
                        <a:spcBef>
                          <a:spcPts val="0"/>
                        </a:spcBef>
                        <a:spcAft>
                          <a:spcPts val="0"/>
                        </a:spcAft>
                      </a:pPr>
                      <a:r>
                        <a:rPr lang="en-US" sz="1400">
                          <a:effectLst/>
                        </a:rPr>
                        <a:t>(20 employees*150/uniform)</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3,000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1260742202"/>
                  </a:ext>
                </a:extLst>
              </a:tr>
              <a:tr h="0">
                <a:tc>
                  <a:txBody>
                    <a:bodyPr/>
                    <a:lstStyle/>
                    <a:p>
                      <a:pPr marL="0" marR="0" algn="ctr">
                        <a:lnSpc>
                          <a:spcPct val="115000"/>
                        </a:lnSpc>
                        <a:spcBef>
                          <a:spcPts val="0"/>
                        </a:spcBef>
                        <a:spcAft>
                          <a:spcPts val="0"/>
                        </a:spcAft>
                      </a:pPr>
                      <a:r>
                        <a:rPr lang="en-US" sz="1400">
                          <a:effectLst/>
                        </a:rPr>
                        <a:t>Material Shipping</a:t>
                      </a:r>
                      <a:endParaRPr lang="en-US" sz="1100">
                        <a:effectLst/>
                      </a:endParaRPr>
                    </a:p>
                    <a:p>
                      <a:pPr marL="0" marR="0" algn="ctr">
                        <a:lnSpc>
                          <a:spcPct val="115000"/>
                        </a:lnSpc>
                        <a:spcBef>
                          <a:spcPts val="0"/>
                        </a:spcBef>
                        <a:spcAft>
                          <a:spcPts val="0"/>
                        </a:spcAft>
                      </a:pPr>
                      <a:r>
                        <a:rPr lang="en-US" sz="1400">
                          <a:effectLst/>
                        </a:rPr>
                        <a:t>(12*1000 per monthly ships)</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12,000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834578357"/>
                  </a:ext>
                </a:extLst>
              </a:tr>
              <a:tr h="0">
                <a:tc>
                  <a:txBody>
                    <a:bodyPr/>
                    <a:lstStyle/>
                    <a:p>
                      <a:pPr marL="0" marR="0" algn="ctr">
                        <a:lnSpc>
                          <a:spcPct val="115000"/>
                        </a:lnSpc>
                        <a:spcBef>
                          <a:spcPts val="0"/>
                        </a:spcBef>
                        <a:spcAft>
                          <a:spcPts val="0"/>
                        </a:spcAft>
                      </a:pPr>
                      <a:r>
                        <a:rPr lang="en-US" sz="1400">
                          <a:effectLst/>
                        </a:rPr>
                        <a:t>Water and Electricity</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3,000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1765034690"/>
                  </a:ext>
                </a:extLst>
              </a:tr>
              <a:tr h="0">
                <a:tc>
                  <a:txBody>
                    <a:bodyPr/>
                    <a:lstStyle/>
                    <a:p>
                      <a:pPr marL="0" marR="0" algn="ctr">
                        <a:lnSpc>
                          <a:spcPct val="115000"/>
                        </a:lnSpc>
                        <a:spcBef>
                          <a:spcPts val="0"/>
                        </a:spcBef>
                        <a:spcAft>
                          <a:spcPts val="0"/>
                        </a:spcAft>
                      </a:pPr>
                      <a:r>
                        <a:rPr lang="en-US" sz="1400" dirty="0">
                          <a:effectLst/>
                        </a:rPr>
                        <a:t>Total</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dirty="0">
                          <a:effectLst/>
                        </a:rPr>
                        <a:t>950,000</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365583149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35763524"/>
              </p:ext>
            </p:extLst>
          </p:nvPr>
        </p:nvGraphicFramePr>
        <p:xfrm>
          <a:off x="3128169" y="4671538"/>
          <a:ext cx="5937250" cy="1367028"/>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xmlns="" val="2829091539"/>
                    </a:ext>
                  </a:extLst>
                </a:gridCol>
                <a:gridCol w="2968625">
                  <a:extLst>
                    <a:ext uri="{9D8B030D-6E8A-4147-A177-3AD203B41FA5}">
                      <a16:colId xmlns:a16="http://schemas.microsoft.com/office/drawing/2014/main" xmlns="" val="756554956"/>
                    </a:ext>
                  </a:extLst>
                </a:gridCol>
              </a:tblGrid>
              <a:tr h="0">
                <a:tc>
                  <a:txBody>
                    <a:bodyPr/>
                    <a:lstStyle/>
                    <a:p>
                      <a:pPr marL="0" marR="0" algn="ctr">
                        <a:lnSpc>
                          <a:spcPct val="115000"/>
                        </a:lnSpc>
                        <a:spcBef>
                          <a:spcPts val="0"/>
                        </a:spcBef>
                        <a:spcAft>
                          <a:spcPts val="0"/>
                        </a:spcAft>
                      </a:pPr>
                      <a:r>
                        <a:rPr lang="en-US" sz="1600">
                          <a:effectLst/>
                        </a:rPr>
                        <a:t>Materials/Maintenance</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dirty="0">
                          <a:effectLst/>
                        </a:rPr>
                        <a:t>950,000</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600246457"/>
                  </a:ext>
                </a:extLst>
              </a:tr>
              <a:tr h="0">
                <a:tc>
                  <a:txBody>
                    <a:bodyPr/>
                    <a:lstStyle/>
                    <a:p>
                      <a:pPr marL="0" marR="0" algn="ctr">
                        <a:lnSpc>
                          <a:spcPct val="115000"/>
                        </a:lnSpc>
                        <a:spcBef>
                          <a:spcPts val="0"/>
                        </a:spcBef>
                        <a:spcAft>
                          <a:spcPts val="0"/>
                        </a:spcAft>
                      </a:pPr>
                      <a:r>
                        <a:rPr lang="en-US" sz="1600">
                          <a:effectLst/>
                        </a:rPr>
                        <a:t>Rentals</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a:effectLst/>
                        </a:rPr>
                        <a:t>120,000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1299285390"/>
                  </a:ext>
                </a:extLst>
              </a:tr>
              <a:tr h="0">
                <a:tc>
                  <a:txBody>
                    <a:bodyPr/>
                    <a:lstStyle/>
                    <a:p>
                      <a:pPr marL="0" marR="0" algn="ctr">
                        <a:lnSpc>
                          <a:spcPct val="115000"/>
                        </a:lnSpc>
                        <a:spcBef>
                          <a:spcPts val="0"/>
                        </a:spcBef>
                        <a:spcAft>
                          <a:spcPts val="0"/>
                        </a:spcAft>
                      </a:pPr>
                      <a:r>
                        <a:rPr lang="en-US" sz="1600">
                          <a:effectLst/>
                        </a:rPr>
                        <a:t>Salaries</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a:effectLst/>
                        </a:rPr>
                        <a:t>300,000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143494803"/>
                  </a:ext>
                </a:extLst>
              </a:tr>
              <a:tr h="0">
                <a:tc>
                  <a:txBody>
                    <a:bodyPr/>
                    <a:lstStyle/>
                    <a:p>
                      <a:pPr marL="0" marR="0" algn="ctr">
                        <a:lnSpc>
                          <a:spcPct val="115000"/>
                        </a:lnSpc>
                        <a:spcBef>
                          <a:spcPts val="0"/>
                        </a:spcBef>
                        <a:spcAft>
                          <a:spcPts val="0"/>
                        </a:spcAft>
                      </a:pPr>
                      <a:r>
                        <a:rPr lang="en-US" sz="1400">
                          <a:effectLst/>
                        </a:rPr>
                        <a:t>Marketing Costs</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19,200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839906156"/>
                  </a:ext>
                </a:extLst>
              </a:tr>
              <a:tr h="0">
                <a:tc>
                  <a:txBody>
                    <a:bodyPr/>
                    <a:lstStyle/>
                    <a:p>
                      <a:pPr marL="0" marR="0" algn="ctr">
                        <a:lnSpc>
                          <a:spcPct val="115000"/>
                        </a:lnSpc>
                        <a:spcBef>
                          <a:spcPts val="0"/>
                        </a:spcBef>
                        <a:spcAft>
                          <a:spcPts val="0"/>
                        </a:spcAft>
                      </a:pPr>
                      <a:r>
                        <a:rPr lang="en-US" sz="1600">
                          <a:effectLst/>
                        </a:rPr>
                        <a:t>Total</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dirty="0">
                          <a:effectLst/>
                        </a:rPr>
                        <a:t>1,389,200</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2823433681"/>
                  </a:ext>
                </a:extLst>
              </a:tr>
            </a:tbl>
          </a:graphicData>
        </a:graphic>
      </p:graphicFrame>
    </p:spTree>
    <p:extLst>
      <p:ext uri="{BB962C8B-B14F-4D97-AF65-F5344CB8AC3E}">
        <p14:creationId xmlns:p14="http://schemas.microsoft.com/office/powerpoint/2010/main" val="207156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Analysis</a:t>
            </a:r>
            <a:endParaRPr lang="en-US" dirty="0"/>
          </a:p>
        </p:txBody>
      </p:sp>
      <p:sp>
        <p:nvSpPr>
          <p:cNvPr id="3" name="Content Placeholder 2"/>
          <p:cNvSpPr>
            <a:spLocks noGrp="1"/>
          </p:cNvSpPr>
          <p:nvPr>
            <p:ph idx="1"/>
          </p:nvPr>
        </p:nvSpPr>
        <p:spPr>
          <a:xfrm>
            <a:off x="1451579" y="2015732"/>
            <a:ext cx="9291215" cy="3692737"/>
          </a:xfrm>
        </p:spPr>
        <p:txBody>
          <a:bodyPr>
            <a:normAutofit/>
          </a:bodyPr>
          <a:lstStyle/>
          <a:p>
            <a:pPr algn="ctr"/>
            <a:r>
              <a:rPr lang="en-US" dirty="0" smtClean="0">
                <a:solidFill>
                  <a:schemeClr val="accent1"/>
                </a:solidFill>
              </a:rPr>
              <a:t>Total Annual Cash In</a:t>
            </a:r>
          </a:p>
          <a:p>
            <a:pPr marL="0" indent="0" algn="ctr">
              <a:buNone/>
            </a:pPr>
            <a:endParaRPr lang="en-US" dirty="0" smtClean="0">
              <a:solidFill>
                <a:schemeClr val="accent1"/>
              </a:solidFill>
            </a:endParaRPr>
          </a:p>
          <a:p>
            <a:r>
              <a:rPr lang="en-US" dirty="0" smtClean="0"/>
              <a:t>Based on our average Calculations of expected turnout and supply and demand we expect a yearly Income of </a:t>
            </a:r>
            <a:r>
              <a:rPr lang="en-US" dirty="0"/>
              <a:t>L.E </a:t>
            </a:r>
            <a:r>
              <a:rPr lang="en-US" dirty="0" smtClean="0"/>
              <a:t>2,160,000 through Sales of Client orders</a:t>
            </a:r>
          </a:p>
          <a:p>
            <a:pPr marL="0" indent="0">
              <a:buNone/>
            </a:pPr>
            <a:r>
              <a:rPr lang="en-US" dirty="0"/>
              <a:t>Estimated 15 customers/day = 450 customers/month = 5400 customer/year</a:t>
            </a:r>
          </a:p>
          <a:p>
            <a:pPr marL="0" indent="0">
              <a:buNone/>
            </a:pPr>
            <a:r>
              <a:rPr lang="en-US" dirty="0"/>
              <a:t>Estimated Price of a piece = 400 L.E</a:t>
            </a:r>
          </a:p>
          <a:p>
            <a:pPr marL="0" indent="0">
              <a:buNone/>
            </a:pPr>
            <a:r>
              <a:rPr lang="en-US" dirty="0">
                <a:solidFill>
                  <a:schemeClr val="accent1"/>
                </a:solidFill>
              </a:rPr>
              <a:t>Total</a:t>
            </a:r>
            <a:r>
              <a:rPr lang="en-US" dirty="0"/>
              <a:t> = 400 L.E/Order * 5400 Orders/Year = L.E 2,160,000</a:t>
            </a:r>
          </a:p>
          <a:p>
            <a:endParaRPr lang="en-US" dirty="0" smtClean="0"/>
          </a:p>
        </p:txBody>
      </p:sp>
    </p:spTree>
    <p:extLst>
      <p:ext uri="{BB962C8B-B14F-4D97-AF65-F5344CB8AC3E}">
        <p14:creationId xmlns:p14="http://schemas.microsoft.com/office/powerpoint/2010/main" val="294384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Analysis</a:t>
            </a:r>
            <a:endParaRPr lang="en-US" dirty="0"/>
          </a:p>
        </p:txBody>
      </p:sp>
      <p:sp>
        <p:nvSpPr>
          <p:cNvPr id="3" name="Content Placeholder 2"/>
          <p:cNvSpPr>
            <a:spLocks noGrp="1"/>
          </p:cNvSpPr>
          <p:nvPr>
            <p:ph idx="1"/>
          </p:nvPr>
        </p:nvSpPr>
        <p:spPr>
          <a:xfrm>
            <a:off x="1451579" y="1853754"/>
            <a:ext cx="9291215" cy="4259663"/>
          </a:xfrm>
        </p:spPr>
        <p:txBody>
          <a:bodyPr/>
          <a:lstStyle/>
          <a:p>
            <a:r>
              <a:rPr lang="en-US" dirty="0" smtClean="0">
                <a:solidFill>
                  <a:schemeClr val="accent1"/>
                </a:solidFill>
              </a:rPr>
              <a:t>Income Statement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19186731"/>
              </p:ext>
            </p:extLst>
          </p:nvPr>
        </p:nvGraphicFramePr>
        <p:xfrm>
          <a:off x="4010351" y="2094859"/>
          <a:ext cx="4173670" cy="4030980"/>
        </p:xfrm>
        <a:graphic>
          <a:graphicData uri="http://schemas.openxmlformats.org/drawingml/2006/table">
            <a:tbl>
              <a:tblPr firstRow="1" firstCol="1" bandRow="1">
                <a:tableStyleId>{5C22544A-7EE6-4342-B048-85BDC9FD1C3A}</a:tableStyleId>
              </a:tblPr>
              <a:tblGrid>
                <a:gridCol w="695463">
                  <a:extLst>
                    <a:ext uri="{9D8B030D-6E8A-4147-A177-3AD203B41FA5}">
                      <a16:colId xmlns:a16="http://schemas.microsoft.com/office/drawing/2014/main" xmlns="" val="4260528617"/>
                    </a:ext>
                  </a:extLst>
                </a:gridCol>
                <a:gridCol w="695463">
                  <a:extLst>
                    <a:ext uri="{9D8B030D-6E8A-4147-A177-3AD203B41FA5}">
                      <a16:colId xmlns:a16="http://schemas.microsoft.com/office/drawing/2014/main" xmlns="" val="1695998527"/>
                    </a:ext>
                  </a:extLst>
                </a:gridCol>
                <a:gridCol w="695463">
                  <a:extLst>
                    <a:ext uri="{9D8B030D-6E8A-4147-A177-3AD203B41FA5}">
                      <a16:colId xmlns:a16="http://schemas.microsoft.com/office/drawing/2014/main" xmlns="" val="2127120253"/>
                    </a:ext>
                  </a:extLst>
                </a:gridCol>
                <a:gridCol w="695463">
                  <a:extLst>
                    <a:ext uri="{9D8B030D-6E8A-4147-A177-3AD203B41FA5}">
                      <a16:colId xmlns:a16="http://schemas.microsoft.com/office/drawing/2014/main" xmlns="" val="3764870072"/>
                    </a:ext>
                  </a:extLst>
                </a:gridCol>
                <a:gridCol w="695909">
                  <a:extLst>
                    <a:ext uri="{9D8B030D-6E8A-4147-A177-3AD203B41FA5}">
                      <a16:colId xmlns:a16="http://schemas.microsoft.com/office/drawing/2014/main" xmlns="" val="2569590592"/>
                    </a:ext>
                  </a:extLst>
                </a:gridCol>
                <a:gridCol w="695909">
                  <a:extLst>
                    <a:ext uri="{9D8B030D-6E8A-4147-A177-3AD203B41FA5}">
                      <a16:colId xmlns:a16="http://schemas.microsoft.com/office/drawing/2014/main" xmlns="" val="433034961"/>
                    </a:ext>
                  </a:extLst>
                </a:gridCol>
              </a:tblGrid>
              <a:tr h="172482">
                <a:tc>
                  <a:txBody>
                    <a:bodyPr/>
                    <a:lstStyle/>
                    <a:p>
                      <a:pPr marL="0" marR="0" algn="ctr">
                        <a:lnSpc>
                          <a:spcPct val="115000"/>
                        </a:lnSpc>
                        <a:spcBef>
                          <a:spcPts val="0"/>
                        </a:spcBef>
                        <a:spcAft>
                          <a:spcPts val="0"/>
                        </a:spcAft>
                      </a:pPr>
                      <a:r>
                        <a:rPr lang="en-US" sz="1000">
                          <a:effectLst/>
                        </a:rPr>
                        <a:t> </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Year 1</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Year 2</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Year 3</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Year 4</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Year 5</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extLst>
                  <a:ext uri="{0D108BD9-81ED-4DB2-BD59-A6C34878D82A}">
                    <a16:rowId xmlns:a16="http://schemas.microsoft.com/office/drawing/2014/main" xmlns="" val="823458920"/>
                  </a:ext>
                </a:extLst>
              </a:tr>
              <a:tr h="344964">
                <a:tc>
                  <a:txBody>
                    <a:bodyPr/>
                    <a:lstStyle/>
                    <a:p>
                      <a:pPr marL="0" marR="0" algn="ctr">
                        <a:lnSpc>
                          <a:spcPct val="115000"/>
                        </a:lnSpc>
                        <a:spcBef>
                          <a:spcPts val="0"/>
                        </a:spcBef>
                        <a:spcAft>
                          <a:spcPts val="0"/>
                        </a:spcAft>
                      </a:pPr>
                      <a:r>
                        <a:rPr lang="en-US" sz="1000">
                          <a:effectLst/>
                        </a:rPr>
                        <a:t>Total Revenue</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2,160,000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2,160,000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2,160,000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2,160,000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dirty="0">
                          <a:effectLst/>
                        </a:rPr>
                        <a:t>2,160,000</a:t>
                      </a:r>
                      <a:endParaRPr lang="en-US" sz="800" dirty="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extLst>
                  <a:ext uri="{0D108BD9-81ED-4DB2-BD59-A6C34878D82A}">
                    <a16:rowId xmlns:a16="http://schemas.microsoft.com/office/drawing/2014/main" xmlns="" val="1283984003"/>
                  </a:ext>
                </a:extLst>
              </a:tr>
              <a:tr h="1034891">
                <a:tc>
                  <a:txBody>
                    <a:bodyPr/>
                    <a:lstStyle/>
                    <a:p>
                      <a:pPr marL="0" marR="0" algn="ctr">
                        <a:lnSpc>
                          <a:spcPct val="115000"/>
                        </a:lnSpc>
                        <a:spcBef>
                          <a:spcPts val="0"/>
                        </a:spcBef>
                        <a:spcAft>
                          <a:spcPts val="0"/>
                        </a:spcAft>
                      </a:pPr>
                      <a:r>
                        <a:rPr lang="en-US" sz="1000">
                          <a:effectLst/>
                        </a:rPr>
                        <a:t>Cost Depreciation</a:t>
                      </a:r>
                      <a:endParaRPr lang="en-US" sz="800">
                        <a:effectLst/>
                      </a:endParaRPr>
                    </a:p>
                    <a:p>
                      <a:pPr marL="0" marR="0" algn="ctr">
                        <a:lnSpc>
                          <a:spcPct val="115000"/>
                        </a:lnSpc>
                        <a:spcBef>
                          <a:spcPts val="0"/>
                        </a:spcBef>
                        <a:spcAft>
                          <a:spcPts val="0"/>
                        </a:spcAft>
                      </a:pPr>
                      <a:r>
                        <a:rPr lang="en-US" sz="1000">
                          <a:effectLst/>
                        </a:rPr>
                        <a:t>(257,500/5)</a:t>
                      </a:r>
                      <a:endParaRPr lang="en-US" sz="800">
                        <a:effectLst/>
                      </a:endParaRPr>
                    </a:p>
                    <a:p>
                      <a:pPr marL="0" marR="0" algn="ctr">
                        <a:lnSpc>
                          <a:spcPct val="115000"/>
                        </a:lnSpc>
                        <a:spcBef>
                          <a:spcPts val="0"/>
                        </a:spcBef>
                        <a:spcAft>
                          <a:spcPts val="0"/>
                        </a:spcAft>
                      </a:pPr>
                      <a:r>
                        <a:rPr lang="en-US" sz="1000">
                          <a:effectLst/>
                        </a:rPr>
                        <a:t>Operation Cost</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 </a:t>
                      </a:r>
                      <a:endParaRPr lang="en-US" sz="800">
                        <a:effectLst/>
                      </a:endParaRPr>
                    </a:p>
                    <a:p>
                      <a:pPr marL="0" marR="0" algn="ctr">
                        <a:lnSpc>
                          <a:spcPct val="115000"/>
                        </a:lnSpc>
                        <a:spcBef>
                          <a:spcPts val="0"/>
                        </a:spcBef>
                        <a:spcAft>
                          <a:spcPts val="0"/>
                        </a:spcAft>
                      </a:pPr>
                      <a:r>
                        <a:rPr lang="en-US" sz="1000">
                          <a:effectLst/>
                        </a:rPr>
                        <a:t>51,500</a:t>
                      </a:r>
                      <a:endParaRPr lang="en-US" sz="800">
                        <a:effectLst/>
                      </a:endParaRPr>
                    </a:p>
                    <a:p>
                      <a:pPr marL="0" marR="0" algn="ctr">
                        <a:lnSpc>
                          <a:spcPct val="115000"/>
                        </a:lnSpc>
                        <a:spcBef>
                          <a:spcPts val="0"/>
                        </a:spcBef>
                        <a:spcAft>
                          <a:spcPts val="0"/>
                        </a:spcAft>
                      </a:pPr>
                      <a:r>
                        <a:rPr lang="en-US" sz="1000">
                          <a:effectLst/>
                        </a:rPr>
                        <a:t> </a:t>
                      </a:r>
                      <a:endParaRPr lang="en-US" sz="800">
                        <a:effectLst/>
                      </a:endParaRPr>
                    </a:p>
                    <a:p>
                      <a:pPr marL="0" marR="0" algn="ctr">
                        <a:lnSpc>
                          <a:spcPct val="115000"/>
                        </a:lnSpc>
                        <a:spcBef>
                          <a:spcPts val="0"/>
                        </a:spcBef>
                        <a:spcAft>
                          <a:spcPts val="0"/>
                        </a:spcAft>
                      </a:pPr>
                      <a:r>
                        <a:rPr lang="en-US" sz="1000">
                          <a:effectLst/>
                        </a:rPr>
                        <a:t>1,389,200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 </a:t>
                      </a:r>
                      <a:endParaRPr lang="en-US" sz="800">
                        <a:effectLst/>
                      </a:endParaRPr>
                    </a:p>
                    <a:p>
                      <a:pPr marL="0" marR="0" algn="ctr">
                        <a:lnSpc>
                          <a:spcPct val="115000"/>
                        </a:lnSpc>
                        <a:spcBef>
                          <a:spcPts val="0"/>
                        </a:spcBef>
                        <a:spcAft>
                          <a:spcPts val="0"/>
                        </a:spcAft>
                      </a:pPr>
                      <a:r>
                        <a:rPr lang="en-US" sz="1000">
                          <a:effectLst/>
                        </a:rPr>
                        <a:t>51,500</a:t>
                      </a:r>
                      <a:endParaRPr lang="en-US" sz="800">
                        <a:effectLst/>
                      </a:endParaRPr>
                    </a:p>
                    <a:p>
                      <a:pPr marL="0" marR="0" algn="ctr">
                        <a:lnSpc>
                          <a:spcPct val="115000"/>
                        </a:lnSpc>
                        <a:spcBef>
                          <a:spcPts val="0"/>
                        </a:spcBef>
                        <a:spcAft>
                          <a:spcPts val="0"/>
                        </a:spcAft>
                      </a:pPr>
                      <a:r>
                        <a:rPr lang="en-US" sz="1000">
                          <a:effectLst/>
                        </a:rPr>
                        <a:t> </a:t>
                      </a:r>
                      <a:endParaRPr lang="en-US" sz="800">
                        <a:effectLst/>
                      </a:endParaRPr>
                    </a:p>
                    <a:p>
                      <a:pPr marL="0" marR="0" algn="ctr">
                        <a:lnSpc>
                          <a:spcPct val="115000"/>
                        </a:lnSpc>
                        <a:spcBef>
                          <a:spcPts val="0"/>
                        </a:spcBef>
                        <a:spcAft>
                          <a:spcPts val="0"/>
                        </a:spcAft>
                      </a:pPr>
                      <a:r>
                        <a:rPr lang="en-US" sz="1000">
                          <a:effectLst/>
                        </a:rPr>
                        <a:t>1,389,200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 </a:t>
                      </a:r>
                      <a:endParaRPr lang="en-US" sz="800">
                        <a:effectLst/>
                      </a:endParaRPr>
                    </a:p>
                    <a:p>
                      <a:pPr marL="0" marR="0" algn="ctr">
                        <a:lnSpc>
                          <a:spcPct val="115000"/>
                        </a:lnSpc>
                        <a:spcBef>
                          <a:spcPts val="0"/>
                        </a:spcBef>
                        <a:spcAft>
                          <a:spcPts val="0"/>
                        </a:spcAft>
                      </a:pPr>
                      <a:r>
                        <a:rPr lang="en-US" sz="1000">
                          <a:effectLst/>
                        </a:rPr>
                        <a:t>51,500</a:t>
                      </a:r>
                      <a:endParaRPr lang="en-US" sz="800">
                        <a:effectLst/>
                      </a:endParaRPr>
                    </a:p>
                    <a:p>
                      <a:pPr marL="0" marR="0" algn="ctr">
                        <a:lnSpc>
                          <a:spcPct val="115000"/>
                        </a:lnSpc>
                        <a:spcBef>
                          <a:spcPts val="0"/>
                        </a:spcBef>
                        <a:spcAft>
                          <a:spcPts val="0"/>
                        </a:spcAft>
                      </a:pPr>
                      <a:r>
                        <a:rPr lang="en-US" sz="1000">
                          <a:effectLst/>
                        </a:rPr>
                        <a:t> </a:t>
                      </a:r>
                      <a:endParaRPr lang="en-US" sz="800">
                        <a:effectLst/>
                      </a:endParaRPr>
                    </a:p>
                    <a:p>
                      <a:pPr marL="0" marR="0" algn="ctr">
                        <a:lnSpc>
                          <a:spcPct val="115000"/>
                        </a:lnSpc>
                        <a:spcBef>
                          <a:spcPts val="0"/>
                        </a:spcBef>
                        <a:spcAft>
                          <a:spcPts val="0"/>
                        </a:spcAft>
                      </a:pPr>
                      <a:r>
                        <a:rPr lang="en-US" sz="1000">
                          <a:effectLst/>
                        </a:rPr>
                        <a:t>1,389,200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 </a:t>
                      </a:r>
                      <a:endParaRPr lang="en-US" sz="800">
                        <a:effectLst/>
                      </a:endParaRPr>
                    </a:p>
                    <a:p>
                      <a:pPr marL="0" marR="0" algn="ctr">
                        <a:lnSpc>
                          <a:spcPct val="115000"/>
                        </a:lnSpc>
                        <a:spcBef>
                          <a:spcPts val="0"/>
                        </a:spcBef>
                        <a:spcAft>
                          <a:spcPts val="0"/>
                        </a:spcAft>
                      </a:pPr>
                      <a:r>
                        <a:rPr lang="en-US" sz="1000">
                          <a:effectLst/>
                        </a:rPr>
                        <a:t>51,500</a:t>
                      </a:r>
                      <a:endParaRPr lang="en-US" sz="800">
                        <a:effectLst/>
                      </a:endParaRPr>
                    </a:p>
                    <a:p>
                      <a:pPr marL="0" marR="0" algn="ctr">
                        <a:lnSpc>
                          <a:spcPct val="115000"/>
                        </a:lnSpc>
                        <a:spcBef>
                          <a:spcPts val="0"/>
                        </a:spcBef>
                        <a:spcAft>
                          <a:spcPts val="0"/>
                        </a:spcAft>
                      </a:pPr>
                      <a:r>
                        <a:rPr lang="en-US" sz="1000">
                          <a:effectLst/>
                        </a:rPr>
                        <a:t> </a:t>
                      </a:r>
                      <a:endParaRPr lang="en-US" sz="800">
                        <a:effectLst/>
                      </a:endParaRPr>
                    </a:p>
                    <a:p>
                      <a:pPr marL="0" marR="0" algn="ctr">
                        <a:lnSpc>
                          <a:spcPct val="115000"/>
                        </a:lnSpc>
                        <a:spcBef>
                          <a:spcPts val="0"/>
                        </a:spcBef>
                        <a:spcAft>
                          <a:spcPts val="0"/>
                        </a:spcAft>
                      </a:pPr>
                      <a:r>
                        <a:rPr lang="en-US" sz="1000">
                          <a:effectLst/>
                        </a:rPr>
                        <a:t>1,389,200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 </a:t>
                      </a:r>
                      <a:endParaRPr lang="en-US" sz="800">
                        <a:effectLst/>
                      </a:endParaRPr>
                    </a:p>
                    <a:p>
                      <a:pPr marL="0" marR="0" algn="ctr">
                        <a:lnSpc>
                          <a:spcPct val="115000"/>
                        </a:lnSpc>
                        <a:spcBef>
                          <a:spcPts val="0"/>
                        </a:spcBef>
                        <a:spcAft>
                          <a:spcPts val="0"/>
                        </a:spcAft>
                      </a:pPr>
                      <a:r>
                        <a:rPr lang="en-US" sz="1000">
                          <a:effectLst/>
                        </a:rPr>
                        <a:t>51,500</a:t>
                      </a:r>
                      <a:endParaRPr lang="en-US" sz="800">
                        <a:effectLst/>
                      </a:endParaRPr>
                    </a:p>
                    <a:p>
                      <a:pPr marL="0" marR="0" algn="ctr">
                        <a:lnSpc>
                          <a:spcPct val="115000"/>
                        </a:lnSpc>
                        <a:spcBef>
                          <a:spcPts val="0"/>
                        </a:spcBef>
                        <a:spcAft>
                          <a:spcPts val="0"/>
                        </a:spcAft>
                      </a:pPr>
                      <a:r>
                        <a:rPr lang="en-US" sz="1000">
                          <a:effectLst/>
                        </a:rPr>
                        <a:t> </a:t>
                      </a:r>
                      <a:endParaRPr lang="en-US" sz="800">
                        <a:effectLst/>
                      </a:endParaRPr>
                    </a:p>
                    <a:p>
                      <a:pPr marL="0" marR="0" algn="ctr">
                        <a:lnSpc>
                          <a:spcPct val="115000"/>
                        </a:lnSpc>
                        <a:spcBef>
                          <a:spcPts val="0"/>
                        </a:spcBef>
                        <a:spcAft>
                          <a:spcPts val="0"/>
                        </a:spcAft>
                      </a:pPr>
                      <a:r>
                        <a:rPr lang="en-US" sz="1000">
                          <a:effectLst/>
                        </a:rPr>
                        <a:t>1,389,200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extLst>
                  <a:ext uri="{0D108BD9-81ED-4DB2-BD59-A6C34878D82A}">
                    <a16:rowId xmlns:a16="http://schemas.microsoft.com/office/drawing/2014/main" xmlns="" val="3143613196"/>
                  </a:ext>
                </a:extLst>
              </a:tr>
              <a:tr h="172482">
                <a:tc>
                  <a:txBody>
                    <a:bodyPr/>
                    <a:lstStyle/>
                    <a:p>
                      <a:pPr marL="0" marR="0" algn="ctr">
                        <a:lnSpc>
                          <a:spcPct val="115000"/>
                        </a:lnSpc>
                        <a:spcBef>
                          <a:spcPts val="0"/>
                        </a:spcBef>
                        <a:spcAft>
                          <a:spcPts val="0"/>
                        </a:spcAft>
                      </a:pPr>
                      <a:r>
                        <a:rPr lang="en-US" sz="1000">
                          <a:effectLst/>
                        </a:rPr>
                        <a:t>Total</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1,440,700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1,440,700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1,440,700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1,440,700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1,440,700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extLst>
                  <a:ext uri="{0D108BD9-81ED-4DB2-BD59-A6C34878D82A}">
                    <a16:rowId xmlns:a16="http://schemas.microsoft.com/office/drawing/2014/main" xmlns="" val="1092784920"/>
                  </a:ext>
                </a:extLst>
              </a:tr>
              <a:tr h="517446">
                <a:tc>
                  <a:txBody>
                    <a:bodyPr/>
                    <a:lstStyle/>
                    <a:p>
                      <a:pPr marL="0" marR="0" algn="ctr">
                        <a:lnSpc>
                          <a:spcPct val="115000"/>
                        </a:lnSpc>
                        <a:spcBef>
                          <a:spcPts val="0"/>
                        </a:spcBef>
                        <a:spcAft>
                          <a:spcPts val="0"/>
                        </a:spcAft>
                      </a:pPr>
                      <a:r>
                        <a:rPr lang="en-US" sz="1000">
                          <a:effectLst/>
                        </a:rPr>
                        <a:t>Profit Before Tax</a:t>
                      </a:r>
                      <a:endParaRPr lang="en-US" sz="800">
                        <a:effectLst/>
                      </a:endParaRPr>
                    </a:p>
                    <a:p>
                      <a:pPr marL="0" marR="0" algn="ctr">
                        <a:lnSpc>
                          <a:spcPct val="115000"/>
                        </a:lnSpc>
                        <a:spcBef>
                          <a:spcPts val="0"/>
                        </a:spcBef>
                        <a:spcAft>
                          <a:spcPts val="0"/>
                        </a:spcAft>
                      </a:pPr>
                      <a:r>
                        <a:rPr lang="en-US" sz="1000">
                          <a:effectLst/>
                        </a:rPr>
                        <a:t>Tax (25%)</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719,300</a:t>
                      </a:r>
                      <a:endParaRPr lang="en-US" sz="800">
                        <a:effectLst/>
                      </a:endParaRPr>
                    </a:p>
                    <a:p>
                      <a:pPr marL="0" marR="0" algn="ctr">
                        <a:lnSpc>
                          <a:spcPct val="115000"/>
                        </a:lnSpc>
                        <a:spcBef>
                          <a:spcPts val="0"/>
                        </a:spcBef>
                        <a:spcAft>
                          <a:spcPts val="0"/>
                        </a:spcAft>
                      </a:pPr>
                      <a:r>
                        <a:rPr lang="en-US" sz="1000">
                          <a:effectLst/>
                        </a:rPr>
                        <a:t> </a:t>
                      </a:r>
                      <a:endParaRPr lang="en-US" sz="800">
                        <a:effectLst/>
                      </a:endParaRPr>
                    </a:p>
                    <a:p>
                      <a:pPr marL="0" marR="0" algn="ctr">
                        <a:lnSpc>
                          <a:spcPct val="115000"/>
                        </a:lnSpc>
                        <a:spcBef>
                          <a:spcPts val="0"/>
                        </a:spcBef>
                        <a:spcAft>
                          <a:spcPts val="0"/>
                        </a:spcAft>
                      </a:pPr>
                      <a:r>
                        <a:rPr lang="en-US" sz="1000">
                          <a:effectLst/>
                        </a:rPr>
                        <a:t>179,825</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719,300</a:t>
                      </a:r>
                      <a:endParaRPr lang="en-US" sz="800">
                        <a:effectLst/>
                      </a:endParaRPr>
                    </a:p>
                    <a:p>
                      <a:pPr marL="0" marR="0" algn="ctr">
                        <a:lnSpc>
                          <a:spcPct val="115000"/>
                        </a:lnSpc>
                        <a:spcBef>
                          <a:spcPts val="0"/>
                        </a:spcBef>
                        <a:spcAft>
                          <a:spcPts val="0"/>
                        </a:spcAft>
                      </a:pPr>
                      <a:r>
                        <a:rPr lang="en-US" sz="1000">
                          <a:effectLst/>
                        </a:rPr>
                        <a:t> </a:t>
                      </a:r>
                      <a:endParaRPr lang="en-US" sz="800">
                        <a:effectLst/>
                      </a:endParaRPr>
                    </a:p>
                    <a:p>
                      <a:pPr marL="0" marR="0" algn="ctr">
                        <a:lnSpc>
                          <a:spcPct val="115000"/>
                        </a:lnSpc>
                        <a:spcBef>
                          <a:spcPts val="0"/>
                        </a:spcBef>
                        <a:spcAft>
                          <a:spcPts val="0"/>
                        </a:spcAft>
                      </a:pPr>
                      <a:r>
                        <a:rPr lang="en-US" sz="1000">
                          <a:effectLst/>
                        </a:rPr>
                        <a:t>179,825</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719,300</a:t>
                      </a:r>
                      <a:endParaRPr lang="en-US" sz="800">
                        <a:effectLst/>
                      </a:endParaRPr>
                    </a:p>
                    <a:p>
                      <a:pPr marL="0" marR="0" algn="ctr">
                        <a:lnSpc>
                          <a:spcPct val="115000"/>
                        </a:lnSpc>
                        <a:spcBef>
                          <a:spcPts val="0"/>
                        </a:spcBef>
                        <a:spcAft>
                          <a:spcPts val="0"/>
                        </a:spcAft>
                      </a:pPr>
                      <a:r>
                        <a:rPr lang="en-US" sz="1000">
                          <a:effectLst/>
                        </a:rPr>
                        <a:t> </a:t>
                      </a:r>
                      <a:endParaRPr lang="en-US" sz="800">
                        <a:effectLst/>
                      </a:endParaRPr>
                    </a:p>
                    <a:p>
                      <a:pPr marL="0" marR="0" algn="ctr">
                        <a:lnSpc>
                          <a:spcPct val="115000"/>
                        </a:lnSpc>
                        <a:spcBef>
                          <a:spcPts val="0"/>
                        </a:spcBef>
                        <a:spcAft>
                          <a:spcPts val="0"/>
                        </a:spcAft>
                      </a:pPr>
                      <a:r>
                        <a:rPr lang="en-US" sz="1000">
                          <a:effectLst/>
                        </a:rPr>
                        <a:t>179,825</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719,300</a:t>
                      </a:r>
                      <a:endParaRPr lang="en-US" sz="800">
                        <a:effectLst/>
                      </a:endParaRPr>
                    </a:p>
                    <a:p>
                      <a:pPr marL="0" marR="0" algn="ctr">
                        <a:lnSpc>
                          <a:spcPct val="115000"/>
                        </a:lnSpc>
                        <a:spcBef>
                          <a:spcPts val="0"/>
                        </a:spcBef>
                        <a:spcAft>
                          <a:spcPts val="0"/>
                        </a:spcAft>
                      </a:pPr>
                      <a:r>
                        <a:rPr lang="en-US" sz="1000">
                          <a:effectLst/>
                        </a:rPr>
                        <a:t> </a:t>
                      </a:r>
                      <a:endParaRPr lang="en-US" sz="800">
                        <a:effectLst/>
                      </a:endParaRPr>
                    </a:p>
                    <a:p>
                      <a:pPr marL="0" marR="0" algn="ctr">
                        <a:lnSpc>
                          <a:spcPct val="115000"/>
                        </a:lnSpc>
                        <a:spcBef>
                          <a:spcPts val="0"/>
                        </a:spcBef>
                        <a:spcAft>
                          <a:spcPts val="0"/>
                        </a:spcAft>
                      </a:pPr>
                      <a:r>
                        <a:rPr lang="en-US" sz="1000">
                          <a:effectLst/>
                        </a:rPr>
                        <a:t>179,825</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719,300</a:t>
                      </a:r>
                      <a:endParaRPr lang="en-US" sz="800">
                        <a:effectLst/>
                      </a:endParaRPr>
                    </a:p>
                    <a:p>
                      <a:pPr marL="0" marR="0" algn="ctr">
                        <a:lnSpc>
                          <a:spcPct val="115000"/>
                        </a:lnSpc>
                        <a:spcBef>
                          <a:spcPts val="0"/>
                        </a:spcBef>
                        <a:spcAft>
                          <a:spcPts val="0"/>
                        </a:spcAft>
                      </a:pPr>
                      <a:r>
                        <a:rPr lang="en-US" sz="1000">
                          <a:effectLst/>
                        </a:rPr>
                        <a:t> </a:t>
                      </a:r>
                      <a:endParaRPr lang="en-US" sz="800">
                        <a:effectLst/>
                      </a:endParaRPr>
                    </a:p>
                    <a:p>
                      <a:pPr marL="0" marR="0" algn="ctr">
                        <a:lnSpc>
                          <a:spcPct val="115000"/>
                        </a:lnSpc>
                        <a:spcBef>
                          <a:spcPts val="0"/>
                        </a:spcBef>
                        <a:spcAft>
                          <a:spcPts val="0"/>
                        </a:spcAft>
                      </a:pPr>
                      <a:r>
                        <a:rPr lang="en-US" sz="1000">
                          <a:effectLst/>
                        </a:rPr>
                        <a:t>179,825</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extLst>
                  <a:ext uri="{0D108BD9-81ED-4DB2-BD59-A6C34878D82A}">
                    <a16:rowId xmlns:a16="http://schemas.microsoft.com/office/drawing/2014/main" xmlns="" val="3283353561"/>
                  </a:ext>
                </a:extLst>
              </a:tr>
              <a:tr h="344964">
                <a:tc>
                  <a:txBody>
                    <a:bodyPr/>
                    <a:lstStyle/>
                    <a:p>
                      <a:pPr marL="0" marR="0" algn="ctr">
                        <a:lnSpc>
                          <a:spcPct val="115000"/>
                        </a:lnSpc>
                        <a:spcBef>
                          <a:spcPts val="0"/>
                        </a:spcBef>
                        <a:spcAft>
                          <a:spcPts val="0"/>
                        </a:spcAft>
                      </a:pPr>
                      <a:r>
                        <a:rPr lang="en-US" sz="1000">
                          <a:effectLst/>
                        </a:rPr>
                        <a:t>Profit After Tax</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539,475</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539,475</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539,475</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539,475</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539,475</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extLst>
                  <a:ext uri="{0D108BD9-81ED-4DB2-BD59-A6C34878D82A}">
                    <a16:rowId xmlns:a16="http://schemas.microsoft.com/office/drawing/2014/main" xmlns="" val="3861352555"/>
                  </a:ext>
                </a:extLst>
              </a:tr>
              <a:tr h="517446">
                <a:tc>
                  <a:txBody>
                    <a:bodyPr/>
                    <a:lstStyle/>
                    <a:p>
                      <a:pPr marL="0" marR="0" algn="ctr">
                        <a:lnSpc>
                          <a:spcPct val="115000"/>
                        </a:lnSpc>
                        <a:spcBef>
                          <a:spcPts val="0"/>
                        </a:spcBef>
                        <a:spcAft>
                          <a:spcPts val="0"/>
                        </a:spcAft>
                      </a:pPr>
                      <a:r>
                        <a:rPr lang="en-US" sz="1000">
                          <a:effectLst/>
                        </a:rPr>
                        <a:t>Add depreciation</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51,500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51,500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51,500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51,500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51,500</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extLst>
                  <a:ext uri="{0D108BD9-81ED-4DB2-BD59-A6C34878D82A}">
                    <a16:rowId xmlns:a16="http://schemas.microsoft.com/office/drawing/2014/main" xmlns="" val="3804566292"/>
                  </a:ext>
                </a:extLst>
              </a:tr>
              <a:tr h="344964">
                <a:tc>
                  <a:txBody>
                    <a:bodyPr/>
                    <a:lstStyle/>
                    <a:p>
                      <a:pPr marL="0" marR="0" algn="ctr">
                        <a:lnSpc>
                          <a:spcPct val="115000"/>
                        </a:lnSpc>
                        <a:spcBef>
                          <a:spcPts val="0"/>
                        </a:spcBef>
                        <a:spcAft>
                          <a:spcPts val="0"/>
                        </a:spcAft>
                      </a:pPr>
                      <a:r>
                        <a:rPr lang="en-US" sz="1000">
                          <a:effectLst/>
                        </a:rPr>
                        <a:t>Net cash Flow</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590,975</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590,975</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590,975</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a:effectLst/>
                        </a:rPr>
                        <a:t>590,975</a:t>
                      </a:r>
                      <a:endParaRPr lang="en-US" sz="80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tc>
                  <a:txBody>
                    <a:bodyPr/>
                    <a:lstStyle/>
                    <a:p>
                      <a:pPr marL="0" marR="0" algn="ctr">
                        <a:lnSpc>
                          <a:spcPct val="115000"/>
                        </a:lnSpc>
                        <a:spcBef>
                          <a:spcPts val="0"/>
                        </a:spcBef>
                        <a:spcAft>
                          <a:spcPts val="0"/>
                        </a:spcAft>
                      </a:pPr>
                      <a:r>
                        <a:rPr lang="en-US" sz="1000" dirty="0">
                          <a:effectLst/>
                        </a:rPr>
                        <a:t>590,975</a:t>
                      </a:r>
                      <a:endParaRPr lang="en-US" sz="800" dirty="0">
                        <a:effectLst/>
                        <a:latin typeface="Calibri" panose="020F0502020204030204" pitchFamily="34" charset="0"/>
                        <a:ea typeface="Times New Roman" panose="02020603050405020304" pitchFamily="18" charset="0"/>
                        <a:cs typeface="Arial" panose="020B0604020202020204" pitchFamily="34" charset="0"/>
                      </a:endParaRPr>
                    </a:p>
                  </a:txBody>
                  <a:tcPr marL="48209" marR="48209" marT="0" marB="0"/>
                </a:tc>
                <a:extLst>
                  <a:ext uri="{0D108BD9-81ED-4DB2-BD59-A6C34878D82A}">
                    <a16:rowId xmlns:a16="http://schemas.microsoft.com/office/drawing/2014/main" xmlns="" val="2325599121"/>
                  </a:ext>
                </a:extLst>
              </a:tr>
            </a:tbl>
          </a:graphicData>
        </a:graphic>
      </p:graphicFrame>
    </p:spTree>
    <p:extLst>
      <p:ext uri="{BB962C8B-B14F-4D97-AF65-F5344CB8AC3E}">
        <p14:creationId xmlns:p14="http://schemas.microsoft.com/office/powerpoint/2010/main" val="475892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Analysis</a:t>
            </a:r>
            <a:endParaRPr lang="en-US" dirty="0"/>
          </a:p>
        </p:txBody>
      </p:sp>
      <p:sp>
        <p:nvSpPr>
          <p:cNvPr id="3" name="Content Placeholder 2"/>
          <p:cNvSpPr>
            <a:spLocks noGrp="1"/>
          </p:cNvSpPr>
          <p:nvPr>
            <p:ph idx="1"/>
          </p:nvPr>
        </p:nvSpPr>
        <p:spPr>
          <a:xfrm>
            <a:off x="1451579" y="2015732"/>
            <a:ext cx="9291215" cy="4110748"/>
          </a:xfrm>
        </p:spPr>
        <p:txBody>
          <a:bodyPr/>
          <a:lstStyle/>
          <a:p>
            <a:r>
              <a:rPr lang="en-US" dirty="0" smtClean="0">
                <a:solidFill>
                  <a:schemeClr val="accent1"/>
                </a:solidFill>
              </a:rPr>
              <a:t>Cash Flow Forecast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36354423"/>
              </p:ext>
            </p:extLst>
          </p:nvPr>
        </p:nvGraphicFramePr>
        <p:xfrm>
          <a:off x="3128561" y="2577153"/>
          <a:ext cx="5937250" cy="3372868"/>
        </p:xfrm>
        <a:graphic>
          <a:graphicData uri="http://schemas.openxmlformats.org/drawingml/2006/table">
            <a:tbl>
              <a:tblPr firstRow="1" firstCol="1" bandRow="1">
                <a:tableStyleId>{5C22544A-7EE6-4342-B048-85BDC9FD1C3A}</a:tableStyleId>
              </a:tblPr>
              <a:tblGrid>
                <a:gridCol w="967105">
                  <a:extLst>
                    <a:ext uri="{9D8B030D-6E8A-4147-A177-3AD203B41FA5}">
                      <a16:colId xmlns:a16="http://schemas.microsoft.com/office/drawing/2014/main" xmlns="" val="3078049694"/>
                    </a:ext>
                  </a:extLst>
                </a:gridCol>
                <a:gridCol w="728345">
                  <a:extLst>
                    <a:ext uri="{9D8B030D-6E8A-4147-A177-3AD203B41FA5}">
                      <a16:colId xmlns:a16="http://schemas.microsoft.com/office/drawing/2014/main" xmlns="" val="2692511728"/>
                    </a:ext>
                  </a:extLst>
                </a:gridCol>
                <a:gridCol w="848360">
                  <a:extLst>
                    <a:ext uri="{9D8B030D-6E8A-4147-A177-3AD203B41FA5}">
                      <a16:colId xmlns:a16="http://schemas.microsoft.com/office/drawing/2014/main" xmlns="" val="3335937947"/>
                    </a:ext>
                  </a:extLst>
                </a:gridCol>
                <a:gridCol w="848360">
                  <a:extLst>
                    <a:ext uri="{9D8B030D-6E8A-4147-A177-3AD203B41FA5}">
                      <a16:colId xmlns:a16="http://schemas.microsoft.com/office/drawing/2014/main" xmlns="" val="1830650092"/>
                    </a:ext>
                  </a:extLst>
                </a:gridCol>
                <a:gridCol w="848360">
                  <a:extLst>
                    <a:ext uri="{9D8B030D-6E8A-4147-A177-3AD203B41FA5}">
                      <a16:colId xmlns:a16="http://schemas.microsoft.com/office/drawing/2014/main" xmlns="" val="1061274440"/>
                    </a:ext>
                  </a:extLst>
                </a:gridCol>
                <a:gridCol w="848360">
                  <a:extLst>
                    <a:ext uri="{9D8B030D-6E8A-4147-A177-3AD203B41FA5}">
                      <a16:colId xmlns:a16="http://schemas.microsoft.com/office/drawing/2014/main" xmlns="" val="11248927"/>
                    </a:ext>
                  </a:extLst>
                </a:gridCol>
                <a:gridCol w="848360">
                  <a:extLst>
                    <a:ext uri="{9D8B030D-6E8A-4147-A177-3AD203B41FA5}">
                      <a16:colId xmlns:a16="http://schemas.microsoft.com/office/drawing/2014/main" xmlns="" val="1514394142"/>
                    </a:ext>
                  </a:extLst>
                </a:gridCol>
              </a:tblGrid>
              <a:tr h="0">
                <a:tc>
                  <a:txBody>
                    <a:bodyPr/>
                    <a:lstStyle/>
                    <a:p>
                      <a:pPr marL="0" marR="0" algn="ctr">
                        <a:lnSpc>
                          <a:spcPct val="115000"/>
                        </a:lnSpc>
                        <a:spcBef>
                          <a:spcPts val="0"/>
                        </a:spcBef>
                        <a:spcAft>
                          <a:spcPts val="0"/>
                        </a:spcAft>
                      </a:pPr>
                      <a:r>
                        <a:rPr lang="en-US" sz="1400">
                          <a:effectLst/>
                        </a:rPr>
                        <a:t> </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Year 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Year 1</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Year 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Year 3</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Year 4</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Year 5</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617864186"/>
                  </a:ext>
                </a:extLst>
              </a:tr>
              <a:tr h="0">
                <a:tc>
                  <a:txBody>
                    <a:bodyPr/>
                    <a:lstStyle/>
                    <a:p>
                      <a:pPr marL="0" marR="0" algn="ctr">
                        <a:lnSpc>
                          <a:spcPct val="115000"/>
                        </a:lnSpc>
                        <a:spcBef>
                          <a:spcPts val="0"/>
                        </a:spcBef>
                        <a:spcAft>
                          <a:spcPts val="0"/>
                        </a:spcAft>
                      </a:pPr>
                      <a:r>
                        <a:rPr lang="en-US" sz="1400">
                          <a:effectLst/>
                        </a:rPr>
                        <a:t>Cash Inflow(I)</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257,500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2,160,000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dirty="0">
                          <a:effectLst/>
                        </a:rPr>
                        <a:t>2,160,000</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2,160,000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2,160,000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2,160,000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2558204360"/>
                  </a:ext>
                </a:extLst>
              </a:tr>
              <a:tr h="0">
                <a:tc>
                  <a:txBody>
                    <a:bodyPr/>
                    <a:lstStyle/>
                    <a:p>
                      <a:pPr marL="0" marR="0" algn="ctr">
                        <a:lnSpc>
                          <a:spcPct val="115000"/>
                        </a:lnSpc>
                        <a:spcBef>
                          <a:spcPts val="0"/>
                        </a:spcBef>
                        <a:spcAft>
                          <a:spcPts val="0"/>
                        </a:spcAft>
                      </a:pPr>
                      <a:r>
                        <a:rPr lang="en-US" sz="1400">
                          <a:effectLst/>
                        </a:rPr>
                        <a:t>Cash Outflow(II)</a:t>
                      </a:r>
                      <a:endParaRPr lang="en-US" sz="1100">
                        <a:effectLst/>
                      </a:endParaRPr>
                    </a:p>
                    <a:p>
                      <a:pPr marL="0" marR="0" algn="ctr">
                        <a:lnSpc>
                          <a:spcPct val="115000"/>
                        </a:lnSpc>
                        <a:spcBef>
                          <a:spcPts val="0"/>
                        </a:spcBef>
                        <a:spcAft>
                          <a:spcPts val="0"/>
                        </a:spcAft>
                      </a:pPr>
                      <a:r>
                        <a:rPr lang="en-US" sz="1400">
                          <a:effectLst/>
                        </a:rPr>
                        <a:t>Op (Cost+Tax)</a:t>
                      </a:r>
                      <a:endParaRPr lang="en-US" sz="1100">
                        <a:effectLst/>
                      </a:endParaRPr>
                    </a:p>
                    <a:p>
                      <a:pPr marL="0" marR="0" algn="ctr">
                        <a:lnSpc>
                          <a:spcPct val="115000"/>
                        </a:lnSpc>
                        <a:spcBef>
                          <a:spcPts val="0"/>
                        </a:spcBef>
                        <a:spcAft>
                          <a:spcPts val="0"/>
                        </a:spcAft>
                      </a:pPr>
                      <a:r>
                        <a:rPr lang="en-US" sz="1400">
                          <a:effectLst/>
                        </a:rPr>
                        <a:t>Total</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257,500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1,389,200</a:t>
                      </a:r>
                      <a:endParaRPr lang="en-US" sz="1100">
                        <a:effectLst/>
                      </a:endParaRPr>
                    </a:p>
                    <a:p>
                      <a:pPr marL="0" marR="0" algn="ctr">
                        <a:lnSpc>
                          <a:spcPct val="115000"/>
                        </a:lnSpc>
                        <a:spcBef>
                          <a:spcPts val="0"/>
                        </a:spcBef>
                        <a:spcAft>
                          <a:spcPts val="0"/>
                        </a:spcAft>
                      </a:pPr>
                      <a:r>
                        <a:rPr lang="en-US" sz="1400">
                          <a:effectLst/>
                        </a:rPr>
                        <a:t>+</a:t>
                      </a:r>
                      <a:endParaRPr lang="en-US" sz="1100">
                        <a:effectLst/>
                      </a:endParaRPr>
                    </a:p>
                    <a:p>
                      <a:pPr marL="0" marR="0" algn="ctr">
                        <a:lnSpc>
                          <a:spcPct val="115000"/>
                        </a:lnSpc>
                        <a:spcBef>
                          <a:spcPts val="0"/>
                        </a:spcBef>
                        <a:spcAft>
                          <a:spcPts val="0"/>
                        </a:spcAft>
                      </a:pPr>
                      <a:r>
                        <a:rPr lang="en-US" sz="1400">
                          <a:effectLst/>
                        </a:rPr>
                        <a:t>179,825</a:t>
                      </a:r>
                      <a:endParaRPr lang="en-US" sz="1100">
                        <a:effectLst/>
                      </a:endParaRPr>
                    </a:p>
                    <a:p>
                      <a:pPr marL="0" marR="0" algn="ctr">
                        <a:lnSpc>
                          <a:spcPct val="115000"/>
                        </a:lnSpc>
                        <a:spcBef>
                          <a:spcPts val="0"/>
                        </a:spcBef>
                        <a:spcAft>
                          <a:spcPts val="0"/>
                        </a:spcAft>
                      </a:pPr>
                      <a:r>
                        <a:rPr lang="en-US" sz="1400">
                          <a:effectLst/>
                        </a:rPr>
                        <a:t>=</a:t>
                      </a:r>
                      <a:endParaRPr lang="en-US" sz="1100">
                        <a:effectLst/>
                      </a:endParaRPr>
                    </a:p>
                    <a:p>
                      <a:pPr marL="0" marR="0" algn="ctr">
                        <a:lnSpc>
                          <a:spcPct val="115000"/>
                        </a:lnSpc>
                        <a:spcBef>
                          <a:spcPts val="0"/>
                        </a:spcBef>
                        <a:spcAft>
                          <a:spcPts val="0"/>
                        </a:spcAft>
                      </a:pPr>
                      <a:r>
                        <a:rPr lang="en-US" sz="1400">
                          <a:effectLst/>
                        </a:rPr>
                        <a:t>1,569,025</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1,389,200</a:t>
                      </a:r>
                      <a:endParaRPr lang="en-US" sz="1100">
                        <a:effectLst/>
                      </a:endParaRPr>
                    </a:p>
                    <a:p>
                      <a:pPr marL="0" marR="0" algn="ctr">
                        <a:lnSpc>
                          <a:spcPct val="115000"/>
                        </a:lnSpc>
                        <a:spcBef>
                          <a:spcPts val="0"/>
                        </a:spcBef>
                        <a:spcAft>
                          <a:spcPts val="0"/>
                        </a:spcAft>
                      </a:pPr>
                      <a:r>
                        <a:rPr lang="en-US" sz="1400">
                          <a:effectLst/>
                        </a:rPr>
                        <a:t>+</a:t>
                      </a:r>
                      <a:endParaRPr lang="en-US" sz="1100">
                        <a:effectLst/>
                      </a:endParaRPr>
                    </a:p>
                    <a:p>
                      <a:pPr marL="0" marR="0" algn="ctr">
                        <a:lnSpc>
                          <a:spcPct val="115000"/>
                        </a:lnSpc>
                        <a:spcBef>
                          <a:spcPts val="0"/>
                        </a:spcBef>
                        <a:spcAft>
                          <a:spcPts val="0"/>
                        </a:spcAft>
                      </a:pPr>
                      <a:r>
                        <a:rPr lang="en-US" sz="1400">
                          <a:effectLst/>
                        </a:rPr>
                        <a:t>179,825</a:t>
                      </a:r>
                      <a:endParaRPr lang="en-US" sz="1100">
                        <a:effectLst/>
                      </a:endParaRPr>
                    </a:p>
                    <a:p>
                      <a:pPr marL="0" marR="0" algn="ctr">
                        <a:lnSpc>
                          <a:spcPct val="115000"/>
                        </a:lnSpc>
                        <a:spcBef>
                          <a:spcPts val="0"/>
                        </a:spcBef>
                        <a:spcAft>
                          <a:spcPts val="0"/>
                        </a:spcAft>
                      </a:pPr>
                      <a:r>
                        <a:rPr lang="en-US" sz="1400">
                          <a:effectLst/>
                        </a:rPr>
                        <a:t>=</a:t>
                      </a:r>
                      <a:endParaRPr lang="en-US" sz="1100">
                        <a:effectLst/>
                      </a:endParaRPr>
                    </a:p>
                    <a:p>
                      <a:pPr marL="0" marR="0" algn="ctr">
                        <a:lnSpc>
                          <a:spcPct val="115000"/>
                        </a:lnSpc>
                        <a:spcBef>
                          <a:spcPts val="0"/>
                        </a:spcBef>
                        <a:spcAft>
                          <a:spcPts val="0"/>
                        </a:spcAft>
                      </a:pPr>
                      <a:r>
                        <a:rPr lang="en-US" sz="1400">
                          <a:effectLst/>
                        </a:rPr>
                        <a:t>1,569,025</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1,389,200</a:t>
                      </a:r>
                      <a:endParaRPr lang="en-US" sz="1100">
                        <a:effectLst/>
                      </a:endParaRPr>
                    </a:p>
                    <a:p>
                      <a:pPr marL="0" marR="0" algn="ctr">
                        <a:lnSpc>
                          <a:spcPct val="115000"/>
                        </a:lnSpc>
                        <a:spcBef>
                          <a:spcPts val="0"/>
                        </a:spcBef>
                        <a:spcAft>
                          <a:spcPts val="0"/>
                        </a:spcAft>
                      </a:pPr>
                      <a:r>
                        <a:rPr lang="en-US" sz="1400">
                          <a:effectLst/>
                        </a:rPr>
                        <a:t>+</a:t>
                      </a:r>
                      <a:endParaRPr lang="en-US" sz="1100">
                        <a:effectLst/>
                      </a:endParaRPr>
                    </a:p>
                    <a:p>
                      <a:pPr marL="0" marR="0" algn="ctr">
                        <a:lnSpc>
                          <a:spcPct val="115000"/>
                        </a:lnSpc>
                        <a:spcBef>
                          <a:spcPts val="0"/>
                        </a:spcBef>
                        <a:spcAft>
                          <a:spcPts val="0"/>
                        </a:spcAft>
                      </a:pPr>
                      <a:r>
                        <a:rPr lang="en-US" sz="1400">
                          <a:effectLst/>
                        </a:rPr>
                        <a:t>179,825</a:t>
                      </a:r>
                      <a:endParaRPr lang="en-US" sz="1100">
                        <a:effectLst/>
                      </a:endParaRPr>
                    </a:p>
                    <a:p>
                      <a:pPr marL="0" marR="0" algn="ctr">
                        <a:lnSpc>
                          <a:spcPct val="115000"/>
                        </a:lnSpc>
                        <a:spcBef>
                          <a:spcPts val="0"/>
                        </a:spcBef>
                        <a:spcAft>
                          <a:spcPts val="0"/>
                        </a:spcAft>
                      </a:pPr>
                      <a:r>
                        <a:rPr lang="en-US" sz="1400">
                          <a:effectLst/>
                        </a:rPr>
                        <a:t>=</a:t>
                      </a:r>
                      <a:endParaRPr lang="en-US" sz="1100">
                        <a:effectLst/>
                      </a:endParaRPr>
                    </a:p>
                    <a:p>
                      <a:pPr marL="0" marR="0" algn="ctr">
                        <a:lnSpc>
                          <a:spcPct val="115000"/>
                        </a:lnSpc>
                        <a:spcBef>
                          <a:spcPts val="0"/>
                        </a:spcBef>
                        <a:spcAft>
                          <a:spcPts val="0"/>
                        </a:spcAft>
                      </a:pPr>
                      <a:r>
                        <a:rPr lang="en-US" sz="1400">
                          <a:effectLst/>
                        </a:rPr>
                        <a:t>1,569,025</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1,389,200</a:t>
                      </a:r>
                      <a:endParaRPr lang="en-US" sz="1100">
                        <a:effectLst/>
                      </a:endParaRPr>
                    </a:p>
                    <a:p>
                      <a:pPr marL="0" marR="0" algn="ctr">
                        <a:lnSpc>
                          <a:spcPct val="115000"/>
                        </a:lnSpc>
                        <a:spcBef>
                          <a:spcPts val="0"/>
                        </a:spcBef>
                        <a:spcAft>
                          <a:spcPts val="0"/>
                        </a:spcAft>
                      </a:pPr>
                      <a:r>
                        <a:rPr lang="en-US" sz="1400">
                          <a:effectLst/>
                        </a:rPr>
                        <a:t>+</a:t>
                      </a:r>
                      <a:endParaRPr lang="en-US" sz="1100">
                        <a:effectLst/>
                      </a:endParaRPr>
                    </a:p>
                    <a:p>
                      <a:pPr marL="0" marR="0" algn="ctr">
                        <a:lnSpc>
                          <a:spcPct val="115000"/>
                        </a:lnSpc>
                        <a:spcBef>
                          <a:spcPts val="0"/>
                        </a:spcBef>
                        <a:spcAft>
                          <a:spcPts val="0"/>
                        </a:spcAft>
                      </a:pPr>
                      <a:r>
                        <a:rPr lang="en-US" sz="1400">
                          <a:effectLst/>
                        </a:rPr>
                        <a:t>179,825</a:t>
                      </a:r>
                      <a:endParaRPr lang="en-US" sz="1100">
                        <a:effectLst/>
                      </a:endParaRPr>
                    </a:p>
                    <a:p>
                      <a:pPr marL="0" marR="0" algn="ctr">
                        <a:lnSpc>
                          <a:spcPct val="115000"/>
                        </a:lnSpc>
                        <a:spcBef>
                          <a:spcPts val="0"/>
                        </a:spcBef>
                        <a:spcAft>
                          <a:spcPts val="0"/>
                        </a:spcAft>
                      </a:pPr>
                      <a:r>
                        <a:rPr lang="en-US" sz="1400">
                          <a:effectLst/>
                        </a:rPr>
                        <a:t>=</a:t>
                      </a:r>
                      <a:endParaRPr lang="en-US" sz="1100">
                        <a:effectLst/>
                      </a:endParaRPr>
                    </a:p>
                    <a:p>
                      <a:pPr marL="0" marR="0" algn="ctr">
                        <a:lnSpc>
                          <a:spcPct val="115000"/>
                        </a:lnSpc>
                        <a:spcBef>
                          <a:spcPts val="0"/>
                        </a:spcBef>
                        <a:spcAft>
                          <a:spcPts val="0"/>
                        </a:spcAft>
                      </a:pPr>
                      <a:r>
                        <a:rPr lang="en-US" sz="1400">
                          <a:effectLst/>
                        </a:rPr>
                        <a:t>1,569,025</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1,389,200</a:t>
                      </a:r>
                      <a:endParaRPr lang="en-US" sz="1100">
                        <a:effectLst/>
                      </a:endParaRPr>
                    </a:p>
                    <a:p>
                      <a:pPr marL="0" marR="0" algn="ctr">
                        <a:lnSpc>
                          <a:spcPct val="115000"/>
                        </a:lnSpc>
                        <a:spcBef>
                          <a:spcPts val="0"/>
                        </a:spcBef>
                        <a:spcAft>
                          <a:spcPts val="0"/>
                        </a:spcAft>
                      </a:pPr>
                      <a:r>
                        <a:rPr lang="en-US" sz="1400">
                          <a:effectLst/>
                        </a:rPr>
                        <a:t>+</a:t>
                      </a:r>
                      <a:endParaRPr lang="en-US" sz="1100">
                        <a:effectLst/>
                      </a:endParaRPr>
                    </a:p>
                    <a:p>
                      <a:pPr marL="0" marR="0" algn="ctr">
                        <a:lnSpc>
                          <a:spcPct val="115000"/>
                        </a:lnSpc>
                        <a:spcBef>
                          <a:spcPts val="0"/>
                        </a:spcBef>
                        <a:spcAft>
                          <a:spcPts val="0"/>
                        </a:spcAft>
                      </a:pPr>
                      <a:r>
                        <a:rPr lang="en-US" sz="1400">
                          <a:effectLst/>
                        </a:rPr>
                        <a:t>179,825</a:t>
                      </a:r>
                      <a:endParaRPr lang="en-US" sz="1100">
                        <a:effectLst/>
                      </a:endParaRPr>
                    </a:p>
                    <a:p>
                      <a:pPr marL="0" marR="0" algn="ctr">
                        <a:lnSpc>
                          <a:spcPct val="115000"/>
                        </a:lnSpc>
                        <a:spcBef>
                          <a:spcPts val="0"/>
                        </a:spcBef>
                        <a:spcAft>
                          <a:spcPts val="0"/>
                        </a:spcAft>
                      </a:pPr>
                      <a:r>
                        <a:rPr lang="en-US" sz="1400">
                          <a:effectLst/>
                        </a:rPr>
                        <a:t>=</a:t>
                      </a:r>
                      <a:endParaRPr lang="en-US" sz="1100">
                        <a:effectLst/>
                      </a:endParaRPr>
                    </a:p>
                    <a:p>
                      <a:pPr marL="0" marR="0" algn="ctr">
                        <a:lnSpc>
                          <a:spcPct val="115000"/>
                        </a:lnSpc>
                        <a:spcBef>
                          <a:spcPts val="0"/>
                        </a:spcBef>
                        <a:spcAft>
                          <a:spcPts val="0"/>
                        </a:spcAft>
                      </a:pPr>
                      <a:r>
                        <a:rPr lang="en-US" sz="1400">
                          <a:effectLst/>
                        </a:rPr>
                        <a:t>1,569,025</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490758796"/>
                  </a:ext>
                </a:extLst>
              </a:tr>
              <a:tr h="0">
                <a:tc>
                  <a:txBody>
                    <a:bodyPr/>
                    <a:lstStyle/>
                    <a:p>
                      <a:pPr marL="0" marR="0" algn="ctr">
                        <a:lnSpc>
                          <a:spcPct val="115000"/>
                        </a:lnSpc>
                        <a:spcBef>
                          <a:spcPts val="0"/>
                        </a:spcBef>
                        <a:spcAft>
                          <a:spcPts val="0"/>
                        </a:spcAft>
                      </a:pPr>
                      <a:r>
                        <a:rPr lang="en-US" sz="1400">
                          <a:effectLst/>
                        </a:rPr>
                        <a:t>NCF (I-II)</a:t>
                      </a:r>
                      <a:endParaRPr lang="en-US" sz="1100">
                        <a:effectLst/>
                      </a:endParaRPr>
                    </a:p>
                    <a:p>
                      <a:pPr marL="0" marR="0" algn="ctr">
                        <a:lnSpc>
                          <a:spcPct val="115000"/>
                        </a:lnSpc>
                        <a:spcBef>
                          <a:spcPts val="0"/>
                        </a:spcBef>
                        <a:spcAft>
                          <a:spcPts val="0"/>
                        </a:spcAft>
                      </a:pPr>
                      <a:r>
                        <a:rPr lang="en-US" sz="1400">
                          <a:effectLst/>
                        </a:rPr>
                        <a:t>PWF 10%</a:t>
                      </a:r>
                      <a:endParaRPr lang="en-US" sz="1100">
                        <a:effectLst/>
                      </a:endParaRPr>
                    </a:p>
                    <a:p>
                      <a:pPr marL="0" marR="0" algn="ctr">
                        <a:lnSpc>
                          <a:spcPct val="115000"/>
                        </a:lnSpc>
                        <a:spcBef>
                          <a:spcPts val="0"/>
                        </a:spcBef>
                        <a:spcAft>
                          <a:spcPts val="0"/>
                        </a:spcAft>
                      </a:pPr>
                      <a:r>
                        <a:rPr lang="en-US" sz="1400">
                          <a:effectLst/>
                        </a:rPr>
                        <a:t>NPW</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100">
                        <a:effectLst/>
                      </a:endParaRPr>
                    </a:p>
                    <a:p>
                      <a:pPr marL="0" marR="0" algn="ctr">
                        <a:lnSpc>
                          <a:spcPct val="115000"/>
                        </a:lnSpc>
                        <a:spcBef>
                          <a:spcPts val="0"/>
                        </a:spcBef>
                        <a:spcAft>
                          <a:spcPts val="0"/>
                        </a:spcAft>
                      </a:pPr>
                      <a:r>
                        <a:rPr lang="en-US" sz="1400">
                          <a:effectLst/>
                        </a:rPr>
                        <a:t>1</a:t>
                      </a:r>
                      <a:endParaRPr lang="en-US" sz="1100">
                        <a:effectLst/>
                      </a:endParaRPr>
                    </a:p>
                    <a:p>
                      <a:pPr marL="0" marR="0" algn="ctr">
                        <a:lnSpc>
                          <a:spcPct val="115000"/>
                        </a:lnSpc>
                        <a:spcBef>
                          <a:spcPts val="0"/>
                        </a:spcBef>
                        <a:spcAft>
                          <a:spcPts val="0"/>
                        </a:spcAft>
                      </a:pPr>
                      <a:r>
                        <a:rPr lang="en-US" sz="1400">
                          <a:effectLst/>
                        </a:rPr>
                        <a:t>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590,975</a:t>
                      </a:r>
                      <a:endParaRPr lang="en-US" sz="1100">
                        <a:effectLst/>
                      </a:endParaRPr>
                    </a:p>
                    <a:p>
                      <a:pPr marL="0" marR="0" algn="ctr">
                        <a:lnSpc>
                          <a:spcPct val="115000"/>
                        </a:lnSpc>
                        <a:spcBef>
                          <a:spcPts val="0"/>
                        </a:spcBef>
                        <a:spcAft>
                          <a:spcPts val="0"/>
                        </a:spcAft>
                      </a:pPr>
                      <a:r>
                        <a:rPr lang="en-US" sz="1400">
                          <a:effectLst/>
                        </a:rPr>
                        <a:t>0.9174</a:t>
                      </a:r>
                      <a:endParaRPr lang="en-US" sz="1100">
                        <a:effectLst/>
                      </a:endParaRPr>
                    </a:p>
                    <a:p>
                      <a:pPr marL="0" marR="0" algn="ctr">
                        <a:lnSpc>
                          <a:spcPct val="115000"/>
                        </a:lnSpc>
                        <a:spcBef>
                          <a:spcPts val="0"/>
                        </a:spcBef>
                        <a:spcAft>
                          <a:spcPts val="0"/>
                        </a:spcAft>
                      </a:pPr>
                      <a:r>
                        <a:rPr lang="en-US" sz="1400">
                          <a:effectLst/>
                        </a:rPr>
                        <a:t>542,161</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590,975</a:t>
                      </a:r>
                      <a:endParaRPr lang="en-US" sz="1100">
                        <a:effectLst/>
                      </a:endParaRPr>
                    </a:p>
                    <a:p>
                      <a:pPr marL="0" marR="0" algn="ctr">
                        <a:lnSpc>
                          <a:spcPct val="115000"/>
                        </a:lnSpc>
                        <a:spcBef>
                          <a:spcPts val="0"/>
                        </a:spcBef>
                        <a:spcAft>
                          <a:spcPts val="0"/>
                        </a:spcAft>
                      </a:pPr>
                      <a:r>
                        <a:rPr lang="en-US" sz="1400">
                          <a:effectLst/>
                        </a:rPr>
                        <a:t>0.8417</a:t>
                      </a:r>
                      <a:endParaRPr lang="en-US" sz="1100">
                        <a:effectLst/>
                      </a:endParaRPr>
                    </a:p>
                    <a:p>
                      <a:pPr marL="0" marR="0" algn="ctr">
                        <a:lnSpc>
                          <a:spcPct val="115000"/>
                        </a:lnSpc>
                        <a:spcBef>
                          <a:spcPts val="0"/>
                        </a:spcBef>
                        <a:spcAft>
                          <a:spcPts val="0"/>
                        </a:spcAft>
                      </a:pPr>
                      <a:r>
                        <a:rPr lang="en-US" sz="1400">
                          <a:effectLst/>
                        </a:rPr>
                        <a:t>497,424</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590,975</a:t>
                      </a:r>
                      <a:endParaRPr lang="en-US" sz="1100">
                        <a:effectLst/>
                      </a:endParaRPr>
                    </a:p>
                    <a:p>
                      <a:pPr marL="0" marR="0" algn="ctr">
                        <a:lnSpc>
                          <a:spcPct val="115000"/>
                        </a:lnSpc>
                        <a:spcBef>
                          <a:spcPts val="0"/>
                        </a:spcBef>
                        <a:spcAft>
                          <a:spcPts val="0"/>
                        </a:spcAft>
                      </a:pPr>
                      <a:r>
                        <a:rPr lang="en-US" sz="1400">
                          <a:effectLst/>
                        </a:rPr>
                        <a:t>0.7222</a:t>
                      </a:r>
                      <a:endParaRPr lang="en-US" sz="1100">
                        <a:effectLst/>
                      </a:endParaRPr>
                    </a:p>
                    <a:p>
                      <a:pPr marL="0" marR="0" algn="ctr">
                        <a:lnSpc>
                          <a:spcPct val="115000"/>
                        </a:lnSpc>
                        <a:spcBef>
                          <a:spcPts val="0"/>
                        </a:spcBef>
                        <a:spcAft>
                          <a:spcPts val="0"/>
                        </a:spcAft>
                      </a:pPr>
                      <a:r>
                        <a:rPr lang="en-US" sz="1400">
                          <a:effectLst/>
                        </a:rPr>
                        <a:t>426,802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a:effectLst/>
                        </a:rPr>
                        <a:t>590,975</a:t>
                      </a:r>
                      <a:endParaRPr lang="en-US" sz="1100">
                        <a:effectLst/>
                      </a:endParaRPr>
                    </a:p>
                    <a:p>
                      <a:pPr marL="0" marR="0" algn="ctr">
                        <a:lnSpc>
                          <a:spcPct val="115000"/>
                        </a:lnSpc>
                        <a:spcBef>
                          <a:spcPts val="0"/>
                        </a:spcBef>
                        <a:spcAft>
                          <a:spcPts val="0"/>
                        </a:spcAft>
                      </a:pPr>
                      <a:r>
                        <a:rPr lang="en-US" sz="1400">
                          <a:effectLst/>
                        </a:rPr>
                        <a:t>0.7084</a:t>
                      </a:r>
                      <a:endParaRPr lang="en-US" sz="1100">
                        <a:effectLst/>
                      </a:endParaRPr>
                    </a:p>
                    <a:p>
                      <a:pPr marL="0" marR="0" algn="ctr">
                        <a:lnSpc>
                          <a:spcPct val="115000"/>
                        </a:lnSpc>
                        <a:spcBef>
                          <a:spcPts val="0"/>
                        </a:spcBef>
                        <a:spcAft>
                          <a:spcPts val="0"/>
                        </a:spcAft>
                      </a:pPr>
                      <a:r>
                        <a:rPr lang="en-US" sz="1400">
                          <a:effectLst/>
                        </a:rPr>
                        <a:t>418,647</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dirty="0">
                          <a:effectLst/>
                        </a:rPr>
                        <a:t>590,975</a:t>
                      </a:r>
                      <a:endParaRPr lang="en-US" sz="1100" dirty="0">
                        <a:effectLst/>
                      </a:endParaRPr>
                    </a:p>
                    <a:p>
                      <a:pPr marL="0" marR="0" algn="ctr">
                        <a:lnSpc>
                          <a:spcPct val="115000"/>
                        </a:lnSpc>
                        <a:spcBef>
                          <a:spcPts val="0"/>
                        </a:spcBef>
                        <a:spcAft>
                          <a:spcPts val="0"/>
                        </a:spcAft>
                      </a:pPr>
                      <a:r>
                        <a:rPr lang="en-US" sz="1400" dirty="0">
                          <a:effectLst/>
                        </a:rPr>
                        <a:t>0.6804</a:t>
                      </a:r>
                      <a:endParaRPr lang="en-US" sz="1100" dirty="0">
                        <a:effectLst/>
                      </a:endParaRPr>
                    </a:p>
                    <a:p>
                      <a:pPr marL="0" marR="0" algn="ctr">
                        <a:lnSpc>
                          <a:spcPct val="115000"/>
                        </a:lnSpc>
                        <a:spcBef>
                          <a:spcPts val="0"/>
                        </a:spcBef>
                        <a:spcAft>
                          <a:spcPts val="0"/>
                        </a:spcAft>
                      </a:pPr>
                      <a:r>
                        <a:rPr lang="en-US" sz="1400" dirty="0">
                          <a:effectLst/>
                        </a:rPr>
                        <a:t>402,099</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2625588774"/>
                  </a:ext>
                </a:extLst>
              </a:tr>
            </a:tbl>
          </a:graphicData>
        </a:graphic>
      </p:graphicFrame>
    </p:spTree>
    <p:extLst>
      <p:ext uri="{BB962C8B-B14F-4D97-AF65-F5344CB8AC3E}">
        <p14:creationId xmlns:p14="http://schemas.microsoft.com/office/powerpoint/2010/main" val="224372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This is a proposed plan for a professional soiree atelier in Egypt, initially in the city of Alexandria, Why specifically this city?? Because Alexandria is the perfect combination between modernism and the old culture. </a:t>
            </a:r>
          </a:p>
          <a:p>
            <a:pPr marL="0" indent="0">
              <a:buNone/>
            </a:pPr>
            <a:r>
              <a:rPr lang="en-US" dirty="0"/>
              <a:t>Our project will provide as an initial phase a mini workshop located in “</a:t>
            </a:r>
            <a:r>
              <a:rPr lang="en-US" dirty="0" err="1"/>
              <a:t>Kafr</a:t>
            </a:r>
            <a:r>
              <a:rPr lang="en-US" dirty="0"/>
              <a:t> Abdu”; where most of the targeted category of customers live. That way it would be more easily accessible. </a:t>
            </a:r>
          </a:p>
          <a:p>
            <a:pPr marL="0" indent="0">
              <a:buNone/>
            </a:pPr>
            <a:r>
              <a:rPr lang="en-US" dirty="0"/>
              <a:t>The mini workshop will speedily grow to be a huge company with its well-known worldwide brand soon it will have its own fashion show that will be made all over the world especially in the city of fashion (France). Moreover, it will not be restricted to soiree only but also all kind of clothes, however how that will happen? And what is the special features that will make it different from other ateliers?</a:t>
            </a:r>
            <a:endParaRPr lang="en-US" dirty="0"/>
          </a:p>
        </p:txBody>
      </p:sp>
    </p:spTree>
    <p:extLst>
      <p:ext uri="{BB962C8B-B14F-4D97-AF65-F5344CB8AC3E}">
        <p14:creationId xmlns:p14="http://schemas.microsoft.com/office/powerpoint/2010/main" val="10907215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4169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endParaRPr lang="en-US" dirty="0"/>
          </a:p>
        </p:txBody>
      </p:sp>
      <p:sp>
        <p:nvSpPr>
          <p:cNvPr id="3" name="Content Placeholder 2"/>
          <p:cNvSpPr>
            <a:spLocks noGrp="1"/>
          </p:cNvSpPr>
          <p:nvPr>
            <p:ph idx="1"/>
          </p:nvPr>
        </p:nvSpPr>
        <p:spPr>
          <a:xfrm>
            <a:off x="1451579" y="2015732"/>
            <a:ext cx="9291215" cy="4084622"/>
          </a:xfrm>
        </p:spPr>
        <p:txBody>
          <a:bodyPr>
            <a:normAutofit/>
          </a:bodyPr>
          <a:lstStyle/>
          <a:p>
            <a:pPr marL="0" indent="0" algn="ctr">
              <a:buNone/>
            </a:pPr>
            <a:r>
              <a:rPr lang="en-US" i="1" dirty="0" smtClean="0">
                <a:solidFill>
                  <a:schemeClr val="accent1"/>
                </a:solidFill>
              </a:rPr>
              <a:t>“</a:t>
            </a:r>
            <a:r>
              <a:rPr lang="en-US" i="1" dirty="0">
                <a:solidFill>
                  <a:schemeClr val="accent1"/>
                </a:solidFill>
              </a:rPr>
              <a:t>A better interaction with life”</a:t>
            </a:r>
            <a:endParaRPr lang="en-US" dirty="0">
              <a:solidFill>
                <a:schemeClr val="accent1"/>
              </a:solidFill>
            </a:endParaRPr>
          </a:p>
          <a:p>
            <a:r>
              <a:rPr lang="en-US" dirty="0"/>
              <a:t>Elegance atelier aims to develop a collaborative movement which will transform social and environmental standards in the fashion industry within a short period of time</a:t>
            </a:r>
            <a:r>
              <a:rPr lang="en-US" dirty="0" smtClean="0"/>
              <a:t>.</a:t>
            </a:r>
            <a:endParaRPr lang="en-US" b="1" i="1" dirty="0">
              <a:solidFill>
                <a:schemeClr val="accent1"/>
              </a:solidFill>
            </a:endParaRPr>
          </a:p>
          <a:p>
            <a:pPr marL="0" indent="0">
              <a:buNone/>
            </a:pPr>
            <a:endParaRPr lang="en-US" dirty="0"/>
          </a:p>
        </p:txBody>
      </p:sp>
    </p:spTree>
    <p:extLst>
      <p:ext uri="{BB962C8B-B14F-4D97-AF65-F5344CB8AC3E}">
        <p14:creationId xmlns:p14="http://schemas.microsoft.com/office/powerpoint/2010/main" val="1313158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pPr lvl="0"/>
            <a:r>
              <a:rPr lang="en-US" dirty="0"/>
              <a:t>The eradication of exploitation, hardship and environmental damage from the supply chains to the fashion industry and the practices of fashion businesses.</a:t>
            </a:r>
          </a:p>
          <a:p>
            <a:pPr lvl="0"/>
            <a:r>
              <a:rPr lang="en-US" dirty="0"/>
              <a:t>The raising of customers awareness in relation to elegant fashion. </a:t>
            </a:r>
          </a:p>
          <a:p>
            <a:pPr lvl="0"/>
            <a:r>
              <a:rPr lang="en-US" dirty="0"/>
              <a:t>The creation of a model and precedent for fashion industry change which can be drawn from and built upon by other fashion companies</a:t>
            </a:r>
            <a:r>
              <a:rPr lang="en-US" dirty="0" smtClean="0"/>
              <a:t>.</a:t>
            </a:r>
            <a:endParaRPr lang="en-US" dirty="0"/>
          </a:p>
        </p:txBody>
      </p:sp>
    </p:spTree>
    <p:extLst>
      <p:ext uri="{BB962C8B-B14F-4D97-AF65-F5344CB8AC3E}">
        <p14:creationId xmlns:p14="http://schemas.microsoft.com/office/powerpoint/2010/main" val="3142737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Overview</a:t>
            </a:r>
            <a:endParaRPr lang="en-US" dirty="0"/>
          </a:p>
        </p:txBody>
      </p:sp>
      <p:sp>
        <p:nvSpPr>
          <p:cNvPr id="3" name="Content Placeholder 2"/>
          <p:cNvSpPr>
            <a:spLocks noGrp="1"/>
          </p:cNvSpPr>
          <p:nvPr>
            <p:ph idx="1"/>
          </p:nvPr>
        </p:nvSpPr>
        <p:spPr/>
        <p:txBody>
          <a:bodyPr/>
          <a:lstStyle/>
          <a:p>
            <a:endParaRPr lang="en-US" dirty="0" smtClean="0"/>
          </a:p>
          <a:p>
            <a:r>
              <a:rPr lang="en-US" dirty="0" smtClean="0"/>
              <a:t>In an inflated Market of readily manufactured clothes, the scarcity of designer brands and </a:t>
            </a:r>
            <a:r>
              <a:rPr lang="en-US" dirty="0" err="1" smtClean="0"/>
              <a:t>taylor</a:t>
            </a:r>
            <a:r>
              <a:rPr lang="en-US" dirty="0" smtClean="0"/>
              <a:t> made clothes that are original and fit well allows for the proposed project to strive. </a:t>
            </a:r>
          </a:p>
          <a:p>
            <a:r>
              <a:rPr lang="en-US" dirty="0" smtClean="0"/>
              <a:t>While most existent ateliers specialize in Soiree dresses, the specialization of our atelier to also include casual wear helps broaden the target audiences and increase sales as well as attract new customers that do not normally go to existing ateliers </a:t>
            </a:r>
            <a:endParaRPr lang="en-US" dirty="0"/>
          </a:p>
        </p:txBody>
      </p:sp>
    </p:spTree>
    <p:extLst>
      <p:ext uri="{BB962C8B-B14F-4D97-AF65-F5344CB8AC3E}">
        <p14:creationId xmlns:p14="http://schemas.microsoft.com/office/powerpoint/2010/main" val="403853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SWOT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   -&gt;   “Strength” : Service quality</a:t>
            </a:r>
            <a:r>
              <a:rPr lang="en-US" dirty="0" smtClean="0"/>
              <a:t>, Good </a:t>
            </a:r>
            <a:r>
              <a:rPr lang="en-US" dirty="0"/>
              <a:t>location</a:t>
            </a:r>
            <a:r>
              <a:rPr lang="en-US" dirty="0" smtClean="0"/>
              <a:t>, Reliability, original products customized to client preferences, Relatively economical.  </a:t>
            </a:r>
          </a:p>
          <a:p>
            <a:endParaRPr lang="en-US" dirty="0" smtClean="0"/>
          </a:p>
          <a:p>
            <a:r>
              <a:rPr lang="en-US" dirty="0" smtClean="0"/>
              <a:t>W  </a:t>
            </a:r>
            <a:r>
              <a:rPr lang="en-US" dirty="0"/>
              <a:t>-&gt;   “Weakness” : </a:t>
            </a:r>
            <a:r>
              <a:rPr lang="en-US" dirty="0" smtClean="0"/>
              <a:t>Designing and Manufacturing is naturally timely.</a:t>
            </a:r>
          </a:p>
          <a:p>
            <a:endParaRPr lang="en-US" dirty="0" smtClean="0"/>
          </a:p>
          <a:p>
            <a:r>
              <a:rPr lang="en-US" dirty="0" smtClean="0"/>
              <a:t>O   </a:t>
            </a:r>
            <a:r>
              <a:rPr lang="en-US" dirty="0"/>
              <a:t>-&gt;   “Opportunity”: Growth rate , Progress in fashion in Egypt. </a:t>
            </a:r>
            <a:endParaRPr lang="en-US" dirty="0" smtClean="0"/>
          </a:p>
          <a:p>
            <a:endParaRPr lang="en-US" dirty="0"/>
          </a:p>
          <a:p>
            <a:r>
              <a:rPr lang="en-US" dirty="0" smtClean="0"/>
              <a:t>T    </a:t>
            </a:r>
            <a:r>
              <a:rPr lang="en-US" dirty="0"/>
              <a:t>-&gt;    “Threat”: High Competition</a:t>
            </a:r>
            <a:endParaRPr lang="en-US" dirty="0"/>
          </a:p>
        </p:txBody>
      </p:sp>
    </p:spTree>
    <p:extLst>
      <p:ext uri="{BB962C8B-B14F-4D97-AF65-F5344CB8AC3E}">
        <p14:creationId xmlns:p14="http://schemas.microsoft.com/office/powerpoint/2010/main" val="1477772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90451"/>
            <a:ext cx="9291215" cy="1049235"/>
          </a:xfrm>
        </p:spPr>
        <p:txBody>
          <a:bodyPr/>
          <a:lstStyle/>
          <a:p>
            <a:r>
              <a:rPr lang="en-US" dirty="0" smtClean="0"/>
              <a:t>Legal study</a:t>
            </a:r>
            <a:endParaRPr lang="en-US" dirty="0"/>
          </a:p>
        </p:txBody>
      </p:sp>
      <p:sp>
        <p:nvSpPr>
          <p:cNvPr id="3" name="Content Placeholder 2"/>
          <p:cNvSpPr>
            <a:spLocks noGrp="1"/>
          </p:cNvSpPr>
          <p:nvPr>
            <p:ph idx="1"/>
          </p:nvPr>
        </p:nvSpPr>
        <p:spPr>
          <a:xfrm>
            <a:off x="1451579" y="1439686"/>
            <a:ext cx="9291215" cy="4633310"/>
          </a:xfrm>
        </p:spPr>
        <p:txBody>
          <a:bodyPr/>
          <a:lstStyle/>
          <a:p>
            <a:r>
              <a:rPr lang="en-US" dirty="0"/>
              <a:t>Health Department Permits</a:t>
            </a:r>
          </a:p>
          <a:p>
            <a:r>
              <a:rPr lang="en-US" dirty="0"/>
              <a:t>IDs of all partners</a:t>
            </a:r>
          </a:p>
          <a:p>
            <a:r>
              <a:rPr lang="en-US" dirty="0"/>
              <a:t>Bank statements for all Partners</a:t>
            </a:r>
          </a:p>
          <a:p>
            <a:r>
              <a:rPr lang="en-US" dirty="0"/>
              <a:t>Taxing Statements of partners </a:t>
            </a:r>
          </a:p>
          <a:p>
            <a:r>
              <a:rPr lang="en-US" dirty="0"/>
              <a:t>Contracts for all Heads and employees</a:t>
            </a:r>
          </a:p>
          <a:p>
            <a:r>
              <a:rPr lang="en-US" dirty="0"/>
              <a:t>	Photocopies of valid professional practicing License</a:t>
            </a:r>
          </a:p>
          <a:p>
            <a:r>
              <a:rPr lang="en-US" dirty="0"/>
              <a:t>	Photocopies of </a:t>
            </a:r>
            <a:r>
              <a:rPr lang="en-US" dirty="0" smtClean="0"/>
              <a:t>IDs</a:t>
            </a:r>
          </a:p>
          <a:p>
            <a:r>
              <a:rPr lang="en-US" dirty="0" smtClean="0"/>
              <a:t>Contracts for Water, Electricity and Gas supplies at the corresponding governmental centers.</a:t>
            </a:r>
            <a:endParaRPr lang="en-US" dirty="0"/>
          </a:p>
          <a:p>
            <a:endParaRPr lang="en-US" dirty="0"/>
          </a:p>
        </p:txBody>
      </p:sp>
    </p:spTree>
    <p:extLst>
      <p:ext uri="{BB962C8B-B14F-4D97-AF65-F5344CB8AC3E}">
        <p14:creationId xmlns:p14="http://schemas.microsoft.com/office/powerpoint/2010/main" val="85972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Structure</a:t>
            </a:r>
            <a:endParaRPr lang="en-US" dirty="0"/>
          </a:p>
        </p:txBody>
      </p:sp>
      <p:sp>
        <p:nvSpPr>
          <p:cNvPr id="3" name="Content Placeholder 2"/>
          <p:cNvSpPr>
            <a:spLocks noGrp="1"/>
          </p:cNvSpPr>
          <p:nvPr>
            <p:ph idx="1"/>
          </p:nvPr>
        </p:nvSpPr>
        <p:spPr/>
        <p:txBody>
          <a:bodyPr/>
          <a:lstStyle/>
          <a:p>
            <a:r>
              <a:rPr lang="en-US" dirty="0" smtClean="0"/>
              <a:t>The 4 Founders.</a:t>
            </a:r>
          </a:p>
          <a:p>
            <a:r>
              <a:rPr lang="en-US" dirty="0" smtClean="0"/>
              <a:t>Main Taylor</a:t>
            </a:r>
          </a:p>
          <a:p>
            <a:r>
              <a:rPr lang="en-US" dirty="0" smtClean="0"/>
              <a:t>Head of Technical &amp; Financial</a:t>
            </a:r>
          </a:p>
          <a:p>
            <a:r>
              <a:rPr lang="en-US" dirty="0" smtClean="0"/>
              <a:t>Head of Marketing &amp; Sales</a:t>
            </a:r>
          </a:p>
          <a:p>
            <a:r>
              <a:rPr lang="en-US" dirty="0" smtClean="0"/>
              <a:t>Head of Public Relations</a:t>
            </a:r>
          </a:p>
          <a:p>
            <a:r>
              <a:rPr lang="en-US" dirty="0" smtClean="0"/>
              <a:t>Head of Human Resources</a:t>
            </a:r>
          </a:p>
          <a:p>
            <a:endParaRPr lang="en-US" dirty="0"/>
          </a:p>
        </p:txBody>
      </p:sp>
    </p:spTree>
    <p:extLst>
      <p:ext uri="{BB962C8B-B14F-4D97-AF65-F5344CB8AC3E}">
        <p14:creationId xmlns:p14="http://schemas.microsoft.com/office/powerpoint/2010/main" val="2897770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Analysis</a:t>
            </a:r>
            <a:endParaRPr lang="en-US" dirty="0"/>
          </a:p>
        </p:txBody>
      </p:sp>
      <p:sp>
        <p:nvSpPr>
          <p:cNvPr id="3" name="Content Placeholder 2"/>
          <p:cNvSpPr>
            <a:spLocks noGrp="1"/>
          </p:cNvSpPr>
          <p:nvPr>
            <p:ph idx="1"/>
          </p:nvPr>
        </p:nvSpPr>
        <p:spPr/>
        <p:txBody>
          <a:bodyPr/>
          <a:lstStyle/>
          <a:p>
            <a:r>
              <a:rPr lang="en-US" b="1" dirty="0" smtClean="0">
                <a:solidFill>
                  <a:schemeClr val="accent1"/>
                </a:solidFill>
              </a:rPr>
              <a:t>Location</a:t>
            </a:r>
          </a:p>
          <a:p>
            <a:endParaRPr lang="en-US" b="1" dirty="0">
              <a:solidFill>
                <a:schemeClr val="accent1"/>
              </a:solidFill>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3125386" y="2460878"/>
            <a:ext cx="5943600" cy="2560320"/>
          </a:xfrm>
          <a:prstGeom prst="rect">
            <a:avLst/>
          </a:prstGeom>
        </p:spPr>
      </p:pic>
    </p:spTree>
    <p:extLst>
      <p:ext uri="{BB962C8B-B14F-4D97-AF65-F5344CB8AC3E}">
        <p14:creationId xmlns:p14="http://schemas.microsoft.com/office/powerpoint/2010/main" val="36447479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98</TotalTime>
  <Words>984</Words>
  <Application>Microsoft Office PowerPoint</Application>
  <PresentationFormat>Widescreen</PresentationFormat>
  <Paragraphs>295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Rockwell</vt:lpstr>
      <vt:lpstr>Times New Roman</vt:lpstr>
      <vt:lpstr>Gallery</vt:lpstr>
      <vt:lpstr>Elegance Atelier</vt:lpstr>
      <vt:lpstr>Executive Summary</vt:lpstr>
      <vt:lpstr>Vision</vt:lpstr>
      <vt:lpstr>Goals</vt:lpstr>
      <vt:lpstr>Market Overview</vt:lpstr>
      <vt:lpstr>SWOT ANALYSIS</vt:lpstr>
      <vt:lpstr>Legal study</vt:lpstr>
      <vt:lpstr>Organizational Structure</vt:lpstr>
      <vt:lpstr>Technical Analysis</vt:lpstr>
      <vt:lpstr>Technical Analysis</vt:lpstr>
      <vt:lpstr>Marketing Analysis</vt:lpstr>
      <vt:lpstr>Marketing Analysis</vt:lpstr>
      <vt:lpstr>Marketing analysis</vt:lpstr>
      <vt:lpstr>Financial Analysis</vt:lpstr>
      <vt:lpstr>Financial Analysis</vt:lpstr>
      <vt:lpstr>Financial Analysis</vt:lpstr>
      <vt:lpstr>Financial Analysis</vt:lpstr>
      <vt:lpstr>Financial Analysis</vt:lpstr>
      <vt:lpstr>Financial Analysis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Elegance Atelier</dc:title>
  <dc:creator>pc</dc:creator>
  <cp:lastModifiedBy>Nour</cp:lastModifiedBy>
  <cp:revision>38</cp:revision>
  <dcterms:created xsi:type="dcterms:W3CDTF">2018-05-13T04:19:17Z</dcterms:created>
  <dcterms:modified xsi:type="dcterms:W3CDTF">2018-05-13T12:00:27Z</dcterms:modified>
</cp:coreProperties>
</file>