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25" roundtripDataSignature="AMtx7mi3dH/VQmVPH1kLy2+zrUrDumGk1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7c890b068_17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7c890b068_17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f7c890b068_17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f7c890b068_1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f7c890b068_1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2f7c890b068_1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7c890b068_14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7c890b068_14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2f7c890b068_14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7c890b068_13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7c890b068_13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f7c890b068_13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7c890b068_13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f7c890b068_13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f7c890b068_13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f7c890b068_8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f7c890b068_8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While the beta frequency (typically 13–30 Hz) is also relevant to motor control, especially in tasks involving active movement and motor preparation, the mu frequency is often emphasized in motor EEG studies for several reasons: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Resting State and Motor Imagery</a:t>
            </a:r>
            <a:r>
              <a:rPr lang="en-US" sz="1100">
                <a:latin typeface="Arial"/>
                <a:ea typeface="Arial"/>
                <a:cs typeface="Arial"/>
                <a:sym typeface="Arial"/>
              </a:rPr>
              <a:t>: The mu rhythm is prominent during states of relaxed wakefulness and motor imagery (thinking about or planning movements without actual execution). It tends to exhibit clear modulation during motor tasks, making it useful for detecting and analyzing motor intentions.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Motor Execution</a:t>
            </a:r>
            <a:r>
              <a:rPr lang="en-US" sz="1100">
                <a:latin typeface="Arial"/>
                <a:ea typeface="Arial"/>
                <a:cs typeface="Arial"/>
                <a:sym typeface="Arial"/>
              </a:rPr>
              <a:t>: The mu rhythm exhibits pronounced desynchronization (decrease in amplitude) when motor activities are planned or executed. This desynchronization is a well-established marker for motor-related brain activity.</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Artifact and Noise Considerations</a:t>
            </a:r>
            <a:r>
              <a:rPr lang="en-US" sz="1100">
                <a:latin typeface="Arial"/>
                <a:ea typeface="Arial"/>
                <a:cs typeface="Arial"/>
                <a:sym typeface="Arial"/>
              </a:rPr>
              <a:t>: The beta frequency is also involved in motor control but can sometimes be more affected by artifacts or noise related to actual movement and other high-frequency activity. The mu rhythm, being slightly lower in frequency, often provides a clearer signal for motor planning and imagery.</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Distinct Features</a:t>
            </a:r>
            <a:r>
              <a:rPr lang="en-US" sz="1100">
                <a:latin typeface="Arial"/>
                <a:ea typeface="Arial"/>
                <a:cs typeface="Arial"/>
                <a:sym typeface="Arial"/>
              </a:rPr>
              <a:t>: The mu rhythm and beta rhythm can both provide valuable information, but they reflect different aspects of motor control. The mu rhythm is more sensitive to motor planning and imagery, while beta rhythm is more associated with motor execution and active movement.</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In summary, the mu frequency is commonly chosen for its clear association with motor planning and imagery, providing distinct and useful features for analyzing motor-related brain activity.</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17" name="Google Shape;217;g2f7c890b068_8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7c890b068_1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7c890b068_1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2f7c890b068_1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7c890b068_13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f7c890b068_13_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2f7c890b068_13_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7c890b068_1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f7c890b068_1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300">
                <a:latin typeface="Arial"/>
                <a:ea typeface="Arial"/>
                <a:cs typeface="Arial"/>
                <a:sym typeface="Arial"/>
              </a:rPr>
              <a:t>1. Capture EEG Signal</a:t>
            </a:r>
            <a:endParaRPr b="1" sz="1300">
              <a:latin typeface="Arial"/>
              <a:ea typeface="Arial"/>
              <a:cs typeface="Arial"/>
              <a:sym typeface="Arial"/>
            </a:endParaRPr>
          </a:p>
          <a:p>
            <a:pPr indent="0" lvl="0" marL="0" rtl="0" algn="l">
              <a:lnSpc>
                <a:spcPct val="115000"/>
              </a:lnSpc>
              <a:spcBef>
                <a:spcPts val="1200"/>
              </a:spcBef>
              <a:spcAft>
                <a:spcPts val="0"/>
              </a:spcAft>
              <a:buNone/>
            </a:pPr>
            <a:r>
              <a:rPr lang="en-US"/>
              <a:t> EEG signals from the brain using electrodes placed on the scalp ( continuous analog electrical potentials)</a:t>
            </a:r>
            <a:endParaRPr/>
          </a:p>
          <a:p>
            <a:pPr indent="0" lvl="0" marL="0" rtl="0" algn="l">
              <a:lnSpc>
                <a:spcPct val="115000"/>
              </a:lnSpc>
              <a:spcBef>
                <a:spcPts val="1200"/>
              </a:spcBef>
              <a:spcAft>
                <a:spcPts val="0"/>
              </a:spcAft>
              <a:buNone/>
            </a:pPr>
            <a:r>
              <a:rPr lang="en-US" sz="1400"/>
              <a:t>2.</a:t>
            </a:r>
            <a:r>
              <a:rPr b="1" lang="en-US" sz="1400"/>
              <a:t>Convert Analogue Signal to Digital Signal</a:t>
            </a:r>
            <a:endParaRPr b="1" sz="1400"/>
          </a:p>
          <a:p>
            <a:pPr indent="0" lvl="0" marL="0" rtl="0" algn="l">
              <a:lnSpc>
                <a:spcPct val="115000"/>
              </a:lnSpc>
              <a:spcBef>
                <a:spcPts val="1200"/>
              </a:spcBef>
              <a:spcAft>
                <a:spcPts val="0"/>
              </a:spcAft>
              <a:buNone/>
            </a:pPr>
            <a:r>
              <a:rPr lang="en-US" sz="1100"/>
              <a:t> The captured analog EEG signals need to be converted into digital format using an Analog-to-Digital Converter (ADC)</a:t>
            </a:r>
            <a:endParaRPr sz="1100"/>
          </a:p>
          <a:p>
            <a:pPr indent="0" lvl="0" marL="0" rtl="0" algn="l">
              <a:lnSpc>
                <a:spcPct val="115000"/>
              </a:lnSpc>
              <a:spcBef>
                <a:spcPts val="1200"/>
              </a:spcBef>
              <a:spcAft>
                <a:spcPts val="0"/>
              </a:spcAft>
              <a:buNone/>
            </a:pPr>
            <a:r>
              <a:rPr lang="en-US" sz="1400"/>
              <a:t>3.  </a:t>
            </a:r>
            <a:r>
              <a:rPr b="1" lang="en-US" sz="1400"/>
              <a:t>Load the data</a:t>
            </a:r>
            <a:endParaRPr sz="1400"/>
          </a:p>
          <a:p>
            <a:pPr indent="0" lvl="0" marL="0" rtl="0" algn="l">
              <a:lnSpc>
                <a:spcPct val="115000"/>
              </a:lnSpc>
              <a:spcBef>
                <a:spcPts val="1200"/>
              </a:spcBef>
              <a:spcAft>
                <a:spcPts val="0"/>
              </a:spcAft>
              <a:buNone/>
            </a:pPr>
            <a:r>
              <a:rPr lang="en-US" sz="1100">
                <a:latin typeface="Arial"/>
                <a:ea typeface="Arial"/>
                <a:cs typeface="Arial"/>
                <a:sym typeface="Arial"/>
              </a:rPr>
              <a:t>Once the signals are digitized, they are loaded into a computer for further processing using MNE </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300">
                <a:latin typeface="Arial"/>
                <a:ea typeface="Arial"/>
                <a:cs typeface="Arial"/>
                <a:sym typeface="Arial"/>
              </a:rPr>
              <a:t>4. </a:t>
            </a:r>
            <a:r>
              <a:rPr b="1" lang="en-US" sz="1300"/>
              <a:t>Data Preprocessing &amp; filtering &amp; create epochs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US" sz="1100">
                <a:latin typeface="Arial"/>
                <a:ea typeface="Arial"/>
                <a:cs typeface="Arial"/>
                <a:sym typeface="Arial"/>
              </a:rPr>
              <a:t>cleaning the data to remove noise, artifacts (like eye blinks, muscle movements), and unwanted frequencies.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Filtering</a:t>
            </a:r>
            <a:r>
              <a:rPr lang="en-US" sz="1100">
                <a:latin typeface="Arial"/>
                <a:ea typeface="Arial"/>
                <a:cs typeface="Arial"/>
                <a:sym typeface="Arial"/>
              </a:rPr>
              <a:t>: Applying filters (e.g., band-pass filters to focus on specific frequency ranges, such as 8-12 Hz for mu rhythms).</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Create Epochs</a:t>
            </a:r>
            <a:r>
              <a:rPr lang="en-US" sz="1100">
                <a:latin typeface="Arial"/>
                <a:ea typeface="Arial"/>
                <a:cs typeface="Arial"/>
                <a:sym typeface="Arial"/>
              </a:rPr>
              <a:t>: Segmentation of continuous data into smaller, time-locked segments (epochs) around specific events of interest (e.g., motor imagery tasks).</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400">
                <a:latin typeface="Arial"/>
                <a:ea typeface="Arial"/>
                <a:cs typeface="Arial"/>
                <a:sym typeface="Arial"/>
              </a:rPr>
              <a:t>5.</a:t>
            </a:r>
            <a:r>
              <a:rPr b="1" lang="en-US" sz="1400"/>
              <a:t>Feature Extraction </a:t>
            </a:r>
            <a:endParaRPr b="1" sz="1400"/>
          </a:p>
          <a:p>
            <a:pPr indent="0" lvl="0" marL="0" rtl="0" algn="l">
              <a:lnSpc>
                <a:spcPct val="115000"/>
              </a:lnSpc>
              <a:spcBef>
                <a:spcPts val="1200"/>
              </a:spcBef>
              <a:spcAft>
                <a:spcPts val="0"/>
              </a:spcAft>
              <a:buNone/>
            </a:pPr>
            <a:r>
              <a:rPr lang="en-US"/>
              <a:t>Extract meaningful features from the preprocessed data. For motor imagery tasks for example, common spatial patterns (CSP).</a:t>
            </a:r>
            <a:endParaRPr/>
          </a:p>
          <a:p>
            <a:pPr indent="0" lvl="0" marL="0" rtl="0" algn="l">
              <a:lnSpc>
                <a:spcPct val="115000"/>
              </a:lnSpc>
              <a:spcBef>
                <a:spcPts val="1200"/>
              </a:spcBef>
              <a:spcAft>
                <a:spcPts val="0"/>
              </a:spcAft>
              <a:buNone/>
            </a:pPr>
            <a:r>
              <a:rPr lang="en-US" sz="1400"/>
              <a:t>6.</a:t>
            </a:r>
            <a:r>
              <a:rPr b="1" lang="en-US" sz="1400"/>
              <a:t>Classification (LDA)</a:t>
            </a:r>
            <a:endParaRPr b="1" sz="1400"/>
          </a:p>
          <a:p>
            <a:pPr indent="0" lvl="0" marL="0" rtl="0" algn="l">
              <a:lnSpc>
                <a:spcPct val="115000"/>
              </a:lnSpc>
              <a:spcBef>
                <a:spcPts val="1200"/>
              </a:spcBef>
              <a:spcAft>
                <a:spcPts val="0"/>
              </a:spcAft>
              <a:buNone/>
            </a:pPr>
            <a:r>
              <a:rPr lang="en-US" sz="1100">
                <a:latin typeface="Arial"/>
                <a:ea typeface="Arial"/>
                <a:cs typeface="Arial"/>
                <a:sym typeface="Arial"/>
              </a:rPr>
              <a:t>Apply a machine learning algorithm, such as </a:t>
            </a:r>
            <a:r>
              <a:rPr b="1" lang="en-US" sz="1100">
                <a:latin typeface="Arial"/>
                <a:ea typeface="Arial"/>
                <a:cs typeface="Arial"/>
                <a:sym typeface="Arial"/>
              </a:rPr>
              <a:t>Linear Discriminant Analysis (LDA)</a:t>
            </a:r>
            <a:r>
              <a:rPr lang="en-US" sz="1100">
                <a:latin typeface="Arial"/>
                <a:ea typeface="Arial"/>
                <a:cs typeface="Arial"/>
                <a:sym typeface="Arial"/>
              </a:rPr>
              <a:t>, to classify the extracted features into predefined categories (e.g., left-hand vs. right-hand movement).</a:t>
            </a:r>
            <a:endParaRPr sz="1100">
              <a:latin typeface="Arial"/>
              <a:ea typeface="Arial"/>
              <a:cs typeface="Arial"/>
              <a:sym typeface="Arial"/>
            </a:endParaRPr>
          </a:p>
          <a:p>
            <a:pPr indent="0" lvl="0" marL="0" rtl="0" algn="l">
              <a:lnSpc>
                <a:spcPct val="115000"/>
              </a:lnSpc>
              <a:spcBef>
                <a:spcPts val="1200"/>
              </a:spcBef>
              <a:spcAft>
                <a:spcPts val="0"/>
              </a:spcAft>
              <a:buNone/>
            </a:pPr>
            <a:r>
              <a:rPr lang="en-US" sz="1300">
                <a:latin typeface="Arial"/>
                <a:ea typeface="Arial"/>
                <a:cs typeface="Arial"/>
                <a:sym typeface="Arial"/>
              </a:rPr>
              <a:t>7. </a:t>
            </a:r>
            <a:r>
              <a:rPr b="1" lang="en-US" sz="1300"/>
              <a:t>Fitting &amp; testing the classifier</a:t>
            </a:r>
            <a:endParaRPr b="1" sz="1300"/>
          </a:p>
          <a:p>
            <a:pPr indent="0" lvl="0" marL="0" rtl="0" algn="l">
              <a:lnSpc>
                <a:spcPct val="115000"/>
              </a:lnSpc>
              <a:spcBef>
                <a:spcPts val="1200"/>
              </a:spcBef>
              <a:spcAft>
                <a:spcPts val="0"/>
              </a:spcAft>
              <a:buNone/>
            </a:pPr>
            <a:r>
              <a:rPr lang="en-US" sz="1100">
                <a:latin typeface="Arial"/>
                <a:ea typeface="Arial"/>
                <a:cs typeface="Arial"/>
                <a:sym typeface="Arial"/>
              </a:rPr>
              <a:t>Train the classifier on a subset of data and test it on another to evaluate its performance (e.g., using cross-validation) to ensure that the classifier generalizes well to new, unseen data.</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0"/>
              </a:spcAft>
              <a:buNone/>
            </a:pPr>
            <a:r>
              <a:t/>
            </a:r>
            <a:endParaRPr b="1"/>
          </a:p>
          <a:p>
            <a:pPr indent="0" lvl="0" marL="0" rtl="0" algn="l">
              <a:lnSpc>
                <a:spcPct val="115000"/>
              </a:lnSpc>
              <a:spcBef>
                <a:spcPts val="1200"/>
              </a:spcBef>
              <a:spcAft>
                <a:spcPts val="0"/>
              </a:spcAft>
              <a:buNone/>
            </a:pPr>
            <a:r>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a:p>
        </p:txBody>
      </p:sp>
      <p:sp>
        <p:nvSpPr>
          <p:cNvPr id="125" name="Google Shape;125;g2f7c890b068_1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7c890b068_1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7c890b068_1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f7c890b068_1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7c890b068_14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7c890b068_14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f7c890b068_14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7c890b068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7c890b068_1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f7c890b068_1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7c890b068_1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7c890b068_14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f7c890b068_14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p:nvPr>
            <p:ph idx="2" type="pic"/>
          </p:nvPr>
        </p:nvSpPr>
        <p:spPr>
          <a:xfrm>
            <a:off x="5183188" y="987425"/>
            <a:ext cx="6172200" cy="4873625"/>
          </a:xfrm>
          <a:prstGeom prst="rect">
            <a:avLst/>
          </a:prstGeom>
          <a:noFill/>
          <a:ln>
            <a:noFill/>
          </a:ln>
        </p:spPr>
      </p:sp>
      <p:sp>
        <p:nvSpPr>
          <p:cNvPr id="68" name="Google Shape;68;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www.ncbi.nlm.nih.gov/pubmed/1518887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15975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a:t>
            </a:r>
            <a:endParaRPr b="0" i="0" sz="1800" u="none" cap="none" strike="noStrike">
              <a:solidFill>
                <a:schemeClr val="lt1"/>
              </a:solidFill>
              <a:latin typeface="Calibri"/>
              <a:ea typeface="Calibri"/>
              <a:cs typeface="Calibri"/>
              <a:sym typeface="Calibri"/>
            </a:endParaRPr>
          </a:p>
        </p:txBody>
      </p:sp>
      <p:sp>
        <p:nvSpPr>
          <p:cNvPr id="89" name="Google Shape;89;p1"/>
          <p:cNvSpPr txBox="1"/>
          <p:nvPr>
            <p:ph type="ctrTitle"/>
          </p:nvPr>
        </p:nvSpPr>
        <p:spPr>
          <a:xfrm>
            <a:off x="6194725" y="590991"/>
            <a:ext cx="5334900" cy="1918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accent2"/>
              </a:buClr>
              <a:buSzPts val="6000"/>
              <a:buFont typeface="Arial"/>
              <a:buNone/>
            </a:pPr>
            <a:r>
              <a:rPr b="1" lang="en-US" sz="7000">
                <a:solidFill>
                  <a:schemeClr val="accent2"/>
                </a:solidFill>
                <a:latin typeface="Arial"/>
                <a:ea typeface="Arial"/>
                <a:cs typeface="Arial"/>
                <a:sym typeface="Arial"/>
              </a:rPr>
              <a:t>Olfactory Sabha</a:t>
            </a:r>
            <a:endParaRPr sz="7000"/>
          </a:p>
        </p:txBody>
      </p:sp>
      <p:sp>
        <p:nvSpPr>
          <p:cNvPr id="90" name="Google Shape;90;p1"/>
          <p:cNvSpPr/>
          <p:nvPr/>
        </p:nvSpPr>
        <p:spPr>
          <a:xfrm flipH="1">
            <a:off x="530529" y="1"/>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flipH="1">
            <a:off x="4349052" y="0"/>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p:nvPr/>
        </p:nvSpPr>
        <p:spPr>
          <a:xfrm flipH="1">
            <a:off x="0" y="2916245"/>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 name="Google Shape;93;p1"/>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1"/>
          <p:cNvSpPr/>
          <p:nvPr/>
        </p:nvSpPr>
        <p:spPr>
          <a:xfrm flipH="1">
            <a:off x="3697761" y="5717906"/>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2" l="500" r="1" t="0"/>
          <a:stretch/>
        </p:blipFill>
        <p:spPr>
          <a:xfrm>
            <a:off x="631840" y="598720"/>
            <a:ext cx="5178249" cy="5178249"/>
          </a:xfrm>
          <a:custGeom>
            <a:rect b="b" l="l" r="r" t="t"/>
            <a:pathLst>
              <a:path extrusionOk="0" h="3741748" w="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ln>
            <a:noFill/>
          </a:ln>
        </p:spPr>
      </p:pic>
      <p:sp>
        <p:nvSpPr>
          <p:cNvPr id="96" name="Google Shape;96;p1"/>
          <p:cNvSpPr/>
          <p:nvPr/>
        </p:nvSpPr>
        <p:spPr>
          <a:xfrm flipH="1">
            <a:off x="4520513" y="6258756"/>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7" name="Google Shape;97;p1"/>
          <p:cNvPicPr preferRelativeResize="0"/>
          <p:nvPr/>
        </p:nvPicPr>
        <p:blipFill>
          <a:blip r:embed="rId4">
            <a:alphaModFix/>
          </a:blip>
          <a:stretch>
            <a:fillRect/>
          </a:stretch>
        </p:blipFill>
        <p:spPr>
          <a:xfrm>
            <a:off x="7171150" y="5590903"/>
            <a:ext cx="3450752" cy="1267071"/>
          </a:xfrm>
          <a:prstGeom prst="rect">
            <a:avLst/>
          </a:prstGeom>
          <a:solidFill>
            <a:schemeClr val="lt1"/>
          </a:solidFill>
          <a:ln>
            <a:noFill/>
          </a:ln>
        </p:spPr>
      </p:pic>
      <p:sp>
        <p:nvSpPr>
          <p:cNvPr id="98" name="Google Shape;98;p1"/>
          <p:cNvSpPr txBox="1"/>
          <p:nvPr/>
        </p:nvSpPr>
        <p:spPr>
          <a:xfrm>
            <a:off x="7737000" y="2572450"/>
            <a:ext cx="2990700" cy="11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rPr>
              <a:t>Project 2: EEG</a:t>
            </a:r>
            <a:r>
              <a:rPr lang="en-US" sz="2800">
                <a:solidFill>
                  <a:schemeClr val="dk1"/>
                </a:solidFill>
              </a:rPr>
              <a:t> </a:t>
            </a:r>
            <a:endParaRPr sz="2800">
              <a:solidFill>
                <a:schemeClr val="dk1"/>
              </a:solidFill>
            </a:endParaRPr>
          </a:p>
        </p:txBody>
      </p:sp>
      <p:sp>
        <p:nvSpPr>
          <p:cNvPr id="99" name="Google Shape;99;p1"/>
          <p:cNvSpPr txBox="1"/>
          <p:nvPr/>
        </p:nvSpPr>
        <p:spPr>
          <a:xfrm>
            <a:off x="6865400" y="3386400"/>
            <a:ext cx="5024100" cy="220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Alaa - Aliaa -Fatma Elzahraa - ToQa-Mohammed</a:t>
            </a:r>
            <a:endParaRPr sz="2800">
              <a:solidFill>
                <a:schemeClr val="dk1"/>
              </a:solidFill>
              <a:latin typeface="Calibri"/>
              <a:ea typeface="Calibri"/>
              <a:cs typeface="Calibri"/>
              <a:sym typeface="Calibri"/>
            </a:endParaRPr>
          </a:p>
        </p:txBody>
      </p:sp>
      <p:sp>
        <p:nvSpPr>
          <p:cNvPr id="100" name="Google Shape;100;p1"/>
          <p:cNvSpPr txBox="1"/>
          <p:nvPr/>
        </p:nvSpPr>
        <p:spPr>
          <a:xfrm>
            <a:off x="7876875" y="4709075"/>
            <a:ext cx="3945900" cy="9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800">
                <a:solidFill>
                  <a:schemeClr val="dk1"/>
                </a:solidFill>
                <a:latin typeface="Calibri"/>
                <a:ea typeface="Calibri"/>
                <a:cs typeface="Calibri"/>
                <a:sym typeface="Calibri"/>
              </a:rPr>
              <a:t>TA: Tarek</a:t>
            </a:r>
            <a:endParaRPr b="1"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2f7c890b068_17_1"/>
          <p:cNvPicPr preferRelativeResize="0"/>
          <p:nvPr/>
        </p:nvPicPr>
        <p:blipFill>
          <a:blip r:embed="rId3">
            <a:alphaModFix/>
          </a:blip>
          <a:stretch>
            <a:fillRect/>
          </a:stretch>
        </p:blipFill>
        <p:spPr>
          <a:xfrm>
            <a:off x="0" y="143997"/>
            <a:ext cx="12191999" cy="6722405"/>
          </a:xfrm>
          <a:prstGeom prst="rect">
            <a:avLst/>
          </a:prstGeom>
          <a:noFill/>
          <a:ln>
            <a:noFill/>
          </a:ln>
        </p:spPr>
      </p:pic>
      <p:sp>
        <p:nvSpPr>
          <p:cNvPr id="181" name="Google Shape;181;g2f7c890b068_17_1"/>
          <p:cNvSpPr txBox="1"/>
          <p:nvPr/>
        </p:nvSpPr>
        <p:spPr>
          <a:xfrm>
            <a:off x="6892450" y="6566775"/>
            <a:ext cx="4102200" cy="20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chemeClr val="dk1"/>
                </a:solidFill>
              </a:rPr>
              <a:t>Average of evoked response in time domain</a:t>
            </a:r>
            <a:endParaRPr sz="1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f7c890b068_14_0"/>
          <p:cNvSpPr txBox="1"/>
          <p:nvPr>
            <p:ph type="title"/>
          </p:nvPr>
        </p:nvSpPr>
        <p:spPr>
          <a:xfrm>
            <a:off x="0" y="1823575"/>
            <a:ext cx="6048900" cy="2964600"/>
          </a:xfrm>
          <a:prstGeom prst="rect">
            <a:avLst/>
          </a:prstGeom>
        </p:spPr>
        <p:txBody>
          <a:bodyPr anchorCtr="0" anchor="ctr" bIns="45700" lIns="91425" spcFirstLastPara="1" rIns="91425" wrap="square" tIns="45700">
            <a:normAutofit/>
          </a:bodyPr>
          <a:lstStyle/>
          <a:p>
            <a:pPr indent="-381000" lvl="0" marL="457200" rtl="0" algn="l">
              <a:lnSpc>
                <a:spcPct val="150000"/>
              </a:lnSpc>
              <a:spcBef>
                <a:spcPts val="0"/>
              </a:spcBef>
              <a:spcAft>
                <a:spcPts val="0"/>
              </a:spcAft>
              <a:buSzPts val="2400"/>
              <a:buChar char="●"/>
            </a:pPr>
            <a:r>
              <a:rPr lang="en-US" sz="2400"/>
              <a:t>The plot displays how brain activities impact the model's performance over time and identifies the periods when the model is most effective at distinguishing between different activities.</a:t>
            </a:r>
            <a:endParaRPr sz="2400"/>
          </a:p>
        </p:txBody>
      </p:sp>
      <p:pic>
        <p:nvPicPr>
          <p:cNvPr id="188" name="Google Shape;188;g2f7c890b068_14_0"/>
          <p:cNvPicPr preferRelativeResize="0"/>
          <p:nvPr/>
        </p:nvPicPr>
        <p:blipFill>
          <a:blip r:embed="rId3">
            <a:alphaModFix/>
          </a:blip>
          <a:stretch>
            <a:fillRect/>
          </a:stretch>
        </p:blipFill>
        <p:spPr>
          <a:xfrm>
            <a:off x="5916700" y="1275525"/>
            <a:ext cx="6110700" cy="4672550"/>
          </a:xfrm>
          <a:prstGeom prst="rect">
            <a:avLst/>
          </a:prstGeom>
          <a:noFill/>
          <a:ln>
            <a:noFill/>
          </a:ln>
        </p:spPr>
      </p:pic>
      <p:sp>
        <p:nvSpPr>
          <p:cNvPr id="189" name="Google Shape;189;g2f7c890b068_14_0"/>
          <p:cNvSpPr txBox="1"/>
          <p:nvPr>
            <p:ph type="title"/>
          </p:nvPr>
        </p:nvSpPr>
        <p:spPr>
          <a:xfrm>
            <a:off x="251200" y="18125"/>
            <a:ext cx="11776200" cy="1108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Times New Roman"/>
              <a:buNone/>
            </a:pPr>
            <a:r>
              <a:rPr b="1" lang="en-US"/>
              <a:t>Classification with Linear Discriminant Analysis (LDA)</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f7c890b068_14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Classification</a:t>
            </a:r>
            <a:r>
              <a:rPr b="1" lang="en-US"/>
              <a:t> models algorithms</a:t>
            </a:r>
            <a:endParaRPr b="1"/>
          </a:p>
        </p:txBody>
      </p:sp>
      <p:sp>
        <p:nvSpPr>
          <p:cNvPr id="196" name="Google Shape;196;g2f7c890b068_14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latin typeface="Arial"/>
                <a:ea typeface="Arial"/>
                <a:cs typeface="Arial"/>
                <a:sym typeface="Arial"/>
              </a:rPr>
              <a:t>Linear Discriminant Analysis (LDA)</a:t>
            </a:r>
            <a:r>
              <a:rPr lang="en-US">
                <a:latin typeface="Arial"/>
                <a:ea typeface="Arial"/>
                <a:cs typeface="Arial"/>
                <a:sym typeface="Arial"/>
              </a:rPr>
              <a:t> algorithm to build the classification model.  </a:t>
            </a:r>
            <a:endParaRPr b="1">
              <a:solidFill>
                <a:srgbClr val="FF0000"/>
              </a:solidFill>
              <a:latin typeface="Arial"/>
              <a:ea typeface="Arial"/>
              <a:cs typeface="Arial"/>
              <a:sym typeface="Arial"/>
            </a:endParaRPr>
          </a:p>
          <a:p>
            <a:pPr indent="0" lvl="0" marL="0" rtl="0" algn="l">
              <a:spcBef>
                <a:spcPts val="1000"/>
              </a:spcBef>
              <a:spcAft>
                <a:spcPts val="0"/>
              </a:spcAft>
              <a:buNone/>
            </a:pPr>
            <a:r>
              <a:rPr b="1" lang="en-US"/>
              <a:t>Model 1</a:t>
            </a:r>
            <a:r>
              <a:rPr lang="en-US"/>
              <a:t>: </a:t>
            </a:r>
            <a:r>
              <a:rPr b="1" lang="en-US" sz="2700">
                <a:solidFill>
                  <a:srgbClr val="212121"/>
                </a:solidFill>
                <a:highlight>
                  <a:srgbClr val="FFFFFF"/>
                </a:highlight>
                <a:latin typeface="Roboto"/>
                <a:ea typeface="Roboto"/>
                <a:cs typeface="Roboto"/>
                <a:sym typeface="Roboto"/>
              </a:rPr>
              <a:t>Classification between left and right hand movements(MI)</a:t>
            </a:r>
            <a:endParaRPr b="1" sz="4300">
              <a:solidFill>
                <a:srgbClr val="000000"/>
              </a:solidFill>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b="1" lang="en-US">
                <a:solidFill>
                  <a:srgbClr val="FF0000"/>
                </a:solidFill>
                <a:latin typeface="Arial"/>
                <a:ea typeface="Arial"/>
                <a:cs typeface="Arial"/>
                <a:sym typeface="Arial"/>
              </a:rPr>
              <a:t>Accuracy=80%</a:t>
            </a:r>
            <a:endParaRPr b="1">
              <a:solidFill>
                <a:srgbClr val="FF0000"/>
              </a:solidFill>
              <a:latin typeface="Arial"/>
              <a:ea typeface="Arial"/>
              <a:cs typeface="Arial"/>
              <a:sym typeface="Arial"/>
            </a:endParaRPr>
          </a:p>
          <a:p>
            <a:pPr indent="0" lvl="0" marL="0" rtl="0" algn="l">
              <a:spcBef>
                <a:spcPts val="1000"/>
              </a:spcBef>
              <a:spcAft>
                <a:spcPts val="0"/>
              </a:spcAft>
              <a:buNone/>
            </a:pPr>
            <a:r>
              <a:t/>
            </a:r>
            <a:endParaRPr b="1">
              <a:solidFill>
                <a:srgbClr val="000000"/>
              </a:solidFill>
              <a:latin typeface="Arial"/>
              <a:ea typeface="Arial"/>
              <a:cs typeface="Arial"/>
              <a:sym typeface="Arial"/>
            </a:endParaRPr>
          </a:p>
        </p:txBody>
      </p:sp>
      <p:pic>
        <p:nvPicPr>
          <p:cNvPr id="197" name="Google Shape;197;g2f7c890b068_14_6"/>
          <p:cNvPicPr preferRelativeResize="0"/>
          <p:nvPr/>
        </p:nvPicPr>
        <p:blipFill>
          <a:blip r:embed="rId3">
            <a:alphaModFix/>
          </a:blip>
          <a:stretch>
            <a:fillRect/>
          </a:stretch>
        </p:blipFill>
        <p:spPr>
          <a:xfrm>
            <a:off x="6502175" y="3146600"/>
            <a:ext cx="5262701" cy="3563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f7c890b068_13_6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Classification models algorithms</a:t>
            </a:r>
            <a:endParaRPr b="1"/>
          </a:p>
        </p:txBody>
      </p:sp>
      <p:sp>
        <p:nvSpPr>
          <p:cNvPr id="204" name="Google Shape;204;g2f7c890b068_13_6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Model 2</a:t>
            </a:r>
            <a:r>
              <a:rPr lang="en-US"/>
              <a:t>: </a:t>
            </a:r>
            <a:r>
              <a:rPr lang="en-US">
                <a:latin typeface="Arial"/>
                <a:ea typeface="Arial"/>
                <a:cs typeface="Arial"/>
                <a:sym typeface="Arial"/>
              </a:rPr>
              <a:t> </a:t>
            </a:r>
            <a:r>
              <a:rPr b="1" lang="en-US" sz="2400">
                <a:solidFill>
                  <a:srgbClr val="212121"/>
                </a:solidFill>
                <a:highlight>
                  <a:srgbClr val="FFFFFF"/>
                </a:highlight>
                <a:latin typeface="Roboto"/>
                <a:ea typeface="Roboto"/>
                <a:cs typeface="Roboto"/>
                <a:sym typeface="Roboto"/>
              </a:rPr>
              <a:t>Classify between either left or right motor imagery and rest state</a:t>
            </a:r>
            <a:endParaRPr b="1" sz="2400">
              <a:solidFill>
                <a:srgbClr val="212121"/>
              </a:solidFill>
              <a:highlight>
                <a:srgbClr val="FFFFFF"/>
              </a:highlight>
              <a:latin typeface="Roboto"/>
              <a:ea typeface="Roboto"/>
              <a:cs typeface="Roboto"/>
              <a:sym typeface="Roboto"/>
            </a:endParaRPr>
          </a:p>
          <a:p>
            <a:pPr indent="0" lvl="0" marL="0" rtl="0" algn="l">
              <a:spcBef>
                <a:spcPts val="1000"/>
              </a:spcBef>
              <a:spcAft>
                <a:spcPts val="0"/>
              </a:spcAft>
              <a:buNone/>
            </a:pPr>
            <a:r>
              <a:rPr b="1" lang="en-US" sz="3300">
                <a:solidFill>
                  <a:srgbClr val="FF0000"/>
                </a:solidFill>
                <a:latin typeface="Arial"/>
                <a:ea typeface="Arial"/>
                <a:cs typeface="Arial"/>
                <a:sym typeface="Arial"/>
              </a:rPr>
              <a:t>Accuracy=31.7%</a:t>
            </a:r>
            <a:endParaRPr b="1" sz="3300">
              <a:solidFill>
                <a:srgbClr val="FF0000"/>
              </a:solidFill>
              <a:latin typeface="Arial"/>
              <a:ea typeface="Arial"/>
              <a:cs typeface="Arial"/>
              <a:sym typeface="Arial"/>
            </a:endParaRPr>
          </a:p>
          <a:p>
            <a:pPr indent="0" lvl="0" marL="0" rtl="0" algn="l">
              <a:spcBef>
                <a:spcPts val="1000"/>
              </a:spcBef>
              <a:spcAft>
                <a:spcPts val="0"/>
              </a:spcAft>
              <a:buNone/>
            </a:pPr>
            <a:r>
              <a:t/>
            </a:r>
            <a:endParaRPr b="1">
              <a:solidFill>
                <a:srgbClr val="000000"/>
              </a:solidFill>
              <a:latin typeface="Arial"/>
              <a:ea typeface="Arial"/>
              <a:cs typeface="Arial"/>
              <a:sym typeface="Arial"/>
            </a:endParaRPr>
          </a:p>
          <a:p>
            <a:pPr indent="0" lvl="0" marL="0" rtl="0" algn="l">
              <a:spcBef>
                <a:spcPts val="1000"/>
              </a:spcBef>
              <a:spcAft>
                <a:spcPts val="0"/>
              </a:spcAft>
              <a:buNone/>
            </a:pPr>
            <a:r>
              <a:t/>
            </a:r>
            <a:endParaRPr b="1">
              <a:solidFill>
                <a:srgbClr val="000000"/>
              </a:solidFill>
              <a:latin typeface="Arial"/>
              <a:ea typeface="Arial"/>
              <a:cs typeface="Arial"/>
              <a:sym typeface="Arial"/>
            </a:endParaRPr>
          </a:p>
        </p:txBody>
      </p:sp>
      <p:pic>
        <p:nvPicPr>
          <p:cNvPr id="205" name="Google Shape;205;g2f7c890b068_13_66"/>
          <p:cNvPicPr preferRelativeResize="0"/>
          <p:nvPr/>
        </p:nvPicPr>
        <p:blipFill>
          <a:blip r:embed="rId3">
            <a:alphaModFix/>
          </a:blip>
          <a:stretch>
            <a:fillRect/>
          </a:stretch>
        </p:blipFill>
        <p:spPr>
          <a:xfrm>
            <a:off x="6174379" y="2363546"/>
            <a:ext cx="6017617" cy="435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f7c890b068_13_7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Classification models algorithms</a:t>
            </a:r>
            <a:endParaRPr b="1"/>
          </a:p>
        </p:txBody>
      </p:sp>
      <p:sp>
        <p:nvSpPr>
          <p:cNvPr id="212" name="Google Shape;212;g2f7c890b068_13_7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a:t>Model 3</a:t>
            </a:r>
            <a:r>
              <a:rPr lang="en-US"/>
              <a:t>: </a:t>
            </a:r>
            <a:r>
              <a:rPr lang="en-US">
                <a:latin typeface="Arial"/>
                <a:ea typeface="Arial"/>
                <a:cs typeface="Arial"/>
                <a:sym typeface="Arial"/>
              </a:rPr>
              <a:t> </a:t>
            </a:r>
            <a:r>
              <a:rPr b="1" lang="en-US" sz="2200">
                <a:solidFill>
                  <a:srgbClr val="212121"/>
                </a:solidFill>
                <a:highlight>
                  <a:srgbClr val="FFFFFF"/>
                </a:highlight>
                <a:latin typeface="Roboto"/>
                <a:ea typeface="Roboto"/>
                <a:cs typeface="Roboto"/>
                <a:sym typeface="Roboto"/>
              </a:rPr>
              <a:t>Classify between actual and imaginary hand movements, for example (left MI) and (left real)</a:t>
            </a:r>
            <a:endParaRPr b="1" sz="3800">
              <a:latin typeface="Arial"/>
              <a:ea typeface="Arial"/>
              <a:cs typeface="Arial"/>
              <a:sym typeface="Arial"/>
            </a:endParaRPr>
          </a:p>
          <a:p>
            <a:pPr indent="0" lvl="0" marL="0" rtl="0" algn="l">
              <a:spcBef>
                <a:spcPts val="1000"/>
              </a:spcBef>
              <a:spcAft>
                <a:spcPts val="0"/>
              </a:spcAft>
              <a:buNone/>
            </a:pPr>
            <a:r>
              <a:rPr b="1" lang="en-US">
                <a:solidFill>
                  <a:srgbClr val="FF0000"/>
                </a:solidFill>
                <a:latin typeface="Arial"/>
                <a:ea typeface="Arial"/>
                <a:cs typeface="Arial"/>
                <a:sym typeface="Arial"/>
              </a:rPr>
              <a:t>Accuracy=77%</a:t>
            </a:r>
            <a:endParaRPr b="1">
              <a:solidFill>
                <a:srgbClr val="FF0000"/>
              </a:solidFill>
              <a:latin typeface="Arial"/>
              <a:ea typeface="Arial"/>
              <a:cs typeface="Arial"/>
              <a:sym typeface="Arial"/>
            </a:endParaRPr>
          </a:p>
          <a:p>
            <a:pPr indent="0" lvl="0" marL="0" rtl="0" algn="l">
              <a:spcBef>
                <a:spcPts val="1000"/>
              </a:spcBef>
              <a:spcAft>
                <a:spcPts val="0"/>
              </a:spcAft>
              <a:buNone/>
            </a:pPr>
            <a:r>
              <a:t/>
            </a:r>
            <a:endParaRPr b="1">
              <a:solidFill>
                <a:srgbClr val="000000"/>
              </a:solidFill>
              <a:latin typeface="Arial"/>
              <a:ea typeface="Arial"/>
              <a:cs typeface="Arial"/>
              <a:sym typeface="Arial"/>
            </a:endParaRPr>
          </a:p>
          <a:p>
            <a:pPr indent="0" lvl="0" marL="0" rtl="0" algn="l">
              <a:spcBef>
                <a:spcPts val="1000"/>
              </a:spcBef>
              <a:spcAft>
                <a:spcPts val="0"/>
              </a:spcAft>
              <a:buNone/>
            </a:pPr>
            <a:r>
              <a:t/>
            </a:r>
            <a:endParaRPr b="1">
              <a:solidFill>
                <a:srgbClr val="000000"/>
              </a:solidFill>
              <a:latin typeface="Arial"/>
              <a:ea typeface="Arial"/>
              <a:cs typeface="Arial"/>
              <a:sym typeface="Arial"/>
            </a:endParaRPr>
          </a:p>
        </p:txBody>
      </p:sp>
      <p:pic>
        <p:nvPicPr>
          <p:cNvPr id="213" name="Google Shape;213;g2f7c890b068_13_74"/>
          <p:cNvPicPr preferRelativeResize="0"/>
          <p:nvPr/>
        </p:nvPicPr>
        <p:blipFill>
          <a:blip r:embed="rId3">
            <a:alphaModFix/>
          </a:blip>
          <a:stretch>
            <a:fillRect/>
          </a:stretch>
        </p:blipFill>
        <p:spPr>
          <a:xfrm>
            <a:off x="6096004" y="2471846"/>
            <a:ext cx="6017824" cy="4190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f7c890b068_8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Reference: </a:t>
            </a:r>
            <a:endParaRPr b="1"/>
          </a:p>
        </p:txBody>
      </p:sp>
      <p:sp>
        <p:nvSpPr>
          <p:cNvPr id="220" name="Google Shape;220;g2f7c890b068_8_2"/>
          <p:cNvSpPr txBox="1"/>
          <p:nvPr>
            <p:ph idx="1" type="body"/>
          </p:nvPr>
        </p:nvSpPr>
        <p:spPr>
          <a:xfrm>
            <a:off x="99200" y="1562875"/>
            <a:ext cx="10515600" cy="4351200"/>
          </a:xfrm>
          <a:prstGeom prst="rect">
            <a:avLst/>
          </a:prstGeom>
        </p:spPr>
        <p:txBody>
          <a:bodyPr anchorCtr="0" anchor="t" bIns="45700" lIns="91425" spcFirstLastPara="1" rIns="91425" wrap="square" tIns="45700">
            <a:normAutofit fontScale="70000" lnSpcReduction="20000"/>
          </a:bodyPr>
          <a:lstStyle/>
          <a:p>
            <a:pPr indent="0" lvl="0" marL="0" rtl="0" algn="l">
              <a:spcBef>
                <a:spcPts val="1000"/>
              </a:spcBef>
              <a:spcAft>
                <a:spcPts val="0"/>
              </a:spcAft>
              <a:buNone/>
            </a:pPr>
            <a:r>
              <a:rPr lang="en-US" sz="2400">
                <a:solidFill>
                  <a:srgbClr val="212121"/>
                </a:solidFill>
              </a:rPr>
              <a:t> </a:t>
            </a:r>
            <a:endParaRPr sz="2400">
              <a:solidFill>
                <a:srgbClr val="212121"/>
              </a:solidFill>
            </a:endParaRPr>
          </a:p>
          <a:p>
            <a:pPr indent="-364172" lvl="0" marL="457200" rtl="0" algn="l">
              <a:spcBef>
                <a:spcPts val="1000"/>
              </a:spcBef>
              <a:spcAft>
                <a:spcPts val="0"/>
              </a:spcAft>
              <a:buClr>
                <a:srgbClr val="212121"/>
              </a:buClr>
              <a:buSzPct val="100000"/>
              <a:buFont typeface="Calibri"/>
              <a:buChar char="-"/>
            </a:pPr>
            <a:r>
              <a:rPr i="1" lang="en-US" sz="3050">
                <a:solidFill>
                  <a:srgbClr val="212121"/>
                </a:solidFill>
              </a:rPr>
              <a:t>Goldberger, A., Amaral, L., Glass, L., Hausdorff, J., Ivanov, P. C., Mark, R., ... &amp; Stanley, H. E. (2000). PhysioBank, PhysioToolkit, and PhysioNet: Components of a new research resource for complex physiologic signals. Circulation [Online]. 101 (23), pp. e215–e220.</a:t>
            </a:r>
            <a:endParaRPr i="1" sz="3050">
              <a:solidFill>
                <a:srgbClr val="212121"/>
              </a:solidFill>
            </a:endParaRPr>
          </a:p>
          <a:p>
            <a:pPr indent="-364172" lvl="0" marL="457200" rtl="0" algn="l">
              <a:spcBef>
                <a:spcPts val="1000"/>
              </a:spcBef>
              <a:spcAft>
                <a:spcPts val="0"/>
              </a:spcAft>
              <a:buClr>
                <a:srgbClr val="212121"/>
              </a:buClr>
              <a:buSzPct val="100000"/>
              <a:buFont typeface="Calibri"/>
              <a:buChar char="-"/>
            </a:pPr>
            <a:r>
              <a:rPr i="1" lang="en-US" sz="3050">
                <a:solidFill>
                  <a:srgbClr val="212121"/>
                </a:solidFill>
                <a:uFill>
                  <a:noFill/>
                </a:uFill>
                <a:hlinkClick r:id="rId3">
                  <a:extLst>
                    <a:ext uri="{A12FA001-AC4F-418D-AE19-62706E023703}">
                      <ahyp:hlinkClr val="tx"/>
                    </a:ext>
                  </a:extLst>
                </a:hlinkClick>
              </a:rPr>
              <a:t>Schalk, G., McFarland, D.J., Hinterberger, T., Birbaumer, N., Wolpaw, J.R. BCI2000: A General-Purpose Brain-Computer Interface (BCI) System. IEEE Transactions on Biomedical Engineering 51(6):1034-1043, 2004.</a:t>
            </a:r>
            <a:endParaRPr i="1" sz="3050">
              <a:solidFill>
                <a:srgbClr val="212121"/>
              </a:solidFill>
            </a:endParaRPr>
          </a:p>
          <a:p>
            <a:pPr indent="-364172" lvl="0" marL="457200" rtl="0" algn="l">
              <a:lnSpc>
                <a:spcPct val="115000"/>
              </a:lnSpc>
              <a:spcBef>
                <a:spcPts val="0"/>
              </a:spcBef>
              <a:spcAft>
                <a:spcPts val="0"/>
              </a:spcAft>
              <a:buClr>
                <a:srgbClr val="212121"/>
              </a:buClr>
              <a:buSzPct val="100000"/>
              <a:buFont typeface="Calibri"/>
              <a:buChar char="-"/>
            </a:pPr>
            <a:r>
              <a:rPr i="1" lang="en-US" sz="3050">
                <a:solidFill>
                  <a:srgbClr val="212121"/>
                </a:solidFill>
                <a:highlight>
                  <a:srgbClr val="FFFFFF"/>
                </a:highlight>
              </a:rPr>
              <a:t>Tang, Z., Li, C., &amp; Sun, S. (2017). Single-trial EEG classification of motor imagery using deep convolutional neural networks. Optik, 130, 11-18.</a:t>
            </a:r>
            <a:endParaRPr i="1" sz="3050">
              <a:solidFill>
                <a:srgbClr val="212121"/>
              </a:solidFill>
              <a:highlight>
                <a:srgbClr val="FFFFFF"/>
              </a:highlight>
            </a:endParaRPr>
          </a:p>
          <a:p>
            <a:pPr indent="-364172" lvl="0" marL="457200" rtl="0" algn="l">
              <a:lnSpc>
                <a:spcPct val="115000"/>
              </a:lnSpc>
              <a:spcBef>
                <a:spcPts val="0"/>
              </a:spcBef>
              <a:spcAft>
                <a:spcPts val="0"/>
              </a:spcAft>
              <a:buClr>
                <a:srgbClr val="212121"/>
              </a:buClr>
              <a:buSzPct val="100000"/>
              <a:buFont typeface="Calibri"/>
              <a:buChar char="-"/>
            </a:pPr>
            <a:r>
              <a:rPr i="1" lang="en-US" sz="3050">
                <a:solidFill>
                  <a:srgbClr val="212121"/>
                </a:solidFill>
                <a:highlight>
                  <a:srgbClr val="FFFFFF"/>
                </a:highlight>
              </a:rPr>
              <a:t>Zaky, M. H., Khedr, M. E., &amp; Nasser, A. A. (2016, July). Effect of extensive training load on the classification accuracy for a three class motor imagery based brain-computer interface. In 2016 3rd International Conference on Advances in Computational Tools for Engineering Applications (ACTEA) (pp. 211-215). IEEE.</a:t>
            </a:r>
            <a:endParaRPr i="1" sz="3050">
              <a:solidFill>
                <a:srgbClr val="212121"/>
              </a:solidFill>
              <a:highlight>
                <a:srgbClr val="FFFFFF"/>
              </a:highlight>
            </a:endParaRPr>
          </a:p>
          <a:p>
            <a:pPr indent="-361950" lvl="0" marL="457200" rtl="0" algn="l">
              <a:spcBef>
                <a:spcPts val="0"/>
              </a:spcBef>
              <a:spcAft>
                <a:spcPts val="0"/>
              </a:spcAft>
              <a:buClr>
                <a:srgbClr val="212121"/>
              </a:buClr>
              <a:buSzPct val="100000"/>
              <a:buFont typeface="Calibri"/>
              <a:buChar char="-"/>
            </a:pPr>
            <a:r>
              <a:t/>
            </a:r>
            <a:endParaRPr sz="3000">
              <a:solidFill>
                <a:srgbClr val="21212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f7c890b068_13_0"/>
          <p:cNvSpPr txBox="1"/>
          <p:nvPr>
            <p:ph type="title"/>
          </p:nvPr>
        </p:nvSpPr>
        <p:spPr>
          <a:xfrm>
            <a:off x="771075" y="499725"/>
            <a:ext cx="10515600" cy="822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Introduction</a:t>
            </a:r>
            <a:endParaRPr b="1"/>
          </a:p>
        </p:txBody>
      </p:sp>
      <p:sp>
        <p:nvSpPr>
          <p:cNvPr id="107" name="Google Shape;107;g2f7c890b068_13_0"/>
          <p:cNvSpPr txBox="1"/>
          <p:nvPr>
            <p:ph idx="1" type="body"/>
          </p:nvPr>
        </p:nvSpPr>
        <p:spPr>
          <a:xfrm>
            <a:off x="670400" y="1417100"/>
            <a:ext cx="10515600" cy="5050500"/>
          </a:xfrm>
          <a:prstGeom prst="rect">
            <a:avLst/>
          </a:prstGeom>
        </p:spPr>
        <p:txBody>
          <a:bodyPr anchorCtr="0" anchor="t" bIns="45700" lIns="91425" spcFirstLastPara="1" rIns="91425" wrap="square" tIns="45700">
            <a:normAutofit/>
          </a:bodyPr>
          <a:lstStyle/>
          <a:p>
            <a:pPr indent="-381000" lvl="0" marL="457200" rtl="0" algn="just">
              <a:lnSpc>
                <a:spcPct val="115000"/>
              </a:lnSpc>
              <a:spcBef>
                <a:spcPts val="1200"/>
              </a:spcBef>
              <a:spcAft>
                <a:spcPts val="0"/>
              </a:spcAft>
              <a:buSzPts val="2400"/>
              <a:buChar char="●"/>
            </a:pPr>
            <a:r>
              <a:rPr lang="en-US" sz="2400"/>
              <a:t>This project was completed as part of the "Introduction to Computational Neuroscience" summer course by Arab Neuroscience. The focus of the project is on building a classification model for motor imagery using (EEG) recorded signals, a technique used in brain-computer interfaces (BCIs).</a:t>
            </a:r>
            <a:endParaRPr sz="2400"/>
          </a:p>
          <a:p>
            <a:pPr indent="0" lvl="0" marL="457200" rtl="0" algn="just">
              <a:lnSpc>
                <a:spcPct val="115000"/>
              </a:lnSpc>
              <a:spcBef>
                <a:spcPts val="1200"/>
              </a:spcBef>
              <a:spcAft>
                <a:spcPts val="0"/>
              </a:spcAft>
              <a:buNone/>
            </a:pPr>
            <a:r>
              <a:t/>
            </a:r>
            <a:endParaRPr sz="2400"/>
          </a:p>
          <a:p>
            <a:pPr indent="-381000" lvl="0" marL="457200" rtl="0" algn="just">
              <a:lnSpc>
                <a:spcPct val="115000"/>
              </a:lnSpc>
              <a:spcBef>
                <a:spcPts val="1200"/>
              </a:spcBef>
              <a:spcAft>
                <a:spcPts val="0"/>
              </a:spcAft>
              <a:buSzPts val="2400"/>
              <a:buChar char="●"/>
            </a:pPr>
            <a:r>
              <a:rPr lang="en-US" sz="2400"/>
              <a:t>Motor imagery involves the mental simulation of movement, engaging brain regions related to actual motor tasks without physical execution. This model aims to accurately classify motor imagery signals, contributing to advancements in neurorehabilitation and assistive technologies for individuals with motor impairments.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f7c890b068_13_5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a:t>Objectives</a:t>
            </a:r>
            <a:endParaRPr/>
          </a:p>
        </p:txBody>
      </p:sp>
      <p:sp>
        <p:nvSpPr>
          <p:cNvPr id="114" name="Google Shape;114;g2f7c890b068_13_5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000"/>
              </a:spcBef>
              <a:spcAft>
                <a:spcPts val="0"/>
              </a:spcAft>
              <a:buSzPts val="2400"/>
              <a:buFont typeface="Calibri"/>
              <a:buChar char="•"/>
            </a:pPr>
            <a:r>
              <a:rPr lang="en-US" sz="2400"/>
              <a:t>Investigate the activity of specific EEG electrodes that are closely correlated to actual or imagined hands movement.</a:t>
            </a:r>
            <a:endParaRPr sz="2400"/>
          </a:p>
          <a:p>
            <a:pPr indent="-381000" lvl="0" marL="457200" rtl="0" algn="l">
              <a:lnSpc>
                <a:spcPct val="115000"/>
              </a:lnSpc>
              <a:spcBef>
                <a:spcPts val="0"/>
              </a:spcBef>
              <a:spcAft>
                <a:spcPts val="0"/>
              </a:spcAft>
              <a:buSzPts val="2400"/>
              <a:buChar char="•"/>
            </a:pPr>
            <a:r>
              <a:rPr lang="en-US" sz="2400"/>
              <a:t>Build a model able to perform classification between left and right hand movement.</a:t>
            </a:r>
            <a:endParaRPr b="1" sz="2400">
              <a:solidFill>
                <a:srgbClr val="212121"/>
              </a:solidFill>
              <a:highlight>
                <a:srgbClr val="FFFFFF"/>
              </a:highlight>
            </a:endParaRPr>
          </a:p>
          <a:p>
            <a:pPr indent="-381000" lvl="0" marL="457200" rtl="0" algn="l">
              <a:lnSpc>
                <a:spcPct val="115000"/>
              </a:lnSpc>
              <a:spcBef>
                <a:spcPts val="0"/>
              </a:spcBef>
              <a:spcAft>
                <a:spcPts val="0"/>
              </a:spcAft>
              <a:buClr>
                <a:srgbClr val="212121"/>
              </a:buClr>
              <a:buSzPts val="2400"/>
              <a:buFont typeface="Calibri"/>
              <a:buChar char="•"/>
            </a:pPr>
            <a:r>
              <a:rPr lang="en-US" sz="2400">
                <a:solidFill>
                  <a:srgbClr val="212121"/>
                </a:solidFill>
                <a:highlight>
                  <a:srgbClr val="FFFFFF"/>
                </a:highlight>
              </a:rPr>
              <a:t>Build a model able to classify between either left or right motor imagery and rest state</a:t>
            </a:r>
            <a:endParaRPr sz="2400"/>
          </a:p>
          <a:p>
            <a:pPr indent="-381000" lvl="0" marL="457200" rtl="0" algn="l">
              <a:lnSpc>
                <a:spcPct val="115000"/>
              </a:lnSpc>
              <a:spcBef>
                <a:spcPts val="0"/>
              </a:spcBef>
              <a:spcAft>
                <a:spcPts val="0"/>
              </a:spcAft>
              <a:buClr>
                <a:srgbClr val="212121"/>
              </a:buClr>
              <a:buSzPts val="2400"/>
              <a:buFont typeface="Calibri"/>
              <a:buChar char="•"/>
            </a:pPr>
            <a:r>
              <a:rPr lang="en-US" sz="2400">
                <a:solidFill>
                  <a:srgbClr val="212121"/>
                </a:solidFill>
                <a:highlight>
                  <a:srgbClr val="FFFFFF"/>
                </a:highlight>
              </a:rPr>
              <a:t>Build model able to classify between actual and imaginary hand movements, for example (left MI) and (left real)</a:t>
            </a:r>
            <a:endParaRPr sz="2400">
              <a:solidFill>
                <a:srgbClr val="212121"/>
              </a:solidFill>
              <a:highlight>
                <a:srgbClr val="FFFFFF"/>
              </a:highlight>
            </a:endParaRPr>
          </a:p>
          <a:p>
            <a:pPr indent="0" lvl="0" marL="457200" rtl="0" algn="l">
              <a:lnSpc>
                <a:spcPct val="115000"/>
              </a:lnSpc>
              <a:spcBef>
                <a:spcPts val="1000"/>
              </a:spcBef>
              <a:spcAft>
                <a:spcPts val="0"/>
              </a:spcAft>
              <a:buNone/>
            </a:pPr>
            <a:r>
              <a:t/>
            </a:r>
            <a:endParaRPr sz="2400">
              <a:solidFill>
                <a:srgbClr val="21212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748700" y="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Data:</a:t>
            </a:r>
            <a:endParaRPr b="1"/>
          </a:p>
        </p:txBody>
      </p:sp>
      <p:sp>
        <p:nvSpPr>
          <p:cNvPr id="120" name="Google Shape;120;p3"/>
          <p:cNvSpPr txBox="1"/>
          <p:nvPr>
            <p:ph idx="1" type="body"/>
          </p:nvPr>
        </p:nvSpPr>
        <p:spPr>
          <a:xfrm>
            <a:off x="1030550" y="2420600"/>
            <a:ext cx="10515600" cy="43512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en-US" sz="2400"/>
              <a:t>64-channel EEG were recorded using the BCI2000 system </a:t>
            </a:r>
            <a:endParaRPr sz="2400"/>
          </a:p>
          <a:p>
            <a:pPr indent="-381000" lvl="0" marL="457200" rtl="0" algn="l">
              <a:lnSpc>
                <a:spcPct val="115000"/>
              </a:lnSpc>
              <a:spcBef>
                <a:spcPts val="0"/>
              </a:spcBef>
              <a:spcAft>
                <a:spcPts val="0"/>
              </a:spcAft>
              <a:buSzPts val="2400"/>
              <a:buChar char="●"/>
            </a:pPr>
            <a:r>
              <a:rPr lang="en-US" sz="2400"/>
              <a:t> subject performed 14 experimental runs:</a:t>
            </a:r>
            <a:endParaRPr sz="2400"/>
          </a:p>
          <a:p>
            <a:pPr indent="-228600" lvl="1" marL="685800" rtl="0" algn="just">
              <a:lnSpc>
                <a:spcPct val="115000"/>
              </a:lnSpc>
              <a:spcBef>
                <a:spcPts val="0"/>
              </a:spcBef>
              <a:spcAft>
                <a:spcPts val="0"/>
              </a:spcAft>
              <a:buClr>
                <a:srgbClr val="212529"/>
              </a:buClr>
              <a:buSzPts val="1800"/>
              <a:buChar char="○"/>
            </a:pPr>
            <a:r>
              <a:rPr lang="en-US">
                <a:solidFill>
                  <a:srgbClr val="212529"/>
                </a:solidFill>
                <a:highlight>
                  <a:srgbClr val="FFFFFF"/>
                </a:highlight>
              </a:rPr>
              <a:t>Baseline, eyes open</a:t>
            </a:r>
            <a:endParaRPr>
              <a:solidFill>
                <a:srgbClr val="212529"/>
              </a:solidFill>
              <a:highlight>
                <a:srgbClr val="FFFFFF"/>
              </a:highlight>
            </a:endParaRPr>
          </a:p>
          <a:p>
            <a:pPr indent="-228600" lvl="1" marL="685800" rtl="0" algn="just">
              <a:lnSpc>
                <a:spcPct val="115000"/>
              </a:lnSpc>
              <a:spcBef>
                <a:spcPts val="0"/>
              </a:spcBef>
              <a:spcAft>
                <a:spcPts val="0"/>
              </a:spcAft>
              <a:buClr>
                <a:srgbClr val="212529"/>
              </a:buClr>
              <a:buSzPts val="1800"/>
              <a:buChar char="○"/>
            </a:pPr>
            <a:r>
              <a:rPr lang="en-US">
                <a:solidFill>
                  <a:srgbClr val="212529"/>
                </a:solidFill>
                <a:highlight>
                  <a:srgbClr val="FFFFFF"/>
                </a:highlight>
              </a:rPr>
              <a:t>Baseline, eyes closed</a:t>
            </a:r>
            <a:endParaRPr>
              <a:solidFill>
                <a:srgbClr val="212529"/>
              </a:solidFill>
              <a:highlight>
                <a:srgbClr val="FFFFFF"/>
              </a:highlight>
            </a:endParaRPr>
          </a:p>
          <a:p>
            <a:pPr indent="-228600" lvl="1" marL="685800" rtl="0" algn="just">
              <a:lnSpc>
                <a:spcPct val="115000"/>
              </a:lnSpc>
              <a:spcBef>
                <a:spcPts val="0"/>
              </a:spcBef>
              <a:spcAft>
                <a:spcPts val="0"/>
              </a:spcAft>
              <a:buClr>
                <a:srgbClr val="212529"/>
              </a:buClr>
              <a:buSzPts val="1800"/>
              <a:buChar char="○"/>
            </a:pPr>
            <a:r>
              <a:rPr lang="en-US">
                <a:solidFill>
                  <a:srgbClr val="212529"/>
                </a:solidFill>
                <a:highlight>
                  <a:srgbClr val="FFFFFF"/>
                </a:highlight>
              </a:rPr>
              <a:t>Task 1 (open and close left or right fist)</a:t>
            </a:r>
            <a:endParaRPr>
              <a:solidFill>
                <a:srgbClr val="212529"/>
              </a:solidFill>
              <a:highlight>
                <a:srgbClr val="FFFFFF"/>
              </a:highlight>
            </a:endParaRPr>
          </a:p>
          <a:p>
            <a:pPr indent="-228600" lvl="1" marL="685800" rtl="0" algn="just">
              <a:lnSpc>
                <a:spcPct val="115000"/>
              </a:lnSpc>
              <a:spcBef>
                <a:spcPts val="0"/>
              </a:spcBef>
              <a:spcAft>
                <a:spcPts val="0"/>
              </a:spcAft>
              <a:buClr>
                <a:srgbClr val="212529"/>
              </a:buClr>
              <a:buSzPts val="1800"/>
              <a:buChar char="○"/>
            </a:pPr>
            <a:r>
              <a:rPr lang="en-US">
                <a:solidFill>
                  <a:srgbClr val="212529"/>
                </a:solidFill>
                <a:highlight>
                  <a:srgbClr val="FFFFFF"/>
                </a:highlight>
              </a:rPr>
              <a:t>Task 2 (imagine opening and closing left or right fist)</a:t>
            </a:r>
            <a:endParaRPr>
              <a:solidFill>
                <a:srgbClr val="212529"/>
              </a:solidFill>
              <a:highlight>
                <a:srgbClr val="FFFFFF"/>
              </a:highlight>
            </a:endParaRPr>
          </a:p>
          <a:p>
            <a:pPr indent="-228600" lvl="1" marL="685800" rtl="0" algn="just">
              <a:lnSpc>
                <a:spcPct val="115000"/>
              </a:lnSpc>
              <a:spcBef>
                <a:spcPts val="0"/>
              </a:spcBef>
              <a:spcAft>
                <a:spcPts val="0"/>
              </a:spcAft>
              <a:buClr>
                <a:srgbClr val="212529"/>
              </a:buClr>
              <a:buSzPts val="1800"/>
              <a:buChar char="○"/>
            </a:pPr>
            <a:r>
              <a:rPr lang="en-US">
                <a:solidFill>
                  <a:srgbClr val="212529"/>
                </a:solidFill>
                <a:highlight>
                  <a:srgbClr val="FFFFFF"/>
                </a:highlight>
              </a:rPr>
              <a:t>Task 3 (open and close both fists or both feet)</a:t>
            </a:r>
            <a:endParaRPr>
              <a:solidFill>
                <a:srgbClr val="212529"/>
              </a:solidFill>
              <a:highlight>
                <a:srgbClr val="FFFFFF"/>
              </a:highlight>
            </a:endParaRPr>
          </a:p>
          <a:p>
            <a:pPr indent="-228600" lvl="1" marL="685800" rtl="0" algn="just">
              <a:lnSpc>
                <a:spcPct val="115000"/>
              </a:lnSpc>
              <a:spcBef>
                <a:spcPts val="0"/>
              </a:spcBef>
              <a:spcAft>
                <a:spcPts val="0"/>
              </a:spcAft>
              <a:buClr>
                <a:srgbClr val="212529"/>
              </a:buClr>
              <a:buSzPts val="1800"/>
              <a:buChar char="○"/>
            </a:pPr>
            <a:r>
              <a:rPr lang="en-US">
                <a:solidFill>
                  <a:srgbClr val="212529"/>
                </a:solidFill>
                <a:highlight>
                  <a:srgbClr val="FFFFFF"/>
                </a:highlight>
              </a:rPr>
              <a:t>Task 4 (imagine opening and closing both fists or both feet)</a:t>
            </a:r>
            <a:endParaRPr>
              <a:solidFill>
                <a:srgbClr val="212529"/>
              </a:solidFill>
              <a:highlight>
                <a:srgbClr val="FFFFFF"/>
              </a:highlight>
            </a:endParaRPr>
          </a:p>
          <a:p>
            <a:pPr indent="-228600" lvl="1" marL="685800" rtl="0" algn="just">
              <a:lnSpc>
                <a:spcPct val="115000"/>
              </a:lnSpc>
              <a:spcBef>
                <a:spcPts val="0"/>
              </a:spcBef>
              <a:spcAft>
                <a:spcPts val="0"/>
              </a:spcAft>
              <a:buSzPts val="1800"/>
              <a:buChar char="○"/>
            </a:pPr>
            <a:r>
              <a:rPr b="1" lang="en-US"/>
              <a:t>Repetition</a:t>
            </a:r>
            <a:r>
              <a:rPr lang="en-US"/>
              <a:t>: Each task type is repeated </a:t>
            </a:r>
            <a:r>
              <a:rPr b="1" lang="en-US"/>
              <a:t>3</a:t>
            </a:r>
            <a:r>
              <a:rPr lang="en-US"/>
              <a:t> times</a:t>
            </a:r>
            <a:endParaRPr>
              <a:solidFill>
                <a:srgbClr val="212529"/>
              </a:solidFill>
              <a:highlight>
                <a:srgbClr val="FFFFFF"/>
              </a:highlight>
            </a:endParaRPr>
          </a:p>
          <a:p>
            <a:pPr indent="0" lvl="0" marL="228600" rtl="0" algn="l">
              <a:lnSpc>
                <a:spcPct val="90000"/>
              </a:lnSpc>
              <a:spcBef>
                <a:spcPts val="1200"/>
              </a:spcBef>
              <a:spcAft>
                <a:spcPts val="0"/>
              </a:spcAft>
              <a:buNone/>
            </a:pPr>
            <a:r>
              <a:t/>
            </a:r>
            <a:endParaRPr sz="2400">
              <a:solidFill>
                <a:srgbClr val="1D2022"/>
              </a:solidFill>
              <a:highlight>
                <a:srgbClr val="D7D8D9"/>
              </a:highlight>
            </a:endParaRPr>
          </a:p>
        </p:txBody>
      </p:sp>
      <p:sp>
        <p:nvSpPr>
          <p:cNvPr id="121" name="Google Shape;121;p3"/>
          <p:cNvSpPr txBox="1"/>
          <p:nvPr/>
        </p:nvSpPr>
        <p:spPr>
          <a:xfrm>
            <a:off x="1026350" y="891747"/>
            <a:ext cx="9960300" cy="56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2400">
                <a:solidFill>
                  <a:schemeClr val="dk1"/>
                </a:solidFill>
                <a:latin typeface="Calibri"/>
                <a:ea typeface="Calibri"/>
                <a:cs typeface="Calibri"/>
                <a:sym typeface="Calibri"/>
              </a:rPr>
              <a:t>EEG Data Set Overview</a:t>
            </a:r>
            <a:endParaRPr b="1"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Char char="●"/>
            </a:pPr>
            <a:r>
              <a:rPr b="1" lang="en-US" sz="2400">
                <a:solidFill>
                  <a:schemeClr val="dk1"/>
                </a:solidFill>
                <a:latin typeface="Calibri"/>
                <a:ea typeface="Calibri"/>
                <a:cs typeface="Calibri"/>
                <a:sym typeface="Calibri"/>
              </a:rPr>
              <a:t>Total Recordings</a:t>
            </a:r>
            <a:r>
              <a:rPr lang="en-US" sz="2400">
                <a:solidFill>
                  <a:schemeClr val="dk1"/>
                </a:solidFill>
                <a:latin typeface="Calibri"/>
                <a:ea typeface="Calibri"/>
                <a:cs typeface="Calibri"/>
                <a:sym typeface="Calibri"/>
              </a:rPr>
              <a:t>: 1,500+ EEG recordings (1-2 minutes each)</a:t>
            </a: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Char char="●"/>
            </a:pPr>
            <a:r>
              <a:rPr b="1" lang="en-US" sz="2400">
                <a:solidFill>
                  <a:schemeClr val="dk1"/>
                </a:solidFill>
                <a:latin typeface="Calibri"/>
                <a:ea typeface="Calibri"/>
                <a:cs typeface="Calibri"/>
                <a:sym typeface="Calibri"/>
              </a:rPr>
              <a:t>Participants</a:t>
            </a:r>
            <a:r>
              <a:rPr lang="en-US" sz="2400">
                <a:solidFill>
                  <a:schemeClr val="dk1"/>
                </a:solidFill>
                <a:latin typeface="Calibri"/>
                <a:ea typeface="Calibri"/>
                <a:cs typeface="Calibri"/>
                <a:sym typeface="Calibri"/>
              </a:rPr>
              <a:t>: 109 volunteers</a:t>
            </a:r>
            <a:endParaRPr sz="24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2400">
              <a:solidFill>
                <a:schemeClr val="dk1"/>
              </a:solidFill>
              <a:latin typeface="Calibri"/>
              <a:ea typeface="Calibri"/>
              <a:cs typeface="Calibri"/>
              <a:sym typeface="Calibri"/>
            </a:endParaRPr>
          </a:p>
          <a:p>
            <a:pPr indent="0" lvl="0" marL="228600" rtl="0" algn="l">
              <a:lnSpc>
                <a:spcPct val="90000"/>
              </a:lnSpc>
              <a:spcBef>
                <a:spcPts val="120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7c890b068_13_12"/>
          <p:cNvSpPr txBox="1"/>
          <p:nvPr>
            <p:ph type="title"/>
          </p:nvPr>
        </p:nvSpPr>
        <p:spPr>
          <a:xfrm>
            <a:off x="306850" y="103900"/>
            <a:ext cx="4596000" cy="1325700"/>
          </a:xfrm>
          <a:prstGeom prst="rect">
            <a:avLst/>
          </a:prstGeom>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a:t>Pipeline</a:t>
            </a:r>
            <a:r>
              <a:rPr b="1" lang="en-US"/>
              <a:t> of Tasks</a:t>
            </a:r>
            <a:endParaRPr b="1"/>
          </a:p>
        </p:txBody>
      </p:sp>
      <p:sp>
        <p:nvSpPr>
          <p:cNvPr id="128" name="Google Shape;128;g2f7c890b068_13_12"/>
          <p:cNvSpPr/>
          <p:nvPr/>
        </p:nvSpPr>
        <p:spPr>
          <a:xfrm>
            <a:off x="9181200" y="1579375"/>
            <a:ext cx="26607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900">
                <a:solidFill>
                  <a:schemeClr val="lt1"/>
                </a:solidFill>
                <a:latin typeface="Calibri"/>
                <a:ea typeface="Calibri"/>
                <a:cs typeface="Calibri"/>
                <a:sym typeface="Calibri"/>
              </a:rPr>
              <a:t>Load the data</a:t>
            </a:r>
            <a:endParaRPr b="1" sz="1900">
              <a:solidFill>
                <a:schemeClr val="lt1"/>
              </a:solidFill>
              <a:latin typeface="Calibri"/>
              <a:ea typeface="Calibri"/>
              <a:cs typeface="Calibri"/>
              <a:sym typeface="Calibri"/>
            </a:endParaRPr>
          </a:p>
        </p:txBody>
      </p:sp>
      <p:sp>
        <p:nvSpPr>
          <p:cNvPr id="129" name="Google Shape;129;g2f7c890b068_13_12"/>
          <p:cNvSpPr/>
          <p:nvPr/>
        </p:nvSpPr>
        <p:spPr>
          <a:xfrm>
            <a:off x="3554238" y="2050525"/>
            <a:ext cx="565500" cy="2334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sp>
        <p:nvSpPr>
          <p:cNvPr id="130" name="Google Shape;130;g2f7c890b068_13_12"/>
          <p:cNvSpPr/>
          <p:nvPr/>
        </p:nvSpPr>
        <p:spPr>
          <a:xfrm>
            <a:off x="8189600" y="2050525"/>
            <a:ext cx="565500" cy="2334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sp>
        <p:nvSpPr>
          <p:cNvPr id="131" name="Google Shape;131;g2f7c890b068_13_12"/>
          <p:cNvSpPr/>
          <p:nvPr/>
        </p:nvSpPr>
        <p:spPr>
          <a:xfrm>
            <a:off x="10403850" y="2935200"/>
            <a:ext cx="215400" cy="493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sp>
        <p:nvSpPr>
          <p:cNvPr id="132" name="Google Shape;132;g2f7c890b068_13_12"/>
          <p:cNvSpPr/>
          <p:nvPr/>
        </p:nvSpPr>
        <p:spPr>
          <a:xfrm>
            <a:off x="1470550" y="4832238"/>
            <a:ext cx="215400" cy="4938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sp>
        <p:nvSpPr>
          <p:cNvPr id="133" name="Google Shape;133;g2f7c890b068_13_12"/>
          <p:cNvSpPr/>
          <p:nvPr/>
        </p:nvSpPr>
        <p:spPr>
          <a:xfrm>
            <a:off x="8189600" y="3993475"/>
            <a:ext cx="565500" cy="2334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sp>
        <p:nvSpPr>
          <p:cNvPr id="134" name="Google Shape;134;g2f7c890b068_13_12"/>
          <p:cNvSpPr/>
          <p:nvPr/>
        </p:nvSpPr>
        <p:spPr>
          <a:xfrm>
            <a:off x="3657500" y="3993475"/>
            <a:ext cx="565500" cy="233400"/>
          </a:xfrm>
          <a:prstGeom prst="lef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sp>
        <p:nvSpPr>
          <p:cNvPr id="135" name="Google Shape;135;g2f7c890b068_13_12"/>
          <p:cNvSpPr/>
          <p:nvPr/>
        </p:nvSpPr>
        <p:spPr>
          <a:xfrm>
            <a:off x="306850" y="1579375"/>
            <a:ext cx="25428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solidFill>
                  <a:schemeClr val="lt1"/>
                </a:solidFill>
                <a:latin typeface="Calibri"/>
                <a:ea typeface="Calibri"/>
                <a:cs typeface="Calibri"/>
                <a:sym typeface="Calibri"/>
              </a:rPr>
              <a:t>Capture EEG signal</a:t>
            </a:r>
            <a:endParaRPr b="1" sz="1900">
              <a:solidFill>
                <a:schemeClr val="lt1"/>
              </a:solidFill>
              <a:latin typeface="Calibri"/>
              <a:ea typeface="Calibri"/>
              <a:cs typeface="Calibri"/>
              <a:sym typeface="Calibri"/>
            </a:endParaRPr>
          </a:p>
        </p:txBody>
      </p:sp>
      <p:sp>
        <p:nvSpPr>
          <p:cNvPr id="136" name="Google Shape;136;g2f7c890b068_13_12"/>
          <p:cNvSpPr/>
          <p:nvPr/>
        </p:nvSpPr>
        <p:spPr>
          <a:xfrm>
            <a:off x="4824328" y="1579375"/>
            <a:ext cx="26607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solidFill>
                  <a:schemeClr val="lt1"/>
                </a:solidFill>
                <a:latin typeface="Calibri"/>
                <a:ea typeface="Calibri"/>
                <a:cs typeface="Calibri"/>
                <a:sym typeface="Calibri"/>
              </a:rPr>
              <a:t>Convert Analogue Sig</a:t>
            </a:r>
            <a:r>
              <a:rPr b="1" lang="en-US" sz="1900">
                <a:solidFill>
                  <a:schemeClr val="lt1"/>
                </a:solidFill>
                <a:latin typeface="Calibri"/>
                <a:ea typeface="Calibri"/>
                <a:cs typeface="Calibri"/>
                <a:sym typeface="Calibri"/>
              </a:rPr>
              <a:t>nal to Dig</a:t>
            </a:r>
            <a:r>
              <a:rPr b="1" lang="en-US" sz="1900">
                <a:solidFill>
                  <a:schemeClr val="lt1"/>
                </a:solidFill>
                <a:latin typeface="Calibri"/>
                <a:ea typeface="Calibri"/>
                <a:cs typeface="Calibri"/>
                <a:sym typeface="Calibri"/>
              </a:rPr>
              <a:t>ital Signal</a:t>
            </a:r>
            <a:endParaRPr b="1" sz="1900">
              <a:solidFill>
                <a:schemeClr val="lt1"/>
              </a:solidFill>
              <a:latin typeface="Calibri"/>
              <a:ea typeface="Calibri"/>
              <a:cs typeface="Calibri"/>
              <a:sym typeface="Calibri"/>
            </a:endParaRPr>
          </a:p>
        </p:txBody>
      </p:sp>
      <p:sp>
        <p:nvSpPr>
          <p:cNvPr id="137" name="Google Shape;137;g2f7c890b068_13_12"/>
          <p:cNvSpPr/>
          <p:nvPr/>
        </p:nvSpPr>
        <p:spPr>
          <a:xfrm>
            <a:off x="9181200" y="3593175"/>
            <a:ext cx="27783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800">
                <a:solidFill>
                  <a:schemeClr val="lt1"/>
                </a:solidFill>
                <a:latin typeface="Calibri"/>
                <a:ea typeface="Calibri"/>
                <a:cs typeface="Calibri"/>
                <a:sym typeface="Calibri"/>
              </a:rPr>
              <a:t>Data Preprocessing &amp; filtering &amp; create epochs</a:t>
            </a:r>
            <a:endParaRPr b="1" sz="1800">
              <a:solidFill>
                <a:schemeClr val="lt1"/>
              </a:solidFill>
              <a:latin typeface="Calibri"/>
              <a:ea typeface="Calibri"/>
              <a:cs typeface="Calibri"/>
              <a:sym typeface="Calibri"/>
            </a:endParaRPr>
          </a:p>
        </p:txBody>
      </p:sp>
      <p:sp>
        <p:nvSpPr>
          <p:cNvPr id="138" name="Google Shape;138;g2f7c890b068_13_12"/>
          <p:cNvSpPr/>
          <p:nvPr/>
        </p:nvSpPr>
        <p:spPr>
          <a:xfrm>
            <a:off x="4817141" y="3522325"/>
            <a:ext cx="27783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900">
                <a:solidFill>
                  <a:schemeClr val="lt1"/>
                </a:solidFill>
                <a:latin typeface="Calibri"/>
                <a:ea typeface="Calibri"/>
                <a:cs typeface="Calibri"/>
                <a:sym typeface="Calibri"/>
              </a:rPr>
              <a:t>Feature Extraction </a:t>
            </a:r>
            <a:endParaRPr b="1" sz="1900">
              <a:solidFill>
                <a:schemeClr val="lt1"/>
              </a:solidFill>
              <a:latin typeface="Calibri"/>
              <a:ea typeface="Calibri"/>
              <a:cs typeface="Calibri"/>
              <a:sym typeface="Calibri"/>
            </a:endParaRPr>
          </a:p>
        </p:txBody>
      </p:sp>
      <p:sp>
        <p:nvSpPr>
          <p:cNvPr id="139" name="Google Shape;139;g2f7c890b068_13_12"/>
          <p:cNvSpPr/>
          <p:nvPr/>
        </p:nvSpPr>
        <p:spPr>
          <a:xfrm>
            <a:off x="306850" y="3529425"/>
            <a:ext cx="25428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900">
                <a:solidFill>
                  <a:schemeClr val="lt1"/>
                </a:solidFill>
                <a:latin typeface="Calibri"/>
                <a:ea typeface="Calibri"/>
                <a:cs typeface="Calibri"/>
                <a:sym typeface="Calibri"/>
              </a:rPr>
              <a:t>Classification (LDA)</a:t>
            </a:r>
            <a:endParaRPr b="1" sz="1900">
              <a:solidFill>
                <a:schemeClr val="lt1"/>
              </a:solidFill>
              <a:latin typeface="Calibri"/>
              <a:ea typeface="Calibri"/>
              <a:cs typeface="Calibri"/>
              <a:sym typeface="Calibri"/>
            </a:endParaRPr>
          </a:p>
        </p:txBody>
      </p:sp>
      <p:sp>
        <p:nvSpPr>
          <p:cNvPr id="140" name="Google Shape;140;g2f7c890b068_13_12"/>
          <p:cNvSpPr/>
          <p:nvPr/>
        </p:nvSpPr>
        <p:spPr>
          <a:xfrm>
            <a:off x="4817150" y="5505625"/>
            <a:ext cx="2778300" cy="10482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900">
                <a:solidFill>
                  <a:schemeClr val="lt1"/>
                </a:solidFill>
                <a:latin typeface="Calibri"/>
                <a:ea typeface="Calibri"/>
                <a:cs typeface="Calibri"/>
                <a:sym typeface="Calibri"/>
              </a:rPr>
              <a:t>Model Deployment in a specific application</a:t>
            </a:r>
            <a:endParaRPr b="1" sz="1900">
              <a:solidFill>
                <a:schemeClr val="lt1"/>
              </a:solidFill>
              <a:latin typeface="Calibri"/>
              <a:ea typeface="Calibri"/>
              <a:cs typeface="Calibri"/>
              <a:sym typeface="Calibri"/>
            </a:endParaRPr>
          </a:p>
        </p:txBody>
      </p:sp>
      <p:sp>
        <p:nvSpPr>
          <p:cNvPr id="141" name="Google Shape;141;g2f7c890b068_13_12"/>
          <p:cNvSpPr/>
          <p:nvPr/>
        </p:nvSpPr>
        <p:spPr>
          <a:xfrm>
            <a:off x="306850" y="5479475"/>
            <a:ext cx="2542800" cy="1175700"/>
          </a:xfrm>
          <a:prstGeom prst="rect">
            <a:avLst/>
          </a:prstGeom>
          <a:solidFill>
            <a:srgbClr val="4472C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US" sz="1900">
                <a:solidFill>
                  <a:schemeClr val="lt1"/>
                </a:solidFill>
                <a:latin typeface="Calibri"/>
                <a:ea typeface="Calibri"/>
                <a:cs typeface="Calibri"/>
                <a:sym typeface="Calibri"/>
              </a:rPr>
              <a:t>Fitting &amp; </a:t>
            </a:r>
            <a:r>
              <a:rPr b="1" lang="en-US" sz="1900">
                <a:solidFill>
                  <a:schemeClr val="lt1"/>
                </a:solidFill>
                <a:latin typeface="Calibri"/>
                <a:ea typeface="Calibri"/>
                <a:cs typeface="Calibri"/>
                <a:sym typeface="Calibri"/>
              </a:rPr>
              <a:t>testing </a:t>
            </a:r>
            <a:r>
              <a:rPr b="1" lang="en-US" sz="1900">
                <a:solidFill>
                  <a:schemeClr val="lt1"/>
                </a:solidFill>
                <a:latin typeface="Calibri"/>
                <a:ea typeface="Calibri"/>
                <a:cs typeface="Calibri"/>
                <a:sym typeface="Calibri"/>
              </a:rPr>
              <a:t>the classifier</a:t>
            </a:r>
            <a:endParaRPr b="1" sz="1900">
              <a:solidFill>
                <a:schemeClr val="lt1"/>
              </a:solidFill>
              <a:latin typeface="Calibri"/>
              <a:ea typeface="Calibri"/>
              <a:cs typeface="Calibri"/>
              <a:sym typeface="Calibri"/>
            </a:endParaRPr>
          </a:p>
        </p:txBody>
      </p:sp>
      <p:sp>
        <p:nvSpPr>
          <p:cNvPr id="142" name="Google Shape;142;g2f7c890b068_13_12"/>
          <p:cNvSpPr/>
          <p:nvPr/>
        </p:nvSpPr>
        <p:spPr>
          <a:xfrm>
            <a:off x="3657500" y="5936425"/>
            <a:ext cx="565500" cy="233400"/>
          </a:xfrm>
          <a:prstGeom prst="right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sz="1500">
              <a:latin typeface="Calibri"/>
              <a:ea typeface="Calibri"/>
              <a:cs typeface="Calibri"/>
              <a:sym typeface="Calibri"/>
            </a:endParaRPr>
          </a:p>
        </p:txBody>
      </p:sp>
      <p:pic>
        <p:nvPicPr>
          <p:cNvPr id="143" name="Google Shape;143;g2f7c890b068_13_12"/>
          <p:cNvPicPr preferRelativeResize="0"/>
          <p:nvPr/>
        </p:nvPicPr>
        <p:blipFill>
          <a:blip r:embed="rId3">
            <a:alphaModFix/>
          </a:blip>
          <a:stretch>
            <a:fillRect/>
          </a:stretch>
        </p:blipFill>
        <p:spPr>
          <a:xfrm>
            <a:off x="8755100" y="5188075"/>
            <a:ext cx="3420275" cy="1248225"/>
          </a:xfrm>
          <a:prstGeom prst="rect">
            <a:avLst/>
          </a:prstGeom>
          <a:noFill/>
          <a:ln>
            <a:noFill/>
          </a:ln>
        </p:spPr>
      </p:pic>
      <p:sp>
        <p:nvSpPr>
          <p:cNvPr id="144" name="Google Shape;144;g2f7c890b068_13_12"/>
          <p:cNvSpPr txBox="1"/>
          <p:nvPr/>
        </p:nvSpPr>
        <p:spPr>
          <a:xfrm>
            <a:off x="10013100" y="6383775"/>
            <a:ext cx="1114500" cy="406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1600">
                <a:solidFill>
                  <a:schemeClr val="dk1"/>
                </a:solidFill>
                <a:latin typeface="Calibri"/>
                <a:ea typeface="Calibri"/>
                <a:cs typeface="Calibri"/>
                <a:sym typeface="Calibri"/>
              </a:rPr>
              <a:t>Epoching</a:t>
            </a:r>
            <a:endParaRPr b="1" sz="1600">
              <a:solidFill>
                <a:schemeClr val="dk1"/>
              </a:solidFill>
              <a:latin typeface="Calibri"/>
              <a:ea typeface="Calibri"/>
              <a:cs typeface="Calibri"/>
              <a:sym typeface="Calibri"/>
            </a:endParaRPr>
          </a:p>
        </p:txBody>
      </p:sp>
      <p:sp>
        <p:nvSpPr>
          <p:cNvPr id="145" name="Google Shape;145;g2f7c890b068_13_12"/>
          <p:cNvSpPr txBox="1"/>
          <p:nvPr/>
        </p:nvSpPr>
        <p:spPr>
          <a:xfrm>
            <a:off x="9683750" y="4801475"/>
            <a:ext cx="2065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1100">
                <a:solidFill>
                  <a:schemeClr val="dk1"/>
                </a:solidFill>
              </a:rPr>
              <a:t> 8-11 Hz for mu rhythms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f7c890b068_12_31"/>
          <p:cNvSpPr txBox="1"/>
          <p:nvPr>
            <p:ph type="title"/>
          </p:nvPr>
        </p:nvSpPr>
        <p:spPr>
          <a:xfrm>
            <a:off x="4613575" y="2604925"/>
            <a:ext cx="35220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7200"/>
              <a:t>Results</a:t>
            </a:r>
            <a:endParaRPr b="1" sz="7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f7c890b068_14_23"/>
          <p:cNvSpPr txBox="1"/>
          <p:nvPr>
            <p:ph type="title"/>
          </p:nvPr>
        </p:nvSpPr>
        <p:spPr>
          <a:xfrm>
            <a:off x="838200" y="365125"/>
            <a:ext cx="10515600" cy="1536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Feature Extraction via Common Spatial Patterns (CSP):</a:t>
            </a:r>
            <a:endParaRPr b="1"/>
          </a:p>
        </p:txBody>
      </p:sp>
      <p:sp>
        <p:nvSpPr>
          <p:cNvPr id="158" name="Google Shape;158;g2f7c890b068_14_23"/>
          <p:cNvSpPr txBox="1"/>
          <p:nvPr>
            <p:ph idx="1" type="body"/>
          </p:nvPr>
        </p:nvSpPr>
        <p:spPr>
          <a:xfrm>
            <a:off x="739025" y="1901125"/>
            <a:ext cx="10614900" cy="4556100"/>
          </a:xfrm>
          <a:prstGeom prst="rect">
            <a:avLst/>
          </a:prstGeom>
        </p:spPr>
        <p:txBody>
          <a:bodyPr anchorCtr="0" anchor="t" bIns="45700" lIns="91425" spcFirstLastPara="1" rIns="91425" wrap="square" tIns="45700">
            <a:normAutofit fontScale="62500" lnSpcReduction="20000"/>
          </a:bodyPr>
          <a:lstStyle/>
          <a:p>
            <a:pPr indent="-350981" lvl="0" marL="457200" rtl="0" algn="l">
              <a:lnSpc>
                <a:spcPct val="150000"/>
              </a:lnSpc>
              <a:spcBef>
                <a:spcPts val="1000"/>
              </a:spcBef>
              <a:spcAft>
                <a:spcPts val="0"/>
              </a:spcAft>
              <a:buSzPct val="100000"/>
              <a:buChar char="•"/>
            </a:pPr>
            <a:r>
              <a:rPr lang="en-US" sz="3083"/>
              <a:t>(CSP) is a method used in signal processing, particularly in EEG analysis, to extract features that help differentiate between two classes of data. </a:t>
            </a:r>
            <a:endParaRPr sz="3083"/>
          </a:p>
          <a:p>
            <a:pPr indent="0" lvl="0" marL="0" rtl="0" algn="l">
              <a:lnSpc>
                <a:spcPct val="150000"/>
              </a:lnSpc>
              <a:spcBef>
                <a:spcPts val="1000"/>
              </a:spcBef>
              <a:spcAft>
                <a:spcPts val="0"/>
              </a:spcAft>
              <a:buNone/>
            </a:pPr>
            <a:r>
              <a:rPr lang="en-US" sz="3083"/>
              <a:t>CSP works by:</a:t>
            </a:r>
            <a:endParaRPr sz="3083"/>
          </a:p>
          <a:p>
            <a:pPr indent="-350981" lvl="0" marL="457200" rtl="0" algn="l">
              <a:lnSpc>
                <a:spcPct val="150000"/>
              </a:lnSpc>
              <a:spcBef>
                <a:spcPts val="1000"/>
              </a:spcBef>
              <a:spcAft>
                <a:spcPts val="0"/>
              </a:spcAft>
              <a:buSzPct val="100000"/>
              <a:buChar char="•"/>
            </a:pPr>
            <a:r>
              <a:rPr lang="en-US" sz="3083"/>
              <a:t>Maximizing Variance: </a:t>
            </a:r>
            <a:r>
              <a:rPr b="1" lang="en-US" sz="3083"/>
              <a:t>CSP finds spatial filters that maximize the variance of one class of signals</a:t>
            </a:r>
            <a:r>
              <a:rPr lang="en-US" sz="3083"/>
              <a:t> (e.g., left-hand movement) </a:t>
            </a:r>
            <a:r>
              <a:rPr b="1" lang="en-US" sz="3083"/>
              <a:t>while minimizing the variance of the other class</a:t>
            </a:r>
            <a:r>
              <a:rPr lang="en-US" sz="3083"/>
              <a:t> (e.g., right-hand movement). Variance in EEG signals is often linked to power, which relates to brain activity.</a:t>
            </a:r>
            <a:endParaRPr sz="3083"/>
          </a:p>
          <a:p>
            <a:pPr indent="0" lvl="0" marL="457200" rtl="0" algn="l">
              <a:lnSpc>
                <a:spcPct val="150000"/>
              </a:lnSpc>
              <a:spcBef>
                <a:spcPts val="1000"/>
              </a:spcBef>
              <a:spcAft>
                <a:spcPts val="0"/>
              </a:spcAft>
              <a:buNone/>
            </a:pPr>
            <a:r>
              <a:t/>
            </a:r>
            <a:endParaRPr sz="3083"/>
          </a:p>
          <a:p>
            <a:pPr indent="-350981" lvl="0" marL="457200" rtl="0" algn="l">
              <a:lnSpc>
                <a:spcPct val="150000"/>
              </a:lnSpc>
              <a:spcBef>
                <a:spcPts val="1000"/>
              </a:spcBef>
              <a:spcAft>
                <a:spcPts val="0"/>
              </a:spcAft>
              <a:buSzPct val="100000"/>
              <a:buChar char="•"/>
            </a:pPr>
            <a:r>
              <a:rPr lang="en-US" sz="3083"/>
              <a:t>Spatial Filters: The method produces a set of spatial filters that can be applied to the EEG data. When applied, these filters </a:t>
            </a:r>
            <a:r>
              <a:rPr b="1" lang="en-US" sz="3083"/>
              <a:t>project the original signals into a new space </a:t>
            </a:r>
            <a:r>
              <a:rPr lang="en-US" sz="3083"/>
              <a:t>where the differences between the classes are more pronounced.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2f7c890b068_1_15"/>
          <p:cNvPicPr preferRelativeResize="0"/>
          <p:nvPr/>
        </p:nvPicPr>
        <p:blipFill>
          <a:blip r:embed="rId3">
            <a:alphaModFix/>
          </a:blip>
          <a:stretch>
            <a:fillRect/>
          </a:stretch>
        </p:blipFill>
        <p:spPr>
          <a:xfrm>
            <a:off x="337225" y="1349675"/>
            <a:ext cx="11517550" cy="2716250"/>
          </a:xfrm>
          <a:prstGeom prst="rect">
            <a:avLst/>
          </a:prstGeom>
          <a:noFill/>
          <a:ln>
            <a:noFill/>
          </a:ln>
        </p:spPr>
      </p:pic>
      <p:pic>
        <p:nvPicPr>
          <p:cNvPr id="165" name="Google Shape;165;g2f7c890b068_1_15"/>
          <p:cNvPicPr preferRelativeResize="0"/>
          <p:nvPr/>
        </p:nvPicPr>
        <p:blipFill>
          <a:blip r:embed="rId4">
            <a:alphaModFix/>
          </a:blip>
          <a:stretch>
            <a:fillRect/>
          </a:stretch>
        </p:blipFill>
        <p:spPr>
          <a:xfrm>
            <a:off x="337272" y="4088400"/>
            <a:ext cx="11517504" cy="2716250"/>
          </a:xfrm>
          <a:prstGeom prst="rect">
            <a:avLst/>
          </a:prstGeom>
          <a:noFill/>
          <a:ln>
            <a:noFill/>
          </a:ln>
        </p:spPr>
      </p:pic>
      <p:sp>
        <p:nvSpPr>
          <p:cNvPr id="166" name="Google Shape;166;g2f7c890b068_1_15"/>
          <p:cNvSpPr txBox="1"/>
          <p:nvPr/>
        </p:nvSpPr>
        <p:spPr>
          <a:xfrm>
            <a:off x="152400" y="-76500"/>
            <a:ext cx="11517600" cy="140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4400">
                <a:solidFill>
                  <a:schemeClr val="dk1"/>
                </a:solidFill>
                <a:latin typeface="Calibri"/>
                <a:ea typeface="Calibri"/>
                <a:cs typeface="Calibri"/>
                <a:sym typeface="Calibri"/>
              </a:rPr>
              <a:t>Motor imagery: visualization of </a:t>
            </a:r>
            <a:r>
              <a:rPr b="1" lang="en-US" sz="4400">
                <a:solidFill>
                  <a:schemeClr val="dk1"/>
                </a:solidFill>
                <a:latin typeface="Calibri"/>
                <a:ea typeface="Calibri"/>
                <a:cs typeface="Calibri"/>
                <a:sym typeface="Calibri"/>
              </a:rPr>
              <a:t>left hand (T1) vs right hand (T2)</a:t>
            </a:r>
            <a:endParaRPr b="1" sz="4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g2f7c890b068_14_13"/>
          <p:cNvPicPr preferRelativeResize="0"/>
          <p:nvPr/>
        </p:nvPicPr>
        <p:blipFill>
          <a:blip r:embed="rId3">
            <a:alphaModFix/>
          </a:blip>
          <a:stretch>
            <a:fillRect/>
          </a:stretch>
        </p:blipFill>
        <p:spPr>
          <a:xfrm>
            <a:off x="234650" y="1500975"/>
            <a:ext cx="11694050" cy="2757875"/>
          </a:xfrm>
          <a:prstGeom prst="rect">
            <a:avLst/>
          </a:prstGeom>
          <a:noFill/>
          <a:ln>
            <a:noFill/>
          </a:ln>
        </p:spPr>
      </p:pic>
      <p:pic>
        <p:nvPicPr>
          <p:cNvPr id="173" name="Google Shape;173;g2f7c890b068_14_13"/>
          <p:cNvPicPr preferRelativeResize="0"/>
          <p:nvPr/>
        </p:nvPicPr>
        <p:blipFill>
          <a:blip r:embed="rId4">
            <a:alphaModFix/>
          </a:blip>
          <a:stretch>
            <a:fillRect/>
          </a:stretch>
        </p:blipFill>
        <p:spPr>
          <a:xfrm>
            <a:off x="269350" y="4046700"/>
            <a:ext cx="11694050" cy="2757875"/>
          </a:xfrm>
          <a:prstGeom prst="rect">
            <a:avLst/>
          </a:prstGeom>
          <a:noFill/>
          <a:ln>
            <a:noFill/>
          </a:ln>
        </p:spPr>
      </p:pic>
      <p:sp>
        <p:nvSpPr>
          <p:cNvPr id="174" name="Google Shape;174;g2f7c890b068_14_13"/>
          <p:cNvSpPr txBox="1"/>
          <p:nvPr/>
        </p:nvSpPr>
        <p:spPr>
          <a:xfrm>
            <a:off x="152400" y="0"/>
            <a:ext cx="12039600" cy="1403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US" sz="4400">
                <a:solidFill>
                  <a:schemeClr val="dk1"/>
                </a:solidFill>
                <a:latin typeface="Calibri"/>
                <a:ea typeface="Calibri"/>
                <a:cs typeface="Calibri"/>
                <a:sym typeface="Calibri"/>
              </a:rPr>
              <a:t>Motor </a:t>
            </a:r>
            <a:r>
              <a:rPr b="1" lang="en-US" sz="4400">
                <a:solidFill>
                  <a:schemeClr val="dk1"/>
                </a:solidFill>
                <a:latin typeface="Calibri"/>
                <a:ea typeface="Calibri"/>
                <a:cs typeface="Calibri"/>
                <a:sym typeface="Calibri"/>
              </a:rPr>
              <a:t>Execution</a:t>
            </a:r>
            <a:r>
              <a:rPr b="1" lang="en-US" sz="4400">
                <a:solidFill>
                  <a:schemeClr val="dk1"/>
                </a:solidFill>
                <a:latin typeface="Calibri"/>
                <a:ea typeface="Calibri"/>
                <a:cs typeface="Calibri"/>
                <a:sym typeface="Calibri"/>
              </a:rPr>
              <a:t>: visualization of left hand (T1) vs right hand (T2)</a:t>
            </a:r>
            <a:endParaRPr b="1" sz="44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2024-08-29T18:34:17Z</dcterms:created>
  <dc:creator>Bekhit Fatma</dc:creator>
</cp:coreProperties>
</file>