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2" r:id="rId6"/>
    <p:sldId id="261"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2" r:id="rId33"/>
    <p:sldId id="305" r:id="rId34"/>
    <p:sldId id="289" r:id="rId35"/>
    <p:sldId id="290" r:id="rId36"/>
    <p:sldId id="291"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D018"/>
    <a:srgbClr val="0FD9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7" autoAdjust="0"/>
    <p:restoredTop sz="94624" autoAdjust="0"/>
  </p:normalViewPr>
  <p:slideViewPr>
    <p:cSldViewPr>
      <p:cViewPr varScale="1">
        <p:scale>
          <a:sx n="60" d="100"/>
          <a:sy n="60" d="100"/>
        </p:scale>
        <p:origin x="-1554" y="-78"/>
      </p:cViewPr>
      <p:guideLst>
        <p:guide orient="horz" pos="2160"/>
        <p:guide pos="2880"/>
      </p:guideLst>
    </p:cSldViewPr>
  </p:slideViewPr>
  <p:outlineViewPr>
    <p:cViewPr>
      <p:scale>
        <a:sx n="33" d="100"/>
        <a:sy n="33" d="100"/>
      </p:scale>
      <p:origin x="54" y="1401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45B0B8-35F6-4491-BBA5-EE5649B2647D}" type="datetimeFigureOut">
              <a:rPr lang="en-US"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40AF1A-BD21-4A30-8277-743F33FC2EDE}"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40AF1A-BD21-4A30-8277-743F33FC2EDE}"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707CF81-D35A-461C-80A5-DAD30ADBAE21}" type="datetimeFigureOut">
              <a:rPr lang="en-US" smtClean="0"/>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12ACF4C-25A9-4A49-B47B-7B9BBBCAC742}"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07CF81-D35A-461C-80A5-DAD30ADBAE21}"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ACF4C-25A9-4A49-B47B-7B9BBBCAC74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07CF81-D35A-461C-80A5-DAD30ADBAE21}"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ACF4C-25A9-4A49-B47B-7B9BBBCAC74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707CF81-D35A-461C-80A5-DAD30ADBAE21}" type="datetimeFigureOut">
              <a:rPr lang="en-US" smtClean="0"/>
            </a:fld>
            <a:endParaRPr lang="en-IN"/>
          </a:p>
        </p:txBody>
      </p:sp>
      <p:sp>
        <p:nvSpPr>
          <p:cNvPr id="9" name="Slide Number Placeholder 8"/>
          <p:cNvSpPr>
            <a:spLocks noGrp="1"/>
          </p:cNvSpPr>
          <p:nvPr>
            <p:ph type="sldNum" sz="quarter" idx="15"/>
          </p:nvPr>
        </p:nvSpPr>
        <p:spPr/>
        <p:txBody>
          <a:bodyPr rtlCol="0"/>
          <a:lstStyle/>
          <a:p>
            <a:fld id="{112ACF4C-25A9-4A49-B47B-7B9BBBCAC742}" type="slidenum">
              <a:rPr lang="en-IN" smtClean="0"/>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5707CF81-D35A-461C-80A5-DAD30ADBAE21}" type="datetimeFigureOut">
              <a:rPr lang="en-US" smtClean="0"/>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12ACF4C-25A9-4A49-B47B-7B9BBBCAC742}"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707CF81-D35A-461C-80A5-DAD30ADBAE21}"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2ACF4C-25A9-4A49-B47B-7B9BBBCAC742}" type="slidenum">
              <a:rPr lang="en-IN" smtClean="0"/>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707CF81-D35A-461C-80A5-DAD30ADBAE21}" type="datetimeFigureOut">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2ACF4C-25A9-4A49-B47B-7B9BBBCAC742}" type="slidenum">
              <a:rPr lang="en-IN" smtClean="0"/>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707CF81-D35A-461C-80A5-DAD30ADBAE21}" type="datetimeFigureOut">
              <a:rPr lang="en-US" smtClean="0"/>
            </a:fld>
            <a:endParaRPr lang="en-IN"/>
          </a:p>
        </p:txBody>
      </p:sp>
      <p:sp>
        <p:nvSpPr>
          <p:cNvPr id="7" name="Slide Number Placeholder 6"/>
          <p:cNvSpPr>
            <a:spLocks noGrp="1"/>
          </p:cNvSpPr>
          <p:nvPr>
            <p:ph type="sldNum" sz="quarter" idx="11"/>
          </p:nvPr>
        </p:nvSpPr>
        <p:spPr/>
        <p:txBody>
          <a:bodyPr rtlCol="0"/>
          <a:lstStyle/>
          <a:p>
            <a:fld id="{112ACF4C-25A9-4A49-B47B-7B9BBBCAC742}" type="slidenum">
              <a:rPr lang="en-IN" smtClean="0"/>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07CF81-D35A-461C-80A5-DAD30ADBAE21}" type="datetimeFigureOut">
              <a:rPr lang="en-US"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2ACF4C-25A9-4A49-B47B-7B9BBBCAC74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707CF81-D35A-461C-80A5-DAD30ADBAE21}" type="datetimeFigureOut">
              <a:rPr lang="en-US" smtClean="0"/>
            </a:fld>
            <a:endParaRPr lang="en-IN"/>
          </a:p>
        </p:txBody>
      </p:sp>
      <p:sp>
        <p:nvSpPr>
          <p:cNvPr id="22" name="Slide Number Placeholder 21"/>
          <p:cNvSpPr>
            <a:spLocks noGrp="1"/>
          </p:cNvSpPr>
          <p:nvPr>
            <p:ph type="sldNum" sz="quarter" idx="15"/>
          </p:nvPr>
        </p:nvSpPr>
        <p:spPr/>
        <p:txBody>
          <a:bodyPr rtlCol="0"/>
          <a:lstStyle/>
          <a:p>
            <a:fld id="{112ACF4C-25A9-4A49-B47B-7B9BBBCAC742}" type="slidenum">
              <a:rPr lang="en-IN" smtClean="0"/>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707CF81-D35A-461C-80A5-DAD30ADBAE21}" type="datetimeFigureOut">
              <a:rPr lang="en-US" smtClean="0"/>
            </a:fld>
            <a:endParaRPr lang="en-IN"/>
          </a:p>
        </p:txBody>
      </p:sp>
      <p:sp>
        <p:nvSpPr>
          <p:cNvPr id="18" name="Slide Number Placeholder 17"/>
          <p:cNvSpPr>
            <a:spLocks noGrp="1"/>
          </p:cNvSpPr>
          <p:nvPr>
            <p:ph type="sldNum" sz="quarter" idx="11"/>
          </p:nvPr>
        </p:nvSpPr>
        <p:spPr/>
        <p:txBody>
          <a:bodyPr rtlCol="0"/>
          <a:lstStyle/>
          <a:p>
            <a:fld id="{112ACF4C-25A9-4A49-B47B-7B9BBBCAC742}" type="slidenum">
              <a:rPr lang="en-IN" smtClean="0"/>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707CF81-D35A-461C-80A5-DAD30ADBAE21}" type="datetimeFigureOut">
              <a:rPr lang="en-US" smtClean="0"/>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12ACF4C-25A9-4A49-B47B-7B9BBBCAC74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hyperlink" Target="http://www.mywebsite.co.i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963266"/>
            <a:ext cx="6172200" cy="1894362"/>
          </a:xfrm>
        </p:spPr>
        <p:txBody>
          <a:bodyPr/>
          <a:lstStyle/>
          <a:p>
            <a:r>
              <a:rPr lang="en-US" dirty="0" smtClean="0"/>
              <a:t>The Client Side – HTML</a:t>
            </a:r>
            <a:br>
              <a:rPr lang="en-US" dirty="0" smtClean="0"/>
            </a:b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1071546"/>
            <a:ext cx="8429684" cy="5572164"/>
          </a:xfrm>
        </p:spPr>
        <p:txBody>
          <a:bodyPr>
            <a:normAutofit/>
          </a:bodyPr>
          <a:lstStyle/>
          <a:p>
            <a:pPr algn="just">
              <a:buNone/>
            </a:pPr>
            <a:r>
              <a:rPr lang="en-IN" b="1" dirty="0" smtClean="0">
                <a:latin typeface="Calibri" panose="020F0502020204030204" pitchFamily="34" charset="0"/>
                <a:cs typeface="Calibri" panose="020F0502020204030204" pitchFamily="34" charset="0"/>
              </a:rPr>
              <a:t>Example</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&lt;HTML</a:t>
            </a:r>
            <a:r>
              <a:rPr lang="en-IN" dirty="0" smtClean="0">
                <a:latin typeface="Calibri" panose="020F0502020204030204" pitchFamily="34" charset="0"/>
                <a:cs typeface="Calibri" panose="020F0502020204030204" pitchFamily="34" charset="0"/>
                <a:sym typeface="+mn-ea"/>
              </a:rPr>
              <a:t>&gt;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&lt;HEAD&gt;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&lt;TITLE&gt;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My first Page</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&lt;/TITLE&gt;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&lt;/HEAD&gt;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&lt;BODY&gt;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WELCOME TO MY FIRST WEB PAGE</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&lt;/BODY&gt;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&lt;/HTML&gt;</a:t>
            </a:r>
            <a:endParaRPr lang="en-IN"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928036"/>
            <a:ext cx="8429684" cy="5572164"/>
          </a:xfrm>
        </p:spPr>
        <p:txBody>
          <a:bodyPr>
            <a:normAutofit fontScale="92500" lnSpcReduction="10000"/>
          </a:bodyPr>
          <a:lstStyle/>
          <a:p>
            <a:pPr algn="just">
              <a:buNone/>
            </a:pPr>
            <a:r>
              <a:rPr lang="en-IN" dirty="0" smtClean="0">
                <a:latin typeface="Calibri" panose="020F0502020204030204" pitchFamily="34" charset="0"/>
                <a:cs typeface="Calibri" panose="020F0502020204030204" pitchFamily="34" charset="0"/>
              </a:rPr>
              <a:t>Attributes used with &lt;BODY&gt;</a:t>
            </a:r>
            <a:endParaRPr lang="en-IN" sz="2600" dirty="0" smtClean="0">
              <a:latin typeface="Calibri" panose="020F0502020204030204" pitchFamily="34" charset="0"/>
              <a:cs typeface="Calibri" panose="020F0502020204030204" pitchFamily="34" charset="0"/>
            </a:endParaRPr>
          </a:p>
          <a:p>
            <a:pPr>
              <a:buNone/>
            </a:pPr>
            <a:r>
              <a:rPr lang="en-IN" sz="2600" dirty="0" smtClean="0">
                <a:latin typeface="Calibri" panose="020F0502020204030204" pitchFamily="34" charset="0"/>
                <a:cs typeface="Calibri" panose="020F0502020204030204" pitchFamily="34" charset="0"/>
              </a:rPr>
              <a:t>	BGCOLOR: used to set the background </a:t>
            </a:r>
            <a:r>
              <a:rPr lang="en-IN" sz="2600" dirty="0" err="1" smtClean="0">
                <a:latin typeface="Calibri" panose="020F0502020204030204" pitchFamily="34" charset="0"/>
                <a:cs typeface="Calibri" panose="020F0502020204030204" pitchFamily="34" charset="0"/>
              </a:rPr>
              <a:t>color</a:t>
            </a:r>
            <a:r>
              <a:rPr lang="en-IN" sz="2600" dirty="0" smtClean="0">
                <a:latin typeface="Calibri" panose="020F0502020204030204" pitchFamily="34" charset="0"/>
                <a:cs typeface="Calibri" panose="020F0502020204030204" pitchFamily="34" charset="0"/>
              </a:rPr>
              <a:t> for the</a:t>
            </a:r>
            <a:endParaRPr lang="en-IN" sz="2600" dirty="0" smtClean="0">
              <a:latin typeface="Calibri" panose="020F0502020204030204" pitchFamily="34" charset="0"/>
              <a:cs typeface="Calibri" panose="020F0502020204030204" pitchFamily="34" charset="0"/>
            </a:endParaRPr>
          </a:p>
          <a:p>
            <a:pPr>
              <a:buNone/>
            </a:pPr>
            <a:r>
              <a:rPr lang="en-IN" sz="2600" dirty="0" smtClean="0">
                <a:latin typeface="Calibri" panose="020F0502020204030204" pitchFamily="34" charset="0"/>
                <a:cs typeface="Calibri" panose="020F0502020204030204" pitchFamily="34" charset="0"/>
              </a:rPr>
              <a:t>	document</a:t>
            </a:r>
            <a:endParaRPr lang="en-IN" sz="2600" dirty="0" smtClean="0">
              <a:latin typeface="Calibri" panose="020F0502020204030204" pitchFamily="34" charset="0"/>
              <a:cs typeface="Calibri" panose="020F0502020204030204" pitchFamily="34" charset="0"/>
            </a:endParaRPr>
          </a:p>
          <a:p>
            <a:pPr>
              <a:buNone/>
            </a:pPr>
            <a:r>
              <a:rPr lang="en-IN" sz="2600" dirty="0" smtClean="0">
                <a:latin typeface="Calibri" panose="020F0502020204030204" pitchFamily="34" charset="0"/>
                <a:cs typeface="Calibri" panose="020F0502020204030204" pitchFamily="34" charset="0"/>
              </a:rPr>
              <a:t>		&lt;BODY BGCOLOR="yellow"&gt;</a:t>
            </a:r>
            <a:endParaRPr lang="en-IN" sz="2600" dirty="0" smtClean="0">
              <a:latin typeface="Calibri" panose="020F0502020204030204" pitchFamily="34" charset="0"/>
              <a:cs typeface="Calibri" panose="020F0502020204030204" pitchFamily="34" charset="0"/>
            </a:endParaRPr>
          </a:p>
          <a:p>
            <a:pPr>
              <a:buNone/>
            </a:pPr>
            <a:r>
              <a:rPr lang="en-IN" sz="2600" dirty="0" smtClean="0">
                <a:latin typeface="Calibri" panose="020F0502020204030204" pitchFamily="34" charset="0"/>
                <a:cs typeface="Calibri" panose="020F0502020204030204" pitchFamily="34" charset="0"/>
              </a:rPr>
              <a:t>			Your document text goes here.</a:t>
            </a:r>
            <a:endParaRPr lang="en-IN" sz="2600" dirty="0" smtClean="0">
              <a:latin typeface="Calibri" panose="020F0502020204030204" pitchFamily="34" charset="0"/>
              <a:cs typeface="Calibri" panose="020F0502020204030204" pitchFamily="34" charset="0"/>
            </a:endParaRPr>
          </a:p>
          <a:p>
            <a:pPr>
              <a:buNone/>
            </a:pPr>
            <a:r>
              <a:rPr lang="en-IN" sz="2600" dirty="0" smtClean="0">
                <a:latin typeface="Calibri" panose="020F0502020204030204" pitchFamily="34" charset="0"/>
                <a:cs typeface="Calibri" panose="020F0502020204030204" pitchFamily="34" charset="0"/>
              </a:rPr>
              <a:t>		&lt;/BODY&gt;</a:t>
            </a:r>
            <a:endParaRPr lang="en-IN" sz="2600" dirty="0" smtClean="0">
              <a:latin typeface="Calibri" panose="020F0502020204030204" pitchFamily="34" charset="0"/>
              <a:cs typeface="Calibri" panose="020F0502020204030204" pitchFamily="34" charset="0"/>
            </a:endParaRPr>
          </a:p>
          <a:p>
            <a:endParaRPr lang="en-IN" sz="2600" dirty="0" smtClean="0">
              <a:latin typeface="Calibri" panose="020F0502020204030204" pitchFamily="34" charset="0"/>
              <a:cs typeface="Calibri" panose="020F0502020204030204" pitchFamily="34" charset="0"/>
            </a:endParaRPr>
          </a:p>
          <a:p>
            <a:pPr>
              <a:buNone/>
            </a:pPr>
            <a:r>
              <a:rPr lang="en-IN" sz="2600" dirty="0" smtClean="0">
                <a:latin typeface="Calibri" panose="020F0502020204030204" pitchFamily="34" charset="0"/>
                <a:cs typeface="Calibri" panose="020F0502020204030204" pitchFamily="34" charset="0"/>
              </a:rPr>
              <a:t>	TEXT: used to set the </a:t>
            </a:r>
            <a:r>
              <a:rPr lang="en-IN" sz="2600" dirty="0" err="1" smtClean="0">
                <a:latin typeface="Calibri" panose="020F0502020204030204" pitchFamily="34" charset="0"/>
                <a:cs typeface="Calibri" panose="020F0502020204030204" pitchFamily="34" charset="0"/>
              </a:rPr>
              <a:t>color</a:t>
            </a:r>
            <a:r>
              <a:rPr lang="en-IN" sz="2600" dirty="0" smtClean="0">
                <a:latin typeface="Calibri" panose="020F0502020204030204" pitchFamily="34" charset="0"/>
                <a:cs typeface="Calibri" panose="020F0502020204030204" pitchFamily="34" charset="0"/>
              </a:rPr>
              <a:t> of the text of the document </a:t>
            </a:r>
            <a:endParaRPr lang="en-IN" sz="2600" dirty="0" smtClean="0">
              <a:latin typeface="Calibri" panose="020F0502020204030204" pitchFamily="34" charset="0"/>
              <a:cs typeface="Calibri" panose="020F0502020204030204" pitchFamily="34" charset="0"/>
            </a:endParaRPr>
          </a:p>
          <a:p>
            <a:pPr>
              <a:buNone/>
            </a:pPr>
            <a:r>
              <a:rPr lang="en-IN" sz="2600" dirty="0" smtClean="0">
                <a:latin typeface="Calibri" panose="020F0502020204030204" pitchFamily="34" charset="0"/>
                <a:cs typeface="Calibri" panose="020F0502020204030204" pitchFamily="34" charset="0"/>
              </a:rPr>
              <a:t>		&lt;BODY TEXT="red"&gt;</a:t>
            </a:r>
            <a:endParaRPr lang="en-IN" sz="2600" dirty="0" smtClean="0">
              <a:latin typeface="Calibri" panose="020F0502020204030204" pitchFamily="34" charset="0"/>
              <a:cs typeface="Calibri" panose="020F0502020204030204" pitchFamily="34" charset="0"/>
            </a:endParaRPr>
          </a:p>
          <a:p>
            <a:pPr>
              <a:buNone/>
            </a:pPr>
            <a:r>
              <a:rPr lang="en-IN" sz="2600" b="1" i="1" dirty="0" smtClean="0">
                <a:latin typeface="Calibri" panose="020F0502020204030204" pitchFamily="34" charset="0"/>
                <a:cs typeface="Calibri" panose="020F0502020204030204" pitchFamily="34" charset="0"/>
              </a:rPr>
              <a:t>			</a:t>
            </a:r>
            <a:r>
              <a:rPr lang="en-IN" sz="2600" dirty="0" smtClean="0">
                <a:latin typeface="Calibri" panose="020F0502020204030204" pitchFamily="34" charset="0"/>
                <a:cs typeface="Calibri" panose="020F0502020204030204" pitchFamily="34" charset="0"/>
              </a:rPr>
              <a:t>Document text changed to red </a:t>
            </a:r>
            <a:r>
              <a:rPr lang="en-IN" sz="2600" dirty="0" err="1" smtClean="0">
                <a:latin typeface="Calibri" panose="020F0502020204030204" pitchFamily="34" charset="0"/>
                <a:cs typeface="Calibri" panose="020F0502020204030204" pitchFamily="34" charset="0"/>
              </a:rPr>
              <a:t>color</a:t>
            </a:r>
            <a:endParaRPr lang="en-IN" sz="2600" dirty="0" smtClean="0">
              <a:latin typeface="Calibri" panose="020F0502020204030204" pitchFamily="34" charset="0"/>
              <a:cs typeface="Calibri" panose="020F0502020204030204" pitchFamily="34" charset="0"/>
            </a:endParaRPr>
          </a:p>
          <a:p>
            <a:pPr>
              <a:buNone/>
            </a:pPr>
            <a:r>
              <a:rPr lang="en-IN" sz="2600" dirty="0" smtClean="0">
                <a:latin typeface="Calibri" panose="020F0502020204030204" pitchFamily="34" charset="0"/>
                <a:cs typeface="Calibri" panose="020F0502020204030204" pitchFamily="34" charset="0"/>
              </a:rPr>
              <a:t>		&lt;/BODY&gt;</a:t>
            </a:r>
            <a:endParaRPr lang="en-IN" sz="2600" dirty="0" smtClean="0">
              <a:latin typeface="Calibri" panose="020F0502020204030204" pitchFamily="34" charset="0"/>
              <a:cs typeface="Calibri" panose="020F0502020204030204" pitchFamily="34" charset="0"/>
            </a:endParaRPr>
          </a:p>
          <a:p>
            <a:pPr>
              <a:buNone/>
            </a:pPr>
            <a:endParaRPr lang="en-IN" sz="2600" dirty="0" smtClean="0">
              <a:latin typeface="Calibri" panose="020F0502020204030204" pitchFamily="34" charset="0"/>
              <a:cs typeface="Calibri" panose="020F0502020204030204" pitchFamily="34" charset="0"/>
            </a:endParaRPr>
          </a:p>
          <a:p>
            <a:pPr>
              <a:buNone/>
            </a:pPr>
            <a:r>
              <a:rPr lang="en-IN" sz="2600" dirty="0" smtClean="0">
                <a:latin typeface="Calibri" panose="020F0502020204030204" pitchFamily="34" charset="0"/>
                <a:cs typeface="Calibri" panose="020F0502020204030204" pitchFamily="34" charset="0"/>
              </a:rPr>
              <a:t>   MARGINS: Set the left hand/right hand margin of the document</a:t>
            </a:r>
            <a:endParaRPr lang="en-IN" sz="2600" dirty="0" smtClean="0">
              <a:latin typeface="Calibri" panose="020F0502020204030204" pitchFamily="34" charset="0"/>
              <a:cs typeface="Calibri" panose="020F0502020204030204" pitchFamily="34" charset="0"/>
            </a:endParaRPr>
          </a:p>
          <a:p>
            <a:endParaRPr lang="en-IN" sz="26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1071546"/>
            <a:ext cx="8429684" cy="5572164"/>
          </a:xfrm>
        </p:spPr>
        <p:txBody>
          <a:bodyPr>
            <a:normAutofit/>
          </a:bodyPr>
          <a:lstStyle/>
          <a:p>
            <a:pPr algn="just">
              <a:buNone/>
            </a:pPr>
            <a:r>
              <a:rPr lang="en-IN" dirty="0" smtClean="0">
                <a:latin typeface="Calibri" panose="020F0502020204030204" pitchFamily="34" charset="0"/>
                <a:cs typeface="Calibri" panose="020F0502020204030204" pitchFamily="34" charset="0"/>
              </a:rPr>
              <a:t>LEFTMARGIN: Set the left hand margin of the document</a:t>
            </a:r>
            <a:endParaRPr lang="en-IN"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TOPMARGIN: Set </a:t>
            </a:r>
            <a:r>
              <a:rPr lang="en-IN" smtClean="0">
                <a:latin typeface="Calibri" panose="020F0502020204030204" pitchFamily="34" charset="0"/>
                <a:cs typeface="Calibri" panose="020F0502020204030204" pitchFamily="34" charset="0"/>
              </a:rPr>
              <a:t>the top </a:t>
            </a:r>
            <a:r>
              <a:rPr lang="en-IN" dirty="0" smtClean="0">
                <a:latin typeface="Calibri" panose="020F0502020204030204" pitchFamily="34" charset="0"/>
                <a:cs typeface="Calibri" panose="020F0502020204030204" pitchFamily="34" charset="0"/>
              </a:rPr>
              <a:t>margin of the document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&lt;BODY LEFTMARGIN="60“  TOPMARGIN="60" &gt;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This document is indented 60 pixels from the left hand side and also from top side of the page.</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&lt;/BODY&gt;</a:t>
            </a:r>
            <a:endParaRPr lang="en-IN" dirty="0" smtClean="0">
              <a:latin typeface="Calibri" panose="020F0502020204030204" pitchFamily="34" charset="0"/>
              <a:cs typeface="Calibri" panose="020F0502020204030204" pitchFamily="34" charset="0"/>
            </a:endParaRPr>
          </a:p>
          <a:p>
            <a:pPr>
              <a:buNone/>
            </a:pPr>
            <a:endParaRPr lang="en-US"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BACKGROUND: It is used to point to an image file (the files with an extension .gif, .jpeg) that will be used as the background of the document. </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&lt;BODY BACKGROUND="filename.gif"&gt; &lt;/BODY&gt;</a:t>
            </a:r>
            <a:endParaRPr lang="en-IN"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3995" y="784225"/>
            <a:ext cx="8429625" cy="5730875"/>
          </a:xfrm>
        </p:spPr>
        <p:txBody>
          <a:bodyPr>
            <a:noAutofit/>
          </a:bodyPr>
          <a:lstStyle/>
          <a:p>
            <a:pPr algn="just">
              <a:buNone/>
            </a:pPr>
            <a:r>
              <a:rPr lang="en-IN" b="1" dirty="0" smtClean="0">
                <a:latin typeface="Calibri" panose="020F0502020204030204" pitchFamily="34" charset="0"/>
                <a:cs typeface="Calibri" panose="020F0502020204030204" pitchFamily="34" charset="0"/>
              </a:rPr>
              <a:t>Container and Empty Tags :</a:t>
            </a:r>
            <a:endParaRPr lang="en-IN" b="1"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Container Tags : Tags which have both the opening and closing i.e. &lt;TAG&gt; and &lt;/TAG&gt; are called container tags. </a:t>
            </a:r>
            <a:endParaRPr lang="en-IN"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Empty Tags: Tags, which have only opening and no ending, are called empty tags.</a:t>
            </a:r>
            <a:endParaRPr lang="en-IN"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	Line break &lt;BR&gt; tags are empty tags.</a:t>
            </a:r>
            <a:endParaRPr lang="en-IN" b="1" dirty="0" smtClean="0">
              <a:latin typeface="Calibri" panose="020F0502020204030204" pitchFamily="34" charset="0"/>
              <a:cs typeface="Calibri" panose="020F0502020204030204" pitchFamily="34" charset="0"/>
            </a:endParaRPr>
          </a:p>
          <a:p>
            <a:pPr algn="just">
              <a:buNone/>
            </a:pPr>
            <a:r>
              <a:rPr lang="en-IN" b="1" dirty="0" smtClean="0">
                <a:latin typeface="Calibri" panose="020F0502020204030204" pitchFamily="34" charset="0"/>
                <a:cs typeface="Calibri" panose="020F0502020204030204" pitchFamily="34" charset="0"/>
              </a:rPr>
              <a:t>FORMATTING WEB PAGE</a:t>
            </a:r>
            <a:endParaRPr lang="en-IN" b="1" dirty="0" smtClean="0">
              <a:latin typeface="Calibri" panose="020F0502020204030204" pitchFamily="34" charset="0"/>
              <a:cs typeface="Calibri" panose="020F0502020204030204" pitchFamily="34" charset="0"/>
            </a:endParaRPr>
          </a:p>
          <a:p>
            <a:pPr>
              <a:buFont typeface="Arial" panose="02080604020202020204" pitchFamily="34" charset="0"/>
              <a:buChar char="•"/>
            </a:pPr>
            <a:r>
              <a:rPr lang="en-IN" dirty="0" smtClean="0">
                <a:latin typeface="Calibri" panose="020F0502020204030204" pitchFamily="34" charset="0"/>
                <a:cs typeface="Calibri" panose="020F0502020204030204" pitchFamily="34" charset="0"/>
              </a:rPr>
              <a:t>HTML has six header tags &lt;H1&gt;, &lt;H2&gt;...........&lt;H6&gt; used to specify section headings. Text with header tags is displayed in larger and bolder fonts than the normal body text by a web browser. </a:t>
            </a:r>
            <a:endParaRPr lang="en-IN" dirty="0" smtClean="0">
              <a:latin typeface="Calibri" panose="020F0502020204030204" pitchFamily="34" charset="0"/>
              <a:cs typeface="Calibri" panose="020F0502020204030204" pitchFamily="34" charset="0"/>
            </a:endParaRPr>
          </a:p>
          <a:p>
            <a:pPr>
              <a:buFont typeface="Arial" panose="02080604020202020204" pitchFamily="34" charset="0"/>
              <a:buChar char="•"/>
            </a:pPr>
            <a:r>
              <a:rPr lang="en-IN" dirty="0" smtClean="0">
                <a:latin typeface="Calibri" panose="020F0502020204030204" pitchFamily="34" charset="0"/>
                <a:cs typeface="Calibri" panose="020F0502020204030204" pitchFamily="34" charset="0"/>
              </a:rPr>
              <a:t>Every header leaves a blank line above and below it when displayed in browser.</a:t>
            </a:r>
            <a:endParaRPr lang="en-US"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3995" y="1071245"/>
            <a:ext cx="8686165" cy="5572125"/>
          </a:xfrm>
        </p:spPr>
        <p:txBody>
          <a:bodyPr>
            <a:noAutofit/>
          </a:bodyPr>
          <a:lstStyle/>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Browsers ignore extra space within HTML document</a:t>
            </a:r>
            <a:endParaRPr lang="en-IN"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Browsers ignore any additional space you type, and compress the text as if the space did not exist. </a:t>
            </a:r>
            <a:endParaRPr lang="en-IN"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     </a:t>
            </a:r>
            <a:r>
              <a:rPr lang="en-US" altLang="en-IN" dirty="0" smtClean="0">
                <a:latin typeface="Calibri" panose="020F0502020204030204" pitchFamily="34" charset="0"/>
                <a:cs typeface="Calibri" panose="020F0502020204030204" pitchFamily="34" charset="0"/>
              </a:rPr>
              <a:t>i.e.</a:t>
            </a:r>
            <a:r>
              <a:rPr lang="en-IN" dirty="0" smtClean="0">
                <a:latin typeface="Calibri" panose="020F0502020204030204" pitchFamily="34" charset="0"/>
                <a:cs typeface="Calibri" panose="020F0502020204030204" pitchFamily="34" charset="0"/>
              </a:rPr>
              <a:t>  Example: You can have text "My  First Page“ in HTML document but in browser it display, "My First Page".</a:t>
            </a:r>
            <a:endParaRPr lang="en-IN"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endParaRPr lang="en-US"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Browsers ignore your extra line and paragraph breaks</a:t>
            </a:r>
            <a:endParaRPr lang="en-IN"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endParaRPr lang="en-IN"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Paragraph tag: &lt;P&gt;</a:t>
            </a:r>
            <a:endParaRPr lang="en-IN" dirty="0" smtClean="0">
              <a:latin typeface="Calibri" panose="020F0502020204030204" pitchFamily="34" charset="0"/>
              <a:cs typeface="Calibri" panose="020F0502020204030204" pitchFamily="34" charset="0"/>
            </a:endParaRPr>
          </a:p>
          <a:p>
            <a:pPr>
              <a:buFont typeface="Arial" panose="02080604020202020204" pitchFamily="34" charset="0"/>
              <a:buChar char="•"/>
            </a:pPr>
            <a:r>
              <a:rPr lang="en-IN" dirty="0" smtClean="0">
                <a:latin typeface="Calibri" panose="020F0502020204030204" pitchFamily="34" charset="0"/>
                <a:cs typeface="Calibri" panose="020F0502020204030204" pitchFamily="34" charset="0"/>
              </a:rPr>
              <a:t>This tag &lt;P&gt; indicates a paragraph, used to </a:t>
            </a:r>
            <a:r>
              <a:rPr lang="en-US" altLang="en-IN" dirty="0" smtClean="0">
                <a:latin typeface="Calibri" panose="020F0502020204030204" pitchFamily="34" charset="0"/>
                <a:cs typeface="Calibri" panose="020F0502020204030204" pitchFamily="34" charset="0"/>
              </a:rPr>
              <a:t>s</a:t>
            </a:r>
            <a:r>
              <a:rPr lang="en-IN" dirty="0" smtClean="0">
                <a:latin typeface="Calibri" panose="020F0502020204030204" pitchFamily="34" charset="0"/>
                <a:cs typeface="Calibri" panose="020F0502020204030204" pitchFamily="34" charset="0"/>
              </a:rPr>
              <a:t>eparate two paragraphs with a blank line.</a:t>
            </a:r>
            <a:endParaRPr lang="en-IN" dirty="0" smtClean="0">
              <a:latin typeface="Calibri" panose="020F0502020204030204" pitchFamily="34" charset="0"/>
              <a:cs typeface="Calibri" panose="020F0502020204030204" pitchFamily="34" charset="0"/>
            </a:endParaRPr>
          </a:p>
          <a:p>
            <a:pPr>
              <a:buFont typeface="Arial" panose="02080604020202020204" pitchFamily="34" charset="0"/>
              <a:buChar char="•"/>
            </a:pPr>
            <a:r>
              <a:rPr lang="en-IN" dirty="0" smtClean="0">
                <a:latin typeface="Calibri" panose="020F0502020204030204" pitchFamily="34" charset="0"/>
                <a:cs typeface="Calibri" panose="020F0502020204030204" pitchFamily="34" charset="0"/>
              </a:rPr>
              <a:t>&lt;P&gt; Welcome to the world of HTML &lt;/P&gt;</a:t>
            </a:r>
            <a:endParaRPr lang="en-US"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3112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784526"/>
            <a:ext cx="8429684" cy="5572164"/>
          </a:xfrm>
        </p:spPr>
        <p:txBody>
          <a:bodyPr>
            <a:noAutofit/>
          </a:bodyPr>
          <a:lstStyle/>
          <a:p>
            <a:pPr algn="just">
              <a:buFont typeface="Arial" panose="02080604020202020204" pitchFamily="34" charset="0"/>
              <a:buChar char="•"/>
            </a:pPr>
            <a:r>
              <a:rPr lang="en-IN" b="1" dirty="0" smtClean="0">
                <a:latin typeface="Calibri" panose="020F0502020204030204" pitchFamily="34" charset="0"/>
                <a:cs typeface="Calibri" panose="020F0502020204030204" pitchFamily="34" charset="0"/>
              </a:rPr>
              <a:t>Line Break Tag: &lt;BR&gt;</a:t>
            </a:r>
            <a:endParaRPr lang="en-IN" b="1"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		The empty tag &lt;BR&gt; is used, where the text needs to start from a new line and not continue on the same line. To get every sentence on a new line, it is necessary to use a line break.</a:t>
            </a:r>
            <a:endParaRPr lang="en-IN" dirty="0" smtClean="0">
              <a:latin typeface="Calibri" panose="020F0502020204030204" pitchFamily="34" charset="0"/>
              <a:cs typeface="Calibri" panose="020F0502020204030204" pitchFamily="34" charset="0"/>
            </a:endParaRPr>
          </a:p>
          <a:p>
            <a:pPr algn="just">
              <a:buNone/>
            </a:pPr>
            <a:r>
              <a:rPr lang="en-IN" b="1" dirty="0" smtClean="0">
                <a:latin typeface="Calibri" panose="020F0502020204030204" pitchFamily="34" charset="0"/>
                <a:cs typeface="Calibri" panose="020F0502020204030204" pitchFamily="34" charset="0"/>
              </a:rPr>
              <a:t>	Example</a:t>
            </a:r>
            <a:endParaRPr lang="en-IN" b="1" dirty="0" smtClean="0">
              <a:latin typeface="Calibri" panose="020F0502020204030204" pitchFamily="34" charset="0"/>
              <a:cs typeface="Calibri" panose="020F0502020204030204" pitchFamily="34" charset="0"/>
            </a:endParaRPr>
          </a:p>
          <a:p>
            <a:pPr algn="just">
              <a:buNone/>
            </a:pPr>
            <a:r>
              <a:rPr lang="en-IN" b="1"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	National Institute of Open Schooling &lt;BR&gt;</a:t>
            </a:r>
            <a:endParaRPr lang="en-IN"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		B-31B, </a:t>
            </a:r>
            <a:r>
              <a:rPr lang="en-IN" dirty="0" err="1" smtClean="0">
                <a:latin typeface="Calibri" panose="020F0502020204030204" pitchFamily="34" charset="0"/>
                <a:cs typeface="Calibri" panose="020F0502020204030204" pitchFamily="34" charset="0"/>
              </a:rPr>
              <a:t>Kailash</a:t>
            </a:r>
            <a:r>
              <a:rPr lang="en-IN" dirty="0" smtClean="0">
                <a:latin typeface="Calibri" panose="020F0502020204030204" pitchFamily="34" charset="0"/>
                <a:cs typeface="Calibri" panose="020F0502020204030204" pitchFamily="34" charset="0"/>
              </a:rPr>
              <a:t> Colony &lt;BR&gt;</a:t>
            </a:r>
            <a:endParaRPr lang="en-IN"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		New Delhi-110048</a:t>
            </a:r>
            <a:endParaRPr lang="en-IN"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b="1" dirty="0" smtClean="0">
                <a:latin typeface="Calibri" panose="020F0502020204030204" pitchFamily="34" charset="0"/>
                <a:cs typeface="Calibri" panose="020F0502020204030204" pitchFamily="34" charset="0"/>
              </a:rPr>
              <a:t>Preformatted Text Tag: &lt;PRE&gt;</a:t>
            </a:r>
            <a:endParaRPr lang="en-IN" b="1" dirty="0" smtClean="0">
              <a:latin typeface="Calibri" panose="020F0502020204030204" pitchFamily="34" charset="0"/>
              <a:cs typeface="Calibri" panose="020F0502020204030204" pitchFamily="34" charset="0"/>
            </a:endParaRPr>
          </a:p>
          <a:p>
            <a:pPr>
              <a:buFont typeface="Arial" panose="02080604020202020204" pitchFamily="34" charset="0"/>
              <a:buChar char="•"/>
            </a:pPr>
            <a:r>
              <a:rPr lang="en-IN" dirty="0" smtClean="0">
                <a:latin typeface="Calibri" panose="020F0502020204030204" pitchFamily="34" charset="0"/>
                <a:cs typeface="Calibri" panose="020F0502020204030204" pitchFamily="34" charset="0"/>
              </a:rPr>
              <a:t>&lt;PRE&gt; tag can be used, where it requires total control over spacing and line breaks.</a:t>
            </a:r>
            <a:endParaRPr lang="en-IN" dirty="0" smtClean="0">
              <a:latin typeface="Calibri" panose="020F0502020204030204" pitchFamily="34" charset="0"/>
              <a:cs typeface="Calibri" panose="020F0502020204030204" pitchFamily="34" charset="0"/>
            </a:endParaRPr>
          </a:p>
          <a:p>
            <a:pPr>
              <a:buFont typeface="Arial" panose="02080604020202020204" pitchFamily="34" charset="0"/>
              <a:buChar char="•"/>
            </a:pPr>
            <a:r>
              <a:rPr lang="en-IN" dirty="0" smtClean="0">
                <a:latin typeface="Calibri" panose="020F0502020204030204" pitchFamily="34" charset="0"/>
                <a:cs typeface="Calibri" panose="020F0502020204030204" pitchFamily="34" charset="0"/>
              </a:rPr>
              <a:t> Browser preserves your space and line break in the text written inside the tag. It uses courier font which has same size.</a:t>
            </a:r>
            <a:endParaRPr lang="en-US" b="1"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999791"/>
            <a:ext cx="8429684" cy="5572164"/>
          </a:xfrm>
        </p:spPr>
        <p:txBody>
          <a:bodyPr>
            <a:noAutofit/>
          </a:bodyPr>
          <a:lstStyle/>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Horizontal Rule Tag: &lt;HR&gt; </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An empty tag &lt;HR&gt; basically used to draw lines and horizontal 	rules. It can be used to separate two sections of text. </a:t>
            </a:r>
            <a:endParaRPr lang="en-IN" dirty="0" smtClean="0">
              <a:latin typeface="Calibri" panose="020F0502020204030204" pitchFamily="34" charset="0"/>
              <a:cs typeface="Calibri" panose="020F0502020204030204" pitchFamily="34" charset="0"/>
            </a:endParaRPr>
          </a:p>
          <a:p>
            <a:pPr>
              <a:buNone/>
            </a:pPr>
            <a:r>
              <a:rPr lang="en-IN" b="1" dirty="0" smtClean="0">
                <a:latin typeface="Calibri" panose="020F0502020204030204" pitchFamily="34" charset="0"/>
                <a:cs typeface="Calibri" panose="020F0502020204030204" pitchFamily="34" charset="0"/>
              </a:rPr>
              <a:t>Example</a:t>
            </a:r>
            <a:endParaRPr lang="en-IN" b="1" dirty="0" smtClean="0">
              <a:latin typeface="Calibri" panose="020F0502020204030204" pitchFamily="34" charset="0"/>
              <a:cs typeface="Calibri" panose="020F0502020204030204" pitchFamily="34" charset="0"/>
            </a:endParaRPr>
          </a:p>
          <a:p>
            <a:pPr>
              <a:buNone/>
            </a:pPr>
            <a:r>
              <a:rPr lang="en-IN" b="1"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 &lt;BODY&gt;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Your horizontal rule goes here. &lt;HR&gt;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The rest of the text goes here.</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&lt;/BODY&gt; </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a:t>
            </a:r>
            <a:endParaRPr lang="en-IN" dirty="0" smtClean="0">
              <a:latin typeface="Calibri" panose="020F0502020204030204" pitchFamily="34" charset="0"/>
              <a:cs typeface="Calibri" panose="020F0502020204030204" pitchFamily="34" charset="0"/>
            </a:endParaRPr>
          </a:p>
          <a:p>
            <a:pPr>
              <a:buNone/>
            </a:pPr>
            <a:r>
              <a:rPr lang="en-IN" b="1" dirty="0" smtClean="0">
                <a:latin typeface="Calibri" panose="020F0502020204030204" pitchFamily="34" charset="0"/>
                <a:cs typeface="Calibri" panose="020F0502020204030204" pitchFamily="34" charset="0"/>
              </a:rPr>
              <a:t>&lt;HR&gt; accepts following attributes:</a:t>
            </a:r>
            <a:endParaRPr lang="en-IN" b="1"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SIZE: Determines the thickness of the horizontal rule. The value is given as a pixel value. &lt;HR SIZE="3“&gt;</a:t>
            </a:r>
            <a:endParaRPr lang="en-IN"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856281"/>
            <a:ext cx="8429684" cy="5572164"/>
          </a:xfrm>
        </p:spPr>
        <p:txBody>
          <a:bodyPr>
            <a:noAutofit/>
          </a:bodyPr>
          <a:lstStyle/>
          <a:p>
            <a:pPr>
              <a:buNone/>
            </a:pPr>
            <a:r>
              <a:rPr lang="en-IN" dirty="0" smtClean="0">
                <a:latin typeface="Calibri" panose="020F0502020204030204" pitchFamily="34" charset="0"/>
                <a:cs typeface="Calibri" panose="020F0502020204030204" pitchFamily="34" charset="0"/>
              </a:rPr>
              <a:t>WIDTH: Specifies an exact width of HR in pixels, or a relative width as percentage of the document width.</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&lt;HR WIDTH="50%"&gt;, horizontal rule a width a 50 percent of the page width.</a:t>
            </a:r>
            <a:endParaRPr lang="en-IN" dirty="0" smtClean="0">
              <a:latin typeface="Calibri" panose="020F0502020204030204" pitchFamily="34" charset="0"/>
              <a:cs typeface="Calibri" panose="020F0502020204030204" pitchFamily="34" charset="0"/>
            </a:endParaRPr>
          </a:p>
          <a:p>
            <a:pPr>
              <a:buNone/>
            </a:pP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ALIGN: Set the alignment of the rule to LEFT, RIGHT and CENTER</a:t>
            </a:r>
            <a:endParaRPr lang="en-IN" dirty="0" smtClean="0">
              <a:latin typeface="Calibri" panose="020F0502020204030204" pitchFamily="34" charset="0"/>
              <a:cs typeface="Calibri" panose="020F0502020204030204" pitchFamily="34" charset="0"/>
            </a:endParaRPr>
          </a:p>
          <a:p>
            <a:pPr>
              <a:buNone/>
            </a:pP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NOSHADE: If a solid bar is required, this attribute is used; it  specifies that the horizontal rule should not be shaded at all.</a:t>
            </a:r>
            <a:endParaRPr lang="en-IN" dirty="0" smtClean="0">
              <a:latin typeface="Calibri" panose="020F0502020204030204" pitchFamily="34" charset="0"/>
              <a:cs typeface="Calibri" panose="020F0502020204030204" pitchFamily="34" charset="0"/>
            </a:endParaRPr>
          </a:p>
          <a:p>
            <a:pPr>
              <a:buNone/>
            </a:pP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COLOR: Set the </a:t>
            </a:r>
            <a:r>
              <a:rPr lang="en-IN" dirty="0" err="1" smtClean="0">
                <a:latin typeface="Calibri" panose="020F0502020204030204" pitchFamily="34" charset="0"/>
                <a:cs typeface="Calibri" panose="020F0502020204030204" pitchFamily="34" charset="0"/>
              </a:rPr>
              <a:t>color</a:t>
            </a:r>
            <a:r>
              <a:rPr lang="en-IN" dirty="0" smtClean="0">
                <a:latin typeface="Calibri" panose="020F0502020204030204" pitchFamily="34" charset="0"/>
                <a:cs typeface="Calibri" panose="020F0502020204030204" pitchFamily="34" charset="0"/>
              </a:rPr>
              <a:t> of the Horizontal rule. &lt;HR COLOR="BLUE"&gt;</a:t>
            </a:r>
            <a:endParaRPr lang="en-US" b="1"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1071546"/>
            <a:ext cx="8429684" cy="5572164"/>
          </a:xfrm>
        </p:spPr>
        <p:txBody>
          <a:bodyPr>
            <a:noAutofit/>
          </a:bodyPr>
          <a:lstStyle/>
          <a:p>
            <a:pPr>
              <a:buNone/>
            </a:pPr>
            <a:r>
              <a:rPr lang="en-IN" b="1" dirty="0" smtClean="0"/>
              <a:t>Character Formatting Tags</a:t>
            </a:r>
            <a:endParaRPr lang="en-IN" b="1" dirty="0" smtClean="0"/>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The character formatting tags are used to specify how a particular text should be displayed on the screen to distinguish certain characters within the document.</a:t>
            </a:r>
            <a:endParaRPr lang="en-IN"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Boldface &lt;B&gt;</a:t>
            </a:r>
            <a:endParaRPr lang="en-IN"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Italics &lt;I&gt;</a:t>
            </a:r>
            <a:endParaRPr lang="en-IN"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Subscript &lt;SUB&gt;: displays text in Subscript</a:t>
            </a:r>
            <a:endParaRPr lang="en-IN"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Superscript &lt;SUP&gt;: displays text in Superscript</a:t>
            </a:r>
            <a:endParaRPr lang="en-IN"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Small &lt;SMALL&gt;: displays text in smaller font as compared to normal font </a:t>
            </a:r>
            <a:endParaRPr lang="en-IN" dirty="0" smtClean="0">
              <a:latin typeface="Calibri" panose="020F0502020204030204" pitchFamily="34" charset="0"/>
              <a:cs typeface="Calibri" panose="020F0502020204030204" pitchFamily="34" charset="0"/>
            </a:endParaRPr>
          </a:p>
          <a:p>
            <a:pPr>
              <a:buFont typeface="Arial" panose="02080604020202020204" pitchFamily="34" charset="0"/>
              <a:buChar char="•"/>
            </a:pPr>
            <a:r>
              <a:rPr lang="en-IN" dirty="0" smtClean="0">
                <a:latin typeface="Calibri" panose="020F0502020204030204" pitchFamily="34" charset="0"/>
                <a:cs typeface="Calibri" panose="020F0502020204030204" pitchFamily="34" charset="0"/>
              </a:rPr>
              <a:t>Big &lt;BIG&gt;: displays text in larger font as compared to normal font</a:t>
            </a:r>
            <a:endParaRPr lang="en-IN" dirty="0" smtClean="0">
              <a:latin typeface="Calibri" panose="020F0502020204030204" pitchFamily="34" charset="0"/>
              <a:cs typeface="Calibri" panose="020F0502020204030204" pitchFamily="34" charset="0"/>
            </a:endParaRPr>
          </a:p>
          <a:p>
            <a:endParaRPr lang="en-IN" b="1"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856598"/>
            <a:ext cx="8429684" cy="5572164"/>
          </a:xfrm>
        </p:spPr>
        <p:txBody>
          <a:bodyPr>
            <a:noAutofit/>
          </a:bodyPr>
          <a:lstStyle/>
          <a:p>
            <a:pPr algn="just">
              <a:buNone/>
            </a:pPr>
            <a:r>
              <a:rPr lang="fr-FR" b="1" dirty="0" smtClean="0">
                <a:latin typeface="Calibri" panose="020F0502020204030204" pitchFamily="34" charset="0"/>
                <a:cs typeface="Calibri" panose="020F0502020204030204" pitchFamily="34" charset="0"/>
              </a:rPr>
              <a:t>Font </a:t>
            </a:r>
            <a:r>
              <a:rPr lang="fr-FR" b="1" dirty="0" err="1" smtClean="0">
                <a:latin typeface="Calibri" panose="020F0502020204030204" pitchFamily="34" charset="0"/>
                <a:cs typeface="Calibri" panose="020F0502020204030204" pitchFamily="34" charset="0"/>
              </a:rPr>
              <a:t>Colors</a:t>
            </a:r>
            <a:r>
              <a:rPr lang="fr-FR" b="1" dirty="0" smtClean="0">
                <a:latin typeface="Calibri" panose="020F0502020204030204" pitchFamily="34" charset="0"/>
                <a:cs typeface="Calibri" panose="020F0502020204030204" pitchFamily="34" charset="0"/>
              </a:rPr>
              <a:t> and Size</a:t>
            </a:r>
            <a:endParaRPr lang="fr-FR" b="1" dirty="0" smtClean="0">
              <a:latin typeface="Calibri" panose="020F0502020204030204" pitchFamily="34" charset="0"/>
              <a:cs typeface="Calibri" panose="020F0502020204030204" pitchFamily="34" charset="0"/>
            </a:endParaRPr>
          </a:p>
          <a:p>
            <a:pPr algn="just">
              <a:buNone/>
            </a:pPr>
            <a:r>
              <a:rPr lang="fr-FR" dirty="0" smtClean="0"/>
              <a:t>	</a:t>
            </a:r>
            <a:r>
              <a:rPr lang="fr-FR" dirty="0" smtClean="0">
                <a:latin typeface="Calibri" panose="020F0502020204030204" pitchFamily="34" charset="0"/>
                <a:cs typeface="Calibri" panose="020F0502020204030204" pitchFamily="34" charset="0"/>
              </a:rPr>
              <a:t>&lt;FONT&gt;</a:t>
            </a:r>
            <a:r>
              <a:rPr lang="en-US" altLang="fr-FR" dirty="0" smtClean="0">
                <a:latin typeface="Calibri" panose="020F0502020204030204" pitchFamily="34" charset="0"/>
                <a:cs typeface="Calibri" panose="020F0502020204030204" pitchFamily="34" charset="0"/>
              </a:rPr>
              <a:t>:-</a:t>
            </a:r>
            <a:r>
              <a:rPr lang="en-IN" dirty="0" smtClean="0">
                <a:latin typeface="Calibri" panose="020F0502020204030204" pitchFamily="34" charset="0"/>
                <a:cs typeface="Calibri" panose="020F0502020204030204" pitchFamily="34" charset="0"/>
              </a:rPr>
              <a:t>	By using &lt;FONT&gt; Tag one can specify the </a:t>
            </a:r>
            <a:r>
              <a:rPr lang="en-IN" dirty="0" err="1" smtClean="0">
                <a:latin typeface="Calibri" panose="020F0502020204030204" pitchFamily="34" charset="0"/>
                <a:cs typeface="Calibri" panose="020F0502020204030204" pitchFamily="34" charset="0"/>
              </a:rPr>
              <a:t>colors</a:t>
            </a:r>
            <a:r>
              <a:rPr lang="en-IN" dirty="0" smtClean="0">
                <a:latin typeface="Calibri" panose="020F0502020204030204" pitchFamily="34" charset="0"/>
                <a:cs typeface="Calibri" panose="020F0502020204030204" pitchFamily="34" charset="0"/>
              </a:rPr>
              <a:t>, size of the text</a:t>
            </a:r>
            <a:endParaRPr lang="en-IN"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	Attributes of &lt;FONT&gt; are:</a:t>
            </a:r>
            <a:endParaRPr lang="en-IN"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COLOR: Sets the </a:t>
            </a:r>
            <a:r>
              <a:rPr lang="en-IN" dirty="0" err="1" smtClean="0">
                <a:latin typeface="Calibri" panose="020F0502020204030204" pitchFamily="34" charset="0"/>
                <a:cs typeface="Calibri" panose="020F0502020204030204" pitchFamily="34" charset="0"/>
              </a:rPr>
              <a:t>color</a:t>
            </a:r>
            <a:r>
              <a:rPr lang="en-IN" dirty="0" smtClean="0">
                <a:latin typeface="Calibri" panose="020F0502020204030204" pitchFamily="34" charset="0"/>
                <a:cs typeface="Calibri" panose="020F0502020204030204" pitchFamily="34" charset="0"/>
              </a:rPr>
              <a:t> of the text that will appear on the screen. It can be set by giving the value as #rr0000 for red or by name.</a:t>
            </a:r>
            <a:endParaRPr lang="en-IN"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SIZE: Sets the size of the text, takes value between 1 and 7, default is 3. Size can also be set relative to default size </a:t>
            </a:r>
            <a:endParaRPr lang="en-IN"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	for example; SIZE=+X, where X is any integer value and it will add with the default size.</a:t>
            </a:r>
            <a:endParaRPr lang="en-IN"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FACE: Sets the normal font type, provided it is installed on the user’s machine. </a:t>
            </a:r>
            <a:endParaRPr lang="en-IN" dirty="0" smtClean="0">
              <a:latin typeface="Calibri" panose="020F0502020204030204" pitchFamily="34" charset="0"/>
              <a:cs typeface="Calibri" panose="020F0502020204030204" pitchFamily="34" charset="0"/>
            </a:endParaRPr>
          </a:p>
          <a:p>
            <a:pPr algn="just">
              <a:buNone/>
            </a:pPr>
            <a:r>
              <a:rPr lang="en-US" altLang="en-IN"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&lt;FONT FACE="ARIAL"&gt;  &lt;/FONT&gt;</a:t>
            </a:r>
            <a:endParaRPr lang="en-US" b="1"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429684" cy="654032"/>
          </a:xfrm>
        </p:spPr>
        <p:txBody>
          <a:bodyPr/>
          <a:lstStyle/>
          <a:p>
            <a:r>
              <a:rPr lang="en-US" dirty="0" smtClean="0">
                <a:solidFill>
                  <a:schemeClr val="tx1"/>
                </a:solidFill>
              </a:rPr>
              <a:t>Introduction to HTML</a:t>
            </a:r>
            <a:endParaRPr lang="en-IN" dirty="0">
              <a:solidFill>
                <a:schemeClr val="tx1"/>
              </a:solidFill>
            </a:endParaRPr>
          </a:p>
        </p:txBody>
      </p:sp>
      <p:sp>
        <p:nvSpPr>
          <p:cNvPr id="3" name="Content Placeholder 2"/>
          <p:cNvSpPr>
            <a:spLocks noGrp="1"/>
          </p:cNvSpPr>
          <p:nvPr>
            <p:ph sz="quarter" idx="1"/>
          </p:nvPr>
        </p:nvSpPr>
        <p:spPr>
          <a:xfrm>
            <a:off x="214282" y="713722"/>
            <a:ext cx="8429684" cy="5786478"/>
          </a:xfrm>
        </p:spPr>
        <p:txBody>
          <a:bodyPr>
            <a:normAutofit fontScale="92500"/>
          </a:bodyPr>
          <a:lstStyle/>
          <a:p>
            <a:pPr algn="just">
              <a:buNone/>
            </a:pPr>
            <a:r>
              <a:rPr lang="en-US" sz="2600" b="1" dirty="0" smtClean="0">
                <a:latin typeface="Calibri" panose="020F0502020204030204" pitchFamily="34" charset="0"/>
                <a:cs typeface="Calibri" panose="020F0502020204030204" pitchFamily="34" charset="0"/>
              </a:rPr>
              <a:t>Understanding Common Terms</a:t>
            </a:r>
            <a:endParaRPr lang="en-US" sz="2600" b="1" dirty="0" smtClean="0">
              <a:latin typeface="Calibri" panose="020F0502020204030204" pitchFamily="34" charset="0"/>
              <a:cs typeface="Calibri" panose="020F0502020204030204" pitchFamily="34" charset="0"/>
            </a:endParaRPr>
          </a:p>
          <a:p>
            <a:pPr algn="just">
              <a:buNone/>
            </a:pPr>
            <a:r>
              <a:rPr lang="en-US" dirty="0" smtClean="0">
                <a:latin typeface="Calibri" panose="020F0502020204030204" pitchFamily="34" charset="0"/>
                <a:cs typeface="Calibri" panose="020F0502020204030204" pitchFamily="34" charset="0"/>
              </a:rPr>
              <a:t>Web server : System on the internet containing one or more website.</a:t>
            </a:r>
            <a:endParaRPr lang="en-US" dirty="0" smtClean="0">
              <a:latin typeface="Calibri" panose="020F0502020204030204" pitchFamily="34" charset="0"/>
              <a:cs typeface="Calibri" panose="020F0502020204030204" pitchFamily="34" charset="0"/>
            </a:endParaRPr>
          </a:p>
          <a:p>
            <a:pPr algn="just">
              <a:buNone/>
            </a:pPr>
            <a:r>
              <a:rPr lang="en-US" dirty="0" smtClean="0">
                <a:latin typeface="Calibri" panose="020F0502020204030204" pitchFamily="34" charset="0"/>
                <a:cs typeface="Calibri" panose="020F0502020204030204" pitchFamily="34" charset="0"/>
              </a:rPr>
              <a:t>Web site      : Collection of one or more pages.</a:t>
            </a:r>
            <a:endParaRPr lang="en-US" dirty="0" smtClean="0">
              <a:latin typeface="Calibri" panose="020F0502020204030204" pitchFamily="34" charset="0"/>
              <a:cs typeface="Calibri" panose="020F0502020204030204" pitchFamily="34" charset="0"/>
            </a:endParaRPr>
          </a:p>
          <a:p>
            <a:pPr algn="just">
              <a:buNone/>
            </a:pPr>
            <a:r>
              <a:rPr lang="en-US" dirty="0" smtClean="0">
                <a:latin typeface="Calibri" panose="020F0502020204030204" pitchFamily="34" charset="0"/>
                <a:cs typeface="Calibri" panose="020F0502020204030204" pitchFamily="34" charset="0"/>
              </a:rPr>
              <a:t>Web pages  : Single disk file with a single file name.</a:t>
            </a:r>
            <a:endParaRPr lang="en-US" dirty="0" smtClean="0">
              <a:latin typeface="Calibri" panose="020F0502020204030204" pitchFamily="34" charset="0"/>
              <a:cs typeface="Calibri" panose="020F0502020204030204" pitchFamily="34" charset="0"/>
            </a:endParaRPr>
          </a:p>
          <a:p>
            <a:pPr algn="just">
              <a:buNone/>
            </a:pP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php</a:t>
            </a:r>
            <a:r>
              <a:rPr lang="en-US" dirty="0" smtClean="0">
                <a:latin typeface="Calibri" panose="020F0502020204030204" pitchFamily="34" charset="0"/>
                <a:cs typeface="Calibri" panose="020F0502020204030204" pitchFamily="34" charset="0"/>
              </a:rPr>
              <a:t> , .</a:t>
            </a:r>
            <a:r>
              <a:rPr lang="en-US" dirty="0" err="1" smtClean="0">
                <a:latin typeface="Calibri" panose="020F0502020204030204" pitchFamily="34" charset="0"/>
                <a:cs typeface="Calibri" panose="020F0502020204030204" pitchFamily="34" charset="0"/>
              </a:rPr>
              <a:t>aspx,.asp,.jsp.htm,.html</a:t>
            </a:r>
            <a:r>
              <a:rPr lang="en-US"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algn="just">
              <a:buNone/>
            </a:pPr>
            <a:r>
              <a:rPr lang="en-US" dirty="0" err="1" smtClean="0">
                <a:latin typeface="Calibri" panose="020F0502020204030204" pitchFamily="34" charset="0"/>
                <a:cs typeface="Calibri" panose="020F0502020204030204" pitchFamily="34" charset="0"/>
              </a:rPr>
              <a:t>HomePage</a:t>
            </a:r>
            <a:r>
              <a:rPr lang="en-US" dirty="0" smtClean="0">
                <a:latin typeface="Calibri" panose="020F0502020204030204" pitchFamily="34" charset="0"/>
                <a:cs typeface="Calibri" panose="020F0502020204030204" pitchFamily="34" charset="0"/>
              </a:rPr>
              <a:t>  : First page in web site.</a:t>
            </a:r>
            <a:endParaRPr lang="en-US" dirty="0" smtClean="0">
              <a:latin typeface="Calibri" panose="020F0502020204030204" pitchFamily="34" charset="0"/>
              <a:cs typeface="Calibri" panose="020F0502020204030204" pitchFamily="34" charset="0"/>
            </a:endParaRPr>
          </a:p>
          <a:p>
            <a:pPr algn="just">
              <a:buNone/>
            </a:pPr>
            <a:endParaRPr lang="en-US" dirty="0" smtClean="0">
              <a:latin typeface="Calibri" panose="020F0502020204030204" pitchFamily="34" charset="0"/>
              <a:cs typeface="Calibri" panose="020F0502020204030204" pitchFamily="34" charset="0"/>
            </a:endParaRPr>
          </a:p>
          <a:p>
            <a:pPr algn="just">
              <a:buNone/>
            </a:pPr>
            <a:r>
              <a:rPr lang="en-US" dirty="0" smtClean="0">
                <a:latin typeface="Calibri" panose="020F0502020204030204" pitchFamily="34" charset="0"/>
                <a:cs typeface="Calibri" panose="020F0502020204030204" pitchFamily="34" charset="0"/>
              </a:rPr>
              <a:t>WWW      : The Set of computer on the internet that supports HTTP but it is not a separate network.</a:t>
            </a:r>
            <a:endParaRPr lang="en-US" dirty="0" smtClean="0">
              <a:latin typeface="Calibri" panose="020F0502020204030204" pitchFamily="34" charset="0"/>
              <a:cs typeface="Calibri" panose="020F0502020204030204" pitchFamily="34" charset="0"/>
            </a:endParaRPr>
          </a:p>
          <a:p>
            <a:pPr algn="just">
              <a:buNone/>
            </a:pPr>
            <a:endParaRPr lang="en-US" dirty="0" smtClean="0">
              <a:latin typeface="Calibri" panose="020F0502020204030204" pitchFamily="34" charset="0"/>
              <a:cs typeface="Calibri" panose="020F0502020204030204" pitchFamily="34" charset="0"/>
            </a:endParaRPr>
          </a:p>
          <a:p>
            <a:pPr algn="just">
              <a:buNone/>
            </a:pPr>
            <a:r>
              <a:rPr lang="en-US" dirty="0" smtClean="0">
                <a:latin typeface="Calibri" panose="020F0502020204030204" pitchFamily="34" charset="0"/>
                <a:cs typeface="Calibri" panose="020F0502020204030204" pitchFamily="34" charset="0"/>
              </a:rPr>
              <a:t>HTTP          : Hyper Text Transfer Protocol  </a:t>
            </a:r>
            <a:endParaRPr lang="en-US"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             The language used by a WWW client (e.g. Netscape, Internet    Explorer) to request documents from a WWW server (i.e. the program running at Web sites like amazon.com or yahoo.com)</a:t>
            </a:r>
            <a:endParaRPr lang="en-US" dirty="0" smtClean="0">
              <a:latin typeface="Calibri" panose="020F0502020204030204" pitchFamily="34" charset="0"/>
              <a:cs typeface="Calibri" panose="020F0502020204030204" pitchFamily="34" charset="0"/>
            </a:endParaRPr>
          </a:p>
          <a:p>
            <a:pPr algn="just">
              <a:buNone/>
            </a:pPr>
            <a:endParaRPr lang="en-US" dirty="0" smtClean="0">
              <a:latin typeface="Calibri" panose="020F0502020204030204" pitchFamily="34" charset="0"/>
              <a:cs typeface="Calibri" panose="020F0502020204030204" pitchFamily="34" charset="0"/>
            </a:endParaRPr>
          </a:p>
          <a:p>
            <a:pPr algn="just">
              <a:buNone/>
            </a:pPr>
            <a:endParaRPr lang="en-US" sz="2600" dirty="0" smtClean="0">
              <a:latin typeface="Calibri" panose="020F0502020204030204" pitchFamily="34" charset="0"/>
              <a:cs typeface="Calibri" panose="020F0502020204030204" pitchFamily="34" charset="0"/>
            </a:endParaRPr>
          </a:p>
          <a:p>
            <a:pPr algn="just">
              <a:buNone/>
            </a:pPr>
            <a:endParaRPr lang="en-US" sz="2600" dirty="0" smtClean="0">
              <a:latin typeface="Calibri" panose="020F0502020204030204" pitchFamily="34" charset="0"/>
              <a:cs typeface="Calibri" panose="020F0502020204030204" pitchFamily="34" charset="0"/>
            </a:endParaRPr>
          </a:p>
          <a:p>
            <a:pPr algn="just">
              <a:buNone/>
            </a:pPr>
            <a:endParaRPr lang="en-IN" sz="26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1000108"/>
            <a:ext cx="8429684" cy="5572164"/>
          </a:xfrm>
        </p:spPr>
        <p:txBody>
          <a:bodyPr>
            <a:noAutofit/>
          </a:bodyPr>
          <a:lstStyle/>
          <a:p>
            <a:pPr algn="just">
              <a:buNone/>
            </a:pPr>
            <a:r>
              <a:rPr lang="en-IN" b="1" dirty="0" smtClean="0">
                <a:latin typeface="Calibri" panose="020F0502020204030204" pitchFamily="34" charset="0"/>
                <a:cs typeface="Calibri" panose="020F0502020204030204" pitchFamily="34" charset="0"/>
              </a:rPr>
              <a:t>LIST IN WEB PAGE</a:t>
            </a:r>
            <a:endParaRPr lang="en-IN" b="1"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HTML Supports several ways of arranging items in lists. The most commonly used are:</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 Ordered List (Numbered List)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 Unordered List (Bulleted List)</a:t>
            </a:r>
            <a:endParaRPr lang="en-IN" dirty="0" smtClean="0">
              <a:latin typeface="Calibri" panose="020F0502020204030204" pitchFamily="34" charset="0"/>
              <a:cs typeface="Calibri" panose="020F0502020204030204" pitchFamily="34" charset="0"/>
            </a:endParaRPr>
          </a:p>
          <a:p>
            <a:pPr>
              <a:buNone/>
            </a:pPr>
            <a:endParaRPr lang="en-US" b="1" dirty="0" smtClean="0">
              <a:latin typeface="Calibri" panose="020F0502020204030204" pitchFamily="34" charset="0"/>
              <a:cs typeface="Calibri" panose="020F0502020204030204" pitchFamily="34" charset="0"/>
            </a:endParaRPr>
          </a:p>
          <a:p>
            <a:pPr>
              <a:buNone/>
            </a:pPr>
            <a:r>
              <a:rPr lang="en-IN" b="1" dirty="0" smtClean="0">
                <a:latin typeface="Calibri" panose="020F0502020204030204" pitchFamily="34" charset="0"/>
                <a:cs typeface="Calibri" panose="020F0502020204030204" pitchFamily="34" charset="0"/>
              </a:rPr>
              <a:t>Ordered List &lt;OL&gt;</a:t>
            </a:r>
            <a:endParaRPr lang="en-IN" b="1"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Ordered list also called as Numbered list, is used to present a numbered list of item in the order of  importance or the item (paragraph) is marked with a number.</a:t>
            </a:r>
            <a:endParaRPr lang="en-IN" dirty="0" smtClean="0">
              <a:latin typeface="Calibri" panose="020F0502020204030204" pitchFamily="34" charset="0"/>
              <a:cs typeface="Calibri" panose="020F0502020204030204" pitchFamily="34" charset="0"/>
            </a:endParaRPr>
          </a:p>
          <a:p>
            <a:pPr>
              <a:buFont typeface="Arial" panose="02080604020202020204" pitchFamily="34" charset="0"/>
              <a:buChar char="•"/>
            </a:pPr>
            <a:r>
              <a:rPr lang="en-IN" dirty="0" smtClean="0">
                <a:latin typeface="Calibri" panose="020F0502020204030204" pitchFamily="34" charset="0"/>
                <a:cs typeface="Calibri" panose="020F0502020204030204" pitchFamily="34" charset="0"/>
              </a:rPr>
              <a:t>An ordered list must begin with the &lt;OL&gt; followed by an &lt;LI&gt; list item tag.</a:t>
            </a:r>
            <a:endParaRPr lang="en-US" b="1"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1000108"/>
            <a:ext cx="8429684" cy="5572164"/>
          </a:xfrm>
        </p:spPr>
        <p:txBody>
          <a:bodyPr>
            <a:noAutofit/>
          </a:bodyPr>
          <a:lstStyle/>
          <a:p>
            <a:pPr algn="just">
              <a:buNone/>
            </a:pPr>
            <a:r>
              <a:rPr lang="en-IN" dirty="0" smtClean="0"/>
              <a:t>Example :</a:t>
            </a:r>
            <a:endParaRPr lang="en-IN" dirty="0" smtClean="0"/>
          </a:p>
          <a:p>
            <a:pPr algn="just">
              <a:buNone/>
            </a:pPr>
            <a:endParaRPr lang="en-IN" dirty="0" smtClean="0"/>
          </a:p>
          <a:p>
            <a:pPr>
              <a:buNone/>
            </a:pPr>
            <a:r>
              <a:rPr lang="en-IN" dirty="0" smtClean="0">
                <a:latin typeface="Calibri" panose="020F0502020204030204" pitchFamily="34" charset="0"/>
                <a:cs typeface="Calibri" panose="020F0502020204030204" pitchFamily="34" charset="0"/>
              </a:rPr>
              <a:t>&lt;BODY&gt;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&lt;H1&gt;&lt;U&gt; Various Terms Used In Internet&lt;/U&gt;&lt;/H1&gt;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&lt;OL&gt;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&lt;LI&gt; WWW-World Wide Web</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&lt;LI&gt; URL-Uniform Resource Locator</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&lt;LI&gt; HTTP-Hypertext Transfer Protocol</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&lt;LI&gt; FTP-File Transfer Protocol</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&lt;LI&gt; HTML-Hypertext </a:t>
            </a:r>
            <a:r>
              <a:rPr lang="en-IN" dirty="0" err="1" smtClean="0">
                <a:latin typeface="Calibri" panose="020F0502020204030204" pitchFamily="34" charset="0"/>
                <a:cs typeface="Calibri" panose="020F0502020204030204" pitchFamily="34" charset="0"/>
              </a:rPr>
              <a:t>Markup</a:t>
            </a:r>
            <a:r>
              <a:rPr lang="en-IN" dirty="0" smtClean="0">
                <a:latin typeface="Calibri" panose="020F0502020204030204" pitchFamily="34" charset="0"/>
                <a:cs typeface="Calibri" panose="020F0502020204030204" pitchFamily="34" charset="0"/>
              </a:rPr>
              <a:t> Language</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&lt;/OL&gt;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&lt;/BODY&gt;</a:t>
            </a:r>
            <a:endParaRPr lang="en-US" b="1"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1000108"/>
            <a:ext cx="8429684" cy="5572164"/>
          </a:xfrm>
        </p:spPr>
        <p:txBody>
          <a:bodyPr>
            <a:noAutofit/>
          </a:bodyPr>
          <a:lstStyle/>
          <a:p>
            <a:pPr>
              <a:buNone/>
            </a:pPr>
            <a:r>
              <a:rPr lang="en-IN" b="1" dirty="0" smtClean="0">
                <a:latin typeface="Calibri" panose="020F0502020204030204" pitchFamily="34" charset="0"/>
                <a:cs typeface="Calibri" panose="020F0502020204030204" pitchFamily="34" charset="0"/>
              </a:rPr>
              <a:t>Attributes of &lt;OL&gt; tag:</a:t>
            </a:r>
            <a:endParaRPr lang="en-IN" b="1" dirty="0" smtClean="0">
              <a:latin typeface="Calibri" panose="020F0502020204030204" pitchFamily="34" charset="0"/>
              <a:cs typeface="Calibri" panose="020F0502020204030204" pitchFamily="34" charset="0"/>
            </a:endParaRPr>
          </a:p>
          <a:p>
            <a:pPr>
              <a:buNone/>
            </a:pP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TYPE  : allows marking list items with different types. By default the list Item markers are set to numbers 1,2,3… so on.</a:t>
            </a:r>
            <a:endParaRPr lang="en-IN" dirty="0" smtClean="0">
              <a:latin typeface="Calibri" panose="020F0502020204030204" pitchFamily="34" charset="0"/>
              <a:cs typeface="Calibri" panose="020F0502020204030204" pitchFamily="34" charset="0"/>
            </a:endParaRPr>
          </a:p>
          <a:p>
            <a:pPr>
              <a:buNone/>
            </a:pP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START  : Used for lists that need to start at values other than 1.</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START always specified in default numbers, and is completed based on TYPE before display, For example, If  START =5 it would display either an ‘E’, ‘e’, ‘V’, ‘v’, or ‘5’ based an TYPE attribute.</a:t>
            </a:r>
            <a:endParaRPr lang="en-US" b="1"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1000108"/>
            <a:ext cx="8429684" cy="5572164"/>
          </a:xfrm>
        </p:spPr>
        <p:txBody>
          <a:bodyPr>
            <a:noAutofit/>
          </a:bodyPr>
          <a:lstStyle/>
          <a:p>
            <a:pPr algn="just">
              <a:buNone/>
            </a:pPr>
            <a:r>
              <a:rPr lang="en-IN" b="1" dirty="0" smtClean="0">
                <a:latin typeface="Calibri" panose="020F0502020204030204" pitchFamily="34" charset="0"/>
                <a:cs typeface="Calibri" panose="020F0502020204030204" pitchFamily="34" charset="0"/>
              </a:rPr>
              <a:t>Nested Order List</a:t>
            </a:r>
            <a:endParaRPr lang="en-IN" b="1"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	One ordered list might contain one or more ordered list that is called as Nested Order lists.</a:t>
            </a:r>
            <a:endParaRPr lang="en-IN" dirty="0" smtClean="0">
              <a:latin typeface="Calibri" panose="020F0502020204030204" pitchFamily="34" charset="0"/>
              <a:cs typeface="Calibri" panose="020F0502020204030204" pitchFamily="34" charset="0"/>
            </a:endParaRPr>
          </a:p>
          <a:p>
            <a:pPr algn="just">
              <a:buNone/>
            </a:pPr>
            <a:r>
              <a:rPr lang="en-IN" b="1" dirty="0" smtClean="0">
                <a:latin typeface="Calibri" panose="020F0502020204030204" pitchFamily="34" charset="0"/>
                <a:cs typeface="Calibri" panose="020F0502020204030204" pitchFamily="34" charset="0"/>
              </a:rPr>
              <a:t>Unordered List &lt;UL&gt;</a:t>
            </a:r>
            <a:endParaRPr lang="en-IN" b="1"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	Unordered List also called as bulleted list, used to present list of items marked with bullets. An unordered list starts with in &lt;UL&gt; followed by &lt;LI&gt; (List Item) tag. Use of &lt;UL&gt; is very similar to &lt;OL&gt; (ordered list).</a:t>
            </a:r>
            <a:endParaRPr lang="en-IN"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		&lt;UL&gt;</a:t>
            </a:r>
            <a:endParaRPr lang="en-IN"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			&lt;LI&gt; </a:t>
            </a:r>
            <a:r>
              <a:rPr lang="en-IN" dirty="0" err="1" smtClean="0">
                <a:latin typeface="Calibri" panose="020F0502020204030204" pitchFamily="34" charset="0"/>
                <a:cs typeface="Calibri" panose="020F0502020204030204" pitchFamily="34" charset="0"/>
              </a:rPr>
              <a:t>Brinjal</a:t>
            </a:r>
            <a:endParaRPr lang="en-IN"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			&lt;LI&gt; Cabbage</a:t>
            </a:r>
            <a:endParaRPr lang="en-IN"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			&lt;LI&gt; Tomato</a:t>
            </a:r>
            <a:endParaRPr lang="en-IN" dirty="0" smtClean="0">
              <a:latin typeface="Calibri" panose="020F0502020204030204" pitchFamily="34" charset="0"/>
              <a:cs typeface="Calibri" panose="020F0502020204030204" pitchFamily="34" charset="0"/>
            </a:endParaRPr>
          </a:p>
          <a:p>
            <a:pPr algn="just">
              <a:buNone/>
            </a:pPr>
            <a:r>
              <a:rPr lang="en-IN" dirty="0" smtClean="0">
                <a:latin typeface="Calibri" panose="020F0502020204030204" pitchFamily="34" charset="0"/>
                <a:cs typeface="Calibri" panose="020F0502020204030204" pitchFamily="34" charset="0"/>
              </a:rPr>
              <a:t>		&lt;/UL&gt;</a:t>
            </a:r>
            <a:endParaRPr lang="en-US" b="1"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1000108"/>
            <a:ext cx="8429684" cy="5857892"/>
          </a:xfrm>
        </p:spPr>
        <p:txBody>
          <a:bodyPr>
            <a:noAutofit/>
          </a:bodyPr>
          <a:lstStyle/>
          <a:p>
            <a:pPr algn="just">
              <a:buNone/>
            </a:pPr>
            <a:r>
              <a:rPr lang="de-DE" b="1" dirty="0" smtClean="0">
                <a:latin typeface="Calibri" panose="020F0502020204030204" pitchFamily="34" charset="0"/>
                <a:cs typeface="Calibri" panose="020F0502020204030204" pitchFamily="34" charset="0"/>
              </a:rPr>
              <a:t>GRAPHICS IN WEB PAGE &lt;IMG&gt;</a:t>
            </a:r>
            <a:endParaRPr lang="de-DE" b="1"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IN" dirty="0" smtClean="0">
                <a:latin typeface="Calibri" panose="020F0502020204030204" pitchFamily="34" charset="0"/>
                <a:cs typeface="Calibri" panose="020F0502020204030204" pitchFamily="34" charset="0"/>
              </a:rPr>
              <a:t>Images can be placed in a web page by using &lt;IMG&gt; tag. </a:t>
            </a:r>
            <a:endParaRPr lang="en-IN"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IN" dirty="0" smtClean="0">
                <a:latin typeface="Calibri" panose="020F0502020204030204" pitchFamily="34" charset="0"/>
                <a:cs typeface="Calibri" panose="020F0502020204030204" pitchFamily="34" charset="0"/>
              </a:rPr>
              <a:t>The gif format is considered superior to the jpeg format for its clarity and ability to maintain the originality of an image without lowering its quality. </a:t>
            </a:r>
            <a:endParaRPr lang="en-IN"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&lt;IMG SRC = </a:t>
            </a:r>
            <a:r>
              <a:rPr lang="en-IN" dirty="0" err="1" smtClean="0">
                <a:latin typeface="Calibri" panose="020F0502020204030204" pitchFamily="34" charset="0"/>
                <a:cs typeface="Calibri" panose="020F0502020204030204" pitchFamily="34" charset="0"/>
              </a:rPr>
              <a:t>image_URL</a:t>
            </a:r>
            <a:r>
              <a:rPr lang="en-IN" dirty="0" smtClean="0">
                <a:latin typeface="Calibri" panose="020F0502020204030204" pitchFamily="34" charset="0"/>
                <a:cs typeface="Calibri" panose="020F0502020204030204" pitchFamily="34" charset="0"/>
              </a:rPr>
              <a:t>&gt;</a:t>
            </a:r>
            <a:endParaRPr lang="en-IN"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Where  SRC – Source of the image file</a:t>
            </a:r>
            <a:endParaRPr lang="en-IN"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a:t>
            </a:r>
            <a:r>
              <a:rPr lang="en-IN" dirty="0" err="1" smtClean="0">
                <a:latin typeface="Calibri" panose="020F0502020204030204" pitchFamily="34" charset="0"/>
                <a:cs typeface="Calibri" panose="020F0502020204030204" pitchFamily="34" charset="0"/>
              </a:rPr>
              <a:t>image_URL</a:t>
            </a:r>
            <a:r>
              <a:rPr lang="en-IN" dirty="0" smtClean="0">
                <a:latin typeface="Calibri" panose="020F0502020204030204" pitchFamily="34" charset="0"/>
                <a:cs typeface="Calibri" panose="020F0502020204030204" pitchFamily="34" charset="0"/>
              </a:rPr>
              <a:t> – represents the image file with its location. </a:t>
            </a:r>
            <a:r>
              <a:rPr lang="en-US" altLang="en-IN" dirty="0" smtClean="0">
                <a:latin typeface="Calibri" panose="020F0502020204030204" pitchFamily="34" charset="0"/>
                <a:cs typeface="Calibri" panose="020F0502020204030204" pitchFamily="34" charset="0"/>
              </a:rPr>
              <a:t>E</a:t>
            </a:r>
            <a:r>
              <a:rPr lang="en-IN" dirty="0" smtClean="0">
                <a:latin typeface="Calibri" panose="020F0502020204030204" pitchFamily="34" charset="0"/>
                <a:cs typeface="Calibri" panose="020F0502020204030204" pitchFamily="34" charset="0"/>
              </a:rPr>
              <a:t>xample: &lt;IMG SRC=file:///C:/NOSlogo.GIF&gt;</a:t>
            </a:r>
            <a:endParaRPr lang="en-IN"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&lt;IMG SRC= NOSlogo.GIF HEIGHT=320 WIDTH=240&gt;</a:t>
            </a:r>
            <a:endParaRPr lang="en-US" b="1"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3112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713722"/>
            <a:ext cx="8429684" cy="5857892"/>
          </a:xfrm>
        </p:spPr>
        <p:txBody>
          <a:bodyPr>
            <a:noAutofit/>
          </a:bodyPr>
          <a:lstStyle/>
          <a:p>
            <a:pPr algn="just">
              <a:buNone/>
            </a:pPr>
            <a:r>
              <a:rPr lang="de-DE" sz="2000" b="1" dirty="0" smtClean="0">
                <a:latin typeface="Calibri" panose="020F0502020204030204" pitchFamily="34" charset="0"/>
                <a:cs typeface="Calibri" panose="020F0502020204030204" pitchFamily="34" charset="0"/>
              </a:rPr>
              <a:t>GRAPHICS IN WEB PAGE &lt;IMG&gt;</a:t>
            </a:r>
            <a:endParaRPr lang="de-DE" sz="2000" b="1" dirty="0" smtClean="0">
              <a:latin typeface="Calibri" panose="020F0502020204030204" pitchFamily="34" charset="0"/>
              <a:cs typeface="Calibri" panose="020F0502020204030204" pitchFamily="34" charset="0"/>
            </a:endParaRPr>
          </a:p>
          <a:p>
            <a:pPr>
              <a:lnSpc>
                <a:spcPct val="150000"/>
              </a:lnSpc>
              <a:buNone/>
            </a:pPr>
            <a:r>
              <a:rPr lang="en-IN" dirty="0" smtClean="0">
                <a:latin typeface="Calibri" panose="020F0502020204030204" pitchFamily="34" charset="0"/>
                <a:cs typeface="Calibri" panose="020F0502020204030204" pitchFamily="34" charset="0"/>
              </a:rPr>
              <a:t>HSPACE and VSPACE</a:t>
            </a:r>
            <a:endParaRPr lang="en-IN"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White space around an image can be provided by using HSPACE (Horizontal Space) and VSPACE (Vertical Space) attributes of the &lt;IMG&gt; tag. These attributes provide the space in pixels.</a:t>
            </a:r>
            <a:endParaRPr lang="en-IN"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Example: &lt;IMG SRC=NOSlogo.GIF VSPACE=30 HSPACE=25&gt;</a:t>
            </a:r>
            <a:endParaRPr lang="en-IN"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ALT (Alternative Text) </a:t>
            </a:r>
            <a:endParaRPr lang="en-IN"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This attribute is used to give alternative text that can be displayed in place of the image. </a:t>
            </a:r>
            <a:endParaRPr lang="en-IN"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31762"/>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642918"/>
            <a:ext cx="8429684" cy="6215082"/>
          </a:xfrm>
        </p:spPr>
        <p:txBody>
          <a:bodyPr>
            <a:noAutofit/>
          </a:bodyPr>
          <a:lstStyle/>
          <a:p>
            <a:pPr algn="just">
              <a:buNone/>
            </a:pPr>
            <a:r>
              <a:rPr lang="de-DE" b="1" dirty="0" smtClean="0">
                <a:latin typeface="Calibri" panose="020F0502020204030204" pitchFamily="34" charset="0"/>
                <a:cs typeface="Calibri" panose="020F0502020204030204" pitchFamily="34" charset="0"/>
              </a:rPr>
              <a:t>GRAPHICS IN WEB PAGE &lt;IMG&gt;</a:t>
            </a:r>
            <a:endParaRPr lang="de-DE" b="1"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IN" dirty="0" smtClean="0">
                <a:latin typeface="Calibri" panose="020F0502020204030204" pitchFamily="34" charset="0"/>
                <a:cs typeface="Calibri" panose="020F0502020204030204" pitchFamily="34" charset="0"/>
              </a:rPr>
              <a:t>This is required when the user needs to stop display of images while retrieving a document in order to make the retrieval faster, or when the browser does not support graphics. </a:t>
            </a:r>
            <a:endParaRPr lang="en-US"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IN" dirty="0" smtClean="0">
                <a:latin typeface="Calibri" panose="020F0502020204030204" pitchFamily="34" charset="0"/>
                <a:cs typeface="Calibri" panose="020F0502020204030204" pitchFamily="34" charset="0"/>
              </a:rPr>
              <a:t>It is also used a tool tips – displaying description of the image when the mouse is over the image.</a:t>
            </a:r>
            <a:endParaRPr lang="en-IN"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BORDER</a:t>
            </a:r>
            <a:endParaRPr lang="en-IN"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IN" dirty="0" smtClean="0">
                <a:latin typeface="Calibri" panose="020F0502020204030204" pitchFamily="34" charset="0"/>
                <a:cs typeface="Calibri" panose="020F0502020204030204" pitchFamily="34" charset="0"/>
              </a:rPr>
              <a:t>Border around the image can be controlled by using BORDER attribute of &lt;IMG&gt; tag. By default image displays with a thin border.</a:t>
            </a:r>
            <a:endParaRPr lang="en-IN"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IN" dirty="0" smtClean="0">
                <a:latin typeface="Calibri" panose="020F0502020204030204" pitchFamily="34" charset="0"/>
                <a:cs typeface="Calibri" panose="020F0502020204030204" pitchFamily="34" charset="0"/>
              </a:rPr>
              <a:t>&lt;IMG SRC=NOSlogo.GIF BORDER=0&gt;</a:t>
            </a:r>
            <a:endParaRPr lang="en-IN"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31762"/>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642918"/>
            <a:ext cx="8429684" cy="6215082"/>
          </a:xfrm>
        </p:spPr>
        <p:txBody>
          <a:bodyPr>
            <a:noAutofit/>
          </a:bodyPr>
          <a:lstStyle/>
          <a:p>
            <a:pPr algn="just">
              <a:buNone/>
            </a:pPr>
            <a:r>
              <a:rPr lang="en-IN" dirty="0" smtClean="0">
                <a:latin typeface="Calibri" panose="020F0502020204030204" pitchFamily="34" charset="0"/>
                <a:cs typeface="Calibri" panose="020F0502020204030204" pitchFamily="34" charset="0"/>
              </a:rPr>
              <a:t>LINKS: &lt;A&gt; ANCHOR TAG</a:t>
            </a:r>
            <a:endParaRPr lang="en-IN"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IN" dirty="0" smtClean="0">
                <a:latin typeface="Calibri" panose="020F0502020204030204" pitchFamily="34" charset="0"/>
                <a:cs typeface="Calibri" panose="020F0502020204030204" pitchFamily="34" charset="0"/>
              </a:rPr>
              <a:t>Web pages are linked to one another through Hypertext Links. </a:t>
            </a:r>
            <a:endParaRPr lang="en-IN"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IN" dirty="0" smtClean="0">
                <a:latin typeface="Calibri" panose="020F0502020204030204" pitchFamily="34" charset="0"/>
                <a:cs typeface="Calibri" panose="020F0502020204030204" pitchFamily="34" charset="0"/>
              </a:rPr>
              <a:t>Section of text or image in the HTML document can be linked to an external document or to a specific place within the same document. </a:t>
            </a:r>
            <a:endParaRPr lang="en-US"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IN" dirty="0" smtClean="0">
                <a:latin typeface="Calibri" panose="020F0502020204030204" pitchFamily="34" charset="0"/>
                <a:cs typeface="Calibri" panose="020F0502020204030204" pitchFamily="34" charset="0"/>
              </a:rPr>
              <a:t>The text or image that provides such linkage is known as Hypertext or Hotspot.</a:t>
            </a:r>
            <a:endParaRPr lang="en-IN"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&lt;A HREF ="URL"&gt; Make Me The Link &lt;/A&gt;</a:t>
            </a:r>
            <a:endParaRPr lang="en-IN"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HREF (Hyper Link Reference) is a mandatory attribute used to refer the URL of the resource. </a:t>
            </a:r>
            <a:endParaRPr lang="en-IN"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31762"/>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642918"/>
            <a:ext cx="8429684" cy="6215082"/>
          </a:xfrm>
        </p:spPr>
        <p:txBody>
          <a:bodyPr>
            <a:noAutofit/>
          </a:bodyPr>
          <a:lstStyle/>
          <a:p>
            <a:pPr algn="just">
              <a:lnSpc>
                <a:spcPct val="150000"/>
              </a:lnSpc>
              <a:buFont typeface="Arial" panose="02080604020202020204" pitchFamily="34" charset="0"/>
              <a:buChar char="•"/>
            </a:pPr>
            <a:r>
              <a:rPr lang="en-IN" sz="2000" dirty="0" smtClean="0">
                <a:latin typeface="Calibri" panose="020F0502020204030204" pitchFamily="34" charset="0"/>
                <a:cs typeface="Calibri" panose="020F0502020204030204" pitchFamily="34" charset="0"/>
              </a:rPr>
              <a:t>URL (Uniform Resource Locator) is an address tells the browser about the file to link to. </a:t>
            </a:r>
            <a:endParaRPr lang="en-IN" sz="2000"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sz="2000" dirty="0" smtClean="0">
                <a:latin typeface="Calibri" panose="020F0502020204030204" pitchFamily="34" charset="0"/>
                <a:cs typeface="Calibri" panose="020F0502020204030204" pitchFamily="34" charset="0"/>
              </a:rPr>
              <a:t>These addresses can be those of HTML documents or elements such as images, scripts, applets and other files. It is always enclosed in quotes.</a:t>
            </a:r>
            <a:endParaRPr lang="en-US" sz="2000" dirty="0" smtClean="0">
              <a:latin typeface="Calibri" panose="020F0502020204030204" pitchFamily="34" charset="0"/>
              <a:cs typeface="Calibri" panose="020F0502020204030204" pitchFamily="34" charset="0"/>
            </a:endParaRPr>
          </a:p>
          <a:p>
            <a:pPr algn="just">
              <a:buNone/>
            </a:pPr>
            <a:r>
              <a:rPr lang="en-IN" sz="2000" b="1" dirty="0" smtClean="0">
                <a:latin typeface="Calibri" panose="020F0502020204030204" pitchFamily="34" charset="0"/>
                <a:cs typeface="Calibri" panose="020F0502020204030204" pitchFamily="34" charset="0"/>
              </a:rPr>
              <a:t>Linking an image to web site</a:t>
            </a:r>
            <a:endParaRPr lang="en-IN" sz="2000" b="1" dirty="0" smtClean="0">
              <a:latin typeface="Calibri" panose="020F0502020204030204" pitchFamily="34" charset="0"/>
              <a:cs typeface="Calibri" panose="020F0502020204030204" pitchFamily="34" charset="0"/>
            </a:endParaRPr>
          </a:p>
          <a:p>
            <a:pPr>
              <a:buNone/>
            </a:pPr>
            <a:r>
              <a:rPr lang="en-IN" sz="2000" dirty="0" smtClean="0">
                <a:latin typeface="Calibri" panose="020F0502020204030204" pitchFamily="34" charset="0"/>
                <a:cs typeface="Calibri" panose="020F0502020204030204" pitchFamily="34" charset="0"/>
              </a:rPr>
              <a:t>		&lt;A HREF ="http://www.nios.ac.in"&gt; </a:t>
            </a:r>
            <a:endParaRPr lang="en-IN" sz="2000" dirty="0" smtClean="0">
              <a:latin typeface="Calibri" panose="020F0502020204030204" pitchFamily="34" charset="0"/>
              <a:cs typeface="Calibri" panose="020F0502020204030204" pitchFamily="34" charset="0"/>
            </a:endParaRPr>
          </a:p>
          <a:p>
            <a:pPr>
              <a:lnSpc>
                <a:spcPct val="150000"/>
              </a:lnSpc>
              <a:buNone/>
            </a:pPr>
            <a:r>
              <a:rPr lang="en-IN" sz="2000" dirty="0" smtClean="0">
                <a:latin typeface="Calibri" panose="020F0502020204030204" pitchFamily="34" charset="0"/>
                <a:cs typeface="Calibri" panose="020F0502020204030204" pitchFamily="34" charset="0"/>
              </a:rPr>
              <a:t>		&lt;IMG SRC=NOSlogo.GIF BORDER=3&gt;  &lt;/A&gt;</a:t>
            </a:r>
            <a:endParaRPr lang="en-IN" sz="2000" dirty="0" smtClean="0">
              <a:latin typeface="Calibri" panose="020F0502020204030204" pitchFamily="34" charset="0"/>
              <a:cs typeface="Calibri" panose="020F0502020204030204" pitchFamily="34" charset="0"/>
            </a:endParaRPr>
          </a:p>
          <a:p>
            <a:pPr>
              <a:buNone/>
            </a:pPr>
            <a:r>
              <a:rPr lang="en-IN" sz="2000" b="1" dirty="0" smtClean="0">
                <a:latin typeface="Calibri" panose="020F0502020204030204" pitchFamily="34" charset="0"/>
                <a:cs typeface="Calibri" panose="020F0502020204030204" pitchFamily="34" charset="0"/>
              </a:rPr>
              <a:t>Linking to a specific place within the same Document :</a:t>
            </a:r>
            <a:endParaRPr lang="en-IN" sz="2000" b="1"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IN" sz="2000" dirty="0" smtClean="0">
                <a:latin typeface="Calibri" panose="020F0502020204030204" pitchFamily="34" charset="0"/>
                <a:cs typeface="Calibri" panose="020F0502020204030204" pitchFamily="34" charset="0"/>
              </a:rPr>
              <a:t>it is required to jump different sections in the same document. For this it needs two steps, first; identify section with a name and or second; use jumps to the location using the name used.</a:t>
            </a:r>
            <a:endParaRPr lang="en-IN" sz="2000"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31762"/>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642918"/>
            <a:ext cx="8429684" cy="6215082"/>
          </a:xfrm>
        </p:spPr>
        <p:txBody>
          <a:bodyPr>
            <a:noAutofit/>
          </a:bodyPr>
          <a:lstStyle/>
          <a:p>
            <a:pPr algn="just">
              <a:lnSpc>
                <a:spcPct val="150000"/>
              </a:lnSpc>
              <a:buNone/>
            </a:pPr>
            <a:r>
              <a:rPr lang="en-IN" dirty="0" smtClean="0">
                <a:latin typeface="Calibri" panose="020F0502020204030204" pitchFamily="34" charset="0"/>
                <a:cs typeface="Calibri" panose="020F0502020204030204" pitchFamily="34" charset="0"/>
              </a:rPr>
              <a:t>1. &lt;A HREF="#</a:t>
            </a:r>
            <a:r>
              <a:rPr lang="en-IN" dirty="0" err="1" smtClean="0">
                <a:latin typeface="Calibri" panose="020F0502020204030204" pitchFamily="34" charset="0"/>
                <a:cs typeface="Calibri" panose="020F0502020204030204" pitchFamily="34" charset="0"/>
              </a:rPr>
              <a:t>section_name</a:t>
            </a:r>
            <a:r>
              <a:rPr lang="en-IN" dirty="0" smtClean="0">
                <a:latin typeface="Calibri" panose="020F0502020204030204" pitchFamily="34" charset="0"/>
                <a:cs typeface="Calibri" panose="020F0502020204030204" pitchFamily="34" charset="0"/>
              </a:rPr>
              <a:t>"&gt; link to another section of the same document &lt;/A&gt;</a:t>
            </a:r>
            <a:endParaRPr lang="en-IN"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This link text jumps to the section named with HREF on click.</a:t>
            </a:r>
            <a:endParaRPr lang="en-IN"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The # symbol before the section name is must.</a:t>
            </a:r>
            <a:endParaRPr lang="en-US"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2. &lt;A NAME="</a:t>
            </a:r>
            <a:r>
              <a:rPr lang="en-IN" dirty="0" err="1" smtClean="0">
                <a:latin typeface="Calibri" panose="020F0502020204030204" pitchFamily="34" charset="0"/>
                <a:cs typeface="Calibri" panose="020F0502020204030204" pitchFamily="34" charset="0"/>
              </a:rPr>
              <a:t>section_name</a:t>
            </a:r>
            <a:r>
              <a:rPr lang="en-IN" dirty="0" smtClean="0">
                <a:latin typeface="Calibri" panose="020F0502020204030204" pitchFamily="34" charset="0"/>
                <a:cs typeface="Calibri" panose="020F0502020204030204" pitchFamily="34" charset="0"/>
              </a:rPr>
              <a:t>"&gt; Beginning of the section &lt;/A&gt; </a:t>
            </a:r>
            <a:endParaRPr lang="en-IN"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The NAME attribute is used to identify a section with a name. It is a unique identifier within the document for the anchor.</a:t>
            </a:r>
            <a:endParaRPr lang="en-IN" dirty="0" smtClean="0">
              <a:latin typeface="Calibri" panose="020F0502020204030204" pitchFamily="34" charset="0"/>
              <a:cs typeface="Calibri" panose="020F0502020204030204" pitchFamily="34" charset="0"/>
            </a:endParaRPr>
          </a:p>
          <a:p>
            <a:pPr algn="just">
              <a:lnSpc>
                <a:spcPct val="150000"/>
              </a:lnSpc>
              <a:buNone/>
            </a:pPr>
            <a:r>
              <a:rPr lang="en-IN" b="1" dirty="0" smtClean="0">
                <a:latin typeface="Calibri" panose="020F0502020204030204" pitchFamily="34" charset="0"/>
                <a:cs typeface="Calibri" panose="020F0502020204030204" pitchFamily="34" charset="0"/>
              </a:rPr>
              <a:t>	</a:t>
            </a:r>
            <a:endParaRPr lang="en-US" sz="4400"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Introduction to HTML</a:t>
            </a:r>
            <a:endParaRPr lang="en-IN" dirty="0">
              <a:solidFill>
                <a:schemeClr val="tx1"/>
              </a:solidFill>
            </a:endParaRPr>
          </a:p>
        </p:txBody>
      </p:sp>
      <p:sp>
        <p:nvSpPr>
          <p:cNvPr id="3" name="Content Placeholder 2"/>
          <p:cNvSpPr>
            <a:spLocks noGrp="1"/>
          </p:cNvSpPr>
          <p:nvPr>
            <p:ph sz="quarter" idx="1"/>
          </p:nvPr>
        </p:nvSpPr>
        <p:spPr>
          <a:xfrm>
            <a:off x="214282" y="928036"/>
            <a:ext cx="8429684" cy="5572164"/>
          </a:xfrm>
        </p:spPr>
        <p:txBody>
          <a:bodyPr>
            <a:normAutofit fontScale="92500" lnSpcReduction="20000"/>
          </a:bodyPr>
          <a:lstStyle/>
          <a:p>
            <a:pPr algn="just">
              <a:buNone/>
            </a:pPr>
            <a:r>
              <a:rPr lang="en-US" sz="2600" b="1" dirty="0" smtClean="0">
                <a:latin typeface="Calibri" panose="020F0502020204030204" pitchFamily="34" charset="0"/>
                <a:cs typeface="Calibri" panose="020F0502020204030204" pitchFamily="34" charset="0"/>
              </a:rPr>
              <a:t>HTML : Hyper Text Markup Language</a:t>
            </a:r>
            <a:endParaRPr lang="en-US" sz="2600" b="1" dirty="0" smtClean="0">
              <a:latin typeface="Calibri" panose="020F0502020204030204" pitchFamily="34" charset="0"/>
              <a:cs typeface="Calibri" panose="020F0502020204030204" pitchFamily="34" charset="0"/>
            </a:endParaRPr>
          </a:p>
          <a:p>
            <a:pPr algn="just">
              <a:buNone/>
            </a:pPr>
            <a:endParaRPr lang="en-US" sz="2600"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sz="2600" dirty="0" smtClean="0">
                <a:latin typeface="Calibri" panose="020F0502020204030204" pitchFamily="34" charset="0"/>
                <a:cs typeface="Calibri" panose="020F0502020204030204" pitchFamily="34" charset="0"/>
              </a:rPr>
              <a:t>HTML is used to create document on the World Wide Web. It is simply a collection of certain keywords called ‘Tags’ that are helpful in writing the document to be displayed using a browser on Internet.</a:t>
            </a:r>
            <a:endParaRPr lang="en-IN" sz="2600"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endParaRPr lang="en-IN" sz="2600"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US" sz="2600" dirty="0" smtClean="0">
                <a:latin typeface="Calibri" panose="020F0502020204030204" pitchFamily="34" charset="0"/>
                <a:cs typeface="Calibri" panose="020F0502020204030204" pitchFamily="34" charset="0"/>
              </a:rPr>
              <a:t>The Language used to design web pages.</a:t>
            </a:r>
            <a:endParaRPr lang="en-US" sz="2600"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endParaRPr lang="en-US" sz="2600"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sz="2600" dirty="0" smtClean="0">
                <a:latin typeface="Calibri" panose="020F0502020204030204" pitchFamily="34" charset="0"/>
                <a:cs typeface="Calibri" panose="020F0502020204030204" pitchFamily="34" charset="0"/>
              </a:rPr>
              <a:t>It is a platform independent language that can be used on any platform such as Windows, Linux, Macintosh, and so on.</a:t>
            </a:r>
            <a:endParaRPr lang="en-IN" sz="2600"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endParaRPr lang="en-US" sz="2600"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sz="2600" dirty="0" smtClean="0">
                <a:latin typeface="Calibri" panose="020F0502020204030204" pitchFamily="34" charset="0"/>
                <a:cs typeface="Calibri" panose="020F0502020204030204" pitchFamily="34" charset="0"/>
              </a:rPr>
              <a:t>To display a document in web it is essential to mark-up the different elements (headings, paragraphs, tables, and so on) of the document with the HTML tags. </a:t>
            </a:r>
            <a:endParaRPr lang="en-IN" sz="2600"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endParaRPr lang="en-IN" sz="2600"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31762"/>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642918"/>
            <a:ext cx="8429684" cy="6215082"/>
          </a:xfrm>
        </p:spPr>
        <p:txBody>
          <a:bodyPr>
            <a:noAutofit/>
          </a:bodyPr>
          <a:lstStyle/>
          <a:p>
            <a:pPr algn="just">
              <a:lnSpc>
                <a:spcPct val="150000"/>
              </a:lnSpc>
              <a:buNone/>
            </a:pPr>
            <a:r>
              <a:rPr lang="en-IN" sz="2000" b="1" dirty="0" smtClean="0">
                <a:latin typeface="Calibri" panose="020F0502020204030204" pitchFamily="34" charset="0"/>
                <a:cs typeface="Calibri" panose="020F0502020204030204" pitchFamily="34" charset="0"/>
              </a:rPr>
              <a:t>	Within the same document: </a:t>
            </a:r>
            <a:endParaRPr lang="en-IN" sz="2000" b="1" dirty="0" smtClean="0">
              <a:latin typeface="Calibri" panose="020F0502020204030204" pitchFamily="34" charset="0"/>
              <a:cs typeface="Calibri" panose="020F0502020204030204" pitchFamily="34" charset="0"/>
            </a:endParaRPr>
          </a:p>
          <a:p>
            <a:pPr algn="just">
              <a:lnSpc>
                <a:spcPct val="150000"/>
              </a:lnSpc>
              <a:buNone/>
            </a:pPr>
            <a:r>
              <a:rPr lang="en-IN" sz="2000" dirty="0" smtClean="0">
                <a:latin typeface="Calibri" panose="020F0502020204030204" pitchFamily="34" charset="0"/>
                <a:cs typeface="Calibri" panose="020F0502020204030204" pitchFamily="34" charset="0"/>
              </a:rPr>
              <a:t>          &lt;A HREF="#</a:t>
            </a:r>
            <a:r>
              <a:rPr lang="en-IN" sz="2000" dirty="0" err="1" smtClean="0">
                <a:latin typeface="Calibri" panose="020F0502020204030204" pitchFamily="34" charset="0"/>
                <a:cs typeface="Calibri" panose="020F0502020204030204" pitchFamily="34" charset="0"/>
              </a:rPr>
              <a:t>section_name</a:t>
            </a:r>
            <a:r>
              <a:rPr lang="en-IN" sz="2000" dirty="0" smtClean="0">
                <a:latin typeface="Calibri" panose="020F0502020204030204" pitchFamily="34" charset="0"/>
                <a:cs typeface="Calibri" panose="020F0502020204030204" pitchFamily="34" charset="0"/>
              </a:rPr>
              <a:t>"&gt;</a:t>
            </a:r>
            <a:endParaRPr lang="en-IN" sz="2000" dirty="0" smtClean="0">
              <a:latin typeface="Calibri" panose="020F0502020204030204" pitchFamily="34" charset="0"/>
              <a:cs typeface="Calibri" panose="020F0502020204030204" pitchFamily="34" charset="0"/>
            </a:endParaRPr>
          </a:p>
          <a:p>
            <a:pPr>
              <a:lnSpc>
                <a:spcPct val="150000"/>
              </a:lnSpc>
              <a:buNone/>
            </a:pPr>
            <a:r>
              <a:rPr lang="en-IN" sz="2000" b="1" dirty="0" smtClean="0">
                <a:latin typeface="Calibri" panose="020F0502020204030204" pitchFamily="34" charset="0"/>
                <a:cs typeface="Calibri" panose="020F0502020204030204" pitchFamily="34" charset="0"/>
              </a:rPr>
              <a:t>	Same folder, but different document: 	</a:t>
            </a:r>
            <a:endParaRPr lang="en-IN" sz="2000" b="1" dirty="0" smtClean="0">
              <a:latin typeface="Calibri" panose="020F0502020204030204" pitchFamily="34" charset="0"/>
              <a:cs typeface="Calibri" panose="020F0502020204030204" pitchFamily="34" charset="0"/>
            </a:endParaRPr>
          </a:p>
          <a:p>
            <a:pPr>
              <a:lnSpc>
                <a:spcPct val="150000"/>
              </a:lnSpc>
              <a:buNone/>
            </a:pPr>
            <a:r>
              <a:rPr lang="en-IN" sz="2000" dirty="0" smtClean="0">
                <a:latin typeface="Calibri" panose="020F0502020204030204" pitchFamily="34" charset="0"/>
                <a:cs typeface="Calibri" panose="020F0502020204030204" pitchFamily="34" charset="0"/>
              </a:rPr>
              <a:t>  	      &lt;A HREF="document.  </a:t>
            </a:r>
            <a:r>
              <a:rPr lang="en-IN" sz="2000" dirty="0" err="1" smtClean="0">
                <a:latin typeface="Calibri" panose="020F0502020204030204" pitchFamily="34" charset="0"/>
                <a:cs typeface="Calibri" panose="020F0502020204030204" pitchFamily="34" charset="0"/>
              </a:rPr>
              <a:t>html#section_name</a:t>
            </a:r>
            <a:r>
              <a:rPr lang="en-IN" sz="2000" dirty="0" smtClean="0">
                <a:latin typeface="Calibri" panose="020F0502020204030204" pitchFamily="34" charset="0"/>
                <a:cs typeface="Calibri" panose="020F0502020204030204" pitchFamily="34" charset="0"/>
              </a:rPr>
              <a:t>"&gt;</a:t>
            </a:r>
            <a:endParaRPr lang="en-IN" sz="2000" dirty="0" smtClean="0">
              <a:latin typeface="Calibri" panose="020F0502020204030204" pitchFamily="34" charset="0"/>
              <a:cs typeface="Calibri" panose="020F0502020204030204" pitchFamily="34" charset="0"/>
            </a:endParaRPr>
          </a:p>
          <a:p>
            <a:pPr>
              <a:lnSpc>
                <a:spcPct val="150000"/>
              </a:lnSpc>
              <a:buNone/>
            </a:pPr>
            <a:r>
              <a:rPr lang="en-IN" sz="2000" b="1" dirty="0" smtClean="0">
                <a:latin typeface="Calibri" panose="020F0502020204030204" pitchFamily="34" charset="0"/>
                <a:cs typeface="Calibri" panose="020F0502020204030204" pitchFamily="34" charset="0"/>
              </a:rPr>
              <a:t>	Different folder, different document:</a:t>
            </a:r>
            <a:endParaRPr lang="en-IN" sz="2000" b="1" dirty="0" smtClean="0">
              <a:latin typeface="Calibri" panose="020F0502020204030204" pitchFamily="34" charset="0"/>
              <a:cs typeface="Calibri" panose="020F0502020204030204" pitchFamily="34" charset="0"/>
            </a:endParaRPr>
          </a:p>
          <a:p>
            <a:pPr lvl="1">
              <a:lnSpc>
                <a:spcPct val="150000"/>
              </a:lnSpc>
              <a:buNone/>
            </a:pPr>
            <a:r>
              <a:rPr lang="en-IN" sz="2000" dirty="0" smtClean="0">
                <a:latin typeface="Calibri" panose="020F0502020204030204" pitchFamily="34" charset="0"/>
                <a:cs typeface="Calibri" panose="020F0502020204030204" pitchFamily="34" charset="0"/>
              </a:rPr>
              <a:t>      &lt;A HREF="folder/ document. </a:t>
            </a:r>
            <a:r>
              <a:rPr lang="en-IN" sz="2000" dirty="0" err="1" smtClean="0">
                <a:latin typeface="Calibri" panose="020F0502020204030204" pitchFamily="34" charset="0"/>
                <a:cs typeface="Calibri" panose="020F0502020204030204" pitchFamily="34" charset="0"/>
              </a:rPr>
              <a:t>html#section_name</a:t>
            </a:r>
            <a:r>
              <a:rPr lang="en-IN" sz="2000" dirty="0" smtClean="0">
                <a:latin typeface="Calibri" panose="020F0502020204030204" pitchFamily="34" charset="0"/>
                <a:cs typeface="Calibri" panose="020F0502020204030204" pitchFamily="34" charset="0"/>
              </a:rPr>
              <a:t>"&gt;</a:t>
            </a:r>
            <a:endParaRPr lang="en-IN" sz="2000" dirty="0" smtClean="0">
              <a:latin typeface="Calibri" panose="020F0502020204030204" pitchFamily="34" charset="0"/>
              <a:cs typeface="Calibri" panose="020F0502020204030204" pitchFamily="34" charset="0"/>
            </a:endParaRPr>
          </a:p>
          <a:p>
            <a:pPr lvl="1">
              <a:lnSpc>
                <a:spcPct val="150000"/>
              </a:lnSpc>
              <a:buNone/>
            </a:pPr>
            <a:r>
              <a:rPr lang="en-IN" sz="2000" b="1" dirty="0" smtClean="0"/>
              <a:t>A different server:</a:t>
            </a:r>
            <a:endParaRPr lang="en-IN" sz="2000" b="1" dirty="0" smtClean="0"/>
          </a:p>
          <a:p>
            <a:pPr>
              <a:lnSpc>
                <a:spcPct val="150000"/>
              </a:lnSpc>
              <a:buNone/>
            </a:pPr>
            <a:r>
              <a:rPr lang="en-IN" sz="2000" dirty="0" smtClean="0"/>
              <a:t>	</a:t>
            </a:r>
            <a:r>
              <a:rPr lang="en-IN" sz="2000" dirty="0" smtClean="0">
                <a:latin typeface="Calibri" panose="020F0502020204030204" pitchFamily="34" charset="0"/>
                <a:cs typeface="Calibri" panose="020F0502020204030204" pitchFamily="34" charset="0"/>
              </a:rPr>
              <a:t> &lt;A HREF="http://www.nio.ac.in/foldername/doc1.html</a:t>
            </a:r>
            <a:endParaRPr lang="en-IN" sz="2000" dirty="0" smtClean="0">
              <a:latin typeface="Calibri" panose="020F0502020204030204" pitchFamily="34" charset="0"/>
              <a:cs typeface="Calibri" panose="020F0502020204030204" pitchFamily="34" charset="0"/>
            </a:endParaRPr>
          </a:p>
          <a:p>
            <a:pPr>
              <a:lnSpc>
                <a:spcPct val="150000"/>
              </a:lnSpc>
              <a:buNone/>
            </a:pPr>
            <a:r>
              <a:rPr lang="en-IN" sz="2000" dirty="0" smtClean="0">
                <a:latin typeface="Calibri" panose="020F0502020204030204" pitchFamily="34" charset="0"/>
                <a:cs typeface="Calibri" panose="020F0502020204030204" pitchFamily="34" charset="0"/>
              </a:rPr>
              <a:t>	 #</a:t>
            </a:r>
            <a:r>
              <a:rPr lang="en-IN" sz="2000" dirty="0" err="1" smtClean="0">
                <a:latin typeface="Calibri" panose="020F0502020204030204" pitchFamily="34" charset="0"/>
                <a:cs typeface="Calibri" panose="020F0502020204030204" pitchFamily="34" charset="0"/>
              </a:rPr>
              <a:t>section_name</a:t>
            </a:r>
            <a:r>
              <a:rPr lang="en-IN" sz="2000" dirty="0" smtClean="0">
                <a:latin typeface="Calibri" panose="020F0502020204030204" pitchFamily="34" charset="0"/>
                <a:cs typeface="Calibri" panose="020F0502020204030204" pitchFamily="34" charset="0"/>
              </a:rPr>
              <a:t>&gt;</a:t>
            </a:r>
            <a:endParaRPr lang="en-US" sz="2000"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US" dirty="0" smtClean="0">
                <a:solidFill>
                  <a:schemeClr val="tx1"/>
                </a:solidFill>
              </a:rPr>
              <a:t>Basic HTML</a:t>
            </a:r>
            <a:endParaRPr lang="en-US" dirty="0"/>
          </a:p>
        </p:txBody>
      </p:sp>
      <p:sp>
        <p:nvSpPr>
          <p:cNvPr id="3" name="Content Placeholder 2"/>
          <p:cNvSpPr>
            <a:spLocks noGrp="1"/>
          </p:cNvSpPr>
          <p:nvPr>
            <p:ph sz="quarter" idx="1"/>
          </p:nvPr>
        </p:nvSpPr>
        <p:spPr>
          <a:xfrm>
            <a:off x="457200" y="1000108"/>
            <a:ext cx="7467600" cy="5473844"/>
          </a:xfrm>
        </p:spPr>
        <p:txBody>
          <a:bodyPr>
            <a:normAutofit fontScale="92500" lnSpcReduction="20000"/>
          </a:bodyPr>
          <a:lstStyle/>
          <a:p>
            <a:pPr>
              <a:buNone/>
            </a:pPr>
            <a:r>
              <a:rPr lang="en-US" b="1" dirty="0" smtClean="0"/>
              <a:t>Style Attribute</a:t>
            </a:r>
            <a:endParaRPr lang="en-US" b="1" dirty="0" smtClean="0"/>
          </a:p>
          <a:p>
            <a:r>
              <a:rPr lang="en-US" dirty="0" smtClean="0"/>
              <a:t>Style of HTML document can be set using style attribute.</a:t>
            </a:r>
            <a:endParaRPr lang="en-US" dirty="0" smtClean="0"/>
          </a:p>
          <a:p>
            <a:pPr>
              <a:buNone/>
            </a:pPr>
            <a:r>
              <a:rPr lang="en-US" dirty="0" smtClean="0"/>
              <a:t>		</a:t>
            </a:r>
            <a:r>
              <a:rPr lang="en-US" dirty="0" smtClean="0">
                <a:latin typeface="Calibri" panose="020F0502020204030204" pitchFamily="34" charset="0"/>
                <a:cs typeface="Calibri" panose="020F0502020204030204" pitchFamily="34" charset="0"/>
              </a:rPr>
              <a:t>&lt;</a:t>
            </a:r>
            <a:r>
              <a:rPr lang="en-US" dirty="0" err="1" smtClean="0">
                <a:latin typeface="Calibri" panose="020F0502020204030204" pitchFamily="34" charset="0"/>
                <a:cs typeface="Calibri" panose="020F0502020204030204" pitchFamily="34" charset="0"/>
              </a:rPr>
              <a:t>tagname</a:t>
            </a:r>
            <a:r>
              <a:rPr lang="en-US" dirty="0" smtClean="0">
                <a:latin typeface="Calibri" panose="020F0502020204030204" pitchFamily="34" charset="0"/>
                <a:cs typeface="Calibri" panose="020F0502020204030204" pitchFamily="34" charset="0"/>
              </a:rPr>
              <a:t> style=“</a:t>
            </a:r>
            <a:r>
              <a:rPr lang="en-US" dirty="0" err="1" smtClean="0">
                <a:latin typeface="Calibri" panose="020F0502020204030204" pitchFamily="34" charset="0"/>
                <a:cs typeface="Calibri" panose="020F0502020204030204" pitchFamily="34" charset="0"/>
              </a:rPr>
              <a:t>property:value</a:t>
            </a:r>
            <a:r>
              <a:rPr lang="en-US" dirty="0" smtClean="0">
                <a:latin typeface="Calibri" panose="020F0502020204030204" pitchFamily="34" charset="0"/>
                <a:cs typeface="Calibri" panose="020F0502020204030204" pitchFamily="34" charset="0"/>
              </a:rPr>
              <a:t>;”&gt;</a:t>
            </a:r>
            <a:endParaRPr lang="en-US" dirty="0" smtClean="0">
              <a:latin typeface="Calibri" panose="020F0502020204030204" pitchFamily="34" charset="0"/>
              <a:cs typeface="Calibri" panose="020F0502020204030204" pitchFamily="34" charset="0"/>
            </a:endParaRPr>
          </a:p>
          <a:p>
            <a:r>
              <a:rPr lang="en-US" dirty="0" smtClean="0"/>
              <a:t>The property is </a:t>
            </a:r>
            <a:r>
              <a:rPr lang="en-US" dirty="0" err="1" smtClean="0"/>
              <a:t>css</a:t>
            </a:r>
            <a:r>
              <a:rPr lang="en-US" dirty="0" smtClean="0"/>
              <a:t> property and value is </a:t>
            </a:r>
            <a:r>
              <a:rPr lang="en-US" dirty="0" err="1" smtClean="0"/>
              <a:t>css</a:t>
            </a:r>
            <a:r>
              <a:rPr lang="en-US" dirty="0" smtClean="0"/>
              <a:t> value</a:t>
            </a:r>
            <a:endParaRPr lang="en-US" dirty="0" smtClean="0"/>
          </a:p>
          <a:p>
            <a:pPr>
              <a:buNone/>
            </a:pPr>
            <a:r>
              <a:rPr lang="en-US" dirty="0" smtClean="0"/>
              <a:t>		</a:t>
            </a:r>
            <a:r>
              <a:rPr lang="en-US" dirty="0" smtClean="0">
                <a:latin typeface="Calibri" panose="020F0502020204030204" pitchFamily="34" charset="0"/>
                <a:cs typeface="Calibri" panose="020F0502020204030204" pitchFamily="34" charset="0"/>
              </a:rPr>
              <a:t>&lt;h1 style=“ color : blue ; ”&gt;hello&lt;/h1&gt;</a:t>
            </a:r>
            <a:endParaRPr lang="en-US" dirty="0" smtClean="0">
              <a:latin typeface="Calibri" panose="020F0502020204030204" pitchFamily="34" charset="0"/>
              <a:cs typeface="Calibri" panose="020F0502020204030204" pitchFamily="34" charset="0"/>
            </a:endParaRPr>
          </a:p>
          <a:p>
            <a:pPr>
              <a:buNone/>
            </a:pPr>
            <a:r>
              <a:rPr lang="en-US" b="1" dirty="0" smtClean="0"/>
              <a:t>Comments</a:t>
            </a:r>
            <a:endParaRPr lang="en-US" b="1" dirty="0" smtClean="0"/>
          </a:p>
          <a:p>
            <a:pPr>
              <a:buNone/>
            </a:pPr>
            <a:r>
              <a:rPr lang="en-US" b="1" dirty="0" smtClean="0"/>
              <a:t>		</a:t>
            </a:r>
            <a:r>
              <a:rPr lang="en-US" dirty="0" smtClean="0">
                <a:latin typeface="Calibri" panose="020F0502020204030204" pitchFamily="34" charset="0"/>
                <a:cs typeface="Calibri" panose="020F0502020204030204" pitchFamily="34" charset="0"/>
              </a:rPr>
              <a:t>&lt;!- - write </a:t>
            </a:r>
            <a:r>
              <a:rPr lang="en-US" dirty="0" err="1" smtClean="0">
                <a:latin typeface="Calibri" panose="020F0502020204030204" pitchFamily="34" charset="0"/>
                <a:cs typeface="Calibri" panose="020F0502020204030204" pitchFamily="34" charset="0"/>
              </a:rPr>
              <a:t>cooments</a:t>
            </a:r>
            <a:r>
              <a:rPr lang="en-US" dirty="0" smtClean="0">
                <a:latin typeface="Calibri" panose="020F0502020204030204" pitchFamily="34" charset="0"/>
                <a:cs typeface="Calibri" panose="020F0502020204030204" pitchFamily="34" charset="0"/>
              </a:rPr>
              <a:t> over here- -&gt;</a:t>
            </a:r>
            <a:endParaRPr lang="en-US" dirty="0" smtClean="0">
              <a:latin typeface="Calibri" panose="020F0502020204030204" pitchFamily="34" charset="0"/>
              <a:cs typeface="Calibri" panose="020F0502020204030204" pitchFamily="34" charset="0"/>
            </a:endParaRPr>
          </a:p>
          <a:p>
            <a:pPr>
              <a:buNone/>
            </a:pPr>
            <a:r>
              <a:rPr lang="en-US" b="1" dirty="0" smtClean="0"/>
              <a:t>HTML Block level and Inline Elements</a:t>
            </a:r>
            <a:endParaRPr lang="en-US" b="1" dirty="0" smtClean="0"/>
          </a:p>
          <a:p>
            <a:r>
              <a:rPr lang="en-US" dirty="0" smtClean="0"/>
              <a:t>Block level elements always start on new line and take full width available</a:t>
            </a:r>
            <a:endParaRPr lang="en-US" dirty="0" smtClean="0"/>
          </a:p>
          <a:p>
            <a:pPr>
              <a:buNone/>
            </a:pPr>
            <a:r>
              <a:rPr lang="en-US" dirty="0" smtClean="0"/>
              <a:t>		</a:t>
            </a:r>
            <a:r>
              <a:rPr lang="en-US" dirty="0" smtClean="0">
                <a:latin typeface="Calibri" panose="020F0502020204030204" pitchFamily="34" charset="0"/>
                <a:cs typeface="Calibri" panose="020F0502020204030204" pitchFamily="34" charset="0"/>
              </a:rPr>
              <a:t>&lt;div&gt; Hello World&lt;/div&gt;</a:t>
            </a:r>
            <a:endParaRPr lang="en-US" dirty="0" smtClean="0">
              <a:latin typeface="Calibri" panose="020F0502020204030204" pitchFamily="34" charset="0"/>
              <a:cs typeface="Calibri" panose="020F0502020204030204" pitchFamily="34" charset="0"/>
            </a:endParaRPr>
          </a:p>
          <a:p>
            <a:pPr>
              <a:buNone/>
            </a:pPr>
            <a:r>
              <a:rPr lang="en-US" b="1" dirty="0" smtClean="0"/>
              <a:t>Inline Elements</a:t>
            </a:r>
            <a:endParaRPr lang="en-US" b="1" dirty="0" smtClean="0"/>
          </a:p>
          <a:p>
            <a:r>
              <a:rPr lang="en-US" dirty="0" smtClean="0"/>
              <a:t>An inline elements does not start on new line and its only takes as much width as necessary</a:t>
            </a:r>
            <a:endParaRPr lang="en-US" dirty="0" smtClean="0"/>
          </a:p>
          <a:p>
            <a:pPr>
              <a:buNone/>
            </a:pPr>
            <a:r>
              <a:rPr lang="en-US" dirty="0" smtClean="0"/>
              <a:t>		</a:t>
            </a:r>
            <a:r>
              <a:rPr lang="en-US" dirty="0" smtClean="0">
                <a:latin typeface="Calibri" panose="020F0502020204030204" pitchFamily="34" charset="0"/>
                <a:cs typeface="Calibri" panose="020F0502020204030204" pitchFamily="34" charset="0"/>
              </a:rPr>
              <a:t>&lt;span&gt; Hello World&lt;/span&gt;</a:t>
            </a:r>
            <a:endParaRPr lang="en-US" dirty="0" smtClean="0">
              <a:latin typeface="Calibri" panose="020F0502020204030204" pitchFamily="34" charset="0"/>
              <a:cs typeface="Calibri" panose="020F0502020204030204" pitchFamily="34" charset="0"/>
            </a:endParaRPr>
          </a:p>
          <a:p>
            <a:pPr>
              <a:buNone/>
            </a:pPr>
            <a:endParaRPr lang="en-US" b="1"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31762"/>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642918"/>
            <a:ext cx="8429684" cy="6215082"/>
          </a:xfrm>
        </p:spPr>
        <p:txBody>
          <a:bodyPr>
            <a:noAutofit/>
          </a:bodyPr>
          <a:lstStyle/>
          <a:p>
            <a:pPr algn="just">
              <a:buNone/>
            </a:pPr>
            <a:r>
              <a:rPr lang="en-IN" b="1" dirty="0" smtClean="0">
                <a:latin typeface="Calibri" panose="020F0502020204030204" pitchFamily="34" charset="0"/>
                <a:cs typeface="Calibri" panose="020F0502020204030204" pitchFamily="34" charset="0"/>
              </a:rPr>
              <a:t>Tables </a:t>
            </a:r>
            <a:endParaRPr lang="en-IN" b="1"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Tables are defined with the &lt;table&gt; tag. </a:t>
            </a:r>
            <a:endParaRPr lang="en-IN"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A table is divided into rows &lt;</a:t>
            </a:r>
            <a:r>
              <a:rPr lang="en-IN" dirty="0" err="1" smtClean="0">
                <a:latin typeface="Calibri" panose="020F0502020204030204" pitchFamily="34" charset="0"/>
                <a:cs typeface="Calibri" panose="020F0502020204030204" pitchFamily="34" charset="0"/>
              </a:rPr>
              <a:t>tr</a:t>
            </a:r>
            <a:r>
              <a:rPr lang="en-IN" dirty="0" smtClean="0">
                <a:latin typeface="Calibri" panose="020F0502020204030204" pitchFamily="34" charset="0"/>
                <a:cs typeface="Calibri" panose="020F0502020204030204" pitchFamily="34" charset="0"/>
              </a:rPr>
              <a:t>&gt; and each row is divided into data cells &lt;td&gt;.</a:t>
            </a:r>
            <a:endParaRPr lang="en-IN"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 A data cell can contain text, images, lists, paragraphs, forms, horizontal rules, tables, etc.</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Example :	&lt;table border="1"&gt;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a:t>
            </a:r>
            <a:r>
              <a:rPr lang="en-IN" dirty="0" err="1" smtClean="0">
                <a:latin typeface="Calibri" panose="020F0502020204030204" pitchFamily="34" charset="0"/>
                <a:cs typeface="Calibri" panose="020F0502020204030204" pitchFamily="34" charset="0"/>
              </a:rPr>
              <a:t>tr</a:t>
            </a:r>
            <a:r>
              <a:rPr lang="en-IN" dirty="0" smtClean="0">
                <a:latin typeface="Calibri" panose="020F0502020204030204" pitchFamily="34" charset="0"/>
                <a:cs typeface="Calibri" panose="020F0502020204030204" pitchFamily="34" charset="0"/>
              </a:rPr>
              <a:t>&gt;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&lt;td&gt;row 1, cell 1&lt;/td&gt;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&lt;td&gt;row 1, cell 2&lt;/td&gt;     &lt;/</a:t>
            </a:r>
            <a:r>
              <a:rPr lang="en-IN" dirty="0" err="1" smtClean="0">
                <a:latin typeface="Calibri" panose="020F0502020204030204" pitchFamily="34" charset="0"/>
                <a:cs typeface="Calibri" panose="020F0502020204030204" pitchFamily="34" charset="0"/>
              </a:rPr>
              <a:t>tr</a:t>
            </a:r>
            <a:r>
              <a:rPr lang="en-IN" dirty="0" smtClean="0">
                <a:latin typeface="Calibri" panose="020F0502020204030204" pitchFamily="34" charset="0"/>
                <a:cs typeface="Calibri" panose="020F0502020204030204" pitchFamily="34" charset="0"/>
              </a:rPr>
              <a:t>&gt;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a:t>
            </a:r>
            <a:r>
              <a:rPr lang="en-IN" dirty="0" err="1" smtClean="0">
                <a:latin typeface="Calibri" panose="020F0502020204030204" pitchFamily="34" charset="0"/>
                <a:cs typeface="Calibri" panose="020F0502020204030204" pitchFamily="34" charset="0"/>
              </a:rPr>
              <a:t>tr</a:t>
            </a:r>
            <a:r>
              <a:rPr lang="en-IN" dirty="0" smtClean="0">
                <a:latin typeface="Calibri" panose="020F0502020204030204" pitchFamily="34" charset="0"/>
                <a:cs typeface="Calibri" panose="020F0502020204030204" pitchFamily="34" charset="0"/>
              </a:rPr>
              <a:t>&gt;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&lt;td&gt;row 2, cell 1&lt;/td&gt;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&lt;td&gt;row 2, cell 2&lt;/td&gt;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a:t>
            </a:r>
            <a:r>
              <a:rPr lang="en-IN" dirty="0" err="1" smtClean="0">
                <a:latin typeface="Calibri" panose="020F0502020204030204" pitchFamily="34" charset="0"/>
                <a:cs typeface="Calibri" panose="020F0502020204030204" pitchFamily="34" charset="0"/>
              </a:rPr>
              <a:t>tr</a:t>
            </a:r>
            <a:r>
              <a:rPr lang="en-IN" dirty="0" smtClean="0">
                <a:latin typeface="Calibri" panose="020F0502020204030204" pitchFamily="34" charset="0"/>
                <a:cs typeface="Calibri" panose="020F0502020204030204" pitchFamily="34" charset="0"/>
              </a:rPr>
              <a:t>&gt;   	&lt;/table&gt;</a:t>
            </a:r>
            <a:endParaRPr lang="en-US"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2"/>
            <a:ext cx="7467600" cy="642934"/>
          </a:xfrm>
        </p:spPr>
        <p:txBody>
          <a:bodyPr/>
          <a:lstStyle/>
          <a:p>
            <a:r>
              <a:rPr lang="en-US" dirty="0" smtClean="0">
                <a:solidFill>
                  <a:schemeClr val="tx1"/>
                </a:solidFill>
              </a:rPr>
              <a:t>Basic HTML</a:t>
            </a:r>
            <a:endParaRPr lang="en-IN" dirty="0">
              <a:solidFill>
                <a:schemeClr val="tx1"/>
              </a:solidFill>
            </a:endParaRPr>
          </a:p>
        </p:txBody>
      </p:sp>
      <p:sp>
        <p:nvSpPr>
          <p:cNvPr id="4" name="Content Placeholder 3"/>
          <p:cNvSpPr>
            <a:spLocks noGrp="1"/>
          </p:cNvSpPr>
          <p:nvPr>
            <p:ph sz="quarter" idx="1"/>
          </p:nvPr>
        </p:nvSpPr>
        <p:spPr>
          <a:xfrm>
            <a:off x="457200" y="714356"/>
            <a:ext cx="8329642" cy="5929354"/>
          </a:xfrm>
        </p:spPr>
        <p:txBody>
          <a:bodyPr/>
          <a:lstStyle/>
          <a:p>
            <a:pPr>
              <a:lnSpc>
                <a:spcPct val="150000"/>
              </a:lnSpc>
              <a:buNone/>
            </a:pPr>
            <a:r>
              <a:rPr lang="en-US" b="1" dirty="0" smtClean="0">
                <a:latin typeface="Calibri" panose="020F0502020204030204" pitchFamily="34" charset="0"/>
                <a:cs typeface="Calibri" panose="020F0502020204030204" pitchFamily="34" charset="0"/>
              </a:rPr>
              <a:t>Attributes with Table</a:t>
            </a:r>
            <a:endParaRPr lang="en-US" b="1"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dirty="0" smtClean="0">
                <a:latin typeface="Calibri" panose="020F0502020204030204" pitchFamily="34" charset="0"/>
                <a:cs typeface="Calibri" panose="020F0502020204030204" pitchFamily="34" charset="0"/>
              </a:rPr>
              <a:t>Border  : Which sets the border width in pixels around the table.</a:t>
            </a:r>
            <a:endParaRPr lang="en-US"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dirty="0" smtClean="0">
                <a:latin typeface="Calibri" panose="020F0502020204030204" pitchFamily="34" charset="0"/>
                <a:cs typeface="Calibri" panose="020F0502020204030204" pitchFamily="34" charset="0"/>
              </a:rPr>
              <a:t>Width : Which in this case is as a percentage of the screen</a:t>
            </a:r>
            <a:endParaRPr lang="en-US"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dirty="0" err="1" smtClean="0">
                <a:latin typeface="Calibri" panose="020F0502020204030204" pitchFamily="34" charset="0"/>
                <a:cs typeface="Calibri" panose="020F0502020204030204" pitchFamily="34" charset="0"/>
              </a:rPr>
              <a:t>Cellpadding</a:t>
            </a:r>
            <a:r>
              <a:rPr lang="en-US" dirty="0" smtClean="0">
                <a:latin typeface="Calibri" panose="020F0502020204030204" pitchFamily="34" charset="0"/>
                <a:cs typeface="Calibri" panose="020F0502020204030204" pitchFamily="34" charset="0"/>
              </a:rPr>
              <a:t>  : to give the distance in pixels between the inner border and the text</a:t>
            </a:r>
            <a:endParaRPr lang="en-US"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dirty="0" err="1" smtClean="0">
                <a:latin typeface="Calibri" panose="020F0502020204030204" pitchFamily="34" charset="0"/>
                <a:cs typeface="Calibri" panose="020F0502020204030204" pitchFamily="34" charset="0"/>
              </a:rPr>
              <a:t>Cellspacing</a:t>
            </a:r>
            <a:r>
              <a:rPr lang="en-US" dirty="0" smtClean="0">
                <a:latin typeface="Calibri" panose="020F0502020204030204" pitchFamily="34" charset="0"/>
                <a:cs typeface="Calibri" panose="020F0502020204030204" pitchFamily="34" charset="0"/>
              </a:rPr>
              <a:t>  : Which sets the spacing in pixels between the inner and outer borders.</a:t>
            </a:r>
            <a:endParaRPr lang="en-US"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endParaRPr lang="en-US"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endParaRPr lang="en-IN"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31762"/>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642918"/>
            <a:ext cx="8429684" cy="6215082"/>
          </a:xfrm>
        </p:spPr>
        <p:txBody>
          <a:bodyPr>
            <a:noAutofit/>
          </a:bodyPr>
          <a:lstStyle/>
          <a:p>
            <a:pPr algn="just">
              <a:buNone/>
            </a:pPr>
            <a:r>
              <a:rPr lang="en-IN" b="1" dirty="0" smtClean="0">
                <a:latin typeface="Calibri" panose="020F0502020204030204" pitchFamily="34" charset="0"/>
                <a:cs typeface="Calibri" panose="020F0502020204030204" pitchFamily="34" charset="0"/>
              </a:rPr>
              <a:t>Forms</a:t>
            </a:r>
            <a:endParaRPr lang="en-IN" b="1"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IN" dirty="0" smtClean="0">
                <a:latin typeface="Calibri" panose="020F0502020204030204" pitchFamily="34" charset="0"/>
                <a:cs typeface="Calibri" panose="020F0502020204030204" pitchFamily="34" charset="0"/>
              </a:rPr>
              <a:t>HTML forms provide a simple and reliable user interface to collect data from the user and transmit the data to a server-side program for processing.</a:t>
            </a:r>
            <a:endParaRPr lang="en-IN"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IN" dirty="0" smtClean="0">
                <a:latin typeface="Calibri" panose="020F0502020204030204" pitchFamily="34" charset="0"/>
                <a:cs typeface="Calibri" panose="020F0502020204030204" pitchFamily="34" charset="0"/>
              </a:rPr>
              <a:t>The server simply reads all the HTTP data sent to it by the browser, then returns a Web page to the client.</a:t>
            </a:r>
            <a:endParaRPr lang="en-IN"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IN" dirty="0" smtClean="0">
                <a:latin typeface="Calibri" panose="020F0502020204030204" pitchFamily="34" charset="0"/>
                <a:cs typeface="Calibri" panose="020F0502020204030204" pitchFamily="34" charset="0"/>
              </a:rPr>
              <a:t>Each of the controls typically has a name and a value, where the name is specified in the HTML and the value comes either from user input or from a default value in the HTML. </a:t>
            </a:r>
            <a:endParaRPr lang="en-IN"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4"/>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571480"/>
            <a:ext cx="8429684" cy="6286520"/>
          </a:xfrm>
        </p:spPr>
        <p:txBody>
          <a:bodyPr>
            <a:noAutofit/>
          </a:bodyPr>
          <a:lstStyle/>
          <a:p>
            <a:pPr algn="just">
              <a:buNone/>
            </a:pPr>
            <a:r>
              <a:rPr lang="en-IN" b="1" dirty="0" smtClean="0">
                <a:latin typeface="Calibri" panose="020F0502020204030204" pitchFamily="34" charset="0"/>
                <a:cs typeface="Calibri" panose="020F0502020204030204" pitchFamily="34" charset="0"/>
              </a:rPr>
              <a:t>Forms</a:t>
            </a:r>
            <a:endParaRPr lang="en-IN" b="1"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IN" dirty="0" smtClean="0">
                <a:latin typeface="Calibri" panose="020F0502020204030204" pitchFamily="34" charset="0"/>
                <a:cs typeface="Calibri" panose="020F0502020204030204" pitchFamily="34" charset="0"/>
              </a:rPr>
              <a:t>The entire form is associated with the URL of a program that</a:t>
            </a:r>
            <a:endParaRPr lang="en-IN"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will process the data, and when the user submits the form (usually by pressing a button),the names and values of the controls are sent to the designated URL as a string of the form.</a:t>
            </a:r>
            <a:endParaRPr lang="en-IN" dirty="0" smtClean="0">
              <a:latin typeface="Calibri" panose="020F0502020204030204" pitchFamily="34" charset="0"/>
              <a:cs typeface="Calibri" panose="020F0502020204030204" pitchFamily="34" charset="0"/>
            </a:endParaRPr>
          </a:p>
          <a:p>
            <a:pPr algn="just">
              <a:lnSpc>
                <a:spcPct val="150000"/>
              </a:lnSpc>
              <a:buNone/>
            </a:pPr>
            <a:r>
              <a:rPr lang="en-US" b="1" dirty="0" smtClean="0">
                <a:latin typeface="Calibri" panose="020F0502020204030204" pitchFamily="34" charset="0"/>
                <a:cs typeface="Calibri" panose="020F0502020204030204" pitchFamily="34" charset="0"/>
              </a:rPr>
              <a:t>Making  a Form</a:t>
            </a:r>
            <a:endParaRPr lang="en-IN" b="1"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dirty="0" smtClean="0">
                <a:latin typeface="Calibri" panose="020F0502020204030204" pitchFamily="34" charset="0"/>
                <a:cs typeface="Calibri" panose="020F0502020204030204" pitchFamily="34" charset="0"/>
              </a:rPr>
              <a:t>Form can be build by &lt;form&gt; tag which has few optional parameters.</a:t>
            </a:r>
            <a:r>
              <a:rPr lang="en-US" b="1" dirty="0" smtClean="0">
                <a:latin typeface="Calibri" panose="020F0502020204030204" pitchFamily="34" charset="0"/>
                <a:cs typeface="Calibri" panose="020F0502020204030204" pitchFamily="34" charset="0"/>
              </a:rPr>
              <a:t>&lt;form action=“processform.php” method =“post”&gt;</a:t>
            </a:r>
            <a:endParaRPr lang="en-US" b="1" dirty="0" smtClean="0">
              <a:latin typeface="Calibri" panose="020F0502020204030204" pitchFamily="34" charset="0"/>
              <a:cs typeface="Calibri" panose="020F0502020204030204" pitchFamily="34" charset="0"/>
            </a:endParaRPr>
          </a:p>
          <a:p>
            <a:pPr algn="just">
              <a:lnSpc>
                <a:spcPct val="150000"/>
              </a:lnSpc>
              <a:buNone/>
            </a:pPr>
            <a:r>
              <a:rPr lang="en-US" dirty="0" smtClean="0">
                <a:latin typeface="Calibri" panose="020F0502020204030204" pitchFamily="34" charset="0"/>
                <a:cs typeface="Calibri" panose="020F0502020204030204" pitchFamily="34" charset="0"/>
              </a:rPr>
              <a:t>	The action attributes tells the  HTML where to send the collected information. The method attribute describes the way to send it.</a:t>
            </a:r>
            <a:endParaRPr lang="en-US"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4"/>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571480"/>
            <a:ext cx="8429684" cy="6286520"/>
          </a:xfrm>
        </p:spPr>
        <p:txBody>
          <a:bodyPr>
            <a:noAutofit/>
          </a:bodyPr>
          <a:lstStyle/>
          <a:p>
            <a:pPr algn="just">
              <a:buNone/>
            </a:pPr>
            <a:r>
              <a:rPr lang="en-IN" sz="2000" b="1" dirty="0" smtClean="0">
                <a:latin typeface="Calibri" panose="020F0502020204030204" pitchFamily="34" charset="0"/>
                <a:cs typeface="Calibri" panose="020F0502020204030204" pitchFamily="34" charset="0"/>
              </a:rPr>
              <a:t>Types of input </a:t>
            </a:r>
            <a:endParaRPr lang="en-IN" sz="2000" b="1" dirty="0" smtClean="0">
              <a:latin typeface="Calibri" panose="020F0502020204030204" pitchFamily="34" charset="0"/>
              <a:cs typeface="Calibri" panose="020F0502020204030204" pitchFamily="34" charset="0"/>
            </a:endParaRPr>
          </a:p>
          <a:p>
            <a:pPr algn="just">
              <a:buNone/>
            </a:pPr>
            <a:r>
              <a:rPr lang="en-US" sz="2000" dirty="0" smtClean="0">
                <a:latin typeface="Calibri" panose="020F0502020204030204" pitchFamily="34" charset="0"/>
                <a:cs typeface="Calibri" panose="020F0502020204030204" pitchFamily="34" charset="0"/>
              </a:rPr>
              <a:t>&lt;input&gt; tag is used to collect information from t</a:t>
            </a:r>
            <a:r>
              <a:rPr lang="en-IN" sz="2000" dirty="0" smtClean="0">
                <a:latin typeface="Calibri" panose="020F0502020204030204" pitchFamily="34" charset="0"/>
                <a:cs typeface="Calibri" panose="020F0502020204030204" pitchFamily="34" charset="0"/>
              </a:rPr>
              <a:t>he user. </a:t>
            </a:r>
            <a:endParaRPr lang="en-IN" sz="2000" dirty="0" smtClean="0">
              <a:latin typeface="Calibri" panose="020F0502020204030204" pitchFamily="34" charset="0"/>
              <a:cs typeface="Calibri" panose="020F0502020204030204" pitchFamily="34" charset="0"/>
            </a:endParaRPr>
          </a:p>
          <a:p>
            <a:pPr algn="just">
              <a:buNone/>
            </a:pPr>
            <a:r>
              <a:rPr lang="en-US" sz="2000" b="1" dirty="0" smtClean="0">
                <a:latin typeface="Calibri" panose="020F0502020204030204" pitchFamily="34" charset="0"/>
                <a:cs typeface="Calibri" panose="020F0502020204030204" pitchFamily="34" charset="0"/>
              </a:rPr>
              <a:t>example</a:t>
            </a:r>
            <a:endParaRPr lang="en-US" sz="2000" b="1" dirty="0" smtClean="0">
              <a:latin typeface="Calibri" panose="020F0502020204030204" pitchFamily="34" charset="0"/>
              <a:cs typeface="Calibri" panose="020F0502020204030204" pitchFamily="34" charset="0"/>
            </a:endParaRPr>
          </a:p>
          <a:p>
            <a:pPr algn="just">
              <a:buNone/>
            </a:pPr>
            <a:r>
              <a:rPr lang="en-US" sz="2000" u="sng" dirty="0" smtClean="0">
                <a:solidFill>
                  <a:schemeClr val="accent3"/>
                </a:solidFill>
                <a:latin typeface="Calibri" panose="020F0502020204030204" pitchFamily="34" charset="0"/>
                <a:cs typeface="Calibri" panose="020F0502020204030204" pitchFamily="34" charset="0"/>
              </a:rPr>
              <a:t>Enter your email address</a:t>
            </a:r>
            <a:r>
              <a:rPr lang="en-US" sz="2000" dirty="0" smtClean="0">
                <a:solidFill>
                  <a:schemeClr val="accent3"/>
                </a:solidFill>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&lt;input </a:t>
            </a:r>
            <a:r>
              <a:rPr lang="en-US" sz="2000" u="sng" dirty="0" smtClean="0">
                <a:solidFill>
                  <a:schemeClr val="accent2">
                    <a:lumMod val="75000"/>
                  </a:schemeClr>
                </a:solidFill>
                <a:latin typeface="Calibri" panose="020F0502020204030204" pitchFamily="34" charset="0"/>
                <a:cs typeface="Calibri" panose="020F0502020204030204" pitchFamily="34" charset="0"/>
              </a:rPr>
              <a:t>name=“email”</a:t>
            </a:r>
            <a:r>
              <a:rPr lang="en-US" sz="2000" dirty="0" smtClean="0">
                <a:solidFill>
                  <a:schemeClr val="accent2">
                    <a:lumMod val="75000"/>
                  </a:schemeClr>
                </a:solidFill>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 </a:t>
            </a:r>
            <a:r>
              <a:rPr lang="en-US" sz="2000" dirty="0" smtClean="0">
                <a:solidFill>
                  <a:schemeClr val="accent3">
                    <a:lumMod val="50000"/>
                  </a:schemeClr>
                </a:solidFill>
                <a:latin typeface="Calibri" panose="020F0502020204030204" pitchFamily="34" charset="0"/>
                <a:cs typeface="Calibri" panose="020F0502020204030204" pitchFamily="34" charset="0"/>
              </a:rPr>
              <a:t>size=35</a:t>
            </a:r>
            <a:r>
              <a:rPr lang="en-US" sz="2000" dirty="0" smtClean="0">
                <a:latin typeface="Calibri" panose="020F0502020204030204" pitchFamily="34" charset="0"/>
                <a:cs typeface="Calibri" panose="020F0502020204030204" pitchFamily="34" charset="0"/>
              </a:rPr>
              <a:t>&gt;</a:t>
            </a:r>
            <a:endParaRPr lang="en-US" sz="2000" dirty="0" smtClean="0">
              <a:latin typeface="Calibri" panose="020F0502020204030204" pitchFamily="34" charset="0"/>
              <a:cs typeface="Calibri" panose="020F0502020204030204" pitchFamily="34" charset="0"/>
            </a:endParaRPr>
          </a:p>
          <a:p>
            <a:pPr algn="just">
              <a:buNone/>
            </a:pPr>
            <a:r>
              <a:rPr lang="en-US" sz="2000" dirty="0" smtClean="0">
                <a:latin typeface="Calibri" panose="020F0502020204030204" pitchFamily="34" charset="0"/>
                <a:cs typeface="Calibri" panose="020F0502020204030204" pitchFamily="34" charset="0"/>
              </a:rPr>
              <a:t>   Label for User Input           </a:t>
            </a:r>
            <a:r>
              <a:rPr lang="en-US" sz="2000" dirty="0" err="1" smtClean="0">
                <a:latin typeface="Calibri" panose="020F0502020204030204" pitchFamily="34" charset="0"/>
                <a:cs typeface="Calibri" panose="020F0502020204030204" pitchFamily="34" charset="0"/>
              </a:rPr>
              <a:t>FieldName</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TextBox</a:t>
            </a:r>
            <a:r>
              <a:rPr lang="en-US" sz="2000" dirty="0" smtClean="0">
                <a:latin typeface="Calibri" panose="020F0502020204030204" pitchFamily="34" charset="0"/>
                <a:cs typeface="Calibri" panose="020F0502020204030204" pitchFamily="34" charset="0"/>
              </a:rPr>
              <a:t> Size</a:t>
            </a:r>
            <a:endParaRPr lang="en-US" sz="2000" dirty="0" smtClean="0">
              <a:latin typeface="Calibri" panose="020F0502020204030204" pitchFamily="34" charset="0"/>
              <a:cs typeface="Calibri" panose="020F0502020204030204" pitchFamily="34" charset="0"/>
            </a:endParaRPr>
          </a:p>
          <a:p>
            <a:pPr algn="just">
              <a:buNone/>
            </a:pPr>
            <a:r>
              <a:rPr lang="en-US" sz="2000" b="1" dirty="0" smtClean="0">
                <a:latin typeface="Calibri" panose="020F0502020204030204" pitchFamily="34" charset="0"/>
                <a:cs typeface="Calibri" panose="020F0502020204030204" pitchFamily="34" charset="0"/>
              </a:rPr>
              <a:t>Different Types of Input </a:t>
            </a:r>
            <a:endParaRPr lang="en-US" sz="2000" b="1"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sz="2000" b="1" dirty="0" smtClean="0">
                <a:latin typeface="Calibri" panose="020F0502020204030204" pitchFamily="34" charset="0"/>
                <a:cs typeface="Calibri" panose="020F0502020204030204" pitchFamily="34" charset="0"/>
              </a:rPr>
              <a:t>&lt;input  type=“text”/&gt;     </a:t>
            </a:r>
            <a:r>
              <a:rPr lang="en-US" sz="2000" dirty="0" smtClean="0">
                <a:latin typeface="Calibri" panose="020F0502020204030204" pitchFamily="34" charset="0"/>
                <a:cs typeface="Calibri" panose="020F0502020204030204" pitchFamily="34" charset="0"/>
              </a:rPr>
              <a:t> This is  the default input type and accepts characters and numbers into a textbox it can also have value attribute which will give it an initial value.</a:t>
            </a:r>
            <a:endParaRPr lang="en-US" sz="2000"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sz="2000" b="1" dirty="0" smtClean="0">
                <a:latin typeface="Calibri" panose="020F0502020204030204" pitchFamily="34" charset="0"/>
                <a:cs typeface="Calibri" panose="020F0502020204030204" pitchFamily="34" charset="0"/>
              </a:rPr>
              <a:t>&lt;input  type=“password”/&gt; </a:t>
            </a:r>
            <a:r>
              <a:rPr lang="en-US" sz="2000" dirty="0" smtClean="0">
                <a:latin typeface="Calibri" panose="020F0502020204030204" pitchFamily="34" charset="0"/>
                <a:cs typeface="Calibri" panose="020F0502020204030204" pitchFamily="34" charset="0"/>
              </a:rPr>
              <a:t>This is used for password entry.</a:t>
            </a:r>
            <a:endParaRPr lang="en-US" sz="2000"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sz="2000" b="1" dirty="0" smtClean="0">
                <a:latin typeface="Calibri" panose="020F0502020204030204" pitchFamily="34" charset="0"/>
                <a:cs typeface="Calibri" panose="020F0502020204030204" pitchFamily="34" charset="0"/>
              </a:rPr>
              <a:t>&lt;input  type=“checkbox”/&gt; </a:t>
            </a:r>
            <a:r>
              <a:rPr lang="en-US" sz="2000" dirty="0" smtClean="0">
                <a:latin typeface="Calibri" panose="020F0502020204030204" pitchFamily="34" charset="0"/>
                <a:cs typeface="Calibri" panose="020F0502020204030204" pitchFamily="34" charset="0"/>
              </a:rPr>
              <a:t>This gives a box that can be toggled between checked and unchecked. </a:t>
            </a:r>
            <a:endParaRPr lang="en-US" sz="2000"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endParaRPr lang="en-US" sz="2000"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endParaRPr lang="en-US" sz="2000"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4"/>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571480"/>
            <a:ext cx="8429684" cy="6286520"/>
          </a:xfrm>
        </p:spPr>
        <p:txBody>
          <a:bodyPr>
            <a:noAutofit/>
          </a:bodyPr>
          <a:lstStyle/>
          <a:p>
            <a:pPr algn="just">
              <a:lnSpc>
                <a:spcPct val="150000"/>
              </a:lnSpc>
              <a:buFont typeface="Arial" panose="02080604020202020204" pitchFamily="34" charset="0"/>
              <a:buChar char="•"/>
            </a:pPr>
            <a:r>
              <a:rPr lang="en-US" sz="2000" b="1" dirty="0" smtClean="0">
                <a:latin typeface="Calibri" panose="020F0502020204030204" pitchFamily="34" charset="0"/>
                <a:cs typeface="Calibri" panose="020F0502020204030204" pitchFamily="34" charset="0"/>
              </a:rPr>
              <a:t>&lt;input  type=“radio”/&gt; </a:t>
            </a:r>
            <a:r>
              <a:rPr lang="en-US" sz="2000" dirty="0" smtClean="0">
                <a:latin typeface="Calibri" panose="020F0502020204030204" pitchFamily="34" charset="0"/>
                <a:cs typeface="Calibri" panose="020F0502020204030204" pitchFamily="34" charset="0"/>
              </a:rPr>
              <a:t>Similar to check box but in a group of radio buttons only one can be selected at a time.</a:t>
            </a:r>
            <a:endParaRPr lang="en-US" sz="2000"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sz="2000" b="1" dirty="0" smtClean="0">
                <a:latin typeface="Calibri" panose="020F0502020204030204" pitchFamily="34" charset="0"/>
                <a:cs typeface="Calibri" panose="020F0502020204030204" pitchFamily="34" charset="0"/>
              </a:rPr>
              <a:t>&lt;input  type=“file”/&gt; </a:t>
            </a:r>
            <a:r>
              <a:rPr lang="en-US" sz="2000" dirty="0" smtClean="0">
                <a:latin typeface="Calibri" panose="020F0502020204030204" pitchFamily="34" charset="0"/>
                <a:cs typeface="Calibri" panose="020F0502020204030204" pitchFamily="34" charset="0"/>
              </a:rPr>
              <a:t>This will give a box to allow you to select a file on the local machine for upload to a server.</a:t>
            </a:r>
            <a:endParaRPr lang="en-US" sz="2000"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sz="2000" b="1" dirty="0" smtClean="0">
                <a:latin typeface="Calibri" panose="020F0502020204030204" pitchFamily="34" charset="0"/>
                <a:cs typeface="Calibri" panose="020F0502020204030204" pitchFamily="34" charset="0"/>
              </a:rPr>
              <a:t>&lt;input  type=“submit”/&gt; </a:t>
            </a:r>
            <a:r>
              <a:rPr lang="en-US" sz="2000" dirty="0" smtClean="0">
                <a:latin typeface="Calibri" panose="020F0502020204030204" pitchFamily="34" charset="0"/>
                <a:cs typeface="Calibri" panose="020F0502020204030204" pitchFamily="34" charset="0"/>
              </a:rPr>
              <a:t>This allows a form to be submitted. When pressed the information will be passed on for processing.</a:t>
            </a:r>
            <a:endParaRPr lang="en-US" sz="2000"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sz="2000" b="1" dirty="0" smtClean="0">
                <a:latin typeface="Calibri" panose="020F0502020204030204" pitchFamily="34" charset="0"/>
                <a:cs typeface="Calibri" panose="020F0502020204030204" pitchFamily="34" charset="0"/>
              </a:rPr>
              <a:t>&lt;input  type=“image”/&gt; </a:t>
            </a:r>
            <a:r>
              <a:rPr lang="en-US" sz="2000" dirty="0" smtClean="0">
                <a:latin typeface="Calibri" panose="020F0502020204030204" pitchFamily="34" charset="0"/>
                <a:cs typeface="Calibri" panose="020F0502020204030204" pitchFamily="34" charset="0"/>
              </a:rPr>
              <a:t>This will also submit the form when selected like the &lt;</a:t>
            </a:r>
            <a:r>
              <a:rPr lang="en-US" sz="2000" dirty="0" err="1" smtClean="0">
                <a:latin typeface="Calibri" panose="020F0502020204030204" pitchFamily="34" charset="0"/>
                <a:cs typeface="Calibri" panose="020F0502020204030204" pitchFamily="34" charset="0"/>
              </a:rPr>
              <a:t>img</a:t>
            </a:r>
            <a:r>
              <a:rPr lang="en-US" sz="2000" dirty="0" smtClean="0">
                <a:latin typeface="Calibri" panose="020F0502020204030204" pitchFamily="34" charset="0"/>
                <a:cs typeface="Calibri" panose="020F0502020204030204" pitchFamily="34" charset="0"/>
              </a:rPr>
              <a:t>&gt; tag, requires the </a:t>
            </a:r>
            <a:r>
              <a:rPr lang="en-US" sz="2000" dirty="0" err="1" smtClean="0">
                <a:latin typeface="Calibri" panose="020F0502020204030204" pitchFamily="34" charset="0"/>
                <a:cs typeface="Calibri" panose="020F0502020204030204" pitchFamily="34" charset="0"/>
              </a:rPr>
              <a:t>src</a:t>
            </a:r>
            <a:r>
              <a:rPr lang="en-US" sz="2000" dirty="0" smtClean="0">
                <a:latin typeface="Calibri" panose="020F0502020204030204" pitchFamily="34" charset="0"/>
                <a:cs typeface="Calibri" panose="020F0502020204030204" pitchFamily="34" charset="0"/>
              </a:rPr>
              <a:t> attributes to specify an associated image.</a:t>
            </a:r>
            <a:endParaRPr lang="en-US" sz="2000"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sz="2000" b="1" dirty="0" smtClean="0">
                <a:latin typeface="Calibri" panose="020F0502020204030204" pitchFamily="34" charset="0"/>
                <a:cs typeface="Calibri" panose="020F0502020204030204" pitchFamily="34" charset="0"/>
              </a:rPr>
              <a:t>&lt;input  type=“Button”/&gt; </a:t>
            </a:r>
            <a:r>
              <a:rPr lang="en-US" sz="2000" dirty="0" smtClean="0">
                <a:latin typeface="Calibri" panose="020F0502020204030204" pitchFamily="34" charset="0"/>
                <a:cs typeface="Calibri" panose="020F0502020204030204" pitchFamily="34" charset="0"/>
              </a:rPr>
              <a:t>This will give Button.</a:t>
            </a:r>
            <a:endParaRPr lang="en-US" sz="2000"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4"/>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571480"/>
            <a:ext cx="8429684" cy="6286520"/>
          </a:xfrm>
        </p:spPr>
        <p:txBody>
          <a:bodyPr>
            <a:noAutofit/>
          </a:bodyPr>
          <a:lstStyle/>
          <a:p>
            <a:pPr algn="just">
              <a:lnSpc>
                <a:spcPct val="150000"/>
              </a:lnSpc>
              <a:buFont typeface="Arial" panose="02080604020202020204" pitchFamily="34" charset="0"/>
              <a:buChar char="•"/>
            </a:pPr>
            <a:r>
              <a:rPr lang="en-US" sz="2000" b="1" dirty="0" smtClean="0">
                <a:latin typeface="Calibri" panose="020F0502020204030204" pitchFamily="34" charset="0"/>
                <a:cs typeface="Calibri" panose="020F0502020204030204" pitchFamily="34" charset="0"/>
              </a:rPr>
              <a:t>&lt;input  type=“reset”/&gt; </a:t>
            </a:r>
            <a:r>
              <a:rPr lang="en-US" sz="2000" dirty="0" smtClean="0">
                <a:latin typeface="Calibri" panose="020F0502020204030204" pitchFamily="34" charset="0"/>
                <a:cs typeface="Calibri" panose="020F0502020204030204" pitchFamily="34" charset="0"/>
              </a:rPr>
              <a:t>This will reset the form to its initial state when selected.</a:t>
            </a:r>
            <a:endParaRPr lang="en-US" sz="2000"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sz="2000" b="1" dirty="0" smtClean="0">
                <a:latin typeface="Calibri" panose="020F0502020204030204" pitchFamily="34" charset="0"/>
                <a:cs typeface="Calibri" panose="020F0502020204030204" pitchFamily="34" charset="0"/>
              </a:rPr>
              <a:t>&lt;input  type=“hidden”/&gt; </a:t>
            </a:r>
            <a:r>
              <a:rPr lang="en-US" sz="2000" dirty="0" smtClean="0">
                <a:latin typeface="Calibri" panose="020F0502020204030204" pitchFamily="34" charset="0"/>
                <a:cs typeface="Calibri" panose="020F0502020204030204" pitchFamily="34" charset="0"/>
              </a:rPr>
              <a:t>This allows hidden data to be passed  along  with the form . ( Not seen by user )</a:t>
            </a:r>
            <a:endParaRPr lang="en-US" sz="2000"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sz="2000" b="1" dirty="0" smtClean="0">
                <a:latin typeface="Calibri" panose="020F0502020204030204" pitchFamily="34" charset="0"/>
                <a:cs typeface="Calibri" panose="020F0502020204030204" pitchFamily="34" charset="0"/>
              </a:rPr>
              <a:t>Text  Areas</a:t>
            </a:r>
            <a:endParaRPr lang="en-US" sz="2000" b="1"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sz="2000" dirty="0" smtClean="0">
                <a:latin typeface="Calibri" panose="020F0502020204030204" pitchFamily="34" charset="0"/>
                <a:cs typeface="Calibri" panose="020F0502020204030204" pitchFamily="34" charset="0"/>
              </a:rPr>
              <a:t>&lt;</a:t>
            </a:r>
            <a:r>
              <a:rPr lang="en-US" sz="2000" dirty="0" err="1" smtClean="0">
                <a:latin typeface="Calibri" panose="020F0502020204030204" pitchFamily="34" charset="0"/>
                <a:cs typeface="Calibri" panose="020F0502020204030204" pitchFamily="34" charset="0"/>
              </a:rPr>
              <a:t>textarea</a:t>
            </a:r>
            <a:r>
              <a:rPr lang="en-US" sz="2000" dirty="0" smtClean="0">
                <a:latin typeface="Calibri" panose="020F0502020204030204" pitchFamily="34" charset="0"/>
                <a:cs typeface="Calibri" panose="020F0502020204030204" pitchFamily="34" charset="0"/>
              </a:rPr>
              <a:t> name=“comments”  rows=“10”  cols=“70” wrap=“wrap”&gt;message:&lt;/</a:t>
            </a:r>
            <a:r>
              <a:rPr lang="en-US" sz="2000" dirty="0" err="1" smtClean="0">
                <a:latin typeface="Calibri" panose="020F0502020204030204" pitchFamily="34" charset="0"/>
                <a:cs typeface="Calibri" panose="020F0502020204030204" pitchFamily="34" charset="0"/>
              </a:rPr>
              <a:t>textarea</a:t>
            </a:r>
            <a:r>
              <a:rPr lang="en-US" sz="2000" dirty="0" smtClean="0">
                <a:latin typeface="Calibri" panose="020F0502020204030204" pitchFamily="34" charset="0"/>
                <a:cs typeface="Calibri" panose="020F0502020204030204" pitchFamily="34" charset="0"/>
              </a:rPr>
              <a:t>&gt;</a:t>
            </a:r>
            <a:endParaRPr lang="en-US" sz="2000"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sz="2000" dirty="0" smtClean="0">
                <a:latin typeface="Calibri" panose="020F0502020204030204" pitchFamily="34" charset="0"/>
                <a:cs typeface="Calibri" panose="020F0502020204030204" pitchFamily="34" charset="0"/>
              </a:rPr>
              <a:t>Text area is given a name so that information typed in can be referred to when it is being processed. The size of the area is defined by two optional attributes rows and cols and wrap option provides several ways of wrap </a:t>
            </a:r>
            <a:r>
              <a:rPr lang="en-US" sz="2000" smtClean="0">
                <a:latin typeface="Calibri" panose="020F0502020204030204" pitchFamily="34" charset="0"/>
                <a:cs typeface="Calibri" panose="020F0502020204030204" pitchFamily="34" charset="0"/>
              </a:rPr>
              <a:t>within the box.</a:t>
            </a:r>
            <a:endParaRPr lang="en-US" sz="2000"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4"/>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571480"/>
            <a:ext cx="8429684" cy="6286520"/>
          </a:xfrm>
        </p:spPr>
        <p:txBody>
          <a:bodyPr>
            <a:noAutofit/>
          </a:bodyPr>
          <a:lstStyle/>
          <a:p>
            <a:pPr algn="just">
              <a:lnSpc>
                <a:spcPct val="150000"/>
              </a:lnSpc>
              <a:buNone/>
            </a:pPr>
            <a:r>
              <a:rPr lang="en-US" b="1" dirty="0" smtClean="0">
                <a:latin typeface="Calibri" panose="020F0502020204030204" pitchFamily="34" charset="0"/>
                <a:cs typeface="Calibri" panose="020F0502020204030204" pitchFamily="34" charset="0"/>
              </a:rPr>
              <a:t>GET Method </a:t>
            </a:r>
            <a:endParaRPr lang="en-US" b="1"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IN" dirty="0" smtClean="0">
                <a:latin typeface="Calibri" panose="020F0502020204030204" pitchFamily="34" charset="0"/>
                <a:cs typeface="Calibri" panose="020F0502020204030204" pitchFamily="34" charset="0"/>
              </a:rPr>
              <a:t>An HTTP </a:t>
            </a:r>
            <a:r>
              <a:rPr lang="en-IN" sz="2000" dirty="0" smtClean="0">
                <a:latin typeface="Calibri" panose="020F0502020204030204" pitchFamily="34" charset="0"/>
                <a:cs typeface="Calibri" panose="020F0502020204030204" pitchFamily="34" charset="0"/>
              </a:rPr>
              <a:t>GET </a:t>
            </a:r>
            <a:r>
              <a:rPr lang="en-IN" dirty="0" smtClean="0">
                <a:latin typeface="Calibri" panose="020F0502020204030204" pitchFamily="34" charset="0"/>
                <a:cs typeface="Calibri" panose="020F0502020204030204" pitchFamily="34" charset="0"/>
              </a:rPr>
              <a:t>request, appends the form data to the end of the specified URL after a question mark.</a:t>
            </a:r>
            <a:endParaRPr lang="en-IN"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IN" dirty="0" smtClean="0">
                <a:latin typeface="Calibri" panose="020F0502020204030204" pitchFamily="34" charset="0"/>
                <a:cs typeface="Calibri" panose="020F0502020204030204" pitchFamily="34" charset="0"/>
              </a:rPr>
              <a:t>GET is the default and is also the method that is used when the user types a URL into the address bar or clicks on a hypertext link.</a:t>
            </a:r>
            <a:endParaRPr lang="en-IN" dirty="0" smtClean="0">
              <a:latin typeface="Calibri" panose="020F0502020204030204" pitchFamily="34" charset="0"/>
              <a:cs typeface="Calibri" panose="020F0502020204030204" pitchFamily="34" charset="0"/>
            </a:endParaRPr>
          </a:p>
          <a:p>
            <a:pPr algn="just">
              <a:buNone/>
            </a:pPr>
            <a:r>
              <a:rPr lang="en-US" b="1" dirty="0" smtClean="0">
                <a:latin typeface="Calibri" panose="020F0502020204030204" pitchFamily="34" charset="0"/>
                <a:cs typeface="Calibri" panose="020F0502020204030204" pitchFamily="34" charset="0"/>
              </a:rPr>
              <a:t>Advantage of GET Method</a:t>
            </a:r>
            <a:endParaRPr lang="en-US" b="1" dirty="0" smtClean="0">
              <a:latin typeface="Calibri" panose="020F0502020204030204" pitchFamily="34" charset="0"/>
              <a:cs typeface="Calibri" panose="020F0502020204030204" pitchFamily="34" charset="0"/>
            </a:endParaRPr>
          </a:p>
          <a:p>
            <a:pPr algn="just">
              <a:buNone/>
            </a:pPr>
            <a:r>
              <a:rPr lang="en-IN" b="1" dirty="0" smtClean="0">
                <a:latin typeface="Calibri" panose="020F0502020204030204" pitchFamily="34" charset="0"/>
                <a:cs typeface="Calibri" panose="020F0502020204030204" pitchFamily="34" charset="0"/>
              </a:rPr>
              <a:t>Save the results of a form submission</a:t>
            </a:r>
            <a:endParaRPr lang="en-IN" b="1" dirty="0" smtClean="0">
              <a:latin typeface="Calibri" panose="020F0502020204030204" pitchFamily="34" charset="0"/>
              <a:cs typeface="Calibri" panose="020F0502020204030204" pitchFamily="34" charset="0"/>
            </a:endParaRPr>
          </a:p>
          <a:p>
            <a:pPr>
              <a:lnSpc>
                <a:spcPct val="150000"/>
              </a:lnSpc>
              <a:buNone/>
            </a:pPr>
            <a:r>
              <a:rPr lang="en-US" b="1" dirty="0" smtClean="0">
                <a:latin typeface="Calibri" panose="020F0502020204030204" pitchFamily="34" charset="0"/>
                <a:cs typeface="Calibri" panose="020F0502020204030204" pitchFamily="34" charset="0"/>
              </a:rPr>
              <a:t>	</a:t>
            </a:r>
            <a:r>
              <a:rPr lang="en-IN" dirty="0" smtClean="0"/>
              <a:t> you can submit data and bookmark the resultant URL, send it to a colleague by email, or put it in a normal hypertext link. </a:t>
            </a:r>
            <a:endParaRPr lang="en-US" b="1"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Introduction to HTML</a:t>
            </a:r>
            <a:endParaRPr lang="en-IN" dirty="0">
              <a:solidFill>
                <a:schemeClr val="tx1"/>
              </a:solidFill>
            </a:endParaRPr>
          </a:p>
        </p:txBody>
      </p:sp>
      <p:sp>
        <p:nvSpPr>
          <p:cNvPr id="3" name="Content Placeholder 2"/>
          <p:cNvSpPr>
            <a:spLocks noGrp="1"/>
          </p:cNvSpPr>
          <p:nvPr>
            <p:ph sz="quarter" idx="1"/>
          </p:nvPr>
        </p:nvSpPr>
        <p:spPr>
          <a:xfrm>
            <a:off x="214282" y="1071546"/>
            <a:ext cx="8429684" cy="5572164"/>
          </a:xfrm>
        </p:spPr>
        <p:txBody>
          <a:bodyPr>
            <a:normAutofit/>
          </a:bodyPr>
          <a:lstStyle/>
          <a:p>
            <a:pPr algn="just">
              <a:buFont typeface="Arial" panose="02080604020202020204" pitchFamily="34" charset="0"/>
              <a:buChar char="•"/>
            </a:pPr>
            <a:r>
              <a:rPr lang="en-US" b="1" dirty="0" smtClean="0">
                <a:latin typeface="Calibri" panose="020F0502020204030204" pitchFamily="34" charset="0"/>
                <a:cs typeface="Calibri" panose="020F0502020204030204" pitchFamily="34" charset="0"/>
              </a:rPr>
              <a:t>HTML</a:t>
            </a:r>
            <a:endParaRPr lang="en-US" b="1"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A browser understands and interpret the HTML tags, identifies the structure of the document (which part are which) and makes decision about presentation (how the parts look) of the document.</a:t>
            </a:r>
            <a:endParaRPr lang="en-IN"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endParaRPr lang="en-IN"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HTML also provides tags to make the document look attractive using graphics, font size and </a:t>
            </a:r>
            <a:r>
              <a:rPr lang="en-IN" dirty="0" err="1" smtClean="0">
                <a:latin typeface="Calibri" panose="020F0502020204030204" pitchFamily="34" charset="0"/>
                <a:cs typeface="Calibri" panose="020F0502020204030204" pitchFamily="34" charset="0"/>
              </a:rPr>
              <a:t>colors</a:t>
            </a:r>
            <a:r>
              <a:rPr lang="en-IN" dirty="0" smtClean="0">
                <a:latin typeface="Calibri" panose="020F0502020204030204" pitchFamily="34" charset="0"/>
                <a:cs typeface="Calibri" panose="020F0502020204030204" pitchFamily="34" charset="0"/>
              </a:rPr>
              <a:t>. </a:t>
            </a:r>
            <a:endParaRPr lang="en-IN"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endParaRPr lang="en-IN"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User can make a link to the other document by creating Hypertext Links also known as Hyperlinks.</a:t>
            </a:r>
            <a:endParaRPr lang="en-IN"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endParaRPr lang="en-IN"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4"/>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571480"/>
            <a:ext cx="8429684" cy="6286520"/>
          </a:xfrm>
        </p:spPr>
        <p:txBody>
          <a:bodyPr>
            <a:noAutofit/>
          </a:bodyPr>
          <a:lstStyle/>
          <a:p>
            <a:pPr algn="just">
              <a:lnSpc>
                <a:spcPct val="150000"/>
              </a:lnSpc>
              <a:buNone/>
            </a:pPr>
            <a:r>
              <a:rPr lang="en-US" sz="2000" b="1" dirty="0" smtClean="0">
                <a:latin typeface="Calibri" panose="020F0502020204030204" pitchFamily="34" charset="0"/>
                <a:cs typeface="Calibri" panose="020F0502020204030204" pitchFamily="34" charset="0"/>
              </a:rPr>
              <a:t>GET Method </a:t>
            </a:r>
            <a:endParaRPr lang="en-US" sz="2000" b="1"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IN" sz="2000" dirty="0" smtClean="0">
                <a:latin typeface="Calibri" panose="020F0502020204030204" pitchFamily="34" charset="0"/>
                <a:cs typeface="Calibri" panose="020F0502020204030204" pitchFamily="34" charset="0"/>
              </a:rPr>
              <a:t>The ability to bookmark the results page is the main reason google.com, yahoo.com, and other search engines use GET.</a:t>
            </a:r>
            <a:endParaRPr lang="en-IN" sz="2000" b="1" dirty="0" smtClean="0">
              <a:latin typeface="Calibri" panose="020F0502020204030204" pitchFamily="34" charset="0"/>
              <a:cs typeface="Calibri" panose="020F0502020204030204" pitchFamily="34" charset="0"/>
            </a:endParaRPr>
          </a:p>
          <a:p>
            <a:pPr algn="just">
              <a:buNone/>
            </a:pPr>
            <a:r>
              <a:rPr lang="en-US" sz="2000" b="1" dirty="0" smtClean="0">
                <a:latin typeface="Calibri" panose="020F0502020204030204" pitchFamily="34" charset="0"/>
                <a:cs typeface="Calibri" panose="020F0502020204030204" pitchFamily="34" charset="0"/>
              </a:rPr>
              <a:t>POST Method</a:t>
            </a:r>
            <a:endParaRPr lang="en-US" sz="2000" b="1"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sz="2000" dirty="0" smtClean="0">
                <a:latin typeface="Calibri" panose="020F0502020204030204" pitchFamily="34" charset="0"/>
                <a:cs typeface="Calibri" panose="020F0502020204030204" pitchFamily="34" charset="0"/>
              </a:rPr>
              <a:t>HTTP POST, sends the data after the HTTP request headers and a blank line.</a:t>
            </a:r>
            <a:endParaRPr lang="en-IN" sz="2000" dirty="0" smtClean="0">
              <a:latin typeface="Calibri" panose="020F0502020204030204" pitchFamily="34" charset="0"/>
              <a:cs typeface="Calibri" panose="020F0502020204030204" pitchFamily="34" charset="0"/>
            </a:endParaRPr>
          </a:p>
          <a:p>
            <a:pPr algn="just">
              <a:buNone/>
            </a:pPr>
            <a:r>
              <a:rPr lang="en-IN" sz="2000" dirty="0" smtClean="0">
                <a:latin typeface="Calibri" panose="020F0502020204030204" pitchFamily="34" charset="0"/>
                <a:cs typeface="Calibri" panose="020F0502020204030204" pitchFamily="34" charset="0"/>
              </a:rPr>
              <a:t>	&lt;FORM ACTION="http://localhost:8088/SomeProgram"</a:t>
            </a:r>
            <a:endParaRPr lang="en-IN" sz="2000" dirty="0" smtClean="0">
              <a:latin typeface="Calibri" panose="020F0502020204030204" pitchFamily="34" charset="0"/>
              <a:cs typeface="Calibri" panose="020F0502020204030204" pitchFamily="34" charset="0"/>
            </a:endParaRPr>
          </a:p>
          <a:p>
            <a:pPr algn="just">
              <a:buNone/>
            </a:pPr>
            <a:r>
              <a:rPr lang="en-IN" sz="2000" b="1" dirty="0" smtClean="0">
                <a:latin typeface="Calibri" panose="020F0502020204030204" pitchFamily="34" charset="0"/>
                <a:cs typeface="Calibri" panose="020F0502020204030204" pitchFamily="34" charset="0"/>
              </a:rPr>
              <a:t>	METHOD="POST"&gt;</a:t>
            </a:r>
            <a:endParaRPr lang="en-IN" sz="2000" b="1" dirty="0" smtClean="0">
              <a:latin typeface="Calibri" panose="020F0502020204030204" pitchFamily="34" charset="0"/>
              <a:cs typeface="Calibri" panose="020F0502020204030204" pitchFamily="34" charset="0"/>
            </a:endParaRPr>
          </a:p>
          <a:p>
            <a:pPr algn="just">
              <a:buNone/>
            </a:pPr>
            <a:r>
              <a:rPr lang="en-IN" sz="2000" dirty="0" smtClean="0">
                <a:latin typeface="Calibri" panose="020F0502020204030204" pitchFamily="34" charset="0"/>
                <a:cs typeface="Calibri" panose="020F0502020204030204" pitchFamily="34" charset="0"/>
              </a:rPr>
              <a:t>	When POST is used, the data is sent on a separate line.	</a:t>
            </a:r>
            <a:endParaRPr lang="en-IN" sz="2000"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sz="2000" dirty="0" smtClean="0">
                <a:latin typeface="Calibri" panose="020F0502020204030204" pitchFamily="34" charset="0"/>
                <a:cs typeface="Calibri" panose="020F0502020204030204" pitchFamily="34" charset="0"/>
              </a:rPr>
              <a:t>To read GET or POST data from a </a:t>
            </a:r>
            <a:r>
              <a:rPr lang="en-IN" sz="2000" dirty="0" err="1" smtClean="0">
                <a:latin typeface="Calibri" panose="020F0502020204030204" pitchFamily="34" charset="0"/>
                <a:cs typeface="Calibri" panose="020F0502020204030204" pitchFamily="34" charset="0"/>
              </a:rPr>
              <a:t>servlet</a:t>
            </a:r>
            <a:endParaRPr lang="en-IN" sz="2000" dirty="0" smtClean="0">
              <a:latin typeface="Calibri" panose="020F0502020204030204" pitchFamily="34" charset="0"/>
              <a:cs typeface="Calibri" panose="020F0502020204030204" pitchFamily="34" charset="0"/>
            </a:endParaRPr>
          </a:p>
          <a:p>
            <a:pPr algn="just">
              <a:buNone/>
            </a:pPr>
            <a:r>
              <a:rPr lang="en-IN" sz="2000" dirty="0" smtClean="0">
                <a:latin typeface="Calibri" panose="020F0502020204030204" pitchFamily="34" charset="0"/>
                <a:cs typeface="Calibri" panose="020F0502020204030204" pitchFamily="34" charset="0"/>
              </a:rPr>
              <a:t>		</a:t>
            </a:r>
            <a:r>
              <a:rPr lang="en-IN" sz="2000" dirty="0" err="1" smtClean="0">
                <a:latin typeface="Calibri" panose="020F0502020204030204" pitchFamily="34" charset="0"/>
                <a:cs typeface="Calibri" panose="020F0502020204030204" pitchFamily="34" charset="0"/>
              </a:rPr>
              <a:t>request.getParameter</a:t>
            </a:r>
            <a:r>
              <a:rPr lang="en-IN" sz="2000" dirty="0" smtClean="0">
                <a:latin typeface="Calibri" panose="020F0502020204030204" pitchFamily="34" charset="0"/>
                <a:cs typeface="Calibri" panose="020F0502020204030204" pitchFamily="34" charset="0"/>
              </a:rPr>
              <a:t>("name")</a:t>
            </a:r>
            <a:endParaRPr lang="en-IN" sz="2000" dirty="0" smtClean="0">
              <a:latin typeface="Calibri" panose="020F0502020204030204" pitchFamily="34" charset="0"/>
              <a:cs typeface="Calibri" panose="020F0502020204030204" pitchFamily="34" charset="0"/>
            </a:endParaRPr>
          </a:p>
          <a:p>
            <a:pPr algn="just">
              <a:buNone/>
            </a:pPr>
            <a:r>
              <a:rPr lang="en-IN" sz="2000" dirty="0" smtClean="0">
                <a:latin typeface="Calibri" panose="020F0502020204030204" pitchFamily="34" charset="0"/>
                <a:cs typeface="Calibri" panose="020F0502020204030204" pitchFamily="34" charset="0"/>
              </a:rPr>
              <a:t>		</a:t>
            </a:r>
            <a:r>
              <a:rPr lang="en-IN" sz="2000" dirty="0" err="1" smtClean="0">
                <a:latin typeface="Calibri" panose="020F0502020204030204" pitchFamily="34" charset="0"/>
                <a:cs typeface="Calibri" panose="020F0502020204030204" pitchFamily="34" charset="0"/>
              </a:rPr>
              <a:t>int</a:t>
            </a:r>
            <a:r>
              <a:rPr lang="en-IN" sz="2000" dirty="0" smtClean="0">
                <a:latin typeface="Calibri" panose="020F0502020204030204" pitchFamily="34" charset="0"/>
                <a:cs typeface="Calibri" panose="020F0502020204030204" pitchFamily="34" charset="0"/>
              </a:rPr>
              <a:t> length = </a:t>
            </a:r>
            <a:r>
              <a:rPr lang="en-IN" sz="2000" dirty="0" err="1" smtClean="0">
                <a:latin typeface="Calibri" panose="020F0502020204030204" pitchFamily="34" charset="0"/>
                <a:cs typeface="Calibri" panose="020F0502020204030204" pitchFamily="34" charset="0"/>
              </a:rPr>
              <a:t>request.getContentLength</a:t>
            </a:r>
            <a:r>
              <a:rPr lang="en-IN" sz="2000" dirty="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sz="2000" dirty="0" smtClean="0">
                <a:latin typeface="Calibri" panose="020F0502020204030204" pitchFamily="34" charset="0"/>
                <a:cs typeface="Calibri" panose="020F0502020204030204" pitchFamily="34" charset="0"/>
              </a:rPr>
              <a:t>	Transmit large amounts of data.</a:t>
            </a:r>
            <a:endParaRPr lang="en-IN" sz="2000" dirty="0" smtClean="0">
              <a:latin typeface="Calibri" panose="020F0502020204030204" pitchFamily="34" charset="0"/>
              <a:cs typeface="Calibri" panose="020F0502020204030204" pitchFamily="34" charset="0"/>
            </a:endParaRPr>
          </a:p>
          <a:p>
            <a:pPr algn="just">
              <a:buNone/>
            </a:pPr>
            <a:r>
              <a:rPr lang="en-US" sz="2000" b="1" dirty="0" smtClean="0">
                <a:latin typeface="Calibri" panose="020F0502020204030204" pitchFamily="34" charset="0"/>
                <a:cs typeface="Calibri" panose="020F0502020204030204" pitchFamily="34" charset="0"/>
              </a:rPr>
              <a:t>	</a:t>
            </a:r>
            <a:endParaRPr lang="en-US" sz="2000" b="1"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4"/>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571480"/>
            <a:ext cx="8429684" cy="6286520"/>
          </a:xfrm>
        </p:spPr>
        <p:txBody>
          <a:bodyPr>
            <a:noAutofit/>
          </a:bodyPr>
          <a:lstStyle/>
          <a:p>
            <a:pPr algn="just">
              <a:buNone/>
            </a:pPr>
            <a:r>
              <a:rPr lang="en-US" sz="2000" b="1" dirty="0" smtClean="0">
                <a:latin typeface="Calibri" panose="020F0502020204030204" pitchFamily="34" charset="0"/>
                <a:cs typeface="Calibri" panose="020F0502020204030204" pitchFamily="34" charset="0"/>
              </a:rPr>
              <a:t>Drop Down Menu</a:t>
            </a:r>
            <a:endParaRPr lang="en-US" sz="2000" b="1"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sz="2000" dirty="0" smtClean="0">
                <a:latin typeface="Calibri" panose="020F0502020204030204" pitchFamily="34" charset="0"/>
                <a:cs typeface="Calibri" panose="020F0502020204030204" pitchFamily="34" charset="0"/>
              </a:rPr>
              <a:t>A SELECT element presents a set of options to the user. If only a single entry can be selected and no visible size has been specified, the options are presented in a </a:t>
            </a:r>
            <a:r>
              <a:rPr lang="en-IN" sz="2000" dirty="0" err="1" smtClean="0">
                <a:latin typeface="Calibri" panose="020F0502020204030204" pitchFamily="34" charset="0"/>
                <a:cs typeface="Calibri" panose="020F0502020204030204" pitchFamily="34" charset="0"/>
              </a:rPr>
              <a:t>combobox</a:t>
            </a:r>
            <a:r>
              <a:rPr lang="en-IN" sz="2000" dirty="0" smtClean="0">
                <a:latin typeface="Calibri" panose="020F0502020204030204" pitchFamily="34" charset="0"/>
                <a:cs typeface="Calibri" panose="020F0502020204030204" pitchFamily="34" charset="0"/>
              </a:rPr>
              <a:t> (drop-down menu)</a:t>
            </a:r>
            <a:endParaRPr lang="en-IN" sz="2000" dirty="0" smtClean="0">
              <a:latin typeface="Calibri" panose="020F0502020204030204" pitchFamily="34" charset="0"/>
              <a:cs typeface="Calibri" panose="020F0502020204030204" pitchFamily="34" charset="0"/>
            </a:endParaRPr>
          </a:p>
          <a:p>
            <a:pPr algn="just">
              <a:lnSpc>
                <a:spcPct val="150000"/>
              </a:lnSpc>
              <a:buNone/>
            </a:pPr>
            <a:r>
              <a:rPr lang="en-IN" sz="2000" dirty="0" smtClean="0">
                <a:latin typeface="Calibri" panose="020F0502020204030204" pitchFamily="34" charset="0"/>
                <a:cs typeface="Calibri" panose="020F0502020204030204" pitchFamily="34" charset="0"/>
              </a:rPr>
              <a:t>	&lt;SELECT NAME="</a:t>
            </a:r>
            <a:r>
              <a:rPr lang="en-IN" sz="2000" i="1" dirty="0" smtClean="0">
                <a:latin typeface="Calibri" panose="020F0502020204030204" pitchFamily="34" charset="0"/>
                <a:cs typeface="Calibri" panose="020F0502020204030204" pitchFamily="34" charset="0"/>
              </a:rPr>
              <a:t>Name" ...&gt;</a:t>
            </a:r>
            <a:endParaRPr lang="en-IN" sz="2000" i="1" dirty="0" smtClean="0">
              <a:latin typeface="Calibri" panose="020F0502020204030204" pitchFamily="34" charset="0"/>
              <a:cs typeface="Calibri" panose="020F0502020204030204" pitchFamily="34" charset="0"/>
            </a:endParaRPr>
          </a:p>
          <a:p>
            <a:pPr algn="just">
              <a:lnSpc>
                <a:spcPct val="150000"/>
              </a:lnSpc>
              <a:buNone/>
            </a:pPr>
            <a:r>
              <a:rPr lang="en-IN" sz="2000" dirty="0" smtClean="0">
                <a:latin typeface="Calibri" panose="020F0502020204030204" pitchFamily="34" charset="0"/>
                <a:cs typeface="Calibri" panose="020F0502020204030204" pitchFamily="34" charset="0"/>
              </a:rPr>
              <a:t>	     &lt;OPTION VALUE="</a:t>
            </a:r>
            <a:r>
              <a:rPr lang="en-IN" sz="2000" i="1" dirty="0" smtClean="0">
                <a:latin typeface="Calibri" panose="020F0502020204030204" pitchFamily="34" charset="0"/>
                <a:cs typeface="Calibri" panose="020F0502020204030204" pitchFamily="34" charset="0"/>
              </a:rPr>
              <a:t>Value1"&gt;    Choice 1 Text </a:t>
            </a:r>
            <a:r>
              <a:rPr lang="en-IN" sz="2000" dirty="0" smtClean="0">
                <a:latin typeface="Calibri" panose="020F0502020204030204" pitchFamily="34" charset="0"/>
                <a:cs typeface="Calibri" panose="020F0502020204030204" pitchFamily="34" charset="0"/>
              </a:rPr>
              <a:t>	&lt;/OPTION&gt;</a:t>
            </a:r>
            <a:endParaRPr lang="en-IN" sz="2000" i="1" dirty="0" smtClean="0">
              <a:latin typeface="Calibri" panose="020F0502020204030204" pitchFamily="34" charset="0"/>
              <a:cs typeface="Calibri" panose="020F0502020204030204" pitchFamily="34" charset="0"/>
            </a:endParaRPr>
          </a:p>
          <a:p>
            <a:pPr algn="just">
              <a:lnSpc>
                <a:spcPct val="150000"/>
              </a:lnSpc>
              <a:buNone/>
            </a:pPr>
            <a:r>
              <a:rPr lang="en-IN" sz="2000" dirty="0" smtClean="0">
                <a:latin typeface="Calibri" panose="020F0502020204030204" pitchFamily="34" charset="0"/>
                <a:cs typeface="Calibri" panose="020F0502020204030204" pitchFamily="34" charset="0"/>
              </a:rPr>
              <a:t>	     &lt;OPTION VALUE="</a:t>
            </a:r>
            <a:r>
              <a:rPr lang="en-IN" sz="2000" i="1" dirty="0" smtClean="0">
                <a:latin typeface="Calibri" panose="020F0502020204030204" pitchFamily="34" charset="0"/>
                <a:cs typeface="Calibri" panose="020F0502020204030204" pitchFamily="34" charset="0"/>
              </a:rPr>
              <a:t>Value2“   Selected&gt; Choice 2 Text </a:t>
            </a:r>
            <a:r>
              <a:rPr lang="en-IN" sz="2000" dirty="0" smtClean="0">
                <a:latin typeface="Calibri" panose="020F0502020204030204" pitchFamily="34" charset="0"/>
                <a:cs typeface="Calibri" panose="020F0502020204030204" pitchFamily="34" charset="0"/>
              </a:rPr>
              <a:t>	&lt;/OPTION&gt;</a:t>
            </a:r>
            <a:endParaRPr lang="en-IN" sz="2000" i="1" dirty="0" smtClean="0">
              <a:latin typeface="Calibri" panose="020F0502020204030204" pitchFamily="34" charset="0"/>
              <a:cs typeface="Calibri" panose="020F0502020204030204" pitchFamily="34" charset="0"/>
            </a:endParaRPr>
          </a:p>
          <a:p>
            <a:pPr algn="just">
              <a:lnSpc>
                <a:spcPct val="150000"/>
              </a:lnSpc>
              <a:buNone/>
            </a:pPr>
            <a:r>
              <a:rPr lang="en-IN" sz="2000" dirty="0" smtClean="0">
                <a:latin typeface="Calibri" panose="020F0502020204030204" pitchFamily="34" charset="0"/>
                <a:cs typeface="Calibri" panose="020F0502020204030204" pitchFamily="34" charset="0"/>
              </a:rPr>
              <a:t>	     &lt;OPTION VALUE="</a:t>
            </a:r>
            <a:r>
              <a:rPr lang="en-IN" sz="2000" i="1" dirty="0" smtClean="0">
                <a:latin typeface="Calibri" panose="020F0502020204030204" pitchFamily="34" charset="0"/>
                <a:cs typeface="Calibri" panose="020F0502020204030204" pitchFamily="34" charset="0"/>
              </a:rPr>
              <a:t>Value3"&gt;   Choice 3 Text </a:t>
            </a:r>
            <a:r>
              <a:rPr lang="en-IN" sz="2000" dirty="0" smtClean="0">
                <a:latin typeface="Calibri" panose="020F0502020204030204" pitchFamily="34" charset="0"/>
                <a:cs typeface="Calibri" panose="020F0502020204030204" pitchFamily="34" charset="0"/>
              </a:rPr>
              <a:t>	&lt;/OPTION&gt;</a:t>
            </a:r>
            <a:endParaRPr lang="en-IN" sz="2000" i="1" dirty="0" smtClean="0">
              <a:latin typeface="Calibri" panose="020F0502020204030204" pitchFamily="34" charset="0"/>
              <a:cs typeface="Calibri" panose="020F0502020204030204" pitchFamily="34" charset="0"/>
            </a:endParaRPr>
          </a:p>
          <a:p>
            <a:pPr algn="just">
              <a:lnSpc>
                <a:spcPct val="150000"/>
              </a:lnSpc>
              <a:buNone/>
            </a:pPr>
            <a:r>
              <a:rPr lang="en-IN" sz="2000" dirty="0" smtClean="0">
                <a:latin typeface="Calibri" panose="020F0502020204030204" pitchFamily="34" charset="0"/>
                <a:cs typeface="Calibri" panose="020F0502020204030204" pitchFamily="34" charset="0"/>
              </a:rPr>
              <a:t>	&lt;/SELECT&gt;</a:t>
            </a:r>
            <a:endParaRPr lang="en-IN" sz="2000"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4"/>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571480"/>
            <a:ext cx="8429684" cy="6286520"/>
          </a:xfrm>
        </p:spPr>
        <p:txBody>
          <a:bodyPr>
            <a:noAutofit/>
          </a:bodyPr>
          <a:lstStyle/>
          <a:p>
            <a:pPr algn="just">
              <a:buNone/>
            </a:pPr>
            <a:r>
              <a:rPr lang="en-US" b="1" dirty="0" smtClean="0">
                <a:latin typeface="Calibri" panose="020F0502020204030204" pitchFamily="34" charset="0"/>
                <a:cs typeface="Calibri" panose="020F0502020204030204" pitchFamily="34" charset="0"/>
              </a:rPr>
              <a:t>Drop Down Menu</a:t>
            </a:r>
            <a:endParaRPr lang="en-US" b="1"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dirty="0" smtClean="0">
                <a:latin typeface="Calibri" panose="020F0502020204030204" pitchFamily="34" charset="0"/>
                <a:cs typeface="Calibri" panose="020F0502020204030204" pitchFamily="34" charset="0"/>
              </a:rPr>
              <a:t>When an option is selected the value returned is set appropriately to value1, value2  and respective text are displayed.</a:t>
            </a:r>
            <a:endParaRPr lang="en-US"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dirty="0" smtClean="0">
                <a:latin typeface="Calibri" panose="020F0502020204030204" pitchFamily="34" charset="0"/>
                <a:cs typeface="Calibri" panose="020F0502020204030204" pitchFamily="34" charset="0"/>
              </a:rPr>
              <a:t>In second option selected keyword used for default selection when page first loaded.</a:t>
            </a:r>
            <a:endParaRPr lang="en-US"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dirty="0" err="1" smtClean="0">
                <a:latin typeface="Calibri" panose="020F0502020204030204" pitchFamily="34" charset="0"/>
                <a:cs typeface="Calibri" panose="020F0502020204030204" pitchFamily="34" charset="0"/>
              </a:rPr>
              <a:t>DropDown</a:t>
            </a:r>
            <a:r>
              <a:rPr lang="en-US" dirty="0" smtClean="0">
                <a:latin typeface="Calibri" panose="020F0502020204030204" pitchFamily="34" charset="0"/>
                <a:cs typeface="Calibri" panose="020F0502020204030204" pitchFamily="34" charset="0"/>
              </a:rPr>
              <a:t> Menu with Default Selection</a:t>
            </a:r>
            <a:endParaRPr lang="en-US"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endParaRPr lang="en-US" dirty="0" smtClean="0">
              <a:latin typeface="Calibri" panose="020F0502020204030204" pitchFamily="34" charset="0"/>
              <a:cs typeface="Calibri" panose="020F0502020204030204" pitchFamily="34" charset="0"/>
            </a:endParaRPr>
          </a:p>
        </p:txBody>
      </p:sp>
      <p:pic>
        <p:nvPicPr>
          <p:cNvPr id="6" name="Picture 5" descr="Combo.jpg"/>
          <p:cNvPicPr>
            <a:picLocks noChangeAspect="1"/>
          </p:cNvPicPr>
          <p:nvPr/>
        </p:nvPicPr>
        <p:blipFill>
          <a:blip r:embed="rId1"/>
          <a:stretch>
            <a:fillRect/>
          </a:stretch>
        </p:blipFill>
        <p:spPr>
          <a:xfrm>
            <a:off x="1928794" y="4429132"/>
            <a:ext cx="5429288" cy="2071702"/>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4"/>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571480"/>
            <a:ext cx="8429684" cy="6286520"/>
          </a:xfrm>
        </p:spPr>
        <p:txBody>
          <a:bodyPr>
            <a:noAutofit/>
          </a:bodyPr>
          <a:lstStyle/>
          <a:p>
            <a:pPr algn="just">
              <a:buNone/>
            </a:pPr>
            <a:r>
              <a:rPr lang="en-US" b="1" dirty="0" err="1" smtClean="0">
                <a:latin typeface="Calibri" panose="020F0502020204030204" pitchFamily="34" charset="0"/>
                <a:cs typeface="Calibri" panose="020F0502020204030204" pitchFamily="34" charset="0"/>
              </a:rPr>
              <a:t>Listbox</a:t>
            </a:r>
            <a:endParaRPr lang="en-US" b="1"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List boxes are used when multiple selections are permitted or a specific visible size has been specified.</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&lt;SELECT NAME="</a:t>
            </a:r>
            <a:r>
              <a:rPr lang="en-IN" i="1" dirty="0" smtClean="0">
                <a:latin typeface="Calibri" panose="020F0502020204030204" pitchFamily="34" charset="0"/>
                <a:cs typeface="Calibri" panose="020F0502020204030204" pitchFamily="34" charset="0"/>
              </a:rPr>
              <a:t>Name" ...&gt;</a:t>
            </a:r>
            <a:endParaRPr lang="en-IN" i="1"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&lt;OPTION VALUE="</a:t>
            </a:r>
            <a:r>
              <a:rPr lang="en-IN" i="1" dirty="0" smtClean="0">
                <a:latin typeface="Calibri" panose="020F0502020204030204" pitchFamily="34" charset="0"/>
                <a:cs typeface="Calibri" panose="020F0502020204030204" pitchFamily="34" charset="0"/>
              </a:rPr>
              <a:t>Value1"&gt;    Choice 1 Text </a:t>
            </a:r>
            <a:r>
              <a:rPr lang="en-IN" dirty="0" smtClean="0">
                <a:latin typeface="Calibri" panose="020F0502020204030204" pitchFamily="34" charset="0"/>
                <a:cs typeface="Calibri" panose="020F0502020204030204" pitchFamily="34" charset="0"/>
              </a:rPr>
              <a:t>	&lt;/OPTION&gt;</a:t>
            </a:r>
            <a:endParaRPr lang="en-IN" i="1"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&lt;OPTION VALUE="</a:t>
            </a:r>
            <a:r>
              <a:rPr lang="en-IN" i="1" dirty="0" smtClean="0">
                <a:latin typeface="Calibri" panose="020F0502020204030204" pitchFamily="34" charset="0"/>
                <a:cs typeface="Calibri" panose="020F0502020204030204" pitchFamily="34" charset="0"/>
              </a:rPr>
              <a:t>Value2“   Selected&gt; Choice 2 Text </a:t>
            </a:r>
            <a:r>
              <a:rPr lang="en-IN" dirty="0" smtClean="0">
                <a:latin typeface="Calibri" panose="020F0502020204030204" pitchFamily="34" charset="0"/>
                <a:cs typeface="Calibri" panose="020F0502020204030204" pitchFamily="34" charset="0"/>
              </a:rPr>
              <a:t>	&lt;/OPTION&gt;</a:t>
            </a:r>
            <a:endParaRPr lang="en-IN" i="1"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&lt;OPTION VALUE="</a:t>
            </a:r>
            <a:r>
              <a:rPr lang="en-IN" i="1" dirty="0" smtClean="0">
                <a:latin typeface="Calibri" panose="020F0502020204030204" pitchFamily="34" charset="0"/>
                <a:cs typeface="Calibri" panose="020F0502020204030204" pitchFamily="34" charset="0"/>
              </a:rPr>
              <a:t>Value3"&gt;   Choice 3 Text </a:t>
            </a:r>
            <a:r>
              <a:rPr lang="en-IN" dirty="0" smtClean="0">
                <a:latin typeface="Calibri" panose="020F0502020204030204" pitchFamily="34" charset="0"/>
                <a:cs typeface="Calibri" panose="020F0502020204030204" pitchFamily="34" charset="0"/>
              </a:rPr>
              <a:t>	&lt;/OPTION&gt;</a:t>
            </a:r>
            <a:endParaRPr lang="en-IN" i="1"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&lt;/SELECT&gt;</a:t>
            </a:r>
            <a:endParaRPr lang="en-IN"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4"/>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571480"/>
            <a:ext cx="8429684" cy="6286520"/>
          </a:xfrm>
        </p:spPr>
        <p:txBody>
          <a:bodyPr>
            <a:noAutofit/>
          </a:bodyPr>
          <a:lstStyle/>
          <a:p>
            <a:pPr algn="just">
              <a:lnSpc>
                <a:spcPct val="150000"/>
              </a:lnSpc>
              <a:buNone/>
            </a:pPr>
            <a:r>
              <a:rPr lang="en-US" b="1" dirty="0" smtClean="0">
                <a:latin typeface="Calibri" panose="020F0502020204030204" pitchFamily="34" charset="0"/>
                <a:cs typeface="Calibri" panose="020F0502020204030204" pitchFamily="34" charset="0"/>
              </a:rPr>
              <a:t>Attributes of </a:t>
            </a:r>
            <a:r>
              <a:rPr lang="en-US" b="1" dirty="0" err="1" smtClean="0">
                <a:latin typeface="Calibri" panose="020F0502020204030204" pitchFamily="34" charset="0"/>
                <a:cs typeface="Calibri" panose="020F0502020204030204" pitchFamily="34" charset="0"/>
              </a:rPr>
              <a:t>DropDown</a:t>
            </a:r>
            <a:r>
              <a:rPr lang="en-US" b="1" dirty="0" smtClean="0">
                <a:latin typeface="Calibri" panose="020F0502020204030204" pitchFamily="34" charset="0"/>
                <a:cs typeface="Calibri" panose="020F0502020204030204" pitchFamily="34" charset="0"/>
              </a:rPr>
              <a:t> Menu and </a:t>
            </a:r>
            <a:r>
              <a:rPr lang="en-US" b="1" dirty="0" err="1" smtClean="0">
                <a:latin typeface="Calibri" panose="020F0502020204030204" pitchFamily="34" charset="0"/>
                <a:cs typeface="Calibri" panose="020F0502020204030204" pitchFamily="34" charset="0"/>
              </a:rPr>
              <a:t>Listbox</a:t>
            </a:r>
            <a:endParaRPr lang="en-US" b="1"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NAME (required), SIZE, MULTIPLE, ONCLICK, ONFOCUS, ONBLUR,ONCHANGE</a:t>
            </a:r>
            <a:endParaRPr lang="en-IN" dirty="0" smtClean="0">
              <a:latin typeface="Calibri" panose="020F0502020204030204" pitchFamily="34" charset="0"/>
              <a:cs typeface="Calibri" panose="020F0502020204030204" pitchFamily="34" charset="0"/>
            </a:endParaRPr>
          </a:p>
          <a:p>
            <a:pPr algn="just">
              <a:lnSpc>
                <a:spcPct val="150000"/>
              </a:lnSpc>
              <a:buNone/>
            </a:pPr>
            <a:r>
              <a:rPr lang="en-IN" b="1" dirty="0" smtClean="0">
                <a:latin typeface="Calibri" panose="020F0502020204030204" pitchFamily="34" charset="0"/>
                <a:cs typeface="Calibri" panose="020F0502020204030204" pitchFamily="34" charset="0"/>
              </a:rPr>
              <a:t> NAME</a:t>
            </a:r>
            <a:endParaRPr lang="en-IN" b="1"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NAME identifies the form to the </a:t>
            </a:r>
            <a:r>
              <a:rPr lang="en-IN" dirty="0" err="1" smtClean="0">
                <a:latin typeface="Calibri" panose="020F0502020204030204" pitchFamily="34" charset="0"/>
                <a:cs typeface="Calibri" panose="020F0502020204030204" pitchFamily="34" charset="0"/>
              </a:rPr>
              <a:t>servlet</a:t>
            </a:r>
            <a:r>
              <a:rPr lang="en-IN" dirty="0" smtClean="0">
                <a:latin typeface="Calibri" panose="020F0502020204030204" pitchFamily="34" charset="0"/>
                <a:cs typeface="Calibri" panose="020F0502020204030204" pitchFamily="34" charset="0"/>
              </a:rPr>
              <a:t>, JSP page, or other server-side program.</a:t>
            </a:r>
            <a:endParaRPr lang="en-IN" dirty="0" smtClean="0">
              <a:latin typeface="Calibri" panose="020F0502020204030204" pitchFamily="34" charset="0"/>
              <a:cs typeface="Calibri" panose="020F0502020204030204" pitchFamily="34" charset="0"/>
            </a:endParaRPr>
          </a:p>
          <a:p>
            <a:pPr algn="just">
              <a:lnSpc>
                <a:spcPct val="150000"/>
              </a:lnSpc>
              <a:buNone/>
            </a:pPr>
            <a:r>
              <a:rPr lang="en-IN" b="1" dirty="0" smtClean="0">
                <a:latin typeface="Calibri" panose="020F0502020204030204" pitchFamily="34" charset="0"/>
                <a:cs typeface="Calibri" panose="020F0502020204030204" pitchFamily="34" charset="0"/>
              </a:rPr>
              <a:t>SIZE</a:t>
            </a:r>
            <a:endParaRPr lang="en-IN" b="1" dirty="0" smtClean="0">
              <a:latin typeface="Calibri" panose="020F0502020204030204" pitchFamily="34" charset="0"/>
              <a:cs typeface="Calibri" panose="020F0502020204030204" pitchFamily="34" charset="0"/>
            </a:endParaRPr>
          </a:p>
          <a:p>
            <a:pPr algn="just">
              <a:lnSpc>
                <a:spcPct val="150000"/>
              </a:lnSpc>
              <a:buNone/>
            </a:pPr>
            <a:r>
              <a:rPr lang="en-IN" dirty="0" smtClean="0">
                <a:latin typeface="Calibri" panose="020F0502020204030204" pitchFamily="34" charset="0"/>
                <a:cs typeface="Calibri" panose="020F0502020204030204" pitchFamily="34" charset="0"/>
              </a:rPr>
              <a:t>	SIZE gives the number of visible rows. If SIZE is used, the SELECT menu is usually represented as a list box instead of a combo box.</a:t>
            </a:r>
            <a:endParaRPr lang="en-IN"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4"/>
            <a:ext cx="8429684" cy="500066"/>
          </a:xfrm>
        </p:spPr>
        <p:txBody>
          <a:bodyPr>
            <a:normAutofit fontScale="90000"/>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428604"/>
            <a:ext cx="8429684" cy="6286520"/>
          </a:xfrm>
        </p:spPr>
        <p:txBody>
          <a:bodyPr>
            <a:noAutofit/>
          </a:bodyPr>
          <a:lstStyle/>
          <a:p>
            <a:pPr algn="just">
              <a:buNone/>
            </a:pPr>
            <a:r>
              <a:rPr lang="en-US" sz="2000" b="1" dirty="0" smtClean="0">
                <a:latin typeface="Calibri" panose="020F0502020204030204" pitchFamily="34" charset="0"/>
                <a:cs typeface="Calibri" panose="020F0502020204030204" pitchFamily="34" charset="0"/>
              </a:rPr>
              <a:t>Attributes of </a:t>
            </a:r>
            <a:r>
              <a:rPr lang="en-US" sz="2000" b="1" dirty="0" err="1" smtClean="0">
                <a:latin typeface="Calibri" panose="020F0502020204030204" pitchFamily="34" charset="0"/>
                <a:cs typeface="Calibri" panose="020F0502020204030204" pitchFamily="34" charset="0"/>
              </a:rPr>
              <a:t>DropDown</a:t>
            </a:r>
            <a:r>
              <a:rPr lang="en-US" sz="2000" b="1" dirty="0" smtClean="0">
                <a:latin typeface="Calibri" panose="020F0502020204030204" pitchFamily="34" charset="0"/>
                <a:cs typeface="Calibri" panose="020F0502020204030204" pitchFamily="34" charset="0"/>
              </a:rPr>
              <a:t> Menu and </a:t>
            </a:r>
            <a:r>
              <a:rPr lang="en-US" sz="2000" b="1" dirty="0" err="1" smtClean="0">
                <a:latin typeface="Calibri" panose="020F0502020204030204" pitchFamily="34" charset="0"/>
                <a:cs typeface="Calibri" panose="020F0502020204030204" pitchFamily="34" charset="0"/>
              </a:rPr>
              <a:t>Listbox</a:t>
            </a:r>
            <a:endParaRPr lang="en-US" sz="2000" b="1" dirty="0" smtClean="0">
              <a:latin typeface="Calibri" panose="020F0502020204030204" pitchFamily="34" charset="0"/>
              <a:cs typeface="Calibri" panose="020F0502020204030204" pitchFamily="34" charset="0"/>
            </a:endParaRPr>
          </a:p>
          <a:p>
            <a:pPr algn="just">
              <a:buNone/>
            </a:pPr>
            <a:r>
              <a:rPr lang="en-IN" sz="2000" b="1" dirty="0" smtClean="0"/>
              <a:t> </a:t>
            </a:r>
            <a:r>
              <a:rPr lang="en-IN" sz="2000" b="1" dirty="0" smtClean="0">
                <a:latin typeface="Calibri" panose="020F0502020204030204" pitchFamily="34" charset="0"/>
                <a:cs typeface="Calibri" panose="020F0502020204030204" pitchFamily="34" charset="0"/>
              </a:rPr>
              <a:t>MULTIPLE</a:t>
            </a:r>
            <a:endParaRPr lang="en-IN" sz="2000" b="1" dirty="0" smtClean="0">
              <a:latin typeface="Calibri" panose="020F0502020204030204" pitchFamily="34" charset="0"/>
              <a:cs typeface="Calibri" panose="020F0502020204030204" pitchFamily="34" charset="0"/>
            </a:endParaRPr>
          </a:p>
          <a:p>
            <a:pPr algn="just">
              <a:lnSpc>
                <a:spcPct val="150000"/>
              </a:lnSpc>
            </a:pPr>
            <a:r>
              <a:rPr lang="en-IN" sz="2000" dirty="0" smtClean="0">
                <a:latin typeface="Calibri" panose="020F0502020204030204" pitchFamily="34" charset="0"/>
                <a:cs typeface="Calibri" panose="020F0502020204030204" pitchFamily="34" charset="0"/>
              </a:rPr>
              <a:t>The MULTIPLE attribute specifies that multiple entries can be selected simultaneously. If MULTIPLE is omitted, only a single selection is permitted From a server, </a:t>
            </a:r>
            <a:endParaRPr lang="en-IN" sz="2000" dirty="0" smtClean="0">
              <a:latin typeface="Calibri" panose="020F0502020204030204" pitchFamily="34" charset="0"/>
              <a:cs typeface="Calibri" panose="020F0502020204030204" pitchFamily="34" charset="0"/>
            </a:endParaRPr>
          </a:p>
          <a:p>
            <a:pPr algn="just">
              <a:lnSpc>
                <a:spcPct val="150000"/>
              </a:lnSpc>
            </a:pPr>
            <a:r>
              <a:rPr lang="en-IN" sz="2000" dirty="0" smtClean="0">
                <a:latin typeface="Calibri" panose="020F0502020204030204" pitchFamily="34" charset="0"/>
                <a:cs typeface="Calibri" panose="020F0502020204030204" pitchFamily="34" charset="0"/>
              </a:rPr>
              <a:t>You would use </a:t>
            </a:r>
            <a:r>
              <a:rPr lang="en-IN" sz="2000" dirty="0" err="1" smtClean="0">
                <a:latin typeface="Calibri" panose="020F0502020204030204" pitchFamily="34" charset="0"/>
                <a:cs typeface="Calibri" panose="020F0502020204030204" pitchFamily="34" charset="0"/>
              </a:rPr>
              <a:t>request.getParameterValues</a:t>
            </a:r>
            <a:r>
              <a:rPr lang="en-IN" sz="2000" dirty="0" smtClean="0">
                <a:latin typeface="Calibri" panose="020F0502020204030204" pitchFamily="34" charset="0"/>
                <a:cs typeface="Calibri" panose="020F0502020204030204" pitchFamily="34" charset="0"/>
              </a:rPr>
              <a:t> to obtain an array of the entries selected in the list.</a:t>
            </a:r>
            <a:endParaRPr lang="en-IN" sz="2000" dirty="0" smtClean="0">
              <a:latin typeface="Calibri" panose="020F0502020204030204" pitchFamily="34" charset="0"/>
              <a:cs typeface="Calibri" panose="020F0502020204030204" pitchFamily="34" charset="0"/>
            </a:endParaRPr>
          </a:p>
          <a:p>
            <a:pPr algn="just">
              <a:buNone/>
            </a:pPr>
            <a:r>
              <a:rPr lang="en-IN" sz="2000" dirty="0" smtClean="0">
                <a:latin typeface="Calibri" panose="020F0502020204030204" pitchFamily="34" charset="0"/>
                <a:cs typeface="Calibri" panose="020F0502020204030204" pitchFamily="34" charset="0"/>
              </a:rPr>
              <a:t>String[] </a:t>
            </a:r>
            <a:r>
              <a:rPr lang="en-IN" sz="2000" dirty="0" err="1" smtClean="0">
                <a:latin typeface="Calibri" panose="020F0502020204030204" pitchFamily="34" charset="0"/>
                <a:cs typeface="Calibri" panose="020F0502020204030204" pitchFamily="34" charset="0"/>
              </a:rPr>
              <a:t>listValues</a:t>
            </a:r>
            <a:r>
              <a:rPr lang="en-IN" sz="2000" dirty="0" smtClean="0">
                <a:latin typeface="Calibri" panose="020F0502020204030204" pitchFamily="34" charset="0"/>
                <a:cs typeface="Calibri" panose="020F0502020204030204" pitchFamily="34" charset="0"/>
              </a:rPr>
              <a:t> = </a:t>
            </a:r>
            <a:r>
              <a:rPr lang="en-IN" sz="2000" dirty="0" err="1" smtClean="0">
                <a:latin typeface="Calibri" panose="020F0502020204030204" pitchFamily="34" charset="0"/>
                <a:cs typeface="Calibri" panose="020F0502020204030204" pitchFamily="34" charset="0"/>
              </a:rPr>
              <a:t>request.getParameterValues</a:t>
            </a:r>
            <a:r>
              <a:rPr lang="en-IN" sz="2000" dirty="0" smtClean="0">
                <a:latin typeface="Calibri" panose="020F0502020204030204" pitchFamily="34" charset="0"/>
                <a:cs typeface="Calibri" panose="020F0502020204030204" pitchFamily="34" charset="0"/>
              </a:rPr>
              <a:t>("language");</a:t>
            </a:r>
            <a:endParaRPr lang="en-IN" sz="2000" dirty="0" smtClean="0">
              <a:latin typeface="Calibri" panose="020F0502020204030204" pitchFamily="34" charset="0"/>
              <a:cs typeface="Calibri" panose="020F0502020204030204" pitchFamily="34" charset="0"/>
            </a:endParaRPr>
          </a:p>
          <a:p>
            <a:pPr algn="just">
              <a:buNone/>
            </a:pPr>
            <a:r>
              <a:rPr lang="en-IN" sz="2000" dirty="0" smtClean="0">
                <a:latin typeface="Calibri" panose="020F0502020204030204" pitchFamily="34" charset="0"/>
                <a:cs typeface="Calibri" panose="020F0502020204030204" pitchFamily="34" charset="0"/>
              </a:rPr>
              <a:t>	if (</a:t>
            </a:r>
            <a:r>
              <a:rPr lang="en-IN" sz="2000" dirty="0" err="1" smtClean="0">
                <a:latin typeface="Calibri" panose="020F0502020204030204" pitchFamily="34" charset="0"/>
                <a:cs typeface="Calibri" panose="020F0502020204030204" pitchFamily="34" charset="0"/>
              </a:rPr>
              <a:t>listValues</a:t>
            </a:r>
            <a:r>
              <a:rPr lang="en-IN" sz="2000" dirty="0" smtClean="0">
                <a:latin typeface="Calibri" panose="020F0502020204030204" pitchFamily="34" charset="0"/>
                <a:cs typeface="Calibri" panose="020F0502020204030204" pitchFamily="34" charset="0"/>
              </a:rPr>
              <a:t> != null) {</a:t>
            </a:r>
            <a:endParaRPr lang="en-IN" sz="2000" dirty="0" smtClean="0">
              <a:latin typeface="Calibri" panose="020F0502020204030204" pitchFamily="34" charset="0"/>
              <a:cs typeface="Calibri" panose="020F0502020204030204" pitchFamily="34" charset="0"/>
            </a:endParaRPr>
          </a:p>
          <a:p>
            <a:pPr algn="just">
              <a:buNone/>
            </a:pPr>
            <a:r>
              <a:rPr lang="en-IN" sz="2000" dirty="0" smtClean="0">
                <a:latin typeface="Calibri" panose="020F0502020204030204" pitchFamily="34" charset="0"/>
                <a:cs typeface="Calibri" panose="020F0502020204030204" pitchFamily="34" charset="0"/>
              </a:rPr>
              <a:t>	for(</a:t>
            </a:r>
            <a:r>
              <a:rPr lang="en-IN" sz="2000" dirty="0" err="1" smtClean="0">
                <a:latin typeface="Calibri" panose="020F0502020204030204" pitchFamily="34" charset="0"/>
                <a:cs typeface="Calibri" panose="020F0502020204030204" pitchFamily="34" charset="0"/>
              </a:rPr>
              <a:t>int</a:t>
            </a:r>
            <a:r>
              <a:rPr lang="en-IN" sz="2000" dirty="0" smtClean="0">
                <a:latin typeface="Calibri" panose="020F0502020204030204" pitchFamily="34" charset="0"/>
                <a:cs typeface="Calibri" panose="020F0502020204030204" pitchFamily="34" charset="0"/>
              </a:rPr>
              <a:t> </a:t>
            </a:r>
            <a:r>
              <a:rPr lang="en-IN" sz="2000" dirty="0" err="1" smtClean="0">
                <a:latin typeface="Calibri" panose="020F0502020204030204" pitchFamily="34" charset="0"/>
                <a:cs typeface="Calibri" panose="020F0502020204030204" pitchFamily="34" charset="0"/>
              </a:rPr>
              <a:t>i</a:t>
            </a:r>
            <a:r>
              <a:rPr lang="en-IN" sz="2000" dirty="0" smtClean="0">
                <a:latin typeface="Calibri" panose="020F0502020204030204" pitchFamily="34" charset="0"/>
                <a:cs typeface="Calibri" panose="020F0502020204030204" pitchFamily="34" charset="0"/>
              </a:rPr>
              <a:t>=0; </a:t>
            </a:r>
            <a:r>
              <a:rPr lang="en-IN" sz="2000" dirty="0" err="1" smtClean="0">
                <a:latin typeface="Calibri" panose="020F0502020204030204" pitchFamily="34" charset="0"/>
                <a:cs typeface="Calibri" panose="020F0502020204030204" pitchFamily="34" charset="0"/>
              </a:rPr>
              <a:t>i</a:t>
            </a:r>
            <a:r>
              <a:rPr lang="en-IN" sz="2000" dirty="0" smtClean="0">
                <a:latin typeface="Calibri" panose="020F0502020204030204" pitchFamily="34" charset="0"/>
                <a:cs typeface="Calibri" panose="020F0502020204030204" pitchFamily="34" charset="0"/>
              </a:rPr>
              <a:t>&lt;</a:t>
            </a:r>
            <a:r>
              <a:rPr lang="en-IN" sz="2000" dirty="0" err="1" smtClean="0">
                <a:latin typeface="Calibri" panose="020F0502020204030204" pitchFamily="34" charset="0"/>
                <a:cs typeface="Calibri" panose="020F0502020204030204" pitchFamily="34" charset="0"/>
              </a:rPr>
              <a:t>listValues.length</a:t>
            </a:r>
            <a:r>
              <a:rPr lang="en-IN" sz="2000" dirty="0" smtClean="0">
                <a:latin typeface="Calibri" panose="020F0502020204030204" pitchFamily="34" charset="0"/>
                <a:cs typeface="Calibri" panose="020F0502020204030204" pitchFamily="34" charset="0"/>
              </a:rPr>
              <a:t>; </a:t>
            </a:r>
            <a:r>
              <a:rPr lang="en-IN" sz="2000" dirty="0" err="1" smtClean="0">
                <a:latin typeface="Calibri" panose="020F0502020204030204" pitchFamily="34" charset="0"/>
                <a:cs typeface="Calibri" panose="020F0502020204030204" pitchFamily="34" charset="0"/>
              </a:rPr>
              <a:t>i</a:t>
            </a:r>
            <a:r>
              <a:rPr lang="en-IN" sz="2000" dirty="0" smtClean="0">
                <a:latin typeface="Calibri" panose="020F0502020204030204" pitchFamily="34" charset="0"/>
                <a:cs typeface="Calibri" panose="020F0502020204030204" pitchFamily="34" charset="0"/>
              </a:rPr>
              <a:t>++) </a:t>
            </a:r>
            <a:endParaRPr lang="en-IN" sz="2000" dirty="0" smtClean="0">
              <a:latin typeface="Calibri" panose="020F0502020204030204" pitchFamily="34" charset="0"/>
              <a:cs typeface="Calibri" panose="020F0502020204030204" pitchFamily="34" charset="0"/>
            </a:endParaRPr>
          </a:p>
          <a:p>
            <a:pPr algn="just">
              <a:buNone/>
            </a:pPr>
            <a:r>
              <a:rPr lang="en-IN" sz="2000" dirty="0" smtClean="0">
                <a:latin typeface="Calibri" panose="020F0502020204030204" pitchFamily="34" charset="0"/>
                <a:cs typeface="Calibri" panose="020F0502020204030204" pitchFamily="34" charset="0"/>
              </a:rPr>
              <a:t>	{</a:t>
            </a:r>
            <a:endParaRPr lang="en-IN" sz="2000" dirty="0" smtClean="0">
              <a:latin typeface="Calibri" panose="020F0502020204030204" pitchFamily="34" charset="0"/>
              <a:cs typeface="Calibri" panose="020F0502020204030204" pitchFamily="34" charset="0"/>
            </a:endParaRPr>
          </a:p>
          <a:p>
            <a:pPr algn="just">
              <a:buNone/>
            </a:pPr>
            <a:r>
              <a:rPr lang="en-IN" sz="2000" dirty="0" smtClean="0">
                <a:latin typeface="Calibri" panose="020F0502020204030204" pitchFamily="34" charset="0"/>
                <a:cs typeface="Calibri" panose="020F0502020204030204" pitchFamily="34" charset="0"/>
              </a:rPr>
              <a:t>		String value = </a:t>
            </a:r>
            <a:r>
              <a:rPr lang="en-IN" sz="2000" dirty="0" err="1" smtClean="0">
                <a:latin typeface="Calibri" panose="020F0502020204030204" pitchFamily="34" charset="0"/>
                <a:cs typeface="Calibri" panose="020F0502020204030204" pitchFamily="34" charset="0"/>
              </a:rPr>
              <a:t>listValues</a:t>
            </a:r>
            <a:r>
              <a:rPr lang="en-IN" sz="2000" dirty="0" smtClean="0">
                <a:latin typeface="Calibri" panose="020F0502020204030204" pitchFamily="34" charset="0"/>
                <a:cs typeface="Calibri" panose="020F0502020204030204" pitchFamily="34" charset="0"/>
              </a:rPr>
              <a:t>[</a:t>
            </a:r>
            <a:r>
              <a:rPr lang="en-IN" sz="2000" dirty="0" err="1" smtClean="0">
                <a:latin typeface="Calibri" panose="020F0502020204030204" pitchFamily="34" charset="0"/>
                <a:cs typeface="Calibri" panose="020F0502020204030204" pitchFamily="34" charset="0"/>
              </a:rPr>
              <a:t>i</a:t>
            </a:r>
            <a:r>
              <a:rPr lang="en-IN" sz="2000" dirty="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pPr algn="just">
              <a:buNone/>
            </a:pPr>
            <a:r>
              <a:rPr lang="en-IN" sz="2000" dirty="0" smtClean="0">
                <a:latin typeface="Calibri" panose="020F0502020204030204" pitchFamily="34" charset="0"/>
                <a:cs typeface="Calibri" panose="020F0502020204030204" pitchFamily="34" charset="0"/>
              </a:rPr>
              <a:t>	}   }</a:t>
            </a:r>
            <a:endParaRPr lang="en-IN" sz="2000"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4"/>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571480"/>
            <a:ext cx="8429684" cy="6286520"/>
          </a:xfrm>
        </p:spPr>
        <p:txBody>
          <a:bodyPr>
            <a:noAutofit/>
          </a:bodyPr>
          <a:lstStyle/>
          <a:p>
            <a:pPr algn="just">
              <a:buNone/>
            </a:pPr>
            <a:r>
              <a:rPr lang="en-US" sz="2000" b="1" dirty="0" smtClean="0">
                <a:latin typeface="Calibri" panose="020F0502020204030204" pitchFamily="34" charset="0"/>
                <a:cs typeface="Calibri" panose="020F0502020204030204" pitchFamily="34" charset="0"/>
              </a:rPr>
              <a:t>Web Site Structure </a:t>
            </a:r>
            <a:endParaRPr lang="en-US" sz="2000" b="1"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sz="2000" dirty="0" smtClean="0">
                <a:latin typeface="Calibri" panose="020F0502020204030204" pitchFamily="34" charset="0"/>
                <a:cs typeface="Calibri" panose="020F0502020204030204" pitchFamily="34" charset="0"/>
              </a:rPr>
              <a:t>A Web site is collection of pages associated by hyperlinks , but it should be broken up into area for structure which aids both memory and ordering resources.</a:t>
            </a:r>
            <a:endParaRPr lang="en-US" sz="2000"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sz="2000" dirty="0" smtClean="0">
                <a:latin typeface="Calibri" panose="020F0502020204030204" pitchFamily="34" charset="0"/>
                <a:cs typeface="Calibri" panose="020F0502020204030204" pitchFamily="34" charset="0"/>
              </a:rPr>
              <a:t>Your site is broken into several sub-sites.</a:t>
            </a:r>
            <a:endParaRPr lang="en-US" sz="2000"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sz="2000" dirty="0" smtClean="0">
                <a:latin typeface="Calibri" panose="020F0502020204030204" pitchFamily="34" charset="0"/>
                <a:cs typeface="Calibri" panose="020F0502020204030204" pitchFamily="34" charset="0"/>
              </a:rPr>
              <a:t>A website has a root directory which is entered first , then several sub-directories that serve as the sub-sites.</a:t>
            </a:r>
            <a:endParaRPr lang="en-US" sz="2000" dirty="0" smtClean="0">
              <a:latin typeface="Calibri" panose="020F0502020204030204" pitchFamily="34" charset="0"/>
              <a:cs typeface="Calibri" panose="020F0502020204030204" pitchFamily="34" charset="0"/>
            </a:endParaRPr>
          </a:p>
          <a:p>
            <a:pPr algn="just">
              <a:lnSpc>
                <a:spcPct val="150000"/>
              </a:lnSpc>
              <a:buFont typeface="Arial" panose="02080604020202020204" pitchFamily="34" charset="0"/>
              <a:buChar char="•"/>
            </a:pPr>
            <a:r>
              <a:rPr lang="en-US" sz="2000" dirty="0" smtClean="0">
                <a:latin typeface="Calibri" panose="020F0502020204030204" pitchFamily="34" charset="0"/>
                <a:cs typeface="Calibri" panose="020F0502020204030204" pitchFamily="34" charset="0"/>
                <a:hlinkClick r:id="rId1"/>
              </a:rPr>
              <a:t>www.mywebsite.co.in</a:t>
            </a:r>
            <a:endParaRPr lang="en-US" sz="2000" dirty="0" smtClean="0">
              <a:latin typeface="Calibri" panose="020F0502020204030204" pitchFamily="34" charset="0"/>
              <a:cs typeface="Calibri" panose="020F0502020204030204" pitchFamily="34" charset="0"/>
            </a:endParaRPr>
          </a:p>
          <a:p>
            <a:pPr lvl="4" algn="just">
              <a:lnSpc>
                <a:spcPct val="150000"/>
              </a:lnSpc>
              <a:buFont typeface="Arial" panose="02080604020202020204" pitchFamily="34" charset="0"/>
              <a:buChar char="•"/>
            </a:pPr>
            <a:r>
              <a:rPr lang="en-US" sz="2000" dirty="0" smtClean="0">
                <a:latin typeface="Calibri" panose="020F0502020204030204" pitchFamily="34" charset="0"/>
                <a:cs typeface="Calibri" panose="020F0502020204030204" pitchFamily="34" charset="0"/>
              </a:rPr>
              <a:t>index.htm     ( images)</a:t>
            </a:r>
            <a:endParaRPr lang="en-US" sz="2000" dirty="0" smtClean="0">
              <a:latin typeface="Calibri" panose="020F0502020204030204" pitchFamily="34" charset="0"/>
              <a:cs typeface="Calibri" panose="020F0502020204030204" pitchFamily="34" charset="0"/>
            </a:endParaRPr>
          </a:p>
          <a:p>
            <a:pPr lvl="4" algn="just">
              <a:lnSpc>
                <a:spcPct val="150000"/>
              </a:lnSpc>
              <a:buFont typeface="Arial" panose="02080604020202020204" pitchFamily="34" charset="0"/>
              <a:buChar char="•"/>
            </a:pPr>
            <a:r>
              <a:rPr lang="en-US" sz="2000" dirty="0" smtClean="0">
                <a:latin typeface="Calibri" panose="020F0502020204030204" pitchFamily="34" charset="0"/>
                <a:cs typeface="Calibri" panose="020F0502020204030204" pitchFamily="34" charset="0"/>
              </a:rPr>
              <a:t>Department ( All HRM related files)</a:t>
            </a:r>
            <a:endParaRPr lang="en-US" sz="2000" dirty="0" smtClean="0">
              <a:latin typeface="Calibri" panose="020F0502020204030204" pitchFamily="34" charset="0"/>
              <a:cs typeface="Calibri" panose="020F0502020204030204" pitchFamily="34" charset="0"/>
            </a:endParaRPr>
          </a:p>
          <a:p>
            <a:pPr lvl="4" algn="just">
              <a:lnSpc>
                <a:spcPct val="150000"/>
              </a:lnSpc>
              <a:buFont typeface="Arial" panose="02080604020202020204" pitchFamily="34" charset="0"/>
              <a:buChar char="•"/>
            </a:pPr>
            <a:r>
              <a:rPr lang="en-US" sz="2000" dirty="0" smtClean="0">
                <a:latin typeface="Calibri" panose="020F0502020204030204" pitchFamily="34" charset="0"/>
                <a:cs typeface="Calibri" panose="020F0502020204030204" pitchFamily="34" charset="0"/>
              </a:rPr>
              <a:t>Career   ( images and other files)</a:t>
            </a:r>
            <a:endParaRPr lang="en-US" sz="2000" dirty="0" smtClean="0">
              <a:latin typeface="Calibri" panose="020F0502020204030204" pitchFamily="34" charset="0"/>
              <a:cs typeface="Calibri" panose="020F0502020204030204" pitchFamily="34" charset="0"/>
            </a:endParaRPr>
          </a:p>
          <a:p>
            <a:pPr lvl="4" algn="just">
              <a:lnSpc>
                <a:spcPct val="150000"/>
              </a:lnSpc>
              <a:buFont typeface="Arial" panose="02080604020202020204" pitchFamily="34" charset="0"/>
              <a:buChar char="•"/>
            </a:pPr>
            <a:endParaRPr lang="en-US" sz="2000" dirty="0" smtClean="0">
              <a:latin typeface="Calibri" panose="020F0502020204030204" pitchFamily="34" charset="0"/>
              <a:cs typeface="Calibri" panose="020F0502020204030204" pitchFamily="34" charset="0"/>
            </a:endParaRPr>
          </a:p>
          <a:p>
            <a:pPr lvl="4" algn="just">
              <a:lnSpc>
                <a:spcPct val="150000"/>
              </a:lnSpc>
              <a:buFont typeface="Arial" panose="02080604020202020204" pitchFamily="34" charset="0"/>
              <a:buChar char="•"/>
            </a:pPr>
            <a:endParaRPr lang="en-IN" sz="2000"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Website Development Process</a:t>
            </a:r>
            <a:endParaRPr lang="en-IN" dirty="0">
              <a:solidFill>
                <a:schemeClr val="tx1"/>
              </a:solidFill>
            </a:endParaRPr>
          </a:p>
        </p:txBody>
      </p:sp>
      <p:sp>
        <p:nvSpPr>
          <p:cNvPr id="3" name="Content Placeholder 2"/>
          <p:cNvSpPr>
            <a:spLocks noGrp="1"/>
          </p:cNvSpPr>
          <p:nvPr>
            <p:ph sz="quarter" idx="1"/>
          </p:nvPr>
        </p:nvSpPr>
        <p:spPr>
          <a:xfrm>
            <a:off x="214282" y="928036"/>
            <a:ext cx="8429684" cy="5572164"/>
          </a:xfrm>
        </p:spPr>
        <p:txBody>
          <a:bodyPr>
            <a:normAutofit/>
          </a:bodyPr>
          <a:lstStyle/>
          <a:p>
            <a:pPr algn="just">
              <a:buNone/>
            </a:pPr>
            <a:r>
              <a:rPr lang="en-US" dirty="0" smtClean="0">
                <a:latin typeface="Calibri" panose="020F0502020204030204" pitchFamily="34" charset="0"/>
                <a:cs typeface="Calibri" panose="020F0502020204030204" pitchFamily="34" charset="0"/>
              </a:rPr>
              <a:t>	A Web site is composed of individual pages that are linked together each of these relating to a different aspects of your site such as news , links and biography.</a:t>
            </a:r>
            <a:endParaRPr lang="en-US" dirty="0" smtClean="0">
              <a:latin typeface="Calibri" panose="020F0502020204030204" pitchFamily="34" charset="0"/>
              <a:cs typeface="Calibri" panose="020F0502020204030204" pitchFamily="34" charset="0"/>
            </a:endParaRPr>
          </a:p>
          <a:p>
            <a:pPr algn="just">
              <a:buNone/>
            </a:pPr>
            <a:endParaRPr lang="en-US"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IN" dirty="0" smtClean="0">
                <a:latin typeface="Calibri" panose="020F0502020204030204" pitchFamily="34" charset="0"/>
                <a:cs typeface="Calibri" panose="020F0502020204030204" pitchFamily="34" charset="0"/>
              </a:rPr>
              <a:t>It is a much like a SDLC ( Software development Life Cycle ).</a:t>
            </a:r>
            <a:endParaRPr lang="en-IN" dirty="0" smtClean="0">
              <a:latin typeface="Calibri" panose="020F0502020204030204" pitchFamily="34" charset="0"/>
              <a:cs typeface="Calibri" panose="020F0502020204030204" pitchFamily="34" charset="0"/>
            </a:endParaRPr>
          </a:p>
          <a:p>
            <a:pPr algn="just">
              <a:buNone/>
            </a:pPr>
            <a:endParaRPr lang="en-IN" dirty="0" smtClean="0">
              <a:latin typeface="Calibri" panose="020F0502020204030204" pitchFamily="34" charset="0"/>
              <a:cs typeface="Calibri" panose="020F0502020204030204" pitchFamily="34" charset="0"/>
            </a:endParaRPr>
          </a:p>
          <a:p>
            <a:pPr marL="457200" indent="-457200" algn="just">
              <a:buClrTx/>
              <a:buSzPct val="100000"/>
              <a:buFont typeface="+mj-lt"/>
              <a:buAutoNum type="arabicPeriod"/>
            </a:pPr>
            <a:r>
              <a:rPr lang="en-US" dirty="0" smtClean="0">
                <a:latin typeface="Calibri" panose="020F0502020204030204" pitchFamily="34" charset="0"/>
                <a:cs typeface="Calibri" panose="020F0502020204030204" pitchFamily="34" charset="0"/>
              </a:rPr>
              <a:t>Requirements</a:t>
            </a:r>
            <a:endParaRPr lang="en-US" dirty="0" smtClean="0">
              <a:latin typeface="Calibri" panose="020F0502020204030204" pitchFamily="34" charset="0"/>
              <a:cs typeface="Calibri" panose="020F0502020204030204" pitchFamily="34" charset="0"/>
            </a:endParaRPr>
          </a:p>
          <a:p>
            <a:pPr marL="457200" indent="-457200" algn="just">
              <a:buClrTx/>
              <a:buSzPct val="100000"/>
              <a:buFont typeface="+mj-lt"/>
              <a:buAutoNum type="arabicPeriod"/>
            </a:pPr>
            <a:r>
              <a:rPr lang="en-US" dirty="0" smtClean="0">
                <a:latin typeface="Calibri" panose="020F0502020204030204" pitchFamily="34" charset="0"/>
                <a:cs typeface="Calibri" panose="020F0502020204030204" pitchFamily="34" charset="0"/>
              </a:rPr>
              <a:t>Design</a:t>
            </a:r>
            <a:endParaRPr lang="en-US" dirty="0" smtClean="0">
              <a:latin typeface="Calibri" panose="020F0502020204030204" pitchFamily="34" charset="0"/>
              <a:cs typeface="Calibri" panose="020F0502020204030204" pitchFamily="34" charset="0"/>
            </a:endParaRPr>
          </a:p>
          <a:p>
            <a:pPr marL="457200" indent="-457200" algn="just">
              <a:buClrTx/>
              <a:buSzPct val="100000"/>
              <a:buFont typeface="+mj-lt"/>
              <a:buAutoNum type="arabicPeriod"/>
            </a:pPr>
            <a:r>
              <a:rPr lang="en-US" dirty="0" smtClean="0">
                <a:latin typeface="Calibri" panose="020F0502020204030204" pitchFamily="34" charset="0"/>
                <a:cs typeface="Calibri" panose="020F0502020204030204" pitchFamily="34" charset="0"/>
              </a:rPr>
              <a:t>Write Code</a:t>
            </a:r>
            <a:endParaRPr lang="en-US" dirty="0" smtClean="0">
              <a:latin typeface="Calibri" panose="020F0502020204030204" pitchFamily="34" charset="0"/>
              <a:cs typeface="Calibri" panose="020F0502020204030204" pitchFamily="34" charset="0"/>
            </a:endParaRPr>
          </a:p>
          <a:p>
            <a:pPr marL="457200" indent="-457200" algn="just">
              <a:buClrTx/>
              <a:buSzPct val="100000"/>
              <a:buFont typeface="+mj-lt"/>
              <a:buAutoNum type="arabicPeriod"/>
            </a:pPr>
            <a:r>
              <a:rPr lang="en-US" dirty="0" smtClean="0">
                <a:latin typeface="Calibri" panose="020F0502020204030204" pitchFamily="34" charset="0"/>
                <a:cs typeface="Calibri" panose="020F0502020204030204" pitchFamily="34" charset="0"/>
              </a:rPr>
              <a:t>Test</a:t>
            </a:r>
            <a:endParaRPr lang="en-US" dirty="0" smtClean="0">
              <a:latin typeface="Calibri" panose="020F0502020204030204" pitchFamily="34" charset="0"/>
              <a:cs typeface="Calibri" panose="020F0502020204030204" pitchFamily="34" charset="0"/>
            </a:endParaRPr>
          </a:p>
          <a:p>
            <a:pPr marL="457200" indent="-457200" algn="just">
              <a:buClrTx/>
              <a:buSzPct val="100000"/>
              <a:buFont typeface="+mj-lt"/>
              <a:buAutoNum type="arabicPeriod"/>
            </a:pPr>
            <a:r>
              <a:rPr lang="en-US" dirty="0" smtClean="0">
                <a:latin typeface="Calibri" panose="020F0502020204030204" pitchFamily="34" charset="0"/>
                <a:cs typeface="Calibri" panose="020F0502020204030204" pitchFamily="34" charset="0"/>
              </a:rPr>
              <a:t>Upload</a:t>
            </a:r>
            <a:endParaRPr lang="en-US" dirty="0" smtClean="0">
              <a:latin typeface="Calibri" panose="020F0502020204030204" pitchFamily="34" charset="0"/>
              <a:cs typeface="Calibri" panose="020F0502020204030204" pitchFamily="34" charset="0"/>
            </a:endParaRPr>
          </a:p>
          <a:p>
            <a:pPr marL="457200" indent="-457200" algn="just">
              <a:buClrTx/>
              <a:buSzPct val="100000"/>
              <a:buFont typeface="+mj-lt"/>
              <a:buAutoNum type="arabicPeriod"/>
            </a:pPr>
            <a:r>
              <a:rPr lang="en-US" dirty="0" smtClean="0">
                <a:latin typeface="Calibri" panose="020F0502020204030204" pitchFamily="34" charset="0"/>
                <a:cs typeface="Calibri" panose="020F0502020204030204" pitchFamily="34" charset="0"/>
              </a:rPr>
              <a:t>Reiterate</a:t>
            </a:r>
            <a:endParaRPr lang="en-US" dirty="0" smtClean="0">
              <a:latin typeface="Calibri" panose="020F0502020204030204" pitchFamily="34" charset="0"/>
              <a:cs typeface="Calibri" panose="020F0502020204030204" pitchFamily="34" charset="0"/>
            </a:endParaRPr>
          </a:p>
          <a:p>
            <a:pPr marL="457200" indent="-457200" algn="just">
              <a:buClrTx/>
              <a:buSzPct val="100000"/>
              <a:buNone/>
            </a:pPr>
            <a:endParaRPr lang="en-US"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endParaRPr lang="en-IN"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1071546"/>
            <a:ext cx="8429684" cy="5572164"/>
          </a:xfrm>
        </p:spPr>
        <p:txBody>
          <a:bodyPr>
            <a:normAutofit/>
          </a:bodyPr>
          <a:lstStyle/>
          <a:p>
            <a:pPr algn="just">
              <a:buFont typeface="Arial" panose="02080604020202020204" pitchFamily="34" charset="0"/>
              <a:buChar char="•"/>
            </a:pPr>
            <a:r>
              <a:rPr lang="en-US" dirty="0" smtClean="0">
                <a:latin typeface="Calibri" panose="020F0502020204030204" pitchFamily="34" charset="0"/>
                <a:cs typeface="Calibri" panose="020F0502020204030204" pitchFamily="34" charset="0"/>
              </a:rPr>
              <a:t>HTML can be considered as the main language of the Web in some respects. </a:t>
            </a:r>
            <a:endParaRPr lang="en-US"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US" dirty="0" smtClean="0">
                <a:latin typeface="Calibri" panose="020F0502020204030204" pitchFamily="34" charset="0"/>
                <a:cs typeface="Calibri" panose="020F0502020204030204" pitchFamily="34" charset="0"/>
              </a:rPr>
              <a:t>All browsers can understand it.</a:t>
            </a:r>
            <a:endParaRPr lang="en-US"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r>
              <a:rPr lang="en-US" dirty="0" smtClean="0">
                <a:latin typeface="Calibri" panose="020F0502020204030204" pitchFamily="34" charset="0"/>
                <a:cs typeface="Calibri" panose="020F0502020204030204" pitchFamily="34" charset="0"/>
              </a:rPr>
              <a:t>A page can be loaded into a browser by two ways</a:t>
            </a:r>
            <a:endParaRPr lang="en-US" dirty="0" smtClean="0">
              <a:latin typeface="Calibri" panose="020F0502020204030204" pitchFamily="34" charset="0"/>
              <a:cs typeface="Calibri" panose="020F0502020204030204" pitchFamily="34" charset="0"/>
            </a:endParaRPr>
          </a:p>
          <a:p>
            <a:pPr lvl="1" algn="just">
              <a:buFont typeface="Arial" panose="02080604020202020204" pitchFamily="34" charset="0"/>
              <a:buChar char="•"/>
            </a:pPr>
            <a:r>
              <a:rPr lang="en-US" dirty="0" smtClean="0">
                <a:latin typeface="Calibri" panose="020F0502020204030204" pitchFamily="34" charset="0"/>
                <a:cs typeface="Calibri" panose="020F0502020204030204" pitchFamily="34" charset="0"/>
              </a:rPr>
              <a:t> By writing  a URL in the address bar</a:t>
            </a:r>
            <a:endParaRPr lang="en-US" dirty="0" smtClean="0">
              <a:latin typeface="Calibri" panose="020F0502020204030204" pitchFamily="34" charset="0"/>
              <a:cs typeface="Calibri" panose="020F0502020204030204" pitchFamily="34" charset="0"/>
            </a:endParaRPr>
          </a:p>
          <a:p>
            <a:pPr lvl="1" algn="just">
              <a:buFont typeface="Arial" panose="02080604020202020204" pitchFamily="34" charset="0"/>
              <a:buChar char="•"/>
            </a:pPr>
            <a:r>
              <a:rPr lang="en-US" dirty="0" smtClean="0">
                <a:latin typeface="Calibri" panose="020F0502020204030204" pitchFamily="34" charset="0"/>
                <a:cs typeface="Calibri" panose="020F0502020204030204" pitchFamily="34" charset="0"/>
              </a:rPr>
              <a:t>By manually open a file </a:t>
            </a:r>
            <a:endParaRPr lang="en-US" sz="2400" dirty="0" smtClean="0">
              <a:latin typeface="Calibri" panose="020F0502020204030204" pitchFamily="34" charset="0"/>
              <a:cs typeface="Calibri" panose="020F0502020204030204" pitchFamily="34" charset="0"/>
            </a:endParaRPr>
          </a:p>
          <a:p>
            <a:pPr>
              <a:buFont typeface="Arial" panose="02080604020202020204" pitchFamily="34" charset="0"/>
              <a:buChar char="•"/>
            </a:pPr>
            <a:r>
              <a:rPr lang="en-IN" dirty="0" smtClean="0">
                <a:latin typeface="Calibri" panose="020F0502020204030204" pitchFamily="34" charset="0"/>
                <a:cs typeface="Calibri" panose="020F0502020204030204" pitchFamily="34" charset="0"/>
              </a:rPr>
              <a:t>Creating a HTML document</a:t>
            </a:r>
            <a:endParaRPr lang="en-IN" dirty="0" smtClean="0">
              <a:latin typeface="Calibri" panose="020F0502020204030204" pitchFamily="34" charset="0"/>
              <a:cs typeface="Calibri" panose="020F0502020204030204" pitchFamily="34" charset="0"/>
            </a:endParaRPr>
          </a:p>
          <a:p>
            <a:pPr>
              <a:buFont typeface="Arial" panose="02080604020202020204" pitchFamily="34" charset="0"/>
              <a:buChar char="•"/>
            </a:pPr>
            <a:r>
              <a:rPr lang="en-IN" dirty="0" smtClean="0">
                <a:latin typeface="Calibri" panose="020F0502020204030204" pitchFamily="34" charset="0"/>
                <a:cs typeface="Calibri" panose="020F0502020204030204" pitchFamily="34" charset="0"/>
              </a:rPr>
              <a:t>The essential tags that are required to create a HTML document are:</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&lt;HTML&gt;.............&lt;/HTML&gt;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&lt;HEAD&gt;.............&lt;/HEAD&gt;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&lt;BODY&gt;.............&lt;/BODY&gt;</a:t>
            </a:r>
            <a:endParaRPr lang="en-IN"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pPr marL="457200" indent="-457200" algn="just">
              <a:buClrTx/>
              <a:buSzPct val="100000"/>
              <a:buNone/>
            </a:pPr>
            <a:endParaRPr lang="en-US"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endParaRPr lang="en-IN"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1071546"/>
            <a:ext cx="8429684" cy="5572164"/>
          </a:xfrm>
        </p:spPr>
        <p:txBody>
          <a:bodyPr>
            <a:normAutofit/>
          </a:bodyPr>
          <a:lstStyle/>
          <a:p>
            <a:pPr algn="just">
              <a:buNone/>
            </a:pPr>
            <a:r>
              <a:rPr lang="en-IN" dirty="0" smtClean="0">
                <a:latin typeface="Calibri" panose="020F0502020204030204" pitchFamily="34" charset="0"/>
                <a:cs typeface="Calibri" panose="020F0502020204030204" pitchFamily="34" charset="0"/>
              </a:rPr>
              <a:t>HTML Tag &lt;HTML&gt;</a:t>
            </a:r>
            <a:endParaRPr lang="en-IN" dirty="0" smtClean="0">
              <a:latin typeface="Calibri" panose="020F0502020204030204" pitchFamily="34" charset="0"/>
              <a:cs typeface="Calibri" panose="020F0502020204030204" pitchFamily="34" charset="0"/>
            </a:endParaRPr>
          </a:p>
          <a:p>
            <a:pPr>
              <a:buFont typeface="Arial" panose="02080604020202020204" pitchFamily="34" charset="0"/>
              <a:buChar char="•"/>
            </a:pPr>
            <a:r>
              <a:rPr lang="en-IN" dirty="0" smtClean="0">
                <a:latin typeface="Calibri" panose="020F0502020204030204" pitchFamily="34" charset="0"/>
                <a:cs typeface="Calibri" panose="020F0502020204030204" pitchFamily="34" charset="0"/>
              </a:rPr>
              <a:t>The &lt;HTML&gt; tag encloses all other HTML tags and associated text within your document. It is an optional tag. You can create an HTML document that omits these tags, and your browser can still read it and display it.</a:t>
            </a:r>
            <a:endParaRPr lang="en-US"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&lt;HTML&gt;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Your Title and Document (contains text with HTML tags)   goes here</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&lt;/HTML&gt;</a:t>
            </a:r>
            <a:endParaRPr lang="en-IN" dirty="0" smtClean="0">
              <a:latin typeface="Calibri" panose="020F0502020204030204" pitchFamily="34" charset="0"/>
              <a:cs typeface="Calibri" panose="020F0502020204030204" pitchFamily="34" charset="0"/>
            </a:endParaRPr>
          </a:p>
          <a:p>
            <a:pPr>
              <a:buFont typeface="Arial" panose="02080604020202020204" pitchFamily="34" charset="0"/>
              <a:buChar char="•"/>
            </a:pPr>
            <a:endParaRPr lang="en-IN" dirty="0" smtClean="0">
              <a:latin typeface="Calibri" panose="020F0502020204030204" pitchFamily="34" charset="0"/>
              <a:cs typeface="Calibri" panose="020F0502020204030204" pitchFamily="34" charset="0"/>
            </a:endParaRPr>
          </a:p>
          <a:p>
            <a:pPr>
              <a:buFont typeface="Arial" panose="02080604020202020204" pitchFamily="34" charset="0"/>
              <a:buChar char="•"/>
            </a:pPr>
            <a:r>
              <a:rPr lang="en-IN" dirty="0" smtClean="0">
                <a:latin typeface="Calibri" panose="020F0502020204030204" pitchFamily="34" charset="0"/>
                <a:cs typeface="Calibri" panose="020F0502020204030204" pitchFamily="34" charset="0"/>
              </a:rPr>
              <a:t>The slash mark is always used in closing tags.</a:t>
            </a:r>
            <a:endParaRPr lang="en-IN"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1071546"/>
            <a:ext cx="8429684" cy="5572164"/>
          </a:xfrm>
        </p:spPr>
        <p:txBody>
          <a:bodyPr>
            <a:normAutofit/>
          </a:bodyPr>
          <a:lstStyle/>
          <a:p>
            <a:pPr algn="just">
              <a:buNone/>
            </a:pPr>
            <a:r>
              <a:rPr lang="en-IN" dirty="0" smtClean="0">
                <a:latin typeface="Calibri" panose="020F0502020204030204" pitchFamily="34" charset="0"/>
                <a:cs typeface="Calibri" panose="020F0502020204030204" pitchFamily="34" charset="0"/>
              </a:rPr>
              <a:t>HEAD Tag &lt;HEAD&gt;</a:t>
            </a:r>
            <a:endParaRPr lang="en-IN" dirty="0" smtClean="0">
              <a:latin typeface="Calibri" panose="020F0502020204030204" pitchFamily="34" charset="0"/>
              <a:cs typeface="Calibri" panose="020F0502020204030204" pitchFamily="34" charset="0"/>
            </a:endParaRPr>
          </a:p>
          <a:p>
            <a:pPr>
              <a:buFont typeface="Arial" panose="02080604020202020204" pitchFamily="34" charset="0"/>
              <a:buChar char="•"/>
            </a:pPr>
            <a:r>
              <a:rPr lang="en-IN" dirty="0" smtClean="0">
                <a:latin typeface="Calibri" panose="020F0502020204030204" pitchFamily="34" charset="0"/>
                <a:cs typeface="Calibri" panose="020F0502020204030204" pitchFamily="34" charset="0"/>
              </a:rPr>
              <a:t>HEAD tag comes after the HTML start tag. It contains TITLE tag to give the document a title that displays on the browsers title bar at the top.</a:t>
            </a:r>
            <a:endParaRPr lang="en-IN" dirty="0" smtClean="0">
              <a:latin typeface="Calibri" panose="020F0502020204030204" pitchFamily="34" charset="0"/>
              <a:cs typeface="Calibri" panose="020F0502020204030204" pitchFamily="34" charset="0"/>
            </a:endParaRPr>
          </a:p>
          <a:p>
            <a:pPr>
              <a:buNone/>
            </a:pP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&lt;HEAD&gt;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&lt;TITLE&gt;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Your title goes here</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&lt;/TITLE&gt;</a:t>
            </a:r>
            <a:endParaRPr lang="en-IN" dirty="0" smtClean="0">
              <a:latin typeface="Calibri" panose="020F0502020204030204" pitchFamily="34" charset="0"/>
              <a:cs typeface="Calibri" panose="020F0502020204030204" pitchFamily="34" charset="0"/>
            </a:endParaRPr>
          </a:p>
          <a:p>
            <a:pPr marL="0" indent="0">
              <a:buFont typeface="Arial" panose="02080604020202020204" pitchFamily="34" charset="0"/>
              <a:buNone/>
            </a:pPr>
            <a:r>
              <a:rPr lang="en-IN" dirty="0" smtClean="0">
                <a:latin typeface="Calibri" panose="020F0502020204030204" pitchFamily="34" charset="0"/>
                <a:cs typeface="Calibri" panose="020F0502020204030204" pitchFamily="34" charset="0"/>
              </a:rPr>
              <a:t>    &lt;/HEAD&gt;</a:t>
            </a:r>
            <a:endParaRPr lang="en-US" dirty="0" smtClean="0">
              <a:latin typeface="Calibri" panose="020F0502020204030204" pitchFamily="34" charset="0"/>
              <a:cs typeface="Calibri" panose="020F0502020204030204" pitchFamily="34" charset="0"/>
            </a:endParaRPr>
          </a:p>
          <a:p>
            <a:pPr marL="457200" indent="-457200" algn="just">
              <a:buClrTx/>
              <a:buSzPct val="100000"/>
              <a:buFont typeface="Arial" panose="02080604020202020204" pitchFamily="34" charset="0"/>
              <a:buChar char="•"/>
            </a:pPr>
            <a:endParaRPr lang="en-US" dirty="0" smtClean="0">
              <a:latin typeface="Calibri" panose="020F0502020204030204" pitchFamily="34" charset="0"/>
              <a:cs typeface="Calibri" panose="020F0502020204030204" pitchFamily="34" charset="0"/>
            </a:endParaRPr>
          </a:p>
          <a:p>
            <a:pPr algn="just">
              <a:buFont typeface="Arial" panose="02080604020202020204" pitchFamily="34" charset="0"/>
              <a:buChar char="•"/>
            </a:pPr>
            <a:endParaRPr lang="en-IN"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654032"/>
          </a:xfrm>
        </p:spPr>
        <p:txBody>
          <a:bodyPr/>
          <a:lstStyle/>
          <a:p>
            <a:r>
              <a:rPr lang="en-US" dirty="0" smtClean="0">
                <a:solidFill>
                  <a:schemeClr val="tx1"/>
                </a:solidFill>
              </a:rPr>
              <a:t>Basic HTML</a:t>
            </a:r>
            <a:endParaRPr lang="en-IN" dirty="0">
              <a:solidFill>
                <a:schemeClr val="tx1"/>
              </a:solidFill>
            </a:endParaRPr>
          </a:p>
        </p:txBody>
      </p:sp>
      <p:sp>
        <p:nvSpPr>
          <p:cNvPr id="3" name="Content Placeholder 2"/>
          <p:cNvSpPr>
            <a:spLocks noGrp="1"/>
          </p:cNvSpPr>
          <p:nvPr>
            <p:ph sz="quarter" idx="1"/>
          </p:nvPr>
        </p:nvSpPr>
        <p:spPr>
          <a:xfrm>
            <a:off x="214282" y="1071546"/>
            <a:ext cx="8429684" cy="5572164"/>
          </a:xfrm>
        </p:spPr>
        <p:txBody>
          <a:bodyPr>
            <a:normAutofit/>
          </a:bodyPr>
          <a:lstStyle/>
          <a:p>
            <a:pPr algn="just">
              <a:buNone/>
            </a:pPr>
            <a:r>
              <a:rPr lang="en-IN" dirty="0" smtClean="0">
                <a:latin typeface="Calibri" panose="020F0502020204030204" pitchFamily="34" charset="0"/>
                <a:cs typeface="Calibri" panose="020F0502020204030204" pitchFamily="34" charset="0"/>
              </a:rPr>
              <a:t>BODY Tag &lt;BODY&gt; </a:t>
            </a:r>
            <a:endParaRPr lang="en-IN" dirty="0" smtClean="0">
              <a:latin typeface="Calibri" panose="020F0502020204030204" pitchFamily="34" charset="0"/>
              <a:cs typeface="Calibri" panose="020F0502020204030204" pitchFamily="34" charset="0"/>
            </a:endParaRPr>
          </a:p>
          <a:p>
            <a:pPr algn="just">
              <a:buNone/>
            </a:pPr>
            <a:endParaRPr lang="en-IN" dirty="0" smtClean="0">
              <a:latin typeface="Calibri" panose="020F0502020204030204" pitchFamily="34" charset="0"/>
              <a:cs typeface="Calibri" panose="020F0502020204030204" pitchFamily="34" charset="0"/>
            </a:endParaRPr>
          </a:p>
          <a:p>
            <a:pPr>
              <a:buFont typeface="Arial" panose="02080604020202020204" pitchFamily="34" charset="0"/>
              <a:buChar char="•"/>
            </a:pPr>
            <a:r>
              <a:rPr lang="en-IN" dirty="0" smtClean="0">
                <a:latin typeface="Calibri" panose="020F0502020204030204" pitchFamily="34" charset="0"/>
                <a:cs typeface="Calibri" panose="020F0502020204030204" pitchFamily="34" charset="0"/>
              </a:rPr>
              <a:t>The BODY tag contains all the text and graphics of the document with all the HTML tags that are used for control and formatting of the page.</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&lt;BODY&gt;</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Your Document goes here</a:t>
            </a:r>
            <a:endParaRPr lang="en-IN" dirty="0" smtClean="0">
              <a:latin typeface="Calibri" panose="020F0502020204030204" pitchFamily="34" charset="0"/>
              <a:cs typeface="Calibri" panose="020F0502020204030204" pitchFamily="34" charset="0"/>
            </a:endParaRPr>
          </a:p>
          <a:p>
            <a:pPr>
              <a:buNone/>
            </a:pPr>
            <a:r>
              <a:rPr lang="en-IN" dirty="0" smtClean="0">
                <a:latin typeface="Calibri" panose="020F0502020204030204" pitchFamily="34" charset="0"/>
                <a:cs typeface="Calibri" panose="020F0502020204030204" pitchFamily="34" charset="0"/>
              </a:rPr>
              <a:t>		&lt;/BODY&gt;</a:t>
            </a:r>
            <a:endParaRPr lang="en-IN" dirty="0" smtClean="0">
              <a:latin typeface="Calibri" panose="020F0502020204030204" pitchFamily="34" charset="0"/>
              <a:cs typeface="Calibri" panose="020F0502020204030204" pitchFamily="34" charset="0"/>
            </a:endParaRPr>
          </a:p>
          <a:p>
            <a:pPr>
              <a:buFont typeface="Arial" panose="02080604020202020204" pitchFamily="34" charset="0"/>
              <a:buChar char="•"/>
            </a:pPr>
            <a:endParaRPr lang="en-IN" dirty="0" smtClean="0">
              <a:latin typeface="Calibri" panose="020F0502020204030204" pitchFamily="34" charset="0"/>
              <a:cs typeface="Calibri" panose="020F0502020204030204" pitchFamily="34" charset="0"/>
            </a:endParaRPr>
          </a:p>
          <a:p>
            <a:pPr>
              <a:buFont typeface="Arial" panose="02080604020202020204" pitchFamily="34" charset="0"/>
              <a:buChar char="•"/>
            </a:pPr>
            <a:r>
              <a:rPr lang="en-IN" dirty="0" smtClean="0">
                <a:latin typeface="Calibri" panose="020F0502020204030204" pitchFamily="34" charset="0"/>
                <a:cs typeface="Calibri" panose="020F0502020204030204" pitchFamily="34" charset="0"/>
              </a:rPr>
              <a:t>An HTML document, web page can be created using a text editor, Notepad or WordPad. All the HTML documents should have the extension .</a:t>
            </a:r>
            <a:r>
              <a:rPr lang="en-IN" dirty="0" err="1" smtClean="0">
                <a:latin typeface="Calibri" panose="020F0502020204030204" pitchFamily="34" charset="0"/>
                <a:cs typeface="Calibri" panose="020F0502020204030204" pitchFamily="34" charset="0"/>
              </a:rPr>
              <a:t>htm</a:t>
            </a:r>
            <a:r>
              <a:rPr lang="en-IN" dirty="0" smtClean="0">
                <a:latin typeface="Calibri" panose="020F0502020204030204" pitchFamily="34" charset="0"/>
                <a:cs typeface="Calibri" panose="020F0502020204030204" pitchFamily="34" charset="0"/>
              </a:rPr>
              <a:t> or .html. </a:t>
            </a:r>
            <a:endParaRPr lang="en-IN" dirty="0" smtClean="0">
              <a:latin typeface="Calibri" panose="020F0502020204030204" pitchFamily="34" charset="0"/>
              <a:cs typeface="Calibri" panose="020F0502020204030204" pitchFamily="34" charset="0"/>
            </a:endParaRPr>
          </a:p>
          <a:p>
            <a:pPr>
              <a:buFont typeface="Arial" panose="02080604020202020204" pitchFamily="34" charset="0"/>
              <a:buChar char="•"/>
            </a:pPr>
            <a:r>
              <a:rPr lang="en-IN" dirty="0" smtClean="0">
                <a:latin typeface="Calibri" panose="020F0502020204030204" pitchFamily="34" charset="0"/>
                <a:cs typeface="Calibri" panose="020F0502020204030204" pitchFamily="34" charset="0"/>
              </a:rPr>
              <a:t>It require a web browser like Internet Explorer</a:t>
            </a:r>
            <a:endParaRPr lang="en-IN"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19315</Words>
  <Application>WPS Presentation</Application>
  <PresentationFormat>On-screen Show (4:3)</PresentationFormat>
  <Paragraphs>525</Paragraphs>
  <Slides>46</Slides>
  <Notes>44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46</vt:i4>
      </vt:variant>
    </vt:vector>
  </HeadingPairs>
  <TitlesOfParts>
    <vt:vector size="61" baseType="lpstr">
      <vt:lpstr>Arial</vt:lpstr>
      <vt:lpstr>SimSun</vt:lpstr>
      <vt:lpstr>Wingdings</vt:lpstr>
      <vt:lpstr>Wingdings</vt:lpstr>
      <vt:lpstr>AR PL UKai CN</vt:lpstr>
      <vt:lpstr>Wingdings 2</vt:lpstr>
      <vt:lpstr>Calibri</vt:lpstr>
      <vt:lpstr>DejaVu Sans</vt:lpstr>
      <vt:lpstr>Century Schoolbook</vt:lpstr>
      <vt:lpstr>URW Bookman</vt:lpstr>
      <vt:lpstr>Microsoft YaHei</vt:lpstr>
      <vt:lpstr>Droid Sans Fallback</vt:lpstr>
      <vt:lpstr>Arial Unicode MS</vt:lpstr>
      <vt:lpstr>Noto Sans Symbols2</vt:lpstr>
      <vt:lpstr>Oriel</vt:lpstr>
      <vt:lpstr>The Client Side – HTML </vt:lpstr>
      <vt:lpstr>Introduction to HTML</vt:lpstr>
      <vt:lpstr>Introduction to HTML</vt:lpstr>
      <vt:lpstr>Introduction to HTML</vt:lpstr>
      <vt:lpstr>Website Development Process</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lpstr>Basic HTML</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Client Side – HTML</dc:title>
  <dc:creator>JAYESH</dc:creator>
  <cp:lastModifiedBy>nimisha</cp:lastModifiedBy>
  <cp:revision>152</cp:revision>
  <dcterms:created xsi:type="dcterms:W3CDTF">2023-06-26T05:37:15Z</dcterms:created>
  <dcterms:modified xsi:type="dcterms:W3CDTF">2023-06-26T05:37:15Z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